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510" r:id="rId4"/>
    <p:sldId id="497" r:id="rId5"/>
    <p:sldId id="508" r:id="rId6"/>
    <p:sldId id="511" r:id="rId7"/>
    <p:sldId id="512" r:id="rId8"/>
    <p:sldId id="513" r:id="rId9"/>
    <p:sldId id="514" r:id="rId10"/>
    <p:sldId id="509" r:id="rId11"/>
    <p:sldId id="517" r:id="rId12"/>
    <p:sldId id="516" r:id="rId13"/>
    <p:sldId id="515" r:id="rId14"/>
    <p:sldId id="4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7" autoAdjust="0"/>
    <p:restoredTop sz="94296" autoAdjust="0"/>
  </p:normalViewPr>
  <p:slideViewPr>
    <p:cSldViewPr snapToGrid="0">
      <p:cViewPr varScale="1">
        <p:scale>
          <a:sx n="73" d="100"/>
          <a:sy n="73" d="100"/>
        </p:scale>
        <p:origin x="67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64BDD-8AA0-468C-AD8F-8E571A7AF205}" type="datetimeFigureOut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67051-FFF7-4B65-BD5F-3A6C035E15A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26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9B18-ED00-46B3-9529-00E23066FEC6}" type="datetime1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597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6F64-B1CE-42E5-911C-D99F8403ACA9}" type="datetime1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47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C40-DA1E-4C0D-BAD7-6410C538C6C6}" type="datetime1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514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71AC-B2A1-481B-9DA8-14A49D44A088}" type="datetime1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86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9027-E84B-41FE-A3BE-065A9236FDFE}" type="datetime1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76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CAAD1-14F5-49C7-A042-028173323B31}" type="datetime1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5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D5728-B7D5-4C23-A8F5-871358347C70}" type="datetime1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41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9EFE9-251B-470C-8178-EF799F7CE668}" type="datetime1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06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768E9-A0A3-4B61-A408-94D79AF7B83F}" type="datetime1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2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58D61-9432-47AE-9C7B-30A78A01EBB6}" type="datetime1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521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CEBD2-07D1-46C7-9AAF-4DF662C2BC2D}" type="datetime1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권민지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44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087E-3BBB-4021-B385-C52BD383A10F}" type="datetime1">
              <a:rPr lang="ko-KR" altLang="en-US" smtClean="0"/>
              <a:t>2023-04-19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 dirty="0"/>
              <a:t>권민지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2DA95-6E1D-4C90-811E-919834D99EA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25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16666" y="0"/>
            <a:ext cx="12300065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934" y="247939"/>
            <a:ext cx="550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 smtClean="0">
                <a:solidFill>
                  <a:schemeClr val="bg1"/>
                </a:solidFill>
                <a:latin typeface="+mj-lt"/>
              </a:rPr>
              <a:t>47</a:t>
            </a:r>
            <a:r>
              <a:rPr lang="ko-KR" altLang="en-US" sz="4000" b="1" dirty="0" smtClean="0">
                <a:solidFill>
                  <a:schemeClr val="bg1"/>
                </a:solidFill>
                <a:latin typeface="+mj-lt"/>
              </a:rPr>
              <a:t>일 </a:t>
            </a:r>
            <a:r>
              <a:rPr lang="ko-KR" altLang="en-US" sz="4000" b="1" dirty="0">
                <a:solidFill>
                  <a:schemeClr val="bg1"/>
                </a:solidFill>
                <a:latin typeface="+mj-lt"/>
              </a:rPr>
              <a:t>차 수업 정리 </a:t>
            </a:r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PPT</a:t>
            </a:r>
            <a:endParaRPr lang="ko-KR" altLang="en-US" sz="40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97871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8.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React_path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path</a:t>
            </a:r>
            <a:r>
              <a:rPr lang="ko-KR" altLang="en-US" sz="1600" b="1" dirty="0"/>
              <a:t>는 브라우저 </a:t>
            </a:r>
            <a:r>
              <a:rPr lang="ko-KR" altLang="en-US" sz="1600" b="1" dirty="0" err="1"/>
              <a:t>주소창에</a:t>
            </a:r>
            <a:r>
              <a:rPr lang="ko-KR" altLang="en-US" sz="1600" b="1" dirty="0"/>
              <a:t> 입력되는 </a:t>
            </a:r>
            <a:r>
              <a:rPr lang="en-US" altLang="ko-KR" sz="1600" b="1" dirty="0"/>
              <a:t>URL </a:t>
            </a:r>
            <a:r>
              <a:rPr lang="ko-KR" altLang="en-US" sz="1600" b="1" dirty="0"/>
              <a:t>경로를 의미합니다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path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React Router </a:t>
            </a:r>
            <a:r>
              <a:rPr lang="ko-KR" altLang="en-US" sz="1600" b="1" dirty="0"/>
              <a:t>라이브러리에서 사용되며</a:t>
            </a:r>
            <a:r>
              <a:rPr lang="en-US" altLang="ko-KR" sz="1600" b="1" dirty="0"/>
              <a:t>, URL </a:t>
            </a:r>
            <a:r>
              <a:rPr lang="ko-KR" altLang="en-US" sz="1600" b="1" dirty="0"/>
              <a:t>경로를 기반으로 컴포넌트를 렌더링하거나 라우팅하는 데 </a:t>
            </a:r>
            <a:r>
              <a:rPr lang="ko-KR" altLang="en-US" sz="1600" b="1" dirty="0" smtClean="0"/>
              <a:t>사용된다</a:t>
            </a:r>
            <a:r>
              <a:rPr lang="en-US" altLang="ko-KR" sz="1600" b="1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/>
              <a:t>React Router</a:t>
            </a:r>
            <a:r>
              <a:rPr lang="ko-KR" altLang="en-US" sz="1600" dirty="0"/>
              <a:t>에서는 </a:t>
            </a:r>
            <a:r>
              <a:rPr lang="en-US" altLang="ko-KR" sz="1600" dirty="0"/>
              <a:t>path</a:t>
            </a:r>
            <a:r>
              <a:rPr lang="ko-KR" altLang="en-US" sz="1600" dirty="0"/>
              <a:t>와 매칭되는 </a:t>
            </a:r>
            <a:r>
              <a:rPr lang="en-US" altLang="ko-KR" sz="1600" dirty="0"/>
              <a:t>URL</a:t>
            </a:r>
            <a:r>
              <a:rPr lang="ko-KR" altLang="en-US" sz="1600" dirty="0"/>
              <a:t>이 있으면 해당 </a:t>
            </a:r>
            <a:r>
              <a:rPr lang="en-US" altLang="ko-KR" sz="1600" dirty="0"/>
              <a:t>URL</a:t>
            </a:r>
            <a:r>
              <a:rPr lang="ko-KR" altLang="en-US" sz="1600" dirty="0"/>
              <a:t>에 해당하는 컴포넌트를 렌더링하도록 설정할 수 </a:t>
            </a:r>
            <a:r>
              <a:rPr lang="ko-KR" altLang="en-US" sz="1600" dirty="0" smtClean="0"/>
              <a:t>있다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b="1" dirty="0" smtClean="0"/>
              <a:t>예를 </a:t>
            </a:r>
            <a:r>
              <a:rPr lang="ko-KR" altLang="en-US" sz="1600" b="1" dirty="0"/>
              <a:t>들어</a:t>
            </a:r>
            <a:r>
              <a:rPr lang="en-US" altLang="ko-KR" sz="1600" b="1" dirty="0" smtClean="0"/>
              <a:t>, </a:t>
            </a:r>
            <a:r>
              <a:rPr lang="ko-KR" altLang="en-US" sz="1600" b="1" dirty="0" smtClean="0"/>
              <a:t>이렇게 </a:t>
            </a:r>
            <a:r>
              <a:rPr lang="en-US" altLang="ko-KR" sz="1600" b="1" dirty="0"/>
              <a:t>path</a:t>
            </a:r>
            <a:r>
              <a:rPr lang="ko-KR" altLang="en-US" sz="1600" b="1" dirty="0"/>
              <a:t>를 정의할 수 있습니다</a:t>
            </a:r>
            <a:r>
              <a:rPr lang="en-US" altLang="ko-KR" sz="1600" b="1" dirty="0" smtClean="0"/>
              <a:t>. </a:t>
            </a:r>
            <a:r>
              <a:rPr lang="en-US" altLang="ko-KR" sz="1600" b="1" dirty="0">
                <a:sym typeface="Wingdings" panose="05000000000000000000" pitchFamily="2" charset="2"/>
              </a:rPr>
              <a:t> &lt;Route path="/about" component={About} </a:t>
            </a:r>
            <a:r>
              <a:rPr lang="en-US" altLang="ko-KR" sz="1600" b="1" dirty="0" smtClean="0">
                <a:sym typeface="Wingdings" panose="05000000000000000000" pitchFamily="2" charset="2"/>
              </a:rPr>
              <a:t>/&gt;</a:t>
            </a:r>
            <a:endParaRPr lang="en-US" altLang="ko-KR" sz="1600" dirty="0" smtClean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ym typeface="Wingdings" panose="05000000000000000000" pitchFamily="2" charset="2"/>
              </a:rPr>
              <a:t>위 코드에서 </a:t>
            </a:r>
            <a:r>
              <a:rPr lang="en-US" altLang="ko-KR" sz="1600" dirty="0">
                <a:sym typeface="Wingdings" panose="05000000000000000000" pitchFamily="2" charset="2"/>
              </a:rPr>
              <a:t>/about</a:t>
            </a:r>
            <a:r>
              <a:rPr lang="ko-KR" altLang="en-US" sz="1600" dirty="0">
                <a:sym typeface="Wingdings" panose="05000000000000000000" pitchFamily="2" charset="2"/>
              </a:rPr>
              <a:t>은 경로</a:t>
            </a:r>
            <a:r>
              <a:rPr lang="en-US" altLang="ko-KR" sz="1600" dirty="0">
                <a:sym typeface="Wingdings" panose="05000000000000000000" pitchFamily="2" charset="2"/>
              </a:rPr>
              <a:t>(path)</a:t>
            </a:r>
            <a:r>
              <a:rPr lang="ko-KR" altLang="en-US" sz="1600" dirty="0">
                <a:sym typeface="Wingdings" panose="05000000000000000000" pitchFamily="2" charset="2"/>
              </a:rPr>
              <a:t>를 의미하며</a:t>
            </a:r>
            <a:r>
              <a:rPr lang="en-US" altLang="ko-KR" sz="1600" dirty="0">
                <a:sym typeface="Wingdings" panose="05000000000000000000" pitchFamily="2" charset="2"/>
              </a:rPr>
              <a:t>, About </a:t>
            </a:r>
            <a:r>
              <a:rPr lang="ko-KR" altLang="en-US" sz="1600" dirty="0">
                <a:sym typeface="Wingdings" panose="05000000000000000000" pitchFamily="2" charset="2"/>
              </a:rPr>
              <a:t>컴포넌트가 해당 경로에 </a:t>
            </a:r>
            <a:r>
              <a:rPr lang="ko-KR" altLang="en-US" sz="1600" dirty="0" smtClean="0">
                <a:sym typeface="Wingdings" panose="05000000000000000000" pitchFamily="2" charset="2"/>
              </a:rPr>
              <a:t>매칭되고</a:t>
            </a:r>
            <a:r>
              <a:rPr lang="en-US" altLang="ko-KR" sz="1600" dirty="0" smtClean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이러한 설정을 통해 </a:t>
            </a:r>
            <a:r>
              <a:rPr lang="en-US" altLang="ko-KR" sz="1600" dirty="0">
                <a:sym typeface="Wingdings" panose="05000000000000000000" pitchFamily="2" charset="2"/>
              </a:rPr>
              <a:t>/about </a:t>
            </a:r>
            <a:r>
              <a:rPr lang="ko-KR" altLang="en-US" sz="1600" dirty="0">
                <a:sym typeface="Wingdings" panose="05000000000000000000" pitchFamily="2" charset="2"/>
              </a:rPr>
              <a:t>경로에 접근하면 </a:t>
            </a:r>
            <a:r>
              <a:rPr lang="en-US" altLang="ko-KR" sz="1600" dirty="0">
                <a:sym typeface="Wingdings" panose="05000000000000000000" pitchFamily="2" charset="2"/>
              </a:rPr>
              <a:t>About </a:t>
            </a:r>
            <a:r>
              <a:rPr lang="ko-KR" altLang="en-US" sz="1600" dirty="0">
                <a:sym typeface="Wingdings" panose="05000000000000000000" pitchFamily="2" charset="2"/>
              </a:rPr>
              <a:t>컴포넌트가 </a:t>
            </a:r>
            <a:r>
              <a:rPr lang="ko-KR" altLang="en-US" sz="1600" dirty="0" err="1" smtClean="0">
                <a:sym typeface="Wingdings" panose="05000000000000000000" pitchFamily="2" charset="2"/>
              </a:rPr>
              <a:t>렌더링된다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 smtClean="0">
                <a:sym typeface="Wingdings" panose="05000000000000000000" pitchFamily="2" charset="2"/>
              </a:rPr>
              <a:t>Path</a:t>
            </a:r>
            <a:r>
              <a:rPr lang="ko-KR" altLang="en-US" sz="1600" dirty="0">
                <a:sym typeface="Wingdings" panose="05000000000000000000" pitchFamily="2" charset="2"/>
              </a:rPr>
              <a:t>는 정규식을 사용하여 복잡한 패턴을 지정할 수도 </a:t>
            </a:r>
            <a:r>
              <a:rPr lang="ko-KR" altLang="en-US" sz="1600" dirty="0" smtClean="0">
                <a:sym typeface="Wingdings" panose="05000000000000000000" pitchFamily="2" charset="2"/>
              </a:rPr>
              <a:t>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예를 들어</a:t>
            </a:r>
            <a:r>
              <a:rPr lang="en-US" altLang="ko-KR" sz="1600" dirty="0">
                <a:sym typeface="Wingdings" panose="05000000000000000000" pitchFamily="2" charset="2"/>
              </a:rPr>
              <a:t>, /users/:id</a:t>
            </a:r>
            <a:r>
              <a:rPr lang="ko-KR" altLang="en-US" sz="1600" dirty="0">
                <a:sym typeface="Wingdings" panose="05000000000000000000" pitchFamily="2" charset="2"/>
              </a:rPr>
              <a:t>와 같은 패턴은 </a:t>
            </a:r>
            <a:r>
              <a:rPr lang="en-US" altLang="ko-KR" sz="1600" dirty="0">
                <a:sym typeface="Wingdings" panose="05000000000000000000" pitchFamily="2" charset="2"/>
              </a:rPr>
              <a:t>/users </a:t>
            </a:r>
            <a:r>
              <a:rPr lang="ko-KR" altLang="en-US" sz="1600" dirty="0">
                <a:sym typeface="Wingdings" panose="05000000000000000000" pitchFamily="2" charset="2"/>
              </a:rPr>
              <a:t>경로 다음에 아무 문자열이나 올 수 있으며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다음에는 </a:t>
            </a:r>
            <a:r>
              <a:rPr lang="en-US" altLang="ko-KR" sz="1600" dirty="0">
                <a:sym typeface="Wingdings" panose="05000000000000000000" pitchFamily="2" charset="2"/>
              </a:rPr>
              <a:t>id</a:t>
            </a:r>
            <a:r>
              <a:rPr lang="ko-KR" altLang="en-US" sz="1600" dirty="0">
                <a:sym typeface="Wingdings" panose="05000000000000000000" pitchFamily="2" charset="2"/>
              </a:rPr>
              <a:t>라는 이름의 변수가 오게 된</a:t>
            </a:r>
            <a:r>
              <a:rPr lang="ko-KR" altLang="en-US" sz="1600" dirty="0" smtClean="0">
                <a:sym typeface="Wingdings" panose="05000000000000000000" pitchFamily="2" charset="2"/>
              </a:rPr>
              <a:t>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이러한 패턴을 사용하면 동적인 경로를 처리할 수 </a:t>
            </a:r>
            <a:r>
              <a:rPr lang="ko-KR" altLang="en-US" sz="1600" dirty="0" smtClean="0">
                <a:sym typeface="Wingdings" panose="05000000000000000000" pitchFamily="2" charset="2"/>
              </a:rPr>
              <a:t>있다</a:t>
            </a:r>
            <a:r>
              <a:rPr lang="en-US" altLang="ko-KR" sz="1600" dirty="0" smtClean="0">
                <a:sym typeface="Wingdings" panose="05000000000000000000" pitchFamily="2" charset="2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ym typeface="Wingdings" panose="05000000000000000000" pitchFamily="2" charset="2"/>
              </a:rPr>
              <a:t>&lt;Route path="/users/:id" component={</a:t>
            </a:r>
            <a:r>
              <a:rPr lang="en-US" altLang="ko-KR" sz="1600" b="1" dirty="0" err="1">
                <a:sym typeface="Wingdings" panose="05000000000000000000" pitchFamily="2" charset="2"/>
              </a:rPr>
              <a:t>UserDetail</a:t>
            </a:r>
            <a:r>
              <a:rPr lang="en-US" altLang="ko-KR" sz="1600" b="1" dirty="0">
                <a:sym typeface="Wingdings" panose="05000000000000000000" pitchFamily="2" charset="2"/>
              </a:rPr>
              <a:t>} /&gt;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>
                <a:sym typeface="Wingdings" panose="05000000000000000000" pitchFamily="2" charset="2"/>
              </a:rPr>
              <a:t>위 코드에서 </a:t>
            </a:r>
            <a:r>
              <a:rPr lang="en-US" altLang="ko-KR" sz="1600" dirty="0">
                <a:sym typeface="Wingdings" panose="05000000000000000000" pitchFamily="2" charset="2"/>
              </a:rPr>
              <a:t>:id</a:t>
            </a:r>
            <a:r>
              <a:rPr lang="ko-KR" altLang="en-US" sz="1600" dirty="0">
                <a:sym typeface="Wingdings" panose="05000000000000000000" pitchFamily="2" charset="2"/>
              </a:rPr>
              <a:t>는 동적인 경로를 나타내며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en-US" altLang="ko-KR" sz="1600" dirty="0" err="1">
                <a:sym typeface="Wingdings" panose="05000000000000000000" pitchFamily="2" charset="2"/>
              </a:rPr>
              <a:t>UserDetail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컴포넌트가 해당 경로에 매칭됩니다</a:t>
            </a:r>
            <a:r>
              <a:rPr lang="en-US" altLang="ko-KR" sz="1600" dirty="0">
                <a:sym typeface="Wingdings" panose="05000000000000000000" pitchFamily="2" charset="2"/>
              </a:rPr>
              <a:t>. </a:t>
            </a:r>
            <a:r>
              <a:rPr lang="ko-KR" altLang="en-US" sz="1600" dirty="0">
                <a:sym typeface="Wingdings" panose="05000000000000000000" pitchFamily="2" charset="2"/>
              </a:rPr>
              <a:t>이러한 설정을 통해 </a:t>
            </a:r>
            <a:r>
              <a:rPr lang="en-US" altLang="ko-KR" sz="1600" dirty="0">
                <a:sym typeface="Wingdings" panose="05000000000000000000" pitchFamily="2" charset="2"/>
              </a:rPr>
              <a:t>/users/123</a:t>
            </a:r>
            <a:r>
              <a:rPr lang="ko-KR" altLang="en-US" sz="1600" dirty="0">
                <a:sym typeface="Wingdings" panose="05000000000000000000" pitchFamily="2" charset="2"/>
              </a:rPr>
              <a:t>과 같은 경로에 접근하면 </a:t>
            </a:r>
            <a:r>
              <a:rPr lang="en-US" altLang="ko-KR" sz="1600" dirty="0" err="1">
                <a:sym typeface="Wingdings" panose="05000000000000000000" pitchFamily="2" charset="2"/>
              </a:rPr>
              <a:t>UserDetail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컴포넌트가 </a:t>
            </a:r>
            <a:r>
              <a:rPr lang="ko-KR" altLang="en-US" sz="1600" dirty="0" err="1">
                <a:sym typeface="Wingdings" panose="05000000000000000000" pitchFamily="2" charset="2"/>
              </a:rPr>
              <a:t>렌더링되게</a:t>
            </a:r>
            <a:r>
              <a:rPr lang="ko-KR" altLang="en-US" sz="1600" dirty="0">
                <a:sym typeface="Wingdings" panose="05000000000000000000" pitchFamily="2" charset="2"/>
              </a:rPr>
              <a:t> 됩니다</a:t>
            </a:r>
            <a:r>
              <a:rPr lang="en-US" altLang="ko-KR" sz="1600" dirty="0">
                <a:sym typeface="Wingdings" panose="05000000000000000000" pitchFamily="2" charset="2"/>
              </a:rPr>
              <a:t>. 123</a:t>
            </a:r>
            <a:r>
              <a:rPr lang="ko-KR" altLang="en-US" sz="1600" dirty="0">
                <a:sym typeface="Wingdings" panose="05000000000000000000" pitchFamily="2" charset="2"/>
              </a:rPr>
              <a:t>은 </a:t>
            </a:r>
            <a:r>
              <a:rPr lang="en-US" altLang="ko-KR" sz="1600" dirty="0">
                <a:sym typeface="Wingdings" panose="05000000000000000000" pitchFamily="2" charset="2"/>
              </a:rPr>
              <a:t>id </a:t>
            </a:r>
            <a:r>
              <a:rPr lang="ko-KR" altLang="en-US" sz="1600" dirty="0">
                <a:sym typeface="Wingdings" panose="05000000000000000000" pitchFamily="2" charset="2"/>
              </a:rPr>
              <a:t>변수에 전달됩니다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90651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9.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React_path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페이지 이동 버튼은 유저들은 </a:t>
            </a:r>
            <a:r>
              <a:rPr lang="ko-KR" altLang="en-US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주소창에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url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입력해서 들어가지 않고 링크를 타고 들어가게 된다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링크를 만들고 싶으면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react-router-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dom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Link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컴포넌트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import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해오고 원하는 곳에서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&lt;Link&gt;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를 쓰면 된다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&lt;Link to="/"&gt;Home&lt;/Link&gt;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&lt;Link to="/detail"&gt;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상세페이지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&lt;/Link&gt;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이렇게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작성하면 각각의 </a:t>
            </a:r>
            <a:r>
              <a:rPr lang="en-US" altLang="ko-KR" sz="1400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url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경로로 이동하는 링크를 생성할 수 있다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   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navbar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-brand"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ShopShop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'me-auto'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"detail"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상세 페이지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Container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"/detail"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상세페이지이다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 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강아지소개하는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12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React_next.js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Next.js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React </a:t>
            </a:r>
            <a:r>
              <a:rPr lang="ko-KR" altLang="en-US" sz="1600" b="1" dirty="0"/>
              <a:t>기반의 웹 </a:t>
            </a:r>
            <a:r>
              <a:rPr lang="ko-KR" altLang="en-US" sz="1600" b="1" dirty="0" err="1"/>
              <a:t>프레임워크입니다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Next.js</a:t>
            </a:r>
            <a:r>
              <a:rPr lang="ko-KR" altLang="en-US" sz="1600" b="1" dirty="0"/>
              <a:t>는 </a:t>
            </a:r>
            <a:r>
              <a:rPr lang="ko-KR" altLang="en-US" sz="1600" b="1" dirty="0" smtClean="0"/>
              <a:t>서버 </a:t>
            </a:r>
            <a:r>
              <a:rPr lang="ko-KR" altLang="en-US" sz="1600" b="1" dirty="0"/>
              <a:t>사이드 렌더링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정적 사이트 생성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코드 분할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자동 </a:t>
            </a:r>
            <a:r>
              <a:rPr lang="ko-KR" altLang="en-US" sz="1600" b="1" dirty="0" err="1"/>
              <a:t>프리페칭</a:t>
            </a:r>
            <a:r>
              <a:rPr lang="ko-KR" altLang="en-US" sz="1600" b="1" dirty="0"/>
              <a:t> 등의 기능을 추가적으로 </a:t>
            </a:r>
            <a:r>
              <a:rPr lang="ko-KR" altLang="en-US" sz="1600" b="1" dirty="0" smtClean="0"/>
              <a:t>제공한다</a:t>
            </a:r>
            <a:r>
              <a:rPr lang="en-US" altLang="ko-KR" sz="1600" b="1" dirty="0" smtClean="0"/>
              <a:t>. 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 smtClean="0"/>
              <a:t>Next.js</a:t>
            </a:r>
            <a:r>
              <a:rPr lang="ko-KR" altLang="en-US" sz="1400" dirty="0"/>
              <a:t>를 사용하면 보다 빠르게 페이지를 </a:t>
            </a:r>
            <a:r>
              <a:rPr lang="ko-KR" altLang="en-US" sz="1400" dirty="0" err="1"/>
              <a:t>로딩할</a:t>
            </a:r>
            <a:r>
              <a:rPr lang="ko-KR" altLang="en-US" sz="1400" dirty="0"/>
              <a:t>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검색 엔진 최적화</a:t>
            </a:r>
            <a:r>
              <a:rPr lang="en-US" altLang="ko-KR" sz="1400" dirty="0"/>
              <a:t>(SEO)</a:t>
            </a:r>
            <a:r>
              <a:rPr lang="ko-KR" altLang="en-US" sz="1400" dirty="0"/>
              <a:t>를 위한 서버 사이드 렌더링</a:t>
            </a:r>
            <a:r>
              <a:rPr lang="en-US" altLang="ko-KR" sz="1400" dirty="0"/>
              <a:t>, </a:t>
            </a:r>
            <a:r>
              <a:rPr lang="ko-KR" altLang="en-US" sz="1400" dirty="0"/>
              <a:t>코드 </a:t>
            </a:r>
            <a:r>
              <a:rPr lang="ko-KR" altLang="en-US" sz="1400" dirty="0" err="1"/>
              <a:t>스플리팅</a:t>
            </a:r>
            <a:r>
              <a:rPr lang="ko-KR" altLang="en-US" sz="1400" dirty="0"/>
              <a:t> 등의 기능을 내장하고 있어 개발자가 이를 따로 구현하지 않아도 됩니다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또한</a:t>
            </a:r>
            <a:r>
              <a:rPr lang="en-US" altLang="ko-KR" sz="1400" dirty="0"/>
              <a:t>, Next.js</a:t>
            </a:r>
            <a:r>
              <a:rPr lang="ko-KR" altLang="en-US" sz="1400" dirty="0"/>
              <a:t>는 기본적으로 </a:t>
            </a:r>
            <a:r>
              <a:rPr lang="en-US" altLang="ko-KR" sz="1400" dirty="0" err="1"/>
              <a:t>TypeScript</a:t>
            </a:r>
            <a:r>
              <a:rPr lang="ko-KR" altLang="en-US" sz="1400" dirty="0"/>
              <a:t>를 지원합니다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TypeScript</a:t>
            </a:r>
            <a:r>
              <a:rPr lang="ko-KR" altLang="en-US" sz="1400" dirty="0"/>
              <a:t>는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의 상위 집합 언어로</a:t>
            </a:r>
            <a:r>
              <a:rPr lang="en-US" altLang="ko-KR" sz="1400" dirty="0"/>
              <a:t>, </a:t>
            </a:r>
            <a:r>
              <a:rPr lang="ko-KR" altLang="en-US" sz="1400" dirty="0"/>
              <a:t>정적 타입 검사를 지원하여 코드의 안정성과 </a:t>
            </a:r>
            <a:r>
              <a:rPr lang="ko-KR" altLang="en-US" sz="1400" dirty="0" err="1"/>
              <a:t>가독성을</a:t>
            </a:r>
            <a:r>
              <a:rPr lang="ko-KR" altLang="en-US" sz="1400" dirty="0"/>
              <a:t> 높여줍니다</a:t>
            </a:r>
            <a:r>
              <a:rPr lang="en-US" altLang="ko-KR" sz="14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run dev – </a:t>
            </a:r>
            <a:r>
              <a:rPr lang="ko-KR" altLang="en-US" sz="1400" dirty="0" smtClean="0"/>
              <a:t>개발 환경 실행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run build – </a:t>
            </a:r>
            <a:r>
              <a:rPr lang="ko-KR" altLang="en-US" sz="1400" dirty="0" smtClean="0"/>
              <a:t>배포 파일 생성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run start – </a:t>
            </a:r>
            <a:r>
              <a:rPr lang="ko-KR" altLang="en-US" sz="1400" dirty="0" smtClean="0"/>
              <a:t>서비스 시작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0970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11.React_next.js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Next.js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React </a:t>
            </a:r>
            <a:r>
              <a:rPr lang="ko-KR" altLang="en-US" sz="1600" b="1" dirty="0"/>
              <a:t>기반의 웹 </a:t>
            </a:r>
            <a:r>
              <a:rPr lang="ko-KR" altLang="en-US" sz="1600" b="1" dirty="0" err="1"/>
              <a:t>프레임워크입니다</a:t>
            </a:r>
            <a:r>
              <a:rPr lang="en-US" altLang="ko-KR" sz="1600" b="1" dirty="0"/>
              <a:t>. </a:t>
            </a:r>
            <a:endParaRPr lang="en-US" altLang="ko-KR" sz="1600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Next.js</a:t>
            </a:r>
            <a:r>
              <a:rPr lang="ko-KR" altLang="en-US" sz="1600" b="1" dirty="0"/>
              <a:t>는 </a:t>
            </a:r>
            <a:r>
              <a:rPr lang="ko-KR" altLang="en-US" sz="1600" b="1" dirty="0" smtClean="0"/>
              <a:t>서버 </a:t>
            </a:r>
            <a:r>
              <a:rPr lang="ko-KR" altLang="en-US" sz="1600" b="1" dirty="0"/>
              <a:t>사이드 렌더링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정적 사이트 생성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코드 분할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자동 </a:t>
            </a:r>
            <a:r>
              <a:rPr lang="ko-KR" altLang="en-US" sz="1600" b="1" dirty="0" err="1"/>
              <a:t>프리페칭</a:t>
            </a:r>
            <a:r>
              <a:rPr lang="ko-KR" altLang="en-US" sz="1600" b="1" dirty="0"/>
              <a:t> 등의 기능을 추가적으로 </a:t>
            </a:r>
            <a:r>
              <a:rPr lang="ko-KR" altLang="en-US" sz="1600" b="1" dirty="0" smtClean="0"/>
              <a:t>제공한다</a:t>
            </a:r>
            <a:r>
              <a:rPr lang="en-US" altLang="ko-KR" sz="1600" b="1" dirty="0" smtClean="0"/>
              <a:t>. 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 smtClean="0"/>
              <a:t>Next.js</a:t>
            </a:r>
            <a:r>
              <a:rPr lang="ko-KR" altLang="en-US" sz="1400" dirty="0"/>
              <a:t>를 사용하면 보다 빠르게 페이지를 </a:t>
            </a:r>
            <a:r>
              <a:rPr lang="ko-KR" altLang="en-US" sz="1400" dirty="0" err="1"/>
              <a:t>로딩할</a:t>
            </a:r>
            <a:r>
              <a:rPr lang="ko-KR" altLang="en-US" sz="1400" dirty="0"/>
              <a:t>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또한</a:t>
            </a:r>
            <a:r>
              <a:rPr lang="en-US" altLang="ko-KR" sz="1400" dirty="0"/>
              <a:t>, </a:t>
            </a:r>
            <a:r>
              <a:rPr lang="ko-KR" altLang="en-US" sz="1400" dirty="0"/>
              <a:t>검색 엔진 최적화</a:t>
            </a:r>
            <a:r>
              <a:rPr lang="en-US" altLang="ko-KR" sz="1400" dirty="0"/>
              <a:t>(SEO)</a:t>
            </a:r>
            <a:r>
              <a:rPr lang="ko-KR" altLang="en-US" sz="1400" dirty="0"/>
              <a:t>를 위한 서버 사이드 렌더링</a:t>
            </a:r>
            <a:r>
              <a:rPr lang="en-US" altLang="ko-KR" sz="1400" dirty="0"/>
              <a:t>, </a:t>
            </a:r>
            <a:r>
              <a:rPr lang="ko-KR" altLang="en-US" sz="1400" dirty="0"/>
              <a:t>코드 </a:t>
            </a:r>
            <a:r>
              <a:rPr lang="ko-KR" altLang="en-US" sz="1400" dirty="0" err="1"/>
              <a:t>스플리팅</a:t>
            </a:r>
            <a:r>
              <a:rPr lang="ko-KR" altLang="en-US" sz="1400" dirty="0"/>
              <a:t> 등의 기능을 내장하고 있어 개발자가 이를 따로 구현하지 않아도 됩니다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또한</a:t>
            </a:r>
            <a:r>
              <a:rPr lang="en-US" altLang="ko-KR" sz="1400" dirty="0"/>
              <a:t>, Next.js</a:t>
            </a:r>
            <a:r>
              <a:rPr lang="ko-KR" altLang="en-US" sz="1400" dirty="0"/>
              <a:t>는 기본적으로 </a:t>
            </a:r>
            <a:r>
              <a:rPr lang="en-US" altLang="ko-KR" sz="1400" dirty="0" err="1"/>
              <a:t>TypeScript</a:t>
            </a:r>
            <a:r>
              <a:rPr lang="ko-KR" altLang="en-US" sz="1400" dirty="0"/>
              <a:t>를 지원합니다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TypeScript</a:t>
            </a:r>
            <a:r>
              <a:rPr lang="ko-KR" altLang="en-US" sz="1400" dirty="0"/>
              <a:t>는 </a:t>
            </a:r>
            <a:r>
              <a:rPr lang="en-US" altLang="ko-KR" sz="1400" dirty="0"/>
              <a:t>JavaScript</a:t>
            </a:r>
            <a:r>
              <a:rPr lang="ko-KR" altLang="en-US" sz="1400" dirty="0"/>
              <a:t>의 상위 집합 언어로</a:t>
            </a:r>
            <a:r>
              <a:rPr lang="en-US" altLang="ko-KR" sz="1400" dirty="0"/>
              <a:t>, </a:t>
            </a:r>
            <a:r>
              <a:rPr lang="ko-KR" altLang="en-US" sz="1400" dirty="0"/>
              <a:t>정적 타입 검사를 지원하여 코드의 안정성과 </a:t>
            </a:r>
            <a:r>
              <a:rPr lang="ko-KR" altLang="en-US" sz="1400" dirty="0" err="1"/>
              <a:t>가독성을</a:t>
            </a:r>
            <a:r>
              <a:rPr lang="ko-KR" altLang="en-US" sz="1400" dirty="0"/>
              <a:t> 높여줍니다</a:t>
            </a:r>
            <a:r>
              <a:rPr lang="en-US" altLang="ko-KR" sz="1400" dirty="0" smtClean="0"/>
              <a:t>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run dev – </a:t>
            </a:r>
            <a:r>
              <a:rPr lang="ko-KR" altLang="en-US" sz="1400" dirty="0" smtClean="0"/>
              <a:t>개발 환경 실행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run build – </a:t>
            </a:r>
            <a:r>
              <a:rPr lang="ko-KR" altLang="en-US" sz="1400" dirty="0" smtClean="0"/>
              <a:t>배포 파일 생성</a:t>
            </a:r>
            <a:endParaRPr lang="en-US" altLang="ko-KR" sz="1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dirty="0" err="1" smtClean="0"/>
              <a:t>Npm</a:t>
            </a:r>
            <a:r>
              <a:rPr lang="en-US" altLang="ko-KR" sz="1400" dirty="0" smtClean="0"/>
              <a:t> run start – </a:t>
            </a:r>
            <a:r>
              <a:rPr lang="ko-KR" altLang="en-US" sz="1400" dirty="0" smtClean="0"/>
              <a:t>서비스 시작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203189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12.React_next.js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/>
              <a:t>Express.js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Node.js </a:t>
            </a:r>
            <a:r>
              <a:rPr lang="ko-KR" altLang="en-US" sz="1600" b="1" dirty="0"/>
              <a:t>기반의 웹 프레임워크로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웹 어플리케이션 및 </a:t>
            </a:r>
            <a:r>
              <a:rPr lang="en-US" altLang="ko-KR" sz="1600" b="1" dirty="0"/>
              <a:t>API </a:t>
            </a:r>
            <a:r>
              <a:rPr lang="ko-KR" altLang="en-US" sz="1600" b="1" dirty="0"/>
              <a:t>서버를 개발하기 위한 </a:t>
            </a:r>
            <a:r>
              <a:rPr lang="ko-KR" altLang="en-US" sz="1600" b="1" dirty="0" smtClean="0"/>
              <a:t>도구</a:t>
            </a:r>
            <a:r>
              <a:rPr lang="en-US" altLang="ko-KR" sz="1600" b="1" dirty="0" smtClean="0"/>
              <a:t>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600" b="1" dirty="0" smtClean="0"/>
              <a:t>React-Router-Dom</a:t>
            </a:r>
            <a:r>
              <a:rPr lang="ko-KR" altLang="en-US" sz="1600" b="1" dirty="0"/>
              <a:t>은 </a:t>
            </a:r>
            <a:r>
              <a:rPr lang="en-US" altLang="ko-KR" sz="1600" b="1" dirty="0"/>
              <a:t>React </a:t>
            </a:r>
            <a:r>
              <a:rPr lang="ko-KR" altLang="en-US" sz="1600" b="1" dirty="0"/>
              <a:t>애플리케이션에서 클라이언트 측 라우팅을 구현하기 위한 </a:t>
            </a:r>
            <a:r>
              <a:rPr lang="ko-KR" altLang="en-US" sz="1600" b="1" dirty="0" smtClean="0"/>
              <a:t>라이브러리</a:t>
            </a:r>
            <a:endParaRPr lang="en-US" altLang="ko-KR" sz="1600" b="1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/>
              <a:t>서버 사이드 렌더링</a:t>
            </a:r>
            <a:r>
              <a:rPr lang="en-US" altLang="ko-KR" sz="1600" b="1" dirty="0"/>
              <a:t>(Server Side Rendering, SSR)</a:t>
            </a:r>
            <a:r>
              <a:rPr lang="ko-KR" altLang="en-US" sz="1600" b="1" dirty="0"/>
              <a:t>은 </a:t>
            </a:r>
            <a:r>
              <a:rPr lang="en-US" altLang="ko-KR" sz="1600" b="1" dirty="0"/>
              <a:t>React </a:t>
            </a:r>
            <a:r>
              <a:rPr lang="ko-KR" altLang="en-US" sz="1600" b="1" dirty="0"/>
              <a:t>애플리케이션을 서버에서 실행하여 </a:t>
            </a:r>
            <a:r>
              <a:rPr lang="en-US" altLang="ko-KR" sz="1600" b="1" dirty="0"/>
              <a:t>HTML</a:t>
            </a:r>
            <a:r>
              <a:rPr lang="ko-KR" altLang="en-US" sz="1600" b="1" dirty="0"/>
              <a:t>을 생성한 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클라이언트로 전달하는 </a:t>
            </a:r>
            <a:r>
              <a:rPr lang="ko-KR" altLang="en-US" sz="1600" b="1" dirty="0" smtClean="0"/>
              <a:t>기술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/ </a:t>
            </a:r>
            <a:r>
              <a:rPr lang="ko-KR" altLang="en-US" sz="1600" b="1" dirty="0" smtClean="0"/>
              <a:t>이를 </a:t>
            </a:r>
            <a:r>
              <a:rPr lang="ko-KR" altLang="en-US" sz="1600" b="1" dirty="0"/>
              <a:t>통해 초기 로딩 속도를 향상시킬 수 있으며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검색 엔진 최적화</a:t>
            </a:r>
            <a:r>
              <a:rPr lang="en-US" altLang="ko-KR" sz="1600" b="1" dirty="0"/>
              <a:t>(SEO)</a:t>
            </a:r>
            <a:r>
              <a:rPr lang="ko-KR" altLang="en-US" sz="1600" b="1" dirty="0"/>
              <a:t>와 같은 이점을 </a:t>
            </a:r>
            <a:r>
              <a:rPr lang="ko-KR" altLang="en-US" sz="1600" b="1" dirty="0" smtClean="0"/>
              <a:t>제공한다</a:t>
            </a:r>
            <a:r>
              <a:rPr lang="en-US" altLang="ko-KR" sz="1600" b="1" dirty="0" smtClean="0"/>
              <a:t>.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600" dirty="0"/>
              <a:t>Express.js</a:t>
            </a:r>
            <a:r>
              <a:rPr lang="ko-KR" altLang="en-US" sz="1600" dirty="0"/>
              <a:t>와 </a:t>
            </a:r>
            <a:r>
              <a:rPr lang="en-US" altLang="ko-KR" sz="1600" dirty="0"/>
              <a:t>React-Router-Dom</a:t>
            </a:r>
            <a:r>
              <a:rPr lang="ko-KR" altLang="en-US" sz="1600" dirty="0"/>
              <a:t>을 함께 사용하면 클라이언트 측 라우팅 및 서버 사이드 렌더링을 구현할 수 </a:t>
            </a:r>
            <a:r>
              <a:rPr lang="ko-KR" altLang="en-US" sz="1600" dirty="0" smtClean="0"/>
              <a:t>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이를 위해 </a:t>
            </a:r>
            <a:r>
              <a:rPr lang="en-US" altLang="ko-KR" sz="1600" dirty="0"/>
              <a:t>React </a:t>
            </a:r>
            <a:r>
              <a:rPr lang="ko-KR" altLang="en-US" sz="1600" dirty="0"/>
              <a:t>애플리케이션을 서버에서 실행하고</a:t>
            </a:r>
            <a:r>
              <a:rPr lang="en-US" altLang="ko-KR" sz="1600" dirty="0"/>
              <a:t>, </a:t>
            </a:r>
            <a:r>
              <a:rPr lang="ko-KR" altLang="en-US" sz="1600" dirty="0"/>
              <a:t>요청에 따라 적절한 라우팅을 처리한 후</a:t>
            </a:r>
            <a:r>
              <a:rPr lang="en-US" altLang="ko-KR" sz="1600" dirty="0"/>
              <a:t>, React </a:t>
            </a:r>
            <a:r>
              <a:rPr lang="ko-KR" altLang="en-US" sz="1600" dirty="0"/>
              <a:t>컴포넌트를 렌더링하여 </a:t>
            </a:r>
            <a:r>
              <a:rPr lang="en-US" altLang="ko-KR" sz="1600" dirty="0"/>
              <a:t>HTML</a:t>
            </a:r>
            <a:r>
              <a:rPr lang="ko-KR" altLang="en-US" sz="1600" dirty="0"/>
              <a:t>을 생성합니다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클라이언트에서는 </a:t>
            </a:r>
            <a:r>
              <a:rPr lang="en-US" altLang="ko-KR" sz="1600" dirty="0"/>
              <a:t>React </a:t>
            </a:r>
            <a:r>
              <a:rPr lang="ko-KR" altLang="en-US" sz="1600" dirty="0"/>
              <a:t>애플리케이션을 </a:t>
            </a:r>
            <a:r>
              <a:rPr lang="ko-KR" altLang="en-US" sz="1600" dirty="0" err="1"/>
              <a:t>마운트하고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이전에 생성된 </a:t>
            </a:r>
            <a:r>
              <a:rPr lang="en-US" altLang="ko-KR" sz="1600" dirty="0"/>
              <a:t>HTML</a:t>
            </a:r>
            <a:r>
              <a:rPr lang="ko-KR" altLang="en-US" sz="1600" dirty="0"/>
              <a:t>을 재사용하여 초기 로딩 속도를 향상시킵니다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600" dirty="0"/>
              <a:t>이러한 방식으로 </a:t>
            </a:r>
            <a:r>
              <a:rPr lang="en-US" altLang="ko-KR" sz="1600" dirty="0"/>
              <a:t>Express.js</a:t>
            </a:r>
            <a:r>
              <a:rPr lang="ko-KR" altLang="en-US" sz="1600" dirty="0"/>
              <a:t>와 </a:t>
            </a:r>
            <a:r>
              <a:rPr lang="en-US" altLang="ko-KR" sz="1600" dirty="0"/>
              <a:t>React-Router-Dom</a:t>
            </a:r>
            <a:r>
              <a:rPr lang="ko-KR" altLang="en-US" sz="1600" dirty="0"/>
              <a:t>을 이용한 서버 사이드 렌더링은 초기 로딩 속도를 개선하고</a:t>
            </a:r>
            <a:r>
              <a:rPr lang="en-US" altLang="ko-KR" sz="1600" dirty="0"/>
              <a:t>, </a:t>
            </a:r>
            <a:r>
              <a:rPr lang="ko-KR" altLang="en-US" sz="1600" dirty="0"/>
              <a:t>검색 엔진 최적화를 향상시키는 등의 이점을 제공합니다</a:t>
            </a:r>
            <a:r>
              <a:rPr lang="en-US" altLang="ko-KR" sz="1600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3103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78282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639" y="309494"/>
            <a:ext cx="1789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+mj-lt"/>
              </a:rPr>
              <a:t>목       차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7312" y="1195717"/>
            <a:ext cx="11417300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React_Flipped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React_useSpring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Map</a:t>
            </a: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() </a:t>
            </a:r>
            <a:r>
              <a:rPr lang="ko-KR" altLang="en-US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React_path</a:t>
            </a:r>
            <a:endParaRPr lang="en-US" altLang="ko-KR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Router , Link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Next.js</a:t>
            </a:r>
            <a:endParaRPr lang="en-US" altLang="ko-KR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08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1.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React_Flipped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Axios</a:t>
            </a:r>
            <a:r>
              <a:rPr lang="ko-KR" altLang="en-US" sz="1600" b="1" dirty="0"/>
              <a:t>는 브라우저와 </a:t>
            </a:r>
            <a:r>
              <a:rPr lang="en-US" altLang="ko-KR" sz="1600" b="1" dirty="0"/>
              <a:t>Node.js</a:t>
            </a:r>
            <a:r>
              <a:rPr lang="ko-KR" altLang="en-US" sz="1600" b="1" dirty="0"/>
              <a:t>에서 사용 가능한 </a:t>
            </a:r>
            <a:r>
              <a:rPr lang="en-US" altLang="ko-KR" sz="1600" b="1" dirty="0"/>
              <a:t>Promise </a:t>
            </a:r>
            <a:r>
              <a:rPr lang="ko-KR" altLang="en-US" sz="1600" b="1" dirty="0"/>
              <a:t>기반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클라이언트 </a:t>
            </a:r>
            <a:r>
              <a:rPr lang="ko-KR" altLang="en-US" sz="1600" b="1" dirty="0" smtClean="0"/>
              <a:t>라이브러리이다</a:t>
            </a:r>
            <a:endParaRPr lang="en-US" altLang="ko-KR" sz="16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 smtClean="0"/>
              <a:t>Axios</a:t>
            </a:r>
            <a:r>
              <a:rPr lang="ko-KR" altLang="en-US" sz="1600" b="1" dirty="0"/>
              <a:t>는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요청과 응답 데이터를 다루기 위한 다양한 기능을 제공하며</a:t>
            </a:r>
            <a:r>
              <a:rPr lang="en-US" altLang="ko-KR" sz="1600" b="1" dirty="0"/>
              <a:t>, </a:t>
            </a:r>
            <a:endParaRPr lang="en-US" altLang="ko-KR" sz="1600" b="1" dirty="0" smtClean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 </a:t>
            </a:r>
            <a:r>
              <a:rPr lang="en-US" altLang="ko-KR" sz="1600" b="1" dirty="0" smtClean="0"/>
              <a:t>  </a:t>
            </a:r>
            <a:r>
              <a:rPr lang="ko-KR" altLang="en-US" sz="1600" b="1" dirty="0" smtClean="0"/>
              <a:t>비동기로 </a:t>
            </a:r>
            <a:r>
              <a:rPr lang="en-US" altLang="ko-KR" sz="1600" b="1" dirty="0"/>
              <a:t>HTTP </a:t>
            </a:r>
            <a:r>
              <a:rPr lang="ko-KR" altLang="en-US" sz="1600" b="1" dirty="0"/>
              <a:t>요청을 처리할 수 있어서 많은 개발자들이 선호하는 라이브러리 중 </a:t>
            </a:r>
            <a:r>
              <a:rPr lang="ko-KR" altLang="en-US" sz="1600" b="1" dirty="0" smtClean="0"/>
              <a:t>하나이다</a:t>
            </a:r>
            <a:r>
              <a:rPr lang="en-US" altLang="ko-KR" sz="1600" b="1" dirty="0" smtClean="0"/>
              <a:t>.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React</a:t>
            </a:r>
            <a:r>
              <a:rPr lang="ko-KR" altLang="en-US" sz="1600" dirty="0"/>
              <a:t>에서 </a:t>
            </a:r>
            <a:r>
              <a:rPr lang="en-US" altLang="ko-KR" sz="1600" dirty="0" err="1"/>
              <a:t>Axios</a:t>
            </a:r>
            <a:r>
              <a:rPr lang="ko-KR" altLang="en-US" sz="1600" dirty="0"/>
              <a:t>를 사용하면</a:t>
            </a:r>
            <a:r>
              <a:rPr lang="en-US" altLang="ko-KR" sz="1600" dirty="0"/>
              <a:t>, </a:t>
            </a:r>
            <a:r>
              <a:rPr lang="ko-KR" altLang="en-US" sz="1600" dirty="0"/>
              <a:t>서버로부터 데이터를 가져오거나</a:t>
            </a:r>
            <a:r>
              <a:rPr lang="en-US" altLang="ko-KR" sz="1600" dirty="0"/>
              <a:t>, </a:t>
            </a:r>
            <a:r>
              <a:rPr lang="ko-KR" altLang="en-US" sz="1600" dirty="0"/>
              <a:t>서버로 데이터를 보낼 수 있습니다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일반적으로 </a:t>
            </a:r>
            <a:r>
              <a:rPr lang="en-US" altLang="ko-KR" sz="1600" dirty="0"/>
              <a:t>React</a:t>
            </a:r>
            <a:r>
              <a:rPr lang="ko-KR" altLang="en-US" sz="1600" dirty="0"/>
              <a:t>에서는 </a:t>
            </a:r>
            <a:r>
              <a:rPr lang="en-US" altLang="ko-KR" sz="1600" dirty="0" err="1"/>
              <a:t>Axios</a:t>
            </a:r>
            <a:r>
              <a:rPr lang="ko-KR" altLang="en-US" sz="1600" dirty="0"/>
              <a:t>를 사용하여 서버로부터 데이터를 가져와 컴포넌트의 상태를 업데이트하거나</a:t>
            </a:r>
            <a:r>
              <a:rPr lang="en-US" altLang="ko-KR" sz="1600" dirty="0"/>
              <a:t>, 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ko-KR" altLang="en-US" sz="1600" dirty="0" smtClean="0"/>
              <a:t>서버로 </a:t>
            </a:r>
            <a:r>
              <a:rPr lang="ko-KR" altLang="en-US" sz="1600" dirty="0"/>
              <a:t>데이터를 전송하여 데이터를 저장하는 등의 작업을 </a:t>
            </a:r>
            <a:r>
              <a:rPr lang="ko-KR" altLang="en-US" sz="1600" dirty="0" smtClean="0"/>
              <a:t>수행합니다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 smtClean="0"/>
              <a:t>Axios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문법</a:t>
            </a: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r>
              <a:rPr lang="en-US" altLang="ko-KR" sz="1600" b="1" dirty="0" err="1"/>
              <a:t>axios</a:t>
            </a:r>
            <a:r>
              <a:rPr lang="en-US" altLang="ko-KR" sz="1600" b="1" dirty="0"/>
              <a:t>({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  url: 'https://test/api/cafe/list/today', // </a:t>
            </a:r>
            <a:r>
              <a:rPr lang="ko-KR" altLang="en-US" sz="1600" b="1" dirty="0"/>
              <a:t>통신할 </a:t>
            </a:r>
            <a:r>
              <a:rPr lang="ko-KR" altLang="en-US" sz="1600" b="1" dirty="0" err="1"/>
              <a:t>웹문서</a:t>
            </a:r>
            <a:endParaRPr lang="ko-KR" altLang="en-US" sz="1600" b="1" dirty="0"/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  </a:t>
            </a:r>
            <a:r>
              <a:rPr lang="en-US" altLang="ko-KR" sz="1600" b="1" dirty="0"/>
              <a:t>method: 'get', // </a:t>
            </a:r>
            <a:r>
              <a:rPr lang="ko-KR" altLang="en-US" sz="1600" b="1" dirty="0"/>
              <a:t>통신할 방식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  </a:t>
            </a:r>
            <a:r>
              <a:rPr lang="en-US" altLang="ko-KR" sz="1600" b="1" dirty="0"/>
              <a:t>data: { // </a:t>
            </a:r>
            <a:r>
              <a:rPr lang="ko-KR" altLang="en-US" sz="1600" b="1" dirty="0"/>
              <a:t>인자로 보낼 데이터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    </a:t>
            </a:r>
            <a:r>
              <a:rPr lang="en-US" altLang="ko-KR" sz="1600" b="1" dirty="0"/>
              <a:t>foo: 'diary'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  }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});.</a:t>
            </a:r>
          </a:p>
          <a:p>
            <a:pPr lvl="1">
              <a:lnSpc>
                <a:spcPct val="150000"/>
              </a:lnSpc>
            </a:pPr>
            <a:endParaRPr lang="en-US" altLang="ko-KR" sz="1600" dirty="0" smtClean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742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2.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React_axios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/* </a:t>
            </a:r>
            <a:r>
              <a:rPr lang="en-US" altLang="ko-KR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파라미터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문법 예시 *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axios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method: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"get"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통신 방식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url: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"www.naver.com"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서버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headers: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'X-Requested-With'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XMLHttpRequest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요청 헤더 설정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: {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api_key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"1234"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langualge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?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파라미터를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전달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responseType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default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maxContentLength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http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응답 내용의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max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사이즈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validateStatus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status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default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},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HTTP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응답 상태 코드에 대해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promise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의 반환 값이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resolve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또는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reject 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할지 지정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proxy: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host: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'127.0.0.1'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9000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auth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username: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mikeymike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  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password: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CE9178"/>
                </a:solidFill>
                <a:latin typeface="Consolas" panose="020B0609020204030204" pitchFamily="49" charset="0"/>
              </a:rPr>
              <a:t>'rapunz3l'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},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proxy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서버의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hostname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과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port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정의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maxRedirects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node.js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에서 사용되는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리다이렉트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최대치를 지정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httpsAgent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https</a:t>
            </a:r>
            <a:r>
              <a:rPr lang="en-US" altLang="ko-KR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Agent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({ </a:t>
            </a:r>
            <a:r>
              <a:rPr lang="en-US" altLang="ko-KR" sz="1200" dirty="0" err="1">
                <a:solidFill>
                  <a:srgbClr val="9CDCFE"/>
                </a:solidFill>
                <a:latin typeface="Consolas" panose="020B0609020204030204" pitchFamily="49" charset="0"/>
              </a:rPr>
              <a:t>keepAlive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}),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node.js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https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요청을 </a:t>
            </a:r>
            <a:r>
              <a:rPr lang="ko-KR" altLang="en-US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할때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 사용자 정의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agent</a:t>
            </a:r>
            <a:r>
              <a:rPr lang="ko-KR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를 정의</a:t>
            </a:r>
            <a:endParaRPr lang="ko-KR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200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altLang="ko-KR" sz="12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dirty="0">
                <a:solidFill>
                  <a:srgbClr val="6A9955"/>
                </a:solidFill>
                <a:latin typeface="Consolas" panose="020B0609020204030204" pitchFamily="49" charset="0"/>
              </a:rPr>
              <a:t>// response Action</a:t>
            </a:r>
            <a:endParaRPr lang="en-US" altLang="ko-KR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46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3.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React_public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폴더 용도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Public </a:t>
            </a:r>
            <a:r>
              <a:rPr lang="ko-KR" altLang="en-US" sz="1600" b="1" dirty="0"/>
              <a:t>폴더의 용도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smtClean="0"/>
              <a:t>여러가지 소스코드는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폴더에 보관하면 되는데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img</a:t>
            </a:r>
            <a:r>
              <a:rPr lang="ko-KR" altLang="en-US" sz="1400" dirty="0" smtClean="0"/>
              <a:t>같은 </a:t>
            </a:r>
            <a:r>
              <a:rPr lang="en-US" altLang="ko-KR" sz="1400" dirty="0" smtClean="0"/>
              <a:t>static</a:t>
            </a:r>
            <a:r>
              <a:rPr lang="ko-KR" altLang="en-US" sz="1400" dirty="0" smtClean="0"/>
              <a:t>의 경우 </a:t>
            </a:r>
            <a:r>
              <a:rPr lang="en-US" altLang="ko-KR" sz="1400" dirty="0" smtClean="0"/>
              <a:t>public </a:t>
            </a:r>
            <a:r>
              <a:rPr lang="ko-KR" altLang="en-US" sz="1400" dirty="0" smtClean="0"/>
              <a:t>폴더에 보관해도 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err="1" smtClean="0"/>
              <a:t>리액트로</a:t>
            </a:r>
            <a:r>
              <a:rPr lang="ko-KR" altLang="en-US" sz="1400" dirty="0" smtClean="0"/>
              <a:t> 개발을 끝내면 </a:t>
            </a:r>
            <a:r>
              <a:rPr lang="en-US" altLang="ko-KR" sz="1400" dirty="0" smtClean="0"/>
              <a:t>build </a:t>
            </a:r>
            <a:r>
              <a:rPr lang="ko-KR" altLang="en-US" sz="1400" dirty="0" smtClean="0"/>
              <a:t>작업이라는 걸 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지금까지 짰던 코드를 한 파일로 압축해주는 작업이다</a:t>
            </a:r>
            <a:r>
              <a:rPr lang="en-US" altLang="ko-KR" sz="1400" dirty="0" smtClean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 smtClean="0"/>
              <a:t>     (</a:t>
            </a:r>
            <a:r>
              <a:rPr lang="ko-KR" altLang="en-US" sz="1400" dirty="0" smtClean="0"/>
              <a:t>압축이라는 의미는 배포 시 공백이나 여백 없이 </a:t>
            </a:r>
            <a:r>
              <a:rPr lang="ko-KR" altLang="en-US" sz="1400" dirty="0" err="1" smtClean="0"/>
              <a:t>한줄로</a:t>
            </a:r>
            <a:r>
              <a:rPr lang="ko-KR" altLang="en-US" sz="1400" dirty="0" smtClean="0"/>
              <a:t> 빼곡하게 적히게 된다</a:t>
            </a:r>
            <a:r>
              <a:rPr lang="en-US" altLang="ko-KR" sz="1400" dirty="0" smtClean="0"/>
              <a:t>.)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폴더에 있던 코드와 파일은 다 압축이 되는데</a:t>
            </a:r>
            <a:r>
              <a:rPr lang="en-US" altLang="ko-KR" sz="1400" dirty="0" smtClean="0"/>
              <a:t>, public </a:t>
            </a:r>
            <a:r>
              <a:rPr lang="ko-KR" altLang="en-US" sz="1400" dirty="0" smtClean="0"/>
              <a:t>폴더에 있는 것들은 그대로 보존이 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endParaRPr lang="en-US" altLang="ko-KR" sz="1400" dirty="0" smtClean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 smtClean="0"/>
              <a:t>React</a:t>
            </a:r>
            <a:r>
              <a:rPr lang="ko-KR" altLang="en-US" sz="1400" dirty="0"/>
              <a:t>에서 </a:t>
            </a:r>
            <a:r>
              <a:rPr lang="en-US" altLang="ko-KR" sz="1400" dirty="0"/>
              <a:t>public </a:t>
            </a:r>
            <a:r>
              <a:rPr lang="ko-KR" altLang="en-US" sz="1400" dirty="0"/>
              <a:t>폴더는 정적 자산을 저장하는 데 사용됩니다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폴더에 저장된 파일은 </a:t>
            </a:r>
            <a:r>
              <a:rPr lang="en-US" altLang="ko-KR" sz="1400" dirty="0"/>
              <a:t>React </a:t>
            </a:r>
            <a:r>
              <a:rPr lang="ko-KR" altLang="en-US" sz="1400" dirty="0"/>
              <a:t>애플리케이션에서 직접 참조할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폴더의 파일들은 </a:t>
            </a:r>
            <a:r>
              <a:rPr lang="en-US" altLang="ko-KR" sz="1400" dirty="0" err="1"/>
              <a:t>webpack</a:t>
            </a:r>
            <a:r>
              <a:rPr lang="ko-KR" altLang="en-US" sz="1400" dirty="0"/>
              <a:t>에 의해 </a:t>
            </a:r>
            <a:r>
              <a:rPr lang="ko-KR" altLang="en-US" sz="1400" dirty="0" err="1"/>
              <a:t>번들링되지</a:t>
            </a:r>
            <a:r>
              <a:rPr lang="ko-KR" altLang="en-US" sz="1400" dirty="0"/>
              <a:t> 않으므로</a:t>
            </a:r>
            <a:r>
              <a:rPr lang="en-US" altLang="ko-KR" sz="1400" dirty="0"/>
              <a:t>, </a:t>
            </a:r>
            <a:r>
              <a:rPr lang="ko-KR" altLang="en-US" sz="1400" dirty="0"/>
              <a:t>파일 크기가 큰 이미지나 비디오와 같은 정적 자산을 저장할 때 유용합니다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/>
              <a:t>public </a:t>
            </a:r>
            <a:r>
              <a:rPr lang="ko-KR" altLang="en-US" sz="1400" dirty="0"/>
              <a:t>폴더는 </a:t>
            </a:r>
            <a:r>
              <a:rPr lang="en-US" altLang="ko-KR" sz="1400" dirty="0"/>
              <a:t>React </a:t>
            </a:r>
            <a:r>
              <a:rPr lang="ko-KR" altLang="en-US" sz="1400" dirty="0"/>
              <a:t>프로젝트의 루트 디렉토리에 위치합니다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이 폴더 내의 파일은 애플리케이션에서 </a:t>
            </a:r>
            <a:r>
              <a:rPr lang="en-US" altLang="ko-KR" sz="1400" dirty="0"/>
              <a:t>/ </a:t>
            </a:r>
            <a:r>
              <a:rPr lang="ko-KR" altLang="en-US" sz="1400" dirty="0"/>
              <a:t>경로를 통해 참조할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예를 들어</a:t>
            </a:r>
            <a:r>
              <a:rPr lang="en-US" altLang="ko-KR" sz="1400" dirty="0"/>
              <a:t>, public </a:t>
            </a:r>
            <a:r>
              <a:rPr lang="ko-KR" altLang="en-US" sz="1400" dirty="0"/>
              <a:t>폴더에 </a:t>
            </a:r>
            <a:r>
              <a:rPr lang="en-US" altLang="ko-KR" sz="1400" dirty="0"/>
              <a:t>index.html </a:t>
            </a:r>
            <a:r>
              <a:rPr lang="ko-KR" altLang="en-US" sz="1400" dirty="0"/>
              <a:t>파일이 있다면</a:t>
            </a:r>
            <a:r>
              <a:rPr lang="en-US" altLang="ko-KR" sz="1400" dirty="0"/>
              <a:t>, </a:t>
            </a:r>
            <a:r>
              <a:rPr lang="ko-KR" altLang="en-US" sz="1400" dirty="0"/>
              <a:t>이 파일은 </a:t>
            </a:r>
            <a:r>
              <a:rPr lang="en-US" altLang="ko-KR" sz="1400" dirty="0"/>
              <a:t>http://localhost:3000/ URL</a:t>
            </a:r>
            <a:r>
              <a:rPr lang="ko-KR" altLang="en-US" sz="1400" dirty="0"/>
              <a:t>을 통해 브라우저에서 직접 열 수 있습니다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 = "/logo192.png" /&gt;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ko-KR" altLang="en-US" sz="1400" dirty="0" smtClean="0"/>
              <a:t>하지만 권장되는 방식은 아래와 같이 작성해주는 방식이다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내 사이트의 현재 경로를 뜻한다</a:t>
            </a:r>
            <a:r>
              <a:rPr lang="en-US" altLang="ko-KR" sz="1400" dirty="0" smtClean="0"/>
              <a:t>.</a:t>
            </a:r>
          </a:p>
          <a:p>
            <a:pPr marL="742950" lvl="1" indent="-285750">
              <a:lnSpc>
                <a:spcPct val="150000"/>
              </a:lnSpc>
              <a:buFont typeface="맑은 고딕" panose="020B0503020000020004" pitchFamily="50" charset="-127"/>
              <a:buChar char="-"/>
            </a:pP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img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src</a:t>
            </a:r>
            <a:r>
              <a:rPr lang="en-US" altLang="ko-KR" sz="1400" dirty="0" smtClean="0"/>
              <a:t>={</a:t>
            </a:r>
            <a:r>
              <a:rPr lang="en-US" altLang="ko-KR" sz="1400" dirty="0" err="1" smtClean="0"/>
              <a:t>process.env.PUBLIC_URL</a:t>
            </a:r>
            <a:r>
              <a:rPr lang="en-US" altLang="ko-KR" sz="1400" dirty="0" smtClean="0"/>
              <a:t> + '/logo192.png'} /&gt;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5313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4.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React_public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폴더 용도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Public </a:t>
            </a:r>
            <a:r>
              <a:rPr lang="ko-KR" altLang="en-US" sz="1600" b="1" dirty="0" err="1" smtClean="0"/>
              <a:t>폴더내의</a:t>
            </a:r>
            <a:r>
              <a:rPr lang="ko-KR" altLang="en-US" sz="1600" b="1" dirty="0" smtClean="0"/>
              <a:t> 파일을</a:t>
            </a:r>
            <a:r>
              <a:rPr lang="en-US" altLang="ko-KR" sz="1600" b="1" dirty="0"/>
              <a:t> </a:t>
            </a:r>
            <a:r>
              <a:rPr lang="en-US" altLang="ko-KR" sz="1600" b="1" dirty="0" smtClean="0"/>
              <a:t>React </a:t>
            </a:r>
            <a:r>
              <a:rPr lang="ko-KR" altLang="en-US" sz="1600" b="1" dirty="0" smtClean="0"/>
              <a:t>애플리케이션에서 참조하는 방법</a:t>
            </a:r>
            <a:endParaRPr lang="ko-KR" altLang="en-US" sz="1600" b="1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/>
              <a:t>정적 자산의 경로를 상수로 선언합니다</a:t>
            </a:r>
            <a:r>
              <a:rPr lang="en-US" altLang="ko-KR" sz="1400" dirty="0" smtClean="0"/>
              <a:t>. -&gt; </a:t>
            </a:r>
            <a:r>
              <a:rPr lang="en-US" altLang="ko-KR" sz="1400" dirty="0" err="1"/>
              <a:t>const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imagePath</a:t>
            </a:r>
            <a:r>
              <a:rPr lang="en-US" altLang="ko-KR" sz="1400" dirty="0"/>
              <a:t> = "/images/example.jpg</a:t>
            </a:r>
            <a:r>
              <a:rPr lang="en-US" altLang="ko-KR" sz="1400" dirty="0" smtClean="0"/>
              <a:t>";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1400" dirty="0" smtClean="0"/>
              <a:t>경로를 </a:t>
            </a:r>
            <a:r>
              <a:rPr lang="ko-KR" altLang="en-US" sz="1400" dirty="0"/>
              <a:t>포함한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태그를 작성합니다</a:t>
            </a:r>
            <a:r>
              <a:rPr lang="en-US" altLang="ko-KR" sz="1400" dirty="0" smtClean="0"/>
              <a:t>. </a:t>
            </a:r>
            <a:r>
              <a:rPr lang="en-US" altLang="ko-KR" sz="1400" dirty="0"/>
              <a:t>-&gt; 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={</a:t>
            </a:r>
            <a:r>
              <a:rPr lang="en-US" altLang="ko-KR" sz="1400" dirty="0" err="1"/>
              <a:t>process.env.PUBLIC_URL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imagePath</a:t>
            </a:r>
            <a:r>
              <a:rPr lang="en-US" altLang="ko-KR" sz="1400" dirty="0"/>
              <a:t>} alt="Example" </a:t>
            </a:r>
            <a:r>
              <a:rPr lang="en-US" altLang="ko-KR" sz="1400" dirty="0" smtClean="0"/>
              <a:t>/&gt;</a:t>
            </a:r>
            <a:endParaRPr lang="en-US" altLang="ko-KR" sz="1400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dirty="0"/>
              <a:t>HTML </a:t>
            </a:r>
            <a:r>
              <a:rPr lang="ko-KR" altLang="en-US" sz="1400" dirty="0"/>
              <a:t>태그에서 </a:t>
            </a:r>
            <a:r>
              <a:rPr lang="en-US" altLang="ko-KR" sz="1400" dirty="0"/>
              <a:t>PUBLIC_URL </a:t>
            </a:r>
            <a:r>
              <a:rPr lang="ko-KR" altLang="en-US" sz="1400" dirty="0"/>
              <a:t>환경 변수를 사용하여 경로를 작성합니다</a:t>
            </a:r>
            <a:r>
              <a:rPr lang="en-US" altLang="ko-KR" sz="1400" dirty="0" smtClean="0"/>
              <a:t>.</a:t>
            </a:r>
          </a:p>
          <a:p>
            <a:pPr lvl="1">
              <a:lnSpc>
                <a:spcPct val="200000"/>
              </a:lnSpc>
            </a:pPr>
            <a:r>
              <a:rPr lang="en-US" altLang="ko-KR" sz="1400" dirty="0"/>
              <a:t>&lt;</a:t>
            </a:r>
            <a:r>
              <a:rPr lang="en-US" altLang="ko-KR" sz="1400" dirty="0" err="1"/>
              <a:t>img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src</a:t>
            </a:r>
            <a:r>
              <a:rPr lang="en-US" altLang="ko-KR" sz="1400" dirty="0"/>
              <a:t>="%PUBLIC_URL%/images/example.jpg" alt="Example" </a:t>
            </a:r>
            <a:r>
              <a:rPr lang="en-US" altLang="ko-KR" sz="1400" dirty="0" smtClean="0"/>
              <a:t>/&gt;</a:t>
            </a: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PUBLIC_URL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React </a:t>
            </a:r>
            <a:r>
              <a:rPr lang="ko-KR" altLang="en-US" sz="1400" b="1" dirty="0"/>
              <a:t>애플리케이션이 서비스되는 경로를 나타냅니다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이를 포함하여 경로를 작성하여 이미지를 불러오고 있습니다</a:t>
            </a:r>
            <a:r>
              <a:rPr lang="en-US" altLang="ko-KR" sz="1400" b="1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400" b="1" dirty="0"/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위의 예시에서는 </a:t>
            </a:r>
            <a:r>
              <a:rPr lang="en-US" altLang="ko-KR" sz="1400" b="1" dirty="0"/>
              <a:t>public </a:t>
            </a:r>
            <a:r>
              <a:rPr lang="ko-KR" altLang="en-US" sz="1400" b="1" dirty="0"/>
              <a:t>폴더에 </a:t>
            </a:r>
            <a:r>
              <a:rPr lang="en-US" altLang="ko-KR" sz="1400" b="1" dirty="0"/>
              <a:t>images </a:t>
            </a:r>
            <a:r>
              <a:rPr lang="ko-KR" altLang="en-US" sz="1400" b="1" dirty="0"/>
              <a:t>폴더를 생성하고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해당 폴더 내에 </a:t>
            </a:r>
            <a:r>
              <a:rPr lang="en-US" altLang="ko-KR" sz="1400" b="1" dirty="0"/>
              <a:t>example.jpg </a:t>
            </a:r>
            <a:r>
              <a:rPr lang="ko-KR" altLang="en-US" sz="1400" b="1" dirty="0"/>
              <a:t>파일을 저장하였습니다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이렇게 하면 </a:t>
            </a:r>
            <a:r>
              <a:rPr lang="en-US" altLang="ko-KR" sz="1400" b="1" dirty="0"/>
              <a:t>http://localhost:3000/images/example.jpg </a:t>
            </a:r>
            <a:r>
              <a:rPr lang="ko-KR" altLang="en-US" sz="1400" b="1" dirty="0"/>
              <a:t>경로를 통해 이미지를 불러올 수 있습니다</a:t>
            </a:r>
            <a:r>
              <a:rPr lang="en-US" altLang="ko-KR" sz="1400" b="1" dirty="0"/>
              <a:t>.</a:t>
            </a:r>
            <a:endParaRPr lang="en-US" altLang="ko-KR" sz="1400" b="1" dirty="0" smtClean="0"/>
          </a:p>
          <a:p>
            <a:pPr lvl="1">
              <a:lnSpc>
                <a:spcPct val="150000"/>
              </a:lnSpc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9803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5.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React_public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폴더 용도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'container'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'row'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'col-md-4'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  &lt;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={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process.env.PUBLIC_URL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+ '/logo192.png'} alt="" /&gt;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상품명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상품 정보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'col-md-4'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={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process.env.PUBLIC_URL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+ '/logo192.png'} alt="" /&gt;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상품명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상품 정보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'col-md-4'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       &lt;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={</a:t>
            </a:r>
            <a:r>
              <a:rPr lang="en-US" altLang="ko-KR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process.env.PUBLIC_URL</a:t>
            </a:r>
            <a:r>
              <a:rPr lang="en-US" altLang="ko-KR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+ '/logo192.png'} alt="" /&gt;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상품명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상품 정보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89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6. </a:t>
            </a:r>
            <a:r>
              <a:rPr lang="en-US" altLang="ko-KR" sz="2400" b="1" dirty="0" err="1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React_map</a:t>
            </a:r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429" y="1179092"/>
            <a:ext cx="11769622" cy="53137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React</a:t>
            </a:r>
            <a:r>
              <a:rPr lang="ko-KR" altLang="en-US" sz="1600" b="1" dirty="0"/>
              <a:t>에서 배열을 사용하는 경우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배열의 요소를 렌더링하는 방식이 달라집니다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일반적으로 배열의 요소를 렌더링할 때는 </a:t>
            </a:r>
            <a:r>
              <a:rPr lang="en-US" altLang="ko-KR" sz="1600" b="1" dirty="0"/>
              <a:t>map() </a:t>
            </a:r>
            <a:r>
              <a:rPr lang="ko-KR" altLang="en-US" sz="1600" b="1" dirty="0"/>
              <a:t>메서드를 사용합니다</a:t>
            </a:r>
            <a:r>
              <a:rPr lang="en-US" altLang="ko-KR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accent5">
                    <a:lumMod val="75000"/>
                  </a:schemeClr>
                </a:solidFill>
              </a:rPr>
              <a:t>const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users =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[ { 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id: 1, name: 'Alice'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}, 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{ id: 2, name: 'Bob'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},{ 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id: 3, name: 'Charlie'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} ];</a:t>
            </a:r>
            <a:endParaRPr lang="en-US" altLang="ko-KR" sz="1600" b="1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위 배열을 사용하여 사용자 이름 목록을 출력하는 컴포넌트를 구현하려면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다음과 같이 </a:t>
            </a:r>
            <a:r>
              <a:rPr lang="en-US" altLang="ko-KR" sz="1600" b="1" dirty="0"/>
              <a:t>map() </a:t>
            </a:r>
            <a:r>
              <a:rPr lang="ko-KR" altLang="en-US" sz="1600" b="1" dirty="0"/>
              <a:t>메서드를 사용하여 배열의 요소를 </a:t>
            </a:r>
            <a:r>
              <a:rPr lang="ko-KR" altLang="en-US" sz="1600" b="1" dirty="0" smtClean="0"/>
              <a:t>순회한다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function 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</a:rPr>
              <a:t>UserList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() {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  return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(&lt;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      {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</a:rPr>
              <a:t>users.map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(user =&gt; 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( &lt;</a:t>
            </a:r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</a:rPr>
              <a:t>li key={user.id}&gt;{user.name}&lt;/li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&gt;))}&lt;/</a:t>
            </a:r>
            <a:r>
              <a:rPr lang="en-US" altLang="ko-KR" sz="1600" b="1" dirty="0" err="1">
                <a:solidFill>
                  <a:schemeClr val="accent5">
                    <a:lumMod val="75000"/>
                  </a:schemeClr>
                </a:solidFill>
              </a:rPr>
              <a:t>ul</a:t>
            </a: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&gt;); 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위 코드에서는 </a:t>
            </a:r>
            <a:r>
              <a:rPr lang="en-US" altLang="ko-KR" sz="1600" b="1" dirty="0"/>
              <a:t>users </a:t>
            </a:r>
            <a:r>
              <a:rPr lang="ko-KR" altLang="en-US" sz="1600" b="1" dirty="0"/>
              <a:t>배열의 각 요소를 순회하면서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각 요소에 대한 </a:t>
            </a:r>
            <a:r>
              <a:rPr lang="en-US" altLang="ko-KR" sz="1600" b="1" dirty="0"/>
              <a:t>JSX </a:t>
            </a:r>
            <a:r>
              <a:rPr lang="ko-KR" altLang="en-US" sz="1600" b="1" dirty="0"/>
              <a:t>코드를 반환합니다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이때</a:t>
            </a:r>
            <a:r>
              <a:rPr lang="en-US" altLang="ko-KR" sz="1600" b="1" dirty="0"/>
              <a:t>, key prop</a:t>
            </a:r>
            <a:r>
              <a:rPr lang="ko-KR" altLang="en-US" sz="1600" b="1" dirty="0"/>
              <a:t>을 사용하여 각 요소를 </a:t>
            </a:r>
            <a:r>
              <a:rPr lang="ko-KR" altLang="en-US" sz="1600" b="1" dirty="0" smtClean="0"/>
              <a:t>구분한다</a:t>
            </a:r>
            <a:r>
              <a:rPr lang="en-US" altLang="ko-KR" sz="1600" b="1" dirty="0" smtClean="0"/>
              <a:t>. </a:t>
            </a:r>
            <a:r>
              <a:rPr lang="en-US" altLang="ko-KR" sz="1600" b="1" dirty="0"/>
              <a:t>key prop</a:t>
            </a:r>
            <a:r>
              <a:rPr lang="ko-KR" altLang="en-US" sz="1600" b="1" dirty="0"/>
              <a:t>은 </a:t>
            </a:r>
            <a:r>
              <a:rPr lang="en-US" altLang="ko-KR" sz="1600" b="1" dirty="0"/>
              <a:t>React</a:t>
            </a:r>
            <a:r>
              <a:rPr lang="ko-KR" altLang="en-US" sz="1600" b="1" dirty="0"/>
              <a:t>에서 배열의 각 요소를 고유하게 식별하기 위해 사용되는 </a:t>
            </a:r>
            <a:r>
              <a:rPr lang="en-US" altLang="ko-KR" sz="1600" b="1" dirty="0"/>
              <a:t>prop</a:t>
            </a:r>
            <a:r>
              <a:rPr lang="ko-KR" altLang="en-US" sz="1600" b="1" dirty="0"/>
              <a:t>으로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요소가 추가되거나 삭제될 때 </a:t>
            </a:r>
            <a:r>
              <a:rPr lang="en-US" altLang="ko-KR" sz="1600" b="1" dirty="0"/>
              <a:t>React</a:t>
            </a:r>
            <a:r>
              <a:rPr lang="ko-KR" altLang="en-US" sz="1600" b="1" dirty="0"/>
              <a:t>가 각 요소를 적절하게 업데이트할 수 있도록 돕습니다</a:t>
            </a:r>
            <a:r>
              <a:rPr lang="en-US" altLang="ko-KR" sz="1600" b="1" dirty="0" smtClean="0"/>
              <a:t>.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배열을 사용하는 경우</a:t>
            </a:r>
            <a:r>
              <a:rPr lang="en-US" altLang="ko-KR" sz="1600" b="1" dirty="0"/>
              <a:t>, map() </a:t>
            </a:r>
            <a:r>
              <a:rPr lang="ko-KR" altLang="en-US" sz="1600" b="1" dirty="0"/>
              <a:t>메서드를 사용하여 배열의 요소를 렌더링할 수 있습니다</a:t>
            </a:r>
            <a:r>
              <a:rPr lang="en-US" altLang="ko-KR" sz="1600" b="1" dirty="0"/>
              <a:t>. </a:t>
            </a:r>
            <a:r>
              <a:rPr lang="ko-KR" altLang="en-US" sz="1600" b="1" dirty="0"/>
              <a:t>이때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각 요소는 </a:t>
            </a:r>
            <a:r>
              <a:rPr lang="en-US" altLang="ko-KR" sz="1600" b="1" dirty="0"/>
              <a:t>key prop</a:t>
            </a:r>
            <a:r>
              <a:rPr lang="ko-KR" altLang="en-US" sz="1600" b="1" dirty="0"/>
              <a:t>을 사용하여 고유하게 식별됩니다</a:t>
            </a:r>
            <a:r>
              <a:rPr lang="en-US" altLang="ko-KR" sz="1600" b="1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74006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2838" y="0"/>
            <a:ext cx="12194838" cy="108065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73429" y="6443316"/>
            <a:ext cx="2743200" cy="365125"/>
          </a:xfrm>
        </p:spPr>
        <p:txBody>
          <a:bodyPr/>
          <a:lstStyle/>
          <a:p>
            <a:fld id="{57B9D906-3D84-4351-8CDE-031066893FE6}" type="datetime1">
              <a:rPr lang="ko-KR" altLang="en-US" sz="900" smtClean="0"/>
              <a:t>2023-04-19</a:t>
            </a:fld>
            <a:endParaRPr lang="ko-KR" altLang="en-US" sz="9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1003288" y="6492875"/>
            <a:ext cx="1180111" cy="365125"/>
          </a:xfrm>
        </p:spPr>
        <p:txBody>
          <a:bodyPr/>
          <a:lstStyle/>
          <a:p>
            <a:r>
              <a:rPr lang="ko-KR" altLang="en-US" sz="900" dirty="0"/>
              <a:t>권민지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45" y="233088"/>
            <a:ext cx="11983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7. </a:t>
            </a:r>
            <a:r>
              <a:rPr lang="en-US" altLang="ko-KR" sz="2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React_map</a:t>
            </a:r>
            <a:r>
              <a:rPr lang="en-US" altLang="ko-KR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()</a:t>
            </a:r>
            <a:endParaRPr lang="ko-KR" altLang="en-US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006" y="1179091"/>
            <a:ext cx="11571317" cy="531378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"main-</a:t>
            </a:r>
            <a:r>
              <a:rPr lang="en-US" altLang="ko-K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bg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4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"container"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"row"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</a:t>
            </a:r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shoes.map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((value,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)=&gt;{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           return (</a:t>
            </a:r>
          </a:p>
          <a:p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                            &lt;Card shoes={shoes[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]} 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={</a:t>
            </a:r>
            <a:r>
              <a:rPr lang="en-US" altLang="ko-KR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} key={value.id}&gt;&lt;/Card</a:t>
            </a:r>
            <a:r>
              <a:rPr lang="en-US" altLang="ko-KR" sz="1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&gt;)})</a:t>
            </a:r>
            <a:endParaRPr lang="en-US" altLang="ko-KR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sz="1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DCDCAA"/>
                </a:solidFill>
                <a:latin typeface="Consolas" panose="020B0609020204030204" pitchFamily="49" charset="0"/>
              </a:rPr>
              <a:t>Card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"col-md-4"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env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PUBLIC_URL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./dog_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.jpg`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width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"60%"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shoes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shoes</a:t>
            </a:r>
            <a:r>
              <a:rPr lang="en-US" altLang="ko-KR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price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입양하기</a:t>
            </a:r>
            <a:r>
              <a:rPr lang="en-US" altLang="ko-K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ko-KR" alt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ko-KR" alt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4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)</a:t>
            </a:r>
          </a:p>
          <a:p>
            <a:r>
              <a:rPr lang="en-US" altLang="ko-KR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ko-KR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9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12152</TotalTime>
  <Words>1314</Words>
  <Application>Microsoft Office PowerPoint</Application>
  <PresentationFormat>와이드스크린</PresentationFormat>
  <Paragraphs>206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함초롬돋움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1614</cp:revision>
  <dcterms:created xsi:type="dcterms:W3CDTF">2023-02-01T05:36:18Z</dcterms:created>
  <dcterms:modified xsi:type="dcterms:W3CDTF">2023-04-19T03:17:42Z</dcterms:modified>
</cp:coreProperties>
</file>