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474" r:id="rId4"/>
    <p:sldId id="440" r:id="rId5"/>
    <p:sldId id="472" r:id="rId6"/>
    <p:sldId id="473" r:id="rId7"/>
    <p:sldId id="475" r:id="rId8"/>
    <p:sldId id="476" r:id="rId9"/>
    <p:sldId id="479" r:id="rId10"/>
    <p:sldId id="477" r:id="rId11"/>
    <p:sldId id="478" r:id="rId12"/>
    <p:sldId id="480" r:id="rId13"/>
    <p:sldId id="483" r:id="rId14"/>
    <p:sldId id="484" r:id="rId15"/>
    <p:sldId id="4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46" d="100"/>
          <a:sy n="46" d="100"/>
        </p:scale>
        <p:origin x="67" y="7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1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3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38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프로그램은 여러 단계를 연결해서 사용할 경우가 많다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latin typeface="Consolas" panose="020B0609020204030204" pitchFamily="49" charset="0"/>
              </a:rPr>
              <a:t>서버에서 학생 자료를 가져온다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성공하면 가져온 자료를 객체로 </a:t>
            </a:r>
            <a:r>
              <a:rPr lang="ko-KR" altLang="en-US" sz="1600" dirty="0" err="1">
                <a:latin typeface="Consolas" panose="020B0609020204030204" pitchFamily="49" charset="0"/>
              </a:rPr>
              <a:t>만듬</a:t>
            </a:r>
            <a:r>
              <a:rPr lang="en-US" altLang="ko-KR" sz="1600" dirty="0">
                <a:latin typeface="Consolas" panose="020B0609020204030204" pitchFamily="49" charset="0"/>
              </a:rPr>
              <a:t> -&gt; </a:t>
            </a:r>
            <a:r>
              <a:rPr lang="ko-KR" altLang="en-US" sz="1600" dirty="0">
                <a:latin typeface="Consolas" panose="020B0609020204030204" pitchFamily="49" charset="0"/>
              </a:rPr>
              <a:t>객체에서 필요한 정보만 꺼낸다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화면에 표시 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Consolas" panose="020B0609020204030204" pitchFamily="49" charset="0"/>
              </a:rPr>
              <a:t> 여러 단계를 연결할 때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함수를 사용할 수도 있고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프로미스를 사용할 수도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latin typeface="Consolas" panose="020B0609020204030204" pitchFamily="49" charset="0"/>
              </a:rPr>
              <a:t>피자 만들기 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피자 </a:t>
            </a:r>
            <a:r>
              <a:rPr lang="ko-KR" altLang="en-US" sz="1600" dirty="0" err="1">
                <a:latin typeface="Consolas" panose="020B0609020204030204" pitchFamily="49" charset="0"/>
              </a:rPr>
              <a:t>도우</a:t>
            </a:r>
            <a:r>
              <a:rPr lang="ko-KR" altLang="en-US" sz="1600" dirty="0">
                <a:latin typeface="Consolas" panose="020B0609020204030204" pitchFamily="49" charset="0"/>
              </a:rPr>
              <a:t> 준비하기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 err="1">
                <a:latin typeface="Consolas" panose="020B0609020204030204" pitchFamily="49" charset="0"/>
              </a:rPr>
              <a:t>토핑</a:t>
            </a:r>
            <a:r>
              <a:rPr lang="ko-KR" altLang="en-US" sz="1600" dirty="0">
                <a:latin typeface="Consolas" panose="020B0609020204030204" pitchFamily="49" charset="0"/>
              </a:rPr>
              <a:t> 올리기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굽기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프로미스는 </a:t>
            </a:r>
            <a:r>
              <a:rPr lang="en-US" altLang="ko-KR" sz="1600" dirty="0">
                <a:latin typeface="Consolas" panose="020B0609020204030204" pitchFamily="49" charset="0"/>
              </a:rPr>
              <a:t>resolve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reject</a:t>
            </a:r>
            <a:r>
              <a:rPr lang="ko-KR" altLang="en-US" sz="1600" dirty="0">
                <a:latin typeface="Consolas" panose="020B0609020204030204" pitchFamily="49" charset="0"/>
              </a:rPr>
              <a:t>를 사용해서 성공과 실패에 대한 동작을 명확하게 구별할 수 있고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함수에 계속해서 함수를 포함시키지 않기 때문에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지옥을 벗어날 수 있는 좋은 방법이다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A.then</a:t>
            </a:r>
            <a:r>
              <a:rPr lang="en-US" altLang="ko-KR" sz="1600" dirty="0">
                <a:latin typeface="Consolas" panose="020B0609020204030204" pitchFamily="49" charset="0"/>
              </a:rPr>
              <a:t>(B).then(C)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then()</a:t>
            </a:r>
            <a:r>
              <a:rPr lang="ko-KR" altLang="en-US" sz="1600" dirty="0">
                <a:latin typeface="Consolas" panose="020B0609020204030204" pitchFamily="49" charset="0"/>
              </a:rPr>
              <a:t>을 사용해 </a:t>
            </a:r>
            <a:r>
              <a:rPr lang="ko-KR" altLang="en-US" sz="1600" dirty="0" err="1">
                <a:latin typeface="Consolas" panose="020B0609020204030204" pitchFamily="49" charset="0"/>
              </a:rPr>
              <a:t>여러개의</a:t>
            </a:r>
            <a:r>
              <a:rPr lang="ko-KR" altLang="en-US" sz="1600" dirty="0">
                <a:latin typeface="Consolas" panose="020B0609020204030204" pitchFamily="49" charset="0"/>
              </a:rPr>
              <a:t> 프로미스를 연결하는 것을 </a:t>
            </a:r>
            <a:r>
              <a:rPr lang="en-US" altLang="ko-KR" sz="1600" dirty="0"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latin typeface="Consolas" panose="020B0609020204030204" pitchFamily="49" charset="0"/>
              </a:rPr>
              <a:t>프로미스 </a:t>
            </a:r>
            <a:r>
              <a:rPr lang="ko-KR" altLang="en-US" sz="1600" dirty="0" err="1">
                <a:latin typeface="Consolas" panose="020B0609020204030204" pitchFamily="49" charset="0"/>
              </a:rPr>
              <a:t>체이닝</a:t>
            </a:r>
            <a:r>
              <a:rPr lang="en-US" altLang="ko-KR" sz="1600" dirty="0"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latin typeface="Consolas" panose="020B0609020204030204" pitchFamily="49" charset="0"/>
              </a:rPr>
              <a:t>이라고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A </a:t>
            </a:r>
            <a:r>
              <a:rPr lang="ko-KR" altLang="en-US" sz="1600" dirty="0">
                <a:latin typeface="Consolas" panose="020B0609020204030204" pitchFamily="49" charset="0"/>
              </a:rPr>
              <a:t>프로미스가 </a:t>
            </a:r>
            <a:r>
              <a:rPr lang="ko-KR" altLang="en-US" sz="1600" dirty="0" err="1">
                <a:latin typeface="Consolas" panose="020B0609020204030204" pitchFamily="49" charset="0"/>
              </a:rPr>
              <a:t>리턴하여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.then(B</a:t>
            </a:r>
            <a:r>
              <a:rPr lang="ko-KR" altLang="en-US" sz="1600" dirty="0">
                <a:latin typeface="Consolas" panose="020B0609020204030204" pitchFamily="49" charset="0"/>
              </a:rPr>
              <a:t>프로미스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 err="1">
                <a:latin typeface="Consolas" panose="020B0609020204030204" pitchFamily="49" charset="0"/>
              </a:rPr>
              <a:t>리턴하여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.then(</a:t>
            </a:r>
            <a:r>
              <a:rPr lang="ko-KR" altLang="en-US" sz="1600" dirty="0">
                <a:latin typeface="Consolas" panose="020B0609020204030204" pitchFamily="49" charset="0"/>
              </a:rPr>
              <a:t>프로미스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</a:rPr>
              <a:t>연결하는 것이다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1)</a:t>
            </a:r>
            <a:r>
              <a:rPr lang="ko-KR" altLang="en-US" sz="1600" dirty="0">
                <a:latin typeface="Consolas" panose="020B0609020204030204" pitchFamily="49" charset="0"/>
              </a:rPr>
              <a:t>프로미스 제작 코드 </a:t>
            </a:r>
            <a:r>
              <a:rPr lang="en-US" altLang="ko-KR" sz="1600" dirty="0">
                <a:latin typeface="Consolas" panose="020B0609020204030204" pitchFamily="49" charset="0"/>
              </a:rPr>
              <a:t>- </a:t>
            </a:r>
            <a:r>
              <a:rPr lang="ko-KR" altLang="en-US" sz="1600" dirty="0">
                <a:latin typeface="Consolas" panose="020B0609020204030204" pitchFamily="49" charset="0"/>
              </a:rPr>
              <a:t>다음 프로미스로 연결하기 위해 </a:t>
            </a:r>
            <a:r>
              <a:rPr lang="en-US" altLang="ko-KR" sz="1600" dirty="0"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latin typeface="Consolas" panose="020B0609020204030204" pitchFamily="49" charset="0"/>
              </a:rPr>
              <a:t>문을 사용해 프로미스를 반환한다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2)</a:t>
            </a:r>
            <a:r>
              <a:rPr lang="ko-KR" altLang="en-US" sz="1600" dirty="0">
                <a:latin typeface="Consolas" panose="020B0609020204030204" pitchFamily="49" charset="0"/>
              </a:rPr>
              <a:t>웹 브라우저 콘솔 창에서 </a:t>
            </a:r>
            <a:r>
              <a:rPr lang="en-US" altLang="ko-KR" sz="1600" dirty="0">
                <a:latin typeface="Consolas" panose="020B0609020204030204" pitchFamily="49" charset="0"/>
              </a:rPr>
              <a:t>pizza() </a:t>
            </a:r>
            <a:r>
              <a:rPr lang="ko-KR" altLang="en-US" sz="1600" dirty="0">
                <a:latin typeface="Consolas" panose="020B0609020204030204" pitchFamily="49" charset="0"/>
              </a:rPr>
              <a:t>함수를 실행했을 때 어떤 값이 반환 되는지 확인한다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3)</a:t>
            </a:r>
            <a:r>
              <a:rPr lang="ko-KR" altLang="en-US" sz="1600" dirty="0">
                <a:latin typeface="Consolas" panose="020B0609020204030204" pitchFamily="49" charset="0"/>
              </a:rPr>
              <a:t>프로미스 소비 코드 작성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pizza() </a:t>
            </a:r>
            <a:r>
              <a:rPr lang="ko-KR" altLang="en-US" sz="1600" dirty="0">
                <a:latin typeface="Consolas" panose="020B0609020204030204" pitchFamily="49" charset="0"/>
              </a:rPr>
              <a:t>함수를 통해 프로미스를 만들고 </a:t>
            </a:r>
            <a:r>
              <a:rPr lang="en-US" altLang="ko-KR" sz="1600" dirty="0">
                <a:latin typeface="Consolas" panose="020B0609020204030204" pitchFamily="49" charset="0"/>
              </a:rPr>
              <a:t>resolve</a:t>
            </a:r>
            <a:r>
              <a:rPr lang="ko-KR" altLang="en-US" sz="1600" dirty="0">
                <a:latin typeface="Consolas" panose="020B0609020204030204" pitchFamily="49" charset="0"/>
              </a:rPr>
              <a:t>를 처리하기 위해 </a:t>
            </a:r>
            <a:r>
              <a:rPr lang="en-US" altLang="ko-KR" sz="1600" dirty="0">
                <a:latin typeface="Consolas" panose="020B0609020204030204" pitchFamily="49" charset="0"/>
              </a:rPr>
              <a:t>then()</a:t>
            </a:r>
            <a:r>
              <a:rPr lang="ko-KR" altLang="en-US" sz="1600" dirty="0">
                <a:latin typeface="Consolas" panose="020B0609020204030204" pitchFamily="49" charset="0"/>
              </a:rPr>
              <a:t>을 연결한다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여기선 피자를 주문하고 성공하면 </a:t>
            </a:r>
            <a:r>
              <a:rPr lang="ko-KR" altLang="en-US" sz="1600" dirty="0" err="1">
                <a:latin typeface="Consolas" panose="020B0609020204030204" pitchFamily="49" charset="0"/>
              </a:rPr>
              <a:t>피자도우를</a:t>
            </a:r>
            <a:r>
              <a:rPr lang="ko-KR" altLang="en-US" sz="1600" dirty="0">
                <a:latin typeface="Consolas" panose="020B0609020204030204" pitchFamily="49" charset="0"/>
              </a:rPr>
              <a:t> 준비하고 </a:t>
            </a:r>
            <a:r>
              <a:rPr lang="ko-KR" altLang="en-US" sz="1600" dirty="0" err="1">
                <a:latin typeface="Consolas" panose="020B0609020204030204" pitchFamily="49" charset="0"/>
              </a:rPr>
              <a:t>토핑을</a:t>
            </a:r>
            <a:r>
              <a:rPr lang="ko-KR" altLang="en-US" sz="1600" dirty="0">
                <a:latin typeface="Consolas" panose="020B0609020204030204" pitchFamily="49" charset="0"/>
              </a:rPr>
              <a:t> 얹는다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성공하면 굽기 완료 성공하면 피자가 </a:t>
            </a:r>
            <a:r>
              <a:rPr lang="ko-KR" altLang="en-US" sz="1600" dirty="0" err="1">
                <a:latin typeface="Consolas" panose="020B0609020204030204" pitchFamily="49" charset="0"/>
              </a:rPr>
              <a:t>준비되었습니다를</a:t>
            </a:r>
            <a:r>
              <a:rPr lang="ko-KR" altLang="en-US" sz="1600" dirty="0">
                <a:latin typeface="Consolas" panose="020B0609020204030204" pitchFamily="49" charset="0"/>
              </a:rPr>
              <a:t> 안내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각 단계마다 이전단계가 완료되어야 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프로미스를 사용하여 연결했을 때의 실행 방식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8. promise</a:t>
            </a:r>
          </a:p>
        </p:txBody>
      </p:sp>
    </p:spTree>
    <p:extLst>
      <p:ext uri="{BB962C8B-B14F-4D97-AF65-F5344CB8AC3E}">
        <p14:creationId xmlns:p14="http://schemas.microsoft.com/office/powerpoint/2010/main" val="363355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//fetch()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사용하여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JSONPlaceholder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사용자 정보를 가져오고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호출하여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JavaScript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객체로 변환한다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화면에 출력해본다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await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프로미스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체이닝을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좀 더 쉽게 작성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함수에서만 사용할 수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예약어를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함께 사용하면 그 함수 안에 있는 명령을 비동기적으로 실행할 수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프로미스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체이닝은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프로미스를 계속 연결해서 사용하기 때문에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콜백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지옥처럼 소스가 복잡해질 수도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이런 문제를 줄이기 위해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예약어가 등장 *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//users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받아서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‘#result’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사용자 정보를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테이블 형태의 문자열로 변환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`&lt;table&gt;&lt;tr&gt;&lt;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  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  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&lt;/td&gt;&lt;/tr&gt;&lt;/table&gt;`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string += `&lt;ul&gt;&lt;li&gt;${user.name}&lt;/li&gt;&lt;li&gt;${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}&lt;/li&gt;&lt;li&gt;${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}&lt;/li&gt;&lt;/ul&gt;`;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JSONPlaceholder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사용자 정보를 가져오고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화면에 출력한다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서버에서 사용자 정보 가져오기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를 사용하는 비동기 함수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(async function)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내에서 사용되며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처리될 때까지 함수의 실행을 일시 정지한다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 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처리되면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결과를 반환하고 함수의 실행을 다시 시작한다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키워드는 프로미스가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settled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상태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비동기 처리가 수행된 상태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될 때까지 대기하다가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settled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상태가 되면 프로미스가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resolve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처리 결과를 반환한다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비동기 처리의 결과를 동기적인 코드처럼 다룰 수 있기 때문에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코드의 가독성을 높이고 개발자가 비동기 코드를 보다 쉽게 작성할 수 있도록 도와준다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asyn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function foo() {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const result = await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();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console.log(result);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foo()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 내에서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사용하여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함수가 처리될 때까지 함수의 실행을 일시정지 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 후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함수가 처리되면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결과를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result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변수에 할당하고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이를 콘솔에 출력한다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키워드는 반드시 비동기 함수 내에서만 사용할 수 있고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일반적인 함수 내에서 사용할 수 없다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사용하려면 반드시 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함수내부에서 사용 해야 하며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프로미스 앞에서 사용해야한다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서버에서 사용자 정보 가져오기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</a:rPr>
              <a:t>Web Storage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– </a:t>
            </a:r>
            <a:r>
              <a:rPr lang="ko-KR" altLang="en-US" sz="1400" dirty="0">
                <a:latin typeface="Consolas" panose="020B0609020204030204" pitchFamily="49" charset="0"/>
              </a:rPr>
              <a:t>키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>
                <a:latin typeface="Consolas" panose="020B0609020204030204" pitchFamily="49" charset="0"/>
              </a:rPr>
              <a:t>값의 쌍으로 데이터를 저장하고 키를 기반으로 데이터를 조회하는 패턴으로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영구저장소 로컬 스토리지와 임시 저장소 세션 스토리지를 가지고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- </a:t>
            </a:r>
            <a:r>
              <a:rPr lang="ko-KR" altLang="en-US" sz="1400" dirty="0">
                <a:latin typeface="Consolas" panose="020B0609020204030204" pitchFamily="49" charset="0"/>
              </a:rPr>
              <a:t>쿠키와 비슷하지만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개수와 용량의 제한이 없고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쿠키처럼 매번 서버로 전송하지 않아 네트워크 트래픽 비용을 </a:t>
            </a:r>
            <a:r>
              <a:rPr lang="ko-KR" altLang="en-US" sz="1400" dirty="0" err="1">
                <a:latin typeface="Consolas" panose="020B0609020204030204" pitchFamily="49" charset="0"/>
              </a:rPr>
              <a:t>줄여줌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Consolas" panose="020B0609020204030204" pitchFamily="49" charset="0"/>
              </a:rPr>
              <a:t>로컬 스토리지의 생성과 소멸 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공유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윈도우에 상관 없이 웹 서버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웹 사이트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latin typeface="Consolas" panose="020B0609020204030204" pitchFamily="49" charset="0"/>
              </a:rPr>
              <a:t>당 하나씩 생성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브라우저를 종료하거나 컴퓨터가 꺼져도 존재한다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웹 사이트의 모든 웹 페이지가 로컬 스토리지 공유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StorageEvent</a:t>
            </a:r>
            <a:r>
              <a:rPr lang="ko-KR" altLang="en-US" sz="1600" dirty="0">
                <a:latin typeface="Consolas" panose="020B0609020204030204" pitchFamily="49" charset="0"/>
              </a:rPr>
              <a:t>는 로컬 스토리지의 변경사항을 감지할 때 사용되는 이벤트이다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그러나 이 이벤트는 현재 페이지에서 발생한 로컬 스토리지 변경 사항에 대해서는 감지하지 않습니다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다른 탭이나 창에서 로컬 스토리지 변경이 발생했을 때 이벤트가 발생한다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변경 내용이 출력되지 않는 이유는 </a:t>
            </a:r>
            <a:r>
              <a:rPr lang="en-US" altLang="ko-KR" sz="1600" dirty="0" err="1">
                <a:latin typeface="Consolas" panose="020B0609020204030204" pitchFamily="49" charset="0"/>
              </a:rPr>
              <a:t>StorageEvent</a:t>
            </a:r>
            <a:r>
              <a:rPr lang="ko-KR" altLang="en-US" sz="1600" dirty="0">
                <a:latin typeface="Consolas" panose="020B0609020204030204" pitchFamily="49" charset="0"/>
              </a:rPr>
              <a:t>가 같은 페이지에서 발생한 로컬 스토리지의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변경사항을 감지하지 않기 때문입니다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7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1B2E46"/>
              </a:solidFill>
              <a:latin typeface="Spoqa Han Sans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B2E46"/>
                </a:solidFill>
                <a:latin typeface="Spoqa Han Sans Neo"/>
              </a:rPr>
              <a:t>각 저장소들의 특징</a:t>
            </a:r>
            <a:endParaRPr lang="en-US" altLang="ko-KR" sz="1600" b="1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1B2E46"/>
                </a:solidFill>
                <a:latin typeface="Spoqa Han Sans Neo"/>
              </a:rPr>
              <a:t>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두 개의 </a:t>
            </a:r>
            <a:r>
              <a:rPr lang="ko-KR" altLang="en-US" sz="1600" b="0" i="0" dirty="0" err="1">
                <a:solidFill>
                  <a:srgbClr val="1B2E46"/>
                </a:solidFill>
                <a:effectLst/>
                <a:latin typeface="Spoqa Han Sans Neo"/>
              </a:rPr>
              <a:t>매커니즘의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 차이점으로는  데이터가 어떤 범위 내에서 얼마나 오래 </a:t>
            </a:r>
            <a:r>
              <a:rPr lang="ko-KR" altLang="en-US" sz="1600" b="0" i="0" dirty="0" err="1">
                <a:solidFill>
                  <a:srgbClr val="1B2E46"/>
                </a:solidFill>
                <a:effectLst/>
                <a:latin typeface="Spoqa Han Sans Neo"/>
              </a:rPr>
              <a:t>보존되느냐에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 있으며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세션 스토리지는 웹페이지의 세션이 끝날 때 저장된 데이터가 지워지는 반면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스토리지는 웹페이지의 세션이 끝나더라도 데이터가 지워지지 않음</a:t>
            </a:r>
            <a:endParaRPr lang="en-US" altLang="ko-KR" sz="1600" b="0" i="0" dirty="0">
              <a:solidFill>
                <a:srgbClr val="1B2E46"/>
              </a:solidFill>
              <a:effectLst/>
              <a:latin typeface="Spoqa Han Sans Neo"/>
            </a:endParaRPr>
          </a:p>
          <a:p>
            <a:pPr lvl="1"/>
            <a:endParaRPr lang="en-US" altLang="ko-KR" sz="1600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브라우저에서 같은 웹사이트를 여러 탭이나 창에 띄우면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여러 개의 세션 스토리지에 데이터가 서로 격리되어 저장되며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각 탭이나 창이 닫힐 때 저장해 둔 데이터도 함께 소멸한다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반면에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스토리지의 경우 여러 탭이나 창 간에 데이터가 서로 공유되며 </a:t>
            </a:r>
            <a:endParaRPr lang="en-US" altLang="ko-KR" sz="1600" b="0" i="0" dirty="0">
              <a:solidFill>
                <a:srgbClr val="1B2E46"/>
              </a:solidFill>
              <a:effectLst/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탭이나 창을 닫아도 데이터는 브라우저에 그대로 남아 있다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</a:t>
            </a:r>
          </a:p>
          <a:p>
            <a:pPr lvl="1"/>
            <a:endParaRPr lang="en-US" altLang="ko-KR" sz="1600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1B2E46"/>
                </a:solidFill>
                <a:latin typeface="Spoqa Han Sans Neo"/>
              </a:rPr>
              <a:t>하지만 로컬 스토리지의 데이터 영속성은 동일한 컴퓨터의 동일 브라우저 사용시에만 가능</a:t>
            </a:r>
            <a:r>
              <a:rPr lang="en-US" altLang="ko-KR" sz="1600" dirty="0">
                <a:solidFill>
                  <a:srgbClr val="1B2E46"/>
                </a:solidFill>
                <a:latin typeface="Spoqa Han Sans Neo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스토리지와 세션 스토리지의 공통점은 두 기술 모두 데이터를 브라우저 상에 저장한다는 것이며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자바스크립트 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API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가 완전히 동일한 형태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9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448" y="1179091"/>
            <a:ext cx="5630531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데이터 저장하기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브라우저 탭이나 창을 닫아도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횟수는 초기화 되지 않습니다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카운터 증가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카운터 리셋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 명령어를 통해 함수를 실행시킨다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이름이 없기 때문에 무명함수로 칭한다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*/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객체를 생성한다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버튼을 클릭하면 함수를 실행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FB83-CD49-434A-83C4-A3481D5B3E7B}"/>
              </a:ext>
            </a:extLst>
          </p:cNvPr>
          <p:cNvSpPr txBox="1"/>
          <p:nvPr/>
        </p:nvSpPr>
        <p:spPr>
          <a:xfrm>
            <a:off x="6355223" y="1179091"/>
            <a:ext cx="5574783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키와 값의 형태로 저장한다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altLang="ko-K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 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생성하지 않았을 때 ↓ </a:t>
            </a:r>
            <a:endParaRPr lang="en-US" altLang="ko-K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"undefined"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이전에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localStorage.clickcount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됐다면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    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기존 값에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+1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하고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없었다면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신규로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값을 입력한다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카운터의 현재 횟수는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.＂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 "undefined" 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정의 되지 않았다면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  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 내용을 출력한다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 문장은 사용자의 웹 브라우저가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 Storage API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지원하지 않을 때 나타납니다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  <a:p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클리어 버튼을 클릭하면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무명함수 실행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 활용해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초기화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카운터의 현재 횟수는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컴퓨터를 껐다 켜도 저장된 데이터는 지워지지 않는다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삭제는 리셋을 클릭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 *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프로토콜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fetch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XHRHttpRequest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Axios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Ajax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Promise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서버에서 사용자 정보 가져오기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localStorage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localStrage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sessionStorage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URL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프로토콜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"http://dummyjson.com/quotes"  path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의 경로</a:t>
            </a:r>
            <a:r>
              <a:rPr lang="en-US" altLang="ko-KR" sz="1600" dirty="0">
                <a:latin typeface="Consolas" panose="020B0609020204030204" pitchFamily="49" charset="0"/>
              </a:rPr>
              <a:t>(path)</a:t>
            </a:r>
            <a:r>
              <a:rPr lang="ko-KR" altLang="en-US" sz="1600" dirty="0">
                <a:latin typeface="Consolas" panose="020B0609020204030204" pitchFamily="49" charset="0"/>
              </a:rPr>
              <a:t>를 의미한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은 프로토콜 </a:t>
            </a:r>
            <a:r>
              <a:rPr lang="en-US" altLang="ko-KR" sz="1600" dirty="0">
                <a:latin typeface="Consolas" panose="020B0609020204030204" pitchFamily="49" charset="0"/>
              </a:rPr>
              <a:t>:// </a:t>
            </a:r>
            <a:r>
              <a:rPr lang="ko-KR" altLang="en-US" sz="1600" dirty="0">
                <a:latin typeface="Consolas" panose="020B0609020204030204" pitchFamily="49" charset="0"/>
              </a:rPr>
              <a:t>도메인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경로의 형식을 따른다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http://</a:t>
            </a:r>
            <a:r>
              <a:rPr lang="ko-KR" altLang="en-US" sz="1600" dirty="0">
                <a:latin typeface="Consolas" panose="020B0609020204030204" pitchFamily="49" charset="0"/>
              </a:rPr>
              <a:t>는 프로토콜을 의미하며</a:t>
            </a:r>
            <a:r>
              <a:rPr lang="en-US" altLang="ko-KR" sz="1600" dirty="0">
                <a:latin typeface="Consolas" panose="020B0609020204030204" pitchFamily="49" charset="0"/>
              </a:rPr>
              <a:t>, "dubbyjson.com"</a:t>
            </a:r>
            <a:r>
              <a:rPr lang="ko-KR" altLang="en-US" sz="1600" dirty="0">
                <a:latin typeface="Consolas" panose="020B0609020204030204" pitchFamily="49" charset="0"/>
              </a:rPr>
              <a:t>은 도메인을 의미</a:t>
            </a:r>
            <a:r>
              <a:rPr lang="en-US" altLang="ko-KR" sz="1600" dirty="0">
                <a:latin typeface="Consolas" panose="020B0609020204030204" pitchFamily="49" charset="0"/>
              </a:rPr>
              <a:t>, quotes</a:t>
            </a:r>
            <a:r>
              <a:rPr lang="ko-KR" altLang="en-US" sz="1600" dirty="0">
                <a:latin typeface="Consolas" panose="020B0609020204030204" pitchFamily="49" charset="0"/>
              </a:rPr>
              <a:t>는 이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에서의 경로</a:t>
            </a:r>
            <a:r>
              <a:rPr lang="en-US" altLang="ko-KR" sz="1600" dirty="0">
                <a:latin typeface="Consolas" panose="020B0609020204030204" pitchFamily="49" charset="0"/>
              </a:rPr>
              <a:t>(path)</a:t>
            </a:r>
            <a:r>
              <a:rPr lang="ko-KR" altLang="en-US" sz="1600" dirty="0">
                <a:latin typeface="Consolas" panose="020B0609020204030204" pitchFamily="49" charset="0"/>
              </a:rPr>
              <a:t>를 나타낸다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경로는 보통 서버에서 요청된 자원의 위치를 나타내는 문자열이다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http://www.exapmle.com/index.html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유사한 개념이지만</a:t>
            </a:r>
            <a:r>
              <a:rPr lang="en-US" altLang="ko-KR" sz="1600" dirty="0">
                <a:latin typeface="Consolas" panose="020B0609020204030204" pitchFamily="49" charset="0"/>
              </a:rPr>
              <a:t>, URL</a:t>
            </a:r>
            <a:r>
              <a:rPr lang="ko-KR" altLang="en-US" sz="1600" dirty="0"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의 하위 개념이다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Uniform Resource Identifier</a:t>
            </a:r>
            <a:r>
              <a:rPr lang="ko-KR" altLang="en-US" sz="1600" dirty="0">
                <a:latin typeface="Consolas" panose="020B0609020204030204" pitchFamily="49" charset="0"/>
              </a:rPr>
              <a:t>의 약자이며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인터넷에서 특장 자원을 나타내기 위한 식별자</a:t>
            </a:r>
            <a:r>
              <a:rPr lang="en-US" altLang="ko-KR" sz="1600" dirty="0">
                <a:latin typeface="Consolas" panose="020B0609020204030204" pitchFamily="49" charset="0"/>
              </a:rPr>
              <a:t>(identifier)</a:t>
            </a:r>
            <a:r>
              <a:rPr lang="ko-KR" altLang="en-US" sz="1600" dirty="0"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두 가지 형태로 구성된다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하나는 </a:t>
            </a:r>
            <a:r>
              <a:rPr lang="en-US" altLang="ko-KR" sz="1600" dirty="0">
                <a:latin typeface="Consolas" panose="020B0609020204030204" pitchFamily="49" charset="0"/>
              </a:rPr>
              <a:t>URL(Uniform Resource Locater),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다른 하나는 </a:t>
            </a:r>
            <a:r>
              <a:rPr lang="en-US" altLang="ko-KR" sz="1600" dirty="0">
                <a:latin typeface="Consolas" panose="020B0609020204030204" pitchFamily="49" charset="0"/>
              </a:rPr>
              <a:t>URN (Uniform Resource Name)</a:t>
            </a:r>
            <a:r>
              <a:rPr lang="ko-KR" altLang="en-US" sz="1600" dirty="0"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latin typeface="Consolas" panose="020B0609020204030204" pitchFamily="49" charset="0"/>
              </a:rPr>
              <a:t>. URL</a:t>
            </a:r>
            <a:r>
              <a:rPr lang="ko-KR" altLang="en-US" sz="1600" dirty="0">
                <a:latin typeface="Consolas" panose="020B0609020204030204" pitchFamily="49" charset="0"/>
              </a:rPr>
              <a:t>은 특정 자원의 위치를</a:t>
            </a:r>
            <a:r>
              <a:rPr lang="en-US" altLang="ko-KR" sz="1600" dirty="0">
                <a:latin typeface="Consolas" panose="020B0609020204030204" pitchFamily="49" charset="0"/>
              </a:rPr>
              <a:t> URN</a:t>
            </a:r>
            <a:r>
              <a:rPr lang="ko-KR" altLang="en-US" sz="1600" dirty="0">
                <a:latin typeface="Consolas" panose="020B0609020204030204" pitchFamily="49" charset="0"/>
              </a:rPr>
              <a:t>은 특정 자원의 이름을 나타낸다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반면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을 포함하여 모든 인터넷 상의 자원을 식별할 수 있는 통합 식별자 입니다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프로토콜</a:t>
            </a:r>
            <a:r>
              <a:rPr lang="en-US" altLang="ko-KR" sz="1600" dirty="0">
                <a:latin typeface="Consolas" panose="020B0609020204030204" pitchFamily="49" charset="0"/>
              </a:rPr>
              <a:t>:// </a:t>
            </a:r>
            <a:r>
              <a:rPr lang="ko-KR" altLang="en-US" sz="1600" dirty="0">
                <a:latin typeface="Consolas" panose="020B0609020204030204" pitchFamily="49" charset="0"/>
              </a:rPr>
              <a:t>도메인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경로 외에도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데이터베이스 쿼리 문자열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이메일 주소 등의 다양한 형식으로 구성될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"http://dummyjson.com/quotes"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코드는 가져올 데이터의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변수에 저장합니다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/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/fetch()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호출하여 데이터를 가져오는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요청을 보낸다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때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저장된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주소로 요청을 보내고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서버에서 응답을 받습니다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서버에서 받은 응답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(response)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파싱하여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반환하는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//JSON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처리하는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콜백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함수를 등록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 ~ 29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사이의 수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".quote"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//result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내에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"quote"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요소를 찾아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랜덤하게 선택한 명언으로 설정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".author"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//result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내에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요소를 찾아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랜덤 선택한 명언의 작가로 설정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URL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프로토콜</a:t>
            </a: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fetch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fetch API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란 서버에 자료를 요청하거나 자료를 받아올 때 사용하는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API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요청 전송 기능을 제공하는 클라이언트 사이드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web API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말하기도 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XMLHttpRequest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대신한다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 fetch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 프로미스를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fetch(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위치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옵션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위치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자료가 있는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URL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이나 파일 이름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옵션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GET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POST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같은 요청 방식 지정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따로 지정하지 않으면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GET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메서드 사용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사용 예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fetch(student-2.json) / const promise = fetch(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[, options])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then()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사용해 결과 표시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fetch(student-.json).then(console.log)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객체 대신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fetch API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34032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</a:rPr>
              <a:t>fetch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ES6</a:t>
            </a:r>
            <a:r>
              <a:rPr lang="ko-KR" altLang="en-US" sz="1400" dirty="0">
                <a:latin typeface="Consolas" panose="020B0609020204030204" pitchFamily="49" charset="0"/>
              </a:rPr>
              <a:t>의 기능으로 </a:t>
            </a:r>
            <a:r>
              <a:rPr lang="en-US" altLang="ko-KR" sz="1400" dirty="0">
                <a:latin typeface="Consolas" panose="020B0609020204030204" pitchFamily="49" charset="0"/>
              </a:rPr>
              <a:t>promise </a:t>
            </a:r>
            <a:r>
              <a:rPr lang="ko-KR" altLang="en-US" sz="1400" dirty="0">
                <a:latin typeface="Consolas" panose="020B0609020204030204" pitchFamily="49" charset="0"/>
              </a:rPr>
              <a:t>기반의 비동기적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요청 방식이다</a:t>
            </a:r>
            <a:r>
              <a:rPr lang="en-US" altLang="ko-KR" sz="1400" dirty="0">
                <a:latin typeface="Consolas" panose="020B0609020204030204" pitchFamily="49" charset="0"/>
              </a:rPr>
              <a:t>. XHR</a:t>
            </a:r>
            <a:r>
              <a:rPr lang="ko-KR" altLang="en-US" sz="1400" dirty="0">
                <a:latin typeface="Consolas" panose="020B0609020204030204" pitchFamily="49" charset="0"/>
              </a:rPr>
              <a:t>보다 간단하게 요청을 보낼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</a:t>
            </a:r>
            <a:r>
              <a:rPr lang="ko-KR" altLang="en-US" sz="1400" dirty="0">
                <a:latin typeface="Consolas" panose="020B0609020204030204" pitchFamily="49" charset="0"/>
              </a:rPr>
              <a:t>함수는 </a:t>
            </a:r>
            <a:r>
              <a:rPr lang="en-US" altLang="ko-KR" sz="1400" dirty="0">
                <a:latin typeface="Consolas" panose="020B0609020204030204" pitchFamily="49" charset="0"/>
              </a:rPr>
              <a:t>HTTP</a:t>
            </a:r>
            <a:r>
              <a:rPr lang="ko-KR" altLang="en-US" sz="1400" dirty="0">
                <a:latin typeface="Consolas" panose="020B0609020204030204" pitchFamily="49" charset="0"/>
              </a:rPr>
              <a:t>응답을 나타내는 </a:t>
            </a:r>
            <a:r>
              <a:rPr lang="en-US" altLang="ko-KR" sz="1400" dirty="0">
                <a:latin typeface="Consolas" panose="020B0609020204030204" pitchFamily="49" charset="0"/>
              </a:rPr>
              <a:t>Response </a:t>
            </a:r>
            <a:r>
              <a:rPr lang="ko-KR" altLang="en-US" sz="1400" dirty="0">
                <a:latin typeface="Consolas" panose="020B0609020204030204" pitchFamily="49" charset="0"/>
              </a:rPr>
              <a:t>객체를 </a:t>
            </a:r>
            <a:r>
              <a:rPr lang="ko-KR" altLang="en-US" sz="1400" dirty="0" err="1">
                <a:latin typeface="Consolas" panose="020B0609020204030204" pitchFamily="49" charset="0"/>
              </a:rPr>
              <a:t>래핑한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Promise </a:t>
            </a:r>
            <a:r>
              <a:rPr lang="ko-KR" altLang="en-US" sz="1400" dirty="0">
                <a:latin typeface="Consolas" panose="020B0609020204030204" pitchFamily="49" charset="0"/>
              </a:rPr>
              <a:t>객체를 반환한다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API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요청 및 리 </a:t>
            </a:r>
            <a:r>
              <a:rPr lang="ko-KR" altLang="en-US" sz="1400" dirty="0" err="1">
                <a:latin typeface="Consolas" panose="020B0609020204030204" pitchFamily="49" charset="0"/>
              </a:rPr>
              <a:t>다이렉션을</a:t>
            </a:r>
            <a:r>
              <a:rPr lang="ko-KR" altLang="en-US" sz="1400" dirty="0">
                <a:latin typeface="Consolas" panose="020B0609020204030204" pitchFamily="49" charset="0"/>
              </a:rPr>
              <a:t> 자동으로 처리하는 등의 기능을 제공한다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</a:t>
            </a:r>
            <a:r>
              <a:rPr lang="ko-KR" altLang="en-US" sz="1400" dirty="0">
                <a:latin typeface="Consolas" panose="020B0609020204030204" pitchFamily="49" charset="0"/>
              </a:rPr>
              <a:t>함수가 반환하는 프로미스는 기본적으로 </a:t>
            </a:r>
            <a:r>
              <a:rPr lang="en-US" altLang="ko-KR" sz="1400" dirty="0">
                <a:latin typeface="Consolas" panose="020B0609020204030204" pitchFamily="49" charset="0"/>
              </a:rPr>
              <a:t>404 Not Found</a:t>
            </a:r>
            <a:r>
              <a:rPr lang="ko-KR" altLang="en-US" sz="1400" dirty="0">
                <a:latin typeface="Consolas" panose="020B0609020204030204" pitchFamily="49" charset="0"/>
              </a:rPr>
              <a:t>나 </a:t>
            </a:r>
            <a:r>
              <a:rPr lang="en-US" altLang="ko-KR" sz="1400" dirty="0">
                <a:latin typeface="Consolas" panose="020B0609020204030204" pitchFamily="49" charset="0"/>
              </a:rPr>
              <a:t>500 Internal Server Error</a:t>
            </a:r>
            <a:r>
              <a:rPr lang="ko-KR" altLang="en-US" sz="1400" dirty="0">
                <a:latin typeface="Consolas" panose="020B0609020204030204" pitchFamily="49" charset="0"/>
              </a:rPr>
              <a:t>와 같은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HTTP </a:t>
            </a:r>
            <a:r>
              <a:rPr lang="ko-KR" altLang="en-US" sz="1400" dirty="0">
                <a:latin typeface="Consolas" panose="020B0609020204030204" pitchFamily="49" charset="0"/>
              </a:rPr>
              <a:t>에러가 발생해도 에러를 </a:t>
            </a:r>
            <a:r>
              <a:rPr lang="en-US" altLang="ko-KR" sz="1400" dirty="0">
                <a:latin typeface="Consolas" panose="020B0609020204030204" pitchFamily="49" charset="0"/>
              </a:rPr>
              <a:t>reject </a:t>
            </a:r>
            <a:r>
              <a:rPr lang="ko-KR" altLang="en-US" sz="1400" dirty="0">
                <a:latin typeface="Consolas" panose="020B0609020204030204" pitchFamily="49" charset="0"/>
              </a:rPr>
              <a:t>하지 않고 </a:t>
            </a:r>
            <a:r>
              <a:rPr lang="ko-KR" altLang="en-US" sz="1400" dirty="0" err="1">
                <a:latin typeface="Consolas" panose="020B0609020204030204" pitchFamily="49" charset="0"/>
              </a:rPr>
              <a:t>불리언</a:t>
            </a:r>
            <a:r>
              <a:rPr lang="ko-KR" altLang="en-US" sz="1400" dirty="0">
                <a:latin typeface="Consolas" panose="020B0609020204030204" pitchFamily="49" charset="0"/>
              </a:rPr>
              <a:t> 타입의 </a:t>
            </a:r>
            <a:r>
              <a:rPr lang="en-US" altLang="ko-KR" sz="1400" dirty="0">
                <a:latin typeface="Consolas" panose="020B0609020204030204" pitchFamily="49" charset="0"/>
              </a:rPr>
              <a:t>ok </a:t>
            </a:r>
            <a:r>
              <a:rPr lang="ko-KR" altLang="en-US" sz="1400" dirty="0">
                <a:latin typeface="Consolas" panose="020B0609020204030204" pitchFamily="49" charset="0"/>
              </a:rPr>
              <a:t>상태를 </a:t>
            </a:r>
            <a:r>
              <a:rPr lang="en-US" altLang="ko-KR" sz="1400" dirty="0"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latin typeface="Consolas" panose="020B0609020204030204" pitchFamily="49" charset="0"/>
              </a:rPr>
              <a:t>로 설정한 </a:t>
            </a:r>
            <a:r>
              <a:rPr lang="en-US" altLang="ko-KR" sz="1400" dirty="0">
                <a:latin typeface="Consolas" panose="020B0609020204030204" pitchFamily="49" charset="0"/>
              </a:rPr>
              <a:t>Response </a:t>
            </a:r>
            <a:r>
              <a:rPr lang="ko-KR" altLang="en-US" sz="1400" dirty="0">
                <a:latin typeface="Consolas" panose="020B0609020204030204" pitchFamily="49" charset="0"/>
              </a:rPr>
              <a:t>객체를 </a:t>
            </a:r>
            <a:r>
              <a:rPr lang="en-US" altLang="ko-KR" sz="1400" dirty="0">
                <a:latin typeface="Consolas" panose="020B0609020204030204" pitchFamily="49" charset="0"/>
              </a:rPr>
              <a:t>resolve</a:t>
            </a:r>
            <a:r>
              <a:rPr lang="ko-KR" altLang="en-US" sz="1400" dirty="0">
                <a:latin typeface="Consolas" panose="020B0609020204030204" pitchFamily="49" charset="0"/>
              </a:rPr>
              <a:t>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  오프라인 등의 네트워크 장애나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에러에 의해 요청이 완료되지 못한 경우에만 프로미스를 </a:t>
            </a:r>
            <a:r>
              <a:rPr lang="en-US" altLang="ko-KR" sz="1400" dirty="0">
                <a:latin typeface="Consolas" panose="020B0609020204030204" pitchFamily="49" charset="0"/>
              </a:rPr>
              <a:t>reject</a:t>
            </a:r>
            <a:r>
              <a:rPr lang="ko-KR" altLang="en-US" sz="1400" dirty="0">
                <a:latin typeface="Consolas" panose="020B0609020204030204" pitchFamily="49" charset="0"/>
              </a:rPr>
              <a:t>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6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CORS</a:t>
            </a:r>
            <a:r>
              <a:rPr lang="ko-KR" altLang="en-US" b="1" dirty="0">
                <a:latin typeface="Consolas" panose="020B0609020204030204" pitchFamily="49" charset="0"/>
              </a:rPr>
              <a:t>란</a:t>
            </a:r>
            <a:r>
              <a:rPr lang="en-US" altLang="ko-KR" b="1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자원에서 다른 출처에 있는 자원에 접근하도록 </a:t>
            </a:r>
            <a:r>
              <a:rPr lang="ko-KR" altLang="en-US" sz="1400" dirty="0" err="1">
                <a:latin typeface="Consolas" panose="020B0609020204030204" pitchFamily="49" charset="0"/>
              </a:rPr>
              <a:t>한느</a:t>
            </a:r>
            <a:r>
              <a:rPr lang="ko-KR" altLang="en-US" sz="1400" dirty="0">
                <a:latin typeface="Consolas" panose="020B0609020204030204" pitchFamily="49" charset="0"/>
              </a:rPr>
              <a:t> 개념이다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직역하면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교차되는 출처 자원들의 공유를 말한다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교차 출처 리소스 공유 </a:t>
            </a:r>
            <a:r>
              <a:rPr lang="en-US" altLang="ko-KR" sz="1400" dirty="0">
                <a:latin typeface="Consolas" panose="020B0609020204030204" pitchFamily="49" charset="0"/>
              </a:rPr>
              <a:t>(Cross-Origin Resource Sharing, CORS)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보안상의 이유로 동일한 출처</a:t>
            </a:r>
            <a:r>
              <a:rPr lang="en-US" altLang="ko-KR" sz="1400" dirty="0">
                <a:latin typeface="Consolas" panose="020B0609020204030204" pitchFamily="49" charset="0"/>
              </a:rPr>
              <a:t>(same-origin)</a:t>
            </a:r>
            <a:r>
              <a:rPr lang="ko-KR" altLang="en-US" sz="1400" dirty="0">
                <a:latin typeface="Consolas" panose="020B0609020204030204" pitchFamily="49" charset="0"/>
              </a:rPr>
              <a:t>를 가지지 않는 다른 도메인 간의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요청이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기본적으로 차단되는 것을 허용하기 위해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서버에서 클라이언트에게 추가적인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헤더를 전송하도록 지시하는 체제이다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추가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헤더를 사용하여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한 출처에서 실행 중인 웹 애플리케이션이 다른 출처의 선택한 자원에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접근할 수 있는 권한을 부여하도록 브라우저에 알려주는 체제이다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** </a:t>
            </a:r>
            <a:r>
              <a:rPr lang="ko-KR" altLang="en-US" sz="1400" dirty="0">
                <a:latin typeface="Consolas" panose="020B0609020204030204" pitchFamily="49" charset="0"/>
              </a:rPr>
              <a:t>추가 </a:t>
            </a:r>
            <a:r>
              <a:rPr lang="ko-KR" altLang="en-US" sz="1400" dirty="0" err="1">
                <a:latin typeface="Consolas" panose="020B0609020204030204" pitchFamily="49" charset="0"/>
              </a:rPr>
              <a:t>헤더란</a:t>
            </a:r>
            <a:r>
              <a:rPr lang="en-US" altLang="ko-KR" sz="1400" dirty="0">
                <a:latin typeface="Consolas" panose="020B0609020204030204" pitchFamily="49" charset="0"/>
              </a:rPr>
              <a:t>, Access-Control-Allow-Origin, Access-Control-Allow-Methods,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Access-Control-Allow-Header </a:t>
            </a:r>
            <a:r>
              <a:rPr lang="ko-KR" altLang="en-US" sz="1400" dirty="0">
                <a:latin typeface="Consolas" panose="020B0609020204030204" pitchFamily="49" charset="0"/>
              </a:rPr>
              <a:t>등의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관련 헤더를 의미한다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이러한 추가 헤더를 사용함으로써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서버는 브라우저가 자신의 도메인 외부에서 온 요청에 대해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허용하거나 차단할 수 있게 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서버에서 클라이언트로 전송되는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응답 헤더이다</a:t>
            </a:r>
            <a:r>
              <a:rPr lang="en-US" altLang="ko-KR" sz="1400" dirty="0">
                <a:latin typeface="Consolas" panose="020B0609020204030204" pitchFamily="49" charset="0"/>
              </a:rPr>
              <a:t>. HTML </a:t>
            </a:r>
            <a:r>
              <a:rPr lang="ko-KR" altLang="en-US" sz="1400" dirty="0">
                <a:latin typeface="Consolas" panose="020B0609020204030204" pitchFamily="49" charset="0"/>
              </a:rPr>
              <a:t>속성은 태그안에 지정되는 속성으로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예를 들어 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 err="1"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속성과 같은 것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fetch </a:t>
            </a:r>
          </a:p>
        </p:txBody>
      </p:sp>
    </p:spTree>
    <p:extLst>
      <p:ext uri="{BB962C8B-B14F-4D97-AF65-F5344CB8AC3E}">
        <p14:creationId xmlns:p14="http://schemas.microsoft.com/office/powerpoint/2010/main" val="42731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https:// github.io: 443  /tech /</a:t>
            </a:r>
            <a:r>
              <a:rPr lang="en-US" altLang="ko-KR" sz="1600" b="1" dirty="0" err="1">
                <a:latin typeface="Consolas" panose="020B0609020204030204" pitchFamily="49" charset="0"/>
              </a:rPr>
              <a:t>svelte?page</a:t>
            </a:r>
            <a:r>
              <a:rPr lang="en-US" altLang="ko-KR" sz="1600" b="1" dirty="0">
                <a:latin typeface="Consolas" panose="020B0609020204030204" pitchFamily="49" charset="0"/>
              </a:rPr>
              <a:t>=1   #Origin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프로토콜    호스트    포트  패스</a:t>
            </a:r>
            <a:r>
              <a:rPr lang="en-US" altLang="ko-KR" sz="1600" b="1" dirty="0">
                <a:latin typeface="Consolas" panose="020B0609020204030204" pitchFamily="49" charset="0"/>
              </a:rPr>
              <a:t>(=403</a:t>
            </a:r>
            <a:r>
              <a:rPr lang="ko-KR" altLang="en-US" sz="1600" b="1" dirty="0">
                <a:latin typeface="Consolas" panose="020B0609020204030204" pitchFamily="49" charset="0"/>
              </a:rPr>
              <a:t>호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ko-KR" altLang="en-US" sz="1600" b="1" dirty="0" err="1">
                <a:latin typeface="Consolas" panose="020B0609020204030204" pitchFamily="49" charset="0"/>
              </a:rPr>
              <a:t>쿼리스트링</a:t>
            </a:r>
            <a:r>
              <a:rPr lang="ko-KR" altLang="en-US" sz="1600" b="1" dirty="0">
                <a:latin typeface="Consolas" panose="020B0609020204030204" pitchFamily="49" charset="0"/>
              </a:rPr>
              <a:t>  </a:t>
            </a:r>
            <a:r>
              <a:rPr lang="ko-KR" altLang="en-US" sz="1600" b="1" dirty="0" err="1">
                <a:latin typeface="Consolas" panose="020B0609020204030204" pitchFamily="49" charset="0"/>
              </a:rPr>
              <a:t>프래그먼트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   *</a:t>
            </a:r>
            <a:r>
              <a:rPr lang="en-US" altLang="ko-KR" sz="1600" b="1" dirty="0">
                <a:latin typeface="Consolas" panose="020B0609020204030204" pitchFamily="49" charset="0"/>
              </a:rPr>
              <a:t>path</a:t>
            </a:r>
            <a:r>
              <a:rPr lang="ko-KR" altLang="en-US" sz="1600" b="1" dirty="0">
                <a:latin typeface="Consolas" panose="020B0609020204030204" pitchFamily="49" charset="0"/>
              </a:rPr>
              <a:t>의 개념이 제일 중요하다</a:t>
            </a:r>
            <a:r>
              <a:rPr lang="en-US" altLang="ko-KR" sz="1600" b="1" dirty="0">
                <a:latin typeface="Consolas" panose="020B0609020204030204" pitchFamily="49" charset="0"/>
              </a:rPr>
              <a:t>. path</a:t>
            </a:r>
            <a:r>
              <a:rPr lang="ko-KR" altLang="en-US" sz="1600" b="1" dirty="0">
                <a:latin typeface="Consolas" panose="020B0609020204030204" pitchFamily="49" charset="0"/>
              </a:rPr>
              <a:t>만 </a:t>
            </a:r>
            <a:r>
              <a:rPr lang="ko-KR" altLang="en-US" sz="1600" b="1" dirty="0" err="1">
                <a:latin typeface="Consolas" panose="020B0609020204030204" pitchFamily="49" charset="0"/>
              </a:rPr>
              <a:t>알아두자</a:t>
            </a:r>
            <a:r>
              <a:rPr lang="en-US" altLang="ko-KR" sz="1600" b="1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↑ </a:t>
            </a:r>
            <a:r>
              <a:rPr lang="ko-KR" altLang="en-US" sz="1600" b="1" dirty="0">
                <a:latin typeface="Consolas" panose="020B0609020204030204" pitchFamily="49" charset="0"/>
              </a:rPr>
              <a:t>위의 구성요소 중에서 </a:t>
            </a:r>
            <a:r>
              <a:rPr lang="en-US" altLang="ko-KR" sz="1600" b="1" dirty="0">
                <a:latin typeface="Consolas" panose="020B0609020204030204" pitchFamily="49" charset="0"/>
              </a:rPr>
              <a:t>Protocol + Host + Port 3</a:t>
            </a:r>
            <a:r>
              <a:rPr lang="ko-KR" altLang="en-US" sz="1600" b="1" dirty="0">
                <a:latin typeface="Consolas" panose="020B0609020204030204" pitchFamily="49" charset="0"/>
              </a:rPr>
              <a:t>가지가 같으면 동일 출처</a:t>
            </a:r>
            <a:r>
              <a:rPr lang="en-US" altLang="ko-KR" sz="1600" b="1" dirty="0">
                <a:latin typeface="Consolas" panose="020B0609020204030204" pitchFamily="49" charset="0"/>
              </a:rPr>
              <a:t>(Origin)</a:t>
            </a:r>
            <a:r>
              <a:rPr lang="ko-KR" altLang="en-US" sz="1600" b="1" dirty="0">
                <a:latin typeface="Consolas" panose="020B0609020204030204" pitchFamily="49" charset="0"/>
              </a:rPr>
              <a:t>이라고 한다</a:t>
            </a:r>
            <a:r>
              <a:rPr lang="en-US" altLang="ko-KR" sz="1600" b="1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ko-KR" altLang="en-US" sz="1600" b="1" dirty="0">
                <a:latin typeface="Consolas" panose="020B0609020204030204" pitchFamily="49" charset="0"/>
              </a:rPr>
              <a:t>포트는 생략이 가능하다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ko-KR" altLang="en-US" sz="1600" b="1" dirty="0">
                <a:latin typeface="Consolas" panose="020B0609020204030204" pitchFamily="49" charset="0"/>
              </a:rPr>
              <a:t>예</a:t>
            </a:r>
            <a:r>
              <a:rPr lang="en-US" altLang="ko-KR" sz="1600" b="1" dirty="0">
                <a:latin typeface="Consolas" panose="020B0609020204030204" pitchFamily="49" charset="0"/>
              </a:rPr>
              <a:t>&gt; http://example.com/app1/index.html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http://exapmle.com/app2/index.html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Protocol, Host, Port(</a:t>
            </a:r>
            <a:r>
              <a:rPr lang="ko-KR" altLang="en-US" sz="1600" b="1" dirty="0">
                <a:latin typeface="Consolas" panose="020B0609020204030204" pitchFamily="49" charset="0"/>
              </a:rPr>
              <a:t>생략</a:t>
            </a:r>
            <a:r>
              <a:rPr lang="en-US" altLang="ko-KR" sz="1600" b="1" dirty="0">
                <a:latin typeface="Consolas" panose="020B0609020204030204" pitchFamily="49" charset="0"/>
              </a:rPr>
              <a:t>)</a:t>
            </a:r>
            <a:r>
              <a:rPr lang="ko-KR" altLang="en-US" sz="1600" b="1" dirty="0">
                <a:latin typeface="Consolas" panose="020B0609020204030204" pitchFamily="49" charset="0"/>
              </a:rPr>
              <a:t>이 같으며</a:t>
            </a:r>
            <a:r>
              <a:rPr lang="en-US" altLang="ko-KR" sz="1600" b="1" dirty="0">
                <a:latin typeface="Consolas" panose="020B0609020204030204" pitchFamily="49" charset="0"/>
              </a:rPr>
              <a:t>, Path</a:t>
            </a:r>
            <a:r>
              <a:rPr lang="ko-KR" altLang="en-US" sz="1600" b="1" dirty="0">
                <a:latin typeface="Consolas" panose="020B0609020204030204" pitchFamily="49" charset="0"/>
              </a:rPr>
              <a:t>부터 다르므로 동일 출처이다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http://example.com          //port</a:t>
            </a:r>
            <a:r>
              <a:rPr lang="ko-KR" altLang="en-US" sz="1600" b="1" dirty="0">
                <a:latin typeface="Consolas" panose="020B0609020204030204" pitchFamily="49" charset="0"/>
              </a:rPr>
              <a:t>에 값이 적혀져 있지 않으면 </a:t>
            </a:r>
            <a:r>
              <a:rPr lang="en-US" altLang="ko-KR" sz="1600" b="1" dirty="0">
                <a:latin typeface="Consolas" panose="020B0609020204030204" pitchFamily="49" charset="0"/>
              </a:rPr>
              <a:t>80</a:t>
            </a:r>
            <a:r>
              <a:rPr lang="ko-KR" altLang="en-US" sz="1600" b="1" dirty="0">
                <a:latin typeface="Consolas" panose="020B0609020204030204" pitchFamily="49" charset="0"/>
              </a:rPr>
              <a:t>을 의미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http://example.com:8080     //80,8080</a:t>
            </a:r>
            <a:r>
              <a:rPr lang="ko-KR" altLang="en-US" sz="1600" b="1" dirty="0">
                <a:latin typeface="Consolas" panose="020B0609020204030204" pitchFamily="49" charset="0"/>
              </a:rPr>
              <a:t>으로 포트가 다르다 동일 출처가 아니다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       다른 출처 요청일 경우</a:t>
            </a:r>
            <a:r>
              <a:rPr lang="en-US" altLang="ko-KR" sz="1600" b="1" dirty="0">
                <a:latin typeface="Consolas" panose="020B0609020204030204" pitchFamily="49" charset="0"/>
              </a:rPr>
              <a:t>, CORS </a:t>
            </a:r>
            <a:r>
              <a:rPr lang="ko-KR" altLang="en-US" sz="1600" b="1" dirty="0">
                <a:latin typeface="Consolas" panose="020B0609020204030204" pitchFamily="49" charset="0"/>
              </a:rPr>
              <a:t>정책에 준수하여 요청해야만 정상적으로 응답을 받는다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</a:t>
            </a:r>
            <a:r>
              <a:rPr lang="ko-KR" altLang="en-US" sz="1600" b="1" dirty="0">
                <a:latin typeface="Consolas" panose="020B0609020204030204" pitchFamily="49" charset="0"/>
              </a:rPr>
              <a:t>다른 출처 요청의 위험성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latin typeface="Consolas" panose="020B0609020204030204" pitchFamily="49" charset="0"/>
              </a:rPr>
              <a:t>img</a:t>
            </a:r>
            <a:r>
              <a:rPr lang="en-US" altLang="ko-KR" sz="1600" b="1" dirty="0">
                <a:latin typeface="Consolas" panose="020B0609020204030204" pitchFamily="49" charset="0"/>
              </a:rPr>
              <a:t>&gt;, &lt;script&gt;, &lt;frame&gt;, &lt;video&gt;, &lt;audio&gt; </a:t>
            </a:r>
            <a:r>
              <a:rPr lang="ko-KR" altLang="en-US" sz="1600" b="1" dirty="0">
                <a:latin typeface="Consolas" panose="020B0609020204030204" pitchFamily="49" charset="0"/>
              </a:rPr>
              <a:t>등이 웹에 등장하면서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페이지 로딩 이후에 </a:t>
            </a:r>
            <a:r>
              <a:rPr lang="en-US" altLang="ko-KR" sz="1600" b="1" dirty="0">
                <a:latin typeface="Consolas" panose="020B0609020204030204" pitchFamily="49" charset="0"/>
              </a:rPr>
              <a:t>‘</a:t>
            </a:r>
            <a:r>
              <a:rPr lang="ko-KR" altLang="en-US" sz="1600" b="1" dirty="0">
                <a:latin typeface="Consolas" panose="020B0609020204030204" pitchFamily="49" charset="0"/>
              </a:rPr>
              <a:t>브라우저에서 이러한 하위 자원들을 가져올 수 있게 되었다</a:t>
            </a:r>
            <a:r>
              <a:rPr lang="en-US" altLang="ko-KR" sz="1600" b="1" dirty="0">
                <a:latin typeface="Consolas" panose="020B0609020204030204" pitchFamily="49" charset="0"/>
              </a:rPr>
              <a:t>. </a:t>
            </a:r>
            <a:r>
              <a:rPr lang="ko-KR" altLang="en-US" sz="1600" b="1" dirty="0">
                <a:latin typeface="Consolas" panose="020B0609020204030204" pitchFamily="49" charset="0"/>
              </a:rPr>
              <a:t>그러므로 동일 출처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다른 출처 모두 호출이 가능하게 되었다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출처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3. </a:t>
            </a:r>
            <a:r>
              <a:rPr lang="en-US" altLang="ko-KR" sz="1600" b="1" dirty="0" err="1">
                <a:latin typeface="Consolas" panose="020B0609020204030204" pitchFamily="49" charset="0"/>
              </a:rPr>
              <a:t>Axios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Promise </a:t>
            </a:r>
            <a:r>
              <a:rPr lang="ko-KR" altLang="en-US" sz="1600" dirty="0">
                <a:latin typeface="Consolas" panose="020B0609020204030204" pitchFamily="49" charset="0"/>
              </a:rPr>
              <a:t>기반의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클라이언트 라이브러리이다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브라우저와 </a:t>
            </a:r>
            <a:r>
              <a:rPr lang="en-US" altLang="ko-KR" sz="1600" dirty="0">
                <a:latin typeface="Consolas" panose="020B0609020204030204" pitchFamily="49" charset="0"/>
              </a:rPr>
              <a:t>Node.js </a:t>
            </a:r>
            <a:r>
              <a:rPr lang="ko-KR" altLang="en-US" sz="1600" dirty="0">
                <a:latin typeface="Consolas" panose="020B0609020204030204" pitchFamily="49" charset="0"/>
              </a:rPr>
              <a:t>환경에서 모두 사용할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비 동기적 요청을 처리하기 위해 </a:t>
            </a:r>
            <a:r>
              <a:rPr lang="en-US" altLang="ko-KR" sz="1600" dirty="0">
                <a:latin typeface="Consolas" panose="020B0609020204030204" pitchFamily="49" charset="0"/>
              </a:rPr>
              <a:t>then()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catch() </a:t>
            </a:r>
            <a:r>
              <a:rPr lang="ko-KR" altLang="en-US" sz="1600" dirty="0">
                <a:latin typeface="Consolas" panose="020B0609020204030204" pitchFamily="49" charset="0"/>
              </a:rPr>
              <a:t>메소드를 이용한다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보안을 위한 </a:t>
            </a:r>
            <a:r>
              <a:rPr lang="en-US" altLang="ko-KR" sz="1600" dirty="0">
                <a:latin typeface="Consolas" panose="020B0609020204030204" pitchFamily="49" charset="0"/>
              </a:rPr>
              <a:t>CSRF </a:t>
            </a:r>
            <a:r>
              <a:rPr lang="ko-KR" altLang="en-US" sz="1600" dirty="0">
                <a:latin typeface="Consolas" panose="020B0609020204030204" pitchFamily="49" charset="0"/>
              </a:rPr>
              <a:t>및 </a:t>
            </a:r>
            <a:r>
              <a:rPr lang="en-US" altLang="ko-KR" sz="1600" dirty="0">
                <a:latin typeface="Consolas" panose="020B0609020204030204" pitchFamily="49" charset="0"/>
              </a:rPr>
              <a:t>XSRF </a:t>
            </a:r>
            <a:r>
              <a:rPr lang="ko-KR" altLang="en-US" sz="1600" dirty="0">
                <a:latin typeface="Consolas" panose="020B0609020204030204" pitchFamily="49" charset="0"/>
              </a:rPr>
              <a:t>보호를 자동으로 처리하는 등의 기능을 제공한다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4. </a:t>
            </a:r>
            <a:r>
              <a:rPr lang="en-US" altLang="ko-KR" sz="1600" b="1" dirty="0" err="1">
                <a:latin typeface="Consolas" panose="020B0609020204030204" pitchFamily="49" charset="0"/>
              </a:rPr>
              <a:t>JQuery</a:t>
            </a:r>
            <a:r>
              <a:rPr lang="en-US" altLang="ko-KR" sz="1600" b="1" dirty="0">
                <a:latin typeface="Consolas" panose="020B0609020204030204" pitchFamily="49" charset="0"/>
              </a:rPr>
              <a:t> Ajax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기존 </a:t>
            </a:r>
            <a:r>
              <a:rPr lang="en-US" altLang="ko-KR" sz="1600" dirty="0">
                <a:latin typeface="Consolas" panose="020B0609020204030204" pitchFamily="49" charset="0"/>
              </a:rPr>
              <a:t>XHR</a:t>
            </a:r>
            <a:r>
              <a:rPr lang="ko-KR" altLang="en-US" sz="1600" dirty="0">
                <a:latin typeface="Consolas" panose="020B0609020204030204" pitchFamily="49" charset="0"/>
              </a:rPr>
              <a:t>과 유사한 방식으로 요청을 보내고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비동기적 요청을 처리하기 위해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success()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error()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함수를 이용한다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ko-KR" altLang="en-US" sz="1600" dirty="0">
                <a:latin typeface="Consolas" panose="020B0609020204030204" pitchFamily="49" charset="0"/>
              </a:rPr>
              <a:t>간단히 말해</a:t>
            </a:r>
            <a:r>
              <a:rPr lang="en-US" altLang="ko-KR" sz="1600" dirty="0">
                <a:latin typeface="Consolas" panose="020B0609020204030204" pitchFamily="49" charset="0"/>
              </a:rPr>
              <a:t>, XHR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fetch</a:t>
            </a:r>
            <a:r>
              <a:rPr lang="ko-KR" altLang="en-US" sz="1600" dirty="0">
                <a:latin typeface="Consolas" panose="020B0609020204030204" pitchFamily="49" charset="0"/>
              </a:rPr>
              <a:t>는 기본적으로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요청을 보내는 방법으로서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Axios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는 더 간편한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요청 처리를 제공하며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jQuery Ajax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jQuery </a:t>
            </a:r>
            <a:r>
              <a:rPr lang="ko-KR" altLang="en-US" sz="1600" dirty="0">
                <a:latin typeface="Consolas" panose="020B0609020204030204" pitchFamily="49" charset="0"/>
              </a:rPr>
              <a:t>라이브러리 사용 시 일관된 방식으로 </a:t>
            </a:r>
            <a:r>
              <a:rPr lang="en-US" altLang="ko-KR" sz="1600" dirty="0">
                <a:latin typeface="Consolas" panose="020B0609020204030204" pitchFamily="49" charset="0"/>
              </a:rPr>
              <a:t>Ajax </a:t>
            </a:r>
            <a:r>
              <a:rPr lang="ko-KR" altLang="en-US" sz="1600" dirty="0">
                <a:latin typeface="Consolas" panose="020B0609020204030204" pitchFamily="49" charset="0"/>
              </a:rPr>
              <a:t>요청을 처리하는 방법이다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Axios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/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Ajax</a:t>
            </a:r>
          </a:p>
          <a:p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>
                <a:latin typeface="Consolas" panose="020B0609020204030204" pitchFamily="49" charset="0"/>
              </a:rPr>
              <a:t>콜백을</a:t>
            </a:r>
            <a:r>
              <a:rPr lang="ko-KR" altLang="en-US" sz="1700" b="1" dirty="0">
                <a:latin typeface="Consolas" panose="020B0609020204030204" pitchFamily="49" charset="0"/>
              </a:rPr>
              <a:t> 사용했을 때의 복잡함을 피하기 위해</a:t>
            </a:r>
            <a:r>
              <a:rPr lang="en-US" altLang="ko-KR" sz="1700" b="1" dirty="0">
                <a:latin typeface="Consolas" panose="020B0609020204030204" pitchFamily="49" charset="0"/>
              </a:rPr>
              <a:t>, ES6</a:t>
            </a:r>
            <a:r>
              <a:rPr lang="ko-KR" altLang="en-US" sz="1700" b="1" dirty="0">
                <a:latin typeface="Consolas" panose="020B0609020204030204" pitchFamily="49" charset="0"/>
              </a:rPr>
              <a:t>부터 </a:t>
            </a:r>
            <a:r>
              <a:rPr lang="en-US" altLang="ko-KR" sz="1700" b="1" dirty="0">
                <a:latin typeface="Consolas" panose="020B0609020204030204" pitchFamily="49" charset="0"/>
              </a:rPr>
              <a:t>"</a:t>
            </a:r>
            <a:r>
              <a:rPr lang="ko-KR" altLang="en-US" sz="1700" b="1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700" b="1" dirty="0">
                <a:latin typeface="Consolas" panose="020B0609020204030204" pitchFamily="49" charset="0"/>
              </a:rPr>
              <a:t> </a:t>
            </a:r>
            <a:r>
              <a:rPr lang="en-US" altLang="ko-KR" sz="1700" b="1" dirty="0">
                <a:latin typeface="Consolas" panose="020B0609020204030204" pitchFamily="49" charset="0"/>
              </a:rPr>
              <a:t>(promise)"</a:t>
            </a:r>
            <a:r>
              <a:rPr lang="ko-KR" altLang="en-US" sz="1700" b="1" dirty="0">
                <a:latin typeface="Consolas" panose="020B0609020204030204" pitchFamily="49" charset="0"/>
              </a:rPr>
              <a:t>가 등장</a:t>
            </a:r>
            <a:endParaRPr lang="en-US" altLang="ko-KR" sz="1700" b="1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처리에 성공했을 때 실행할 함수와 성공하지 못했을 때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실행할 함수를 미리 약속하기 위해서 사용한다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dirty="0">
                <a:latin typeface="Consolas" panose="020B0609020204030204" pitchFamily="49" charset="0"/>
              </a:rPr>
              <a:t> 사용하려면</a:t>
            </a:r>
            <a:r>
              <a:rPr lang="en-US" altLang="ko-KR" sz="1700" dirty="0">
                <a:latin typeface="Consolas" panose="020B0609020204030204" pitchFamily="49" charset="0"/>
              </a:rPr>
              <a:t>, promise </a:t>
            </a:r>
            <a:r>
              <a:rPr lang="ko-KR" altLang="en-US" sz="1700" dirty="0">
                <a:latin typeface="Consolas" panose="020B0609020204030204" pitchFamily="49" charset="0"/>
              </a:rPr>
              <a:t>객체를 먼저 만들어야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성공했을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resolve()</a:t>
            </a:r>
            <a:r>
              <a:rPr lang="ko-KR" altLang="en-US" sz="1700" dirty="0">
                <a:latin typeface="Consolas" panose="020B0609020204030204" pitchFamily="49" charset="0"/>
              </a:rPr>
              <a:t>와 실패했을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reject()</a:t>
            </a:r>
            <a:r>
              <a:rPr lang="ko-KR" altLang="en-US" sz="1700" dirty="0">
                <a:latin typeface="Consolas" panose="020B0609020204030204" pitchFamily="49" charset="0"/>
              </a:rPr>
              <a:t>도 함께 지정한다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Promise(resolve, reject) </a:t>
            </a:r>
            <a:r>
              <a:rPr lang="en-US" altLang="ko-KR" sz="17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700" dirty="0" err="1">
                <a:latin typeface="Consolas" panose="020B0609020204030204" pitchFamily="49" charset="0"/>
              </a:rPr>
              <a:t>프로미스는</a:t>
            </a:r>
            <a:r>
              <a:rPr lang="ko-KR" altLang="en-US" sz="1700" dirty="0">
                <a:latin typeface="Consolas" panose="020B0609020204030204" pitchFamily="49" charset="0"/>
              </a:rPr>
              <a:t> 객체를 생성</a:t>
            </a:r>
            <a:r>
              <a:rPr lang="en-US" altLang="ko-KR" sz="1700" dirty="0">
                <a:latin typeface="Consolas" panose="020B0609020204030204" pitchFamily="49" charset="0"/>
              </a:rPr>
              <a:t>(</a:t>
            </a:r>
            <a:r>
              <a:rPr lang="ko-KR" altLang="en-US" sz="1700" dirty="0">
                <a:latin typeface="Consolas" panose="020B0609020204030204" pitchFamily="49" charset="0"/>
              </a:rPr>
              <a:t>제작</a:t>
            </a:r>
            <a:r>
              <a:rPr lang="en-US" altLang="ko-KR" sz="1700" dirty="0">
                <a:latin typeface="Consolas" panose="020B0609020204030204" pitchFamily="49" charset="0"/>
              </a:rPr>
              <a:t>) </a:t>
            </a:r>
            <a:r>
              <a:rPr lang="ko-KR" altLang="en-US" sz="1700" dirty="0">
                <a:latin typeface="Consolas" panose="020B0609020204030204" pitchFamily="49" charset="0"/>
              </a:rPr>
              <a:t>하는 부분과 소비하는 부분으로 나뉜다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b="1" dirty="0">
                <a:latin typeface="Consolas" panose="020B0609020204030204" pitchFamily="49" charset="0"/>
              </a:rPr>
              <a:t> 실행할 때 사용하는 함수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.then()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성공했다는 결과를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.catch()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실패했다는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.finally()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성공과 실패에 상관없이 실행할 소스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400" dirty="0">
                <a:latin typeface="Consolas" panose="020B0609020204030204" pitchFamily="49" charset="0"/>
              </a:rPr>
              <a:t> 객체 </a:t>
            </a:r>
            <a:r>
              <a:rPr lang="en-US" altLang="ko-KR" sz="1400" dirty="0">
                <a:latin typeface="Consolas" panose="020B0609020204030204" pitchFamily="49" charset="0"/>
              </a:rPr>
              <a:t>.then( ) .catch( ) .finally( );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좋게 작성하려면 </a:t>
            </a:r>
            <a:r>
              <a:rPr lang="ko-KR" altLang="en-US" sz="1400" dirty="0" err="1">
                <a:latin typeface="Consolas" panose="020B0609020204030204" pitchFamily="49" charset="0"/>
              </a:rPr>
              <a:t>세로형으로</a:t>
            </a:r>
            <a:r>
              <a:rPr lang="ko-KR" altLang="en-US" sz="1400" dirty="0">
                <a:latin typeface="Consolas" panose="020B0609020204030204" pitchFamily="49" charset="0"/>
              </a:rPr>
              <a:t> 아래로 나열하여 작성하는 편이다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promise</a:t>
            </a:r>
          </a:p>
        </p:txBody>
      </p:sp>
    </p:spTree>
    <p:extLst>
      <p:ext uri="{BB962C8B-B14F-4D97-AF65-F5344CB8AC3E}">
        <p14:creationId xmlns:p14="http://schemas.microsoft.com/office/powerpoint/2010/main" val="254095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10781</TotalTime>
  <Words>3136</Words>
  <Application>Microsoft Office PowerPoint</Application>
  <PresentationFormat>와이드스크린</PresentationFormat>
  <Paragraphs>272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Spoqa Han Sans Neo</vt:lpstr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권민지의 ideapad</cp:lastModifiedBy>
  <cp:revision>1444</cp:revision>
  <dcterms:created xsi:type="dcterms:W3CDTF">2023-02-01T05:36:18Z</dcterms:created>
  <dcterms:modified xsi:type="dcterms:W3CDTF">2023-03-28T13:34:26Z</dcterms:modified>
</cp:coreProperties>
</file>