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474" r:id="rId4"/>
    <p:sldId id="494" r:id="rId5"/>
    <p:sldId id="440" r:id="rId6"/>
    <p:sldId id="496" r:id="rId7"/>
    <p:sldId id="491" r:id="rId8"/>
    <p:sldId id="490" r:id="rId9"/>
    <p:sldId id="49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94296" autoAdjust="0"/>
  </p:normalViewPr>
  <p:slideViewPr>
    <p:cSldViewPr snapToGrid="0">
      <p:cViewPr varScale="1">
        <p:scale>
          <a:sx n="58" d="100"/>
          <a:sy n="58" d="100"/>
        </p:scale>
        <p:origin x="96" y="11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2023-04-14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2023-04-14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2023-04-14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2023-04-14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2023-04-14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2023-04-14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2023-04-14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2023-04-14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2023-04-14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2023-04-14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2023-04-14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2023-04-14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2023-04-14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16666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44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일 </a:t>
            </a:r>
            <a:r>
              <a:rPr lang="ko-KR" altLang="en-US" sz="4000" b="1" dirty="0">
                <a:solidFill>
                  <a:schemeClr val="bg1"/>
                </a:solidFill>
                <a:latin typeface="+mj-lt"/>
              </a:rPr>
              <a:t>차 수업 정리 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목       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7312" y="1195717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React _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React _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React_styled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-component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React_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합성 컴포넌트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React_Router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React_useEffect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React _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Array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React</a:t>
            </a:r>
            <a:r>
              <a:rPr lang="ko-KR" altLang="en-US" sz="1600" dirty="0">
                <a:latin typeface="Consolas" panose="020B0609020204030204" pitchFamily="49" charset="0"/>
              </a:rPr>
              <a:t>에서 배열을 사용하는 경우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배열의 요소를 렌더링하는 방식이 달라집니다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일반적으로 </a:t>
            </a:r>
            <a:r>
              <a:rPr lang="ko-KR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배열의 요소를 렌더링할 때는 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map() </a:t>
            </a:r>
            <a:r>
              <a:rPr lang="ko-KR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메서드를 </a:t>
            </a:r>
            <a:r>
              <a:rPr lang="ko-KR" alt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사용</a:t>
            </a:r>
            <a:endParaRPr lang="en-US" altLang="ko-KR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latin typeface="Consolas" panose="020B0609020204030204" pitchFamily="49" charset="0"/>
              </a:rPr>
              <a:t>예를 들어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위 배열을 사용하여 사용자 이름 목록을 출력하는 컴포넌트를 구현하려면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users = [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{ id: 1, name: 'Alice' },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{ id: 2, name: 'Bob' },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{ id: 3, name: 'Charlie' </a:t>
            </a:r>
            <a:r>
              <a:rPr lang="en-US" altLang="ko-KR" sz="1600" dirty="0" smtClean="0">
                <a:latin typeface="Consolas" panose="020B0609020204030204" pitchFamily="49" charset="0"/>
              </a:rPr>
              <a:t>}];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다음과 </a:t>
            </a:r>
            <a:r>
              <a:rPr lang="ko-KR" altLang="en-US" sz="1600" dirty="0">
                <a:latin typeface="Consolas" panose="020B0609020204030204" pitchFamily="49" charset="0"/>
              </a:rPr>
              <a:t>같이 </a:t>
            </a:r>
            <a:r>
              <a:rPr lang="en-US" altLang="ko-KR" sz="1600" dirty="0">
                <a:latin typeface="Consolas" panose="020B0609020204030204" pitchFamily="49" charset="0"/>
              </a:rPr>
              <a:t>map() </a:t>
            </a:r>
            <a:r>
              <a:rPr lang="ko-KR" altLang="en-US" sz="1600" dirty="0">
                <a:latin typeface="Consolas" panose="020B0609020204030204" pitchFamily="49" charset="0"/>
              </a:rPr>
              <a:t>메서드를 사용하여 배열의 요소를 </a:t>
            </a:r>
            <a:r>
              <a:rPr lang="ko-KR" altLang="en-US" sz="1600" dirty="0" smtClean="0">
                <a:latin typeface="Consolas" panose="020B0609020204030204" pitchFamily="49" charset="0"/>
              </a:rPr>
              <a:t>순회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function </a:t>
            </a:r>
            <a:r>
              <a:rPr lang="en-US" altLang="ko-KR" sz="1600" dirty="0" err="1">
                <a:latin typeface="Consolas" panose="020B0609020204030204" pitchFamily="49" charset="0"/>
              </a:rPr>
              <a:t>UserList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return (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ul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{</a:t>
            </a:r>
            <a:r>
              <a:rPr lang="en-US" altLang="ko-KR" sz="1600" dirty="0" err="1">
                <a:latin typeface="Consolas" panose="020B0609020204030204" pitchFamily="49" charset="0"/>
              </a:rPr>
              <a:t>users.map</a:t>
            </a:r>
            <a:r>
              <a:rPr lang="en-US" altLang="ko-KR" sz="1600" dirty="0">
                <a:latin typeface="Consolas" panose="020B0609020204030204" pitchFamily="49" charset="0"/>
              </a:rPr>
              <a:t>(user =&gt; </a:t>
            </a:r>
            <a:r>
              <a:rPr lang="en-US" altLang="ko-KR" sz="1600" dirty="0" smtClean="0">
                <a:latin typeface="Consolas" panose="020B0609020204030204" pitchFamily="49" charset="0"/>
              </a:rPr>
              <a:t>(&lt;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li key={user.id}</a:t>
            </a:r>
            <a:r>
              <a:rPr lang="en-US" altLang="ko-KR" sz="1600" dirty="0">
                <a:latin typeface="Consolas" panose="020B0609020204030204" pitchFamily="49" charset="0"/>
              </a:rPr>
              <a:t>&gt;{user.name}&lt;/li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&gt;))}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</a:t>
            </a:r>
            <a:r>
              <a:rPr lang="en-US" altLang="ko-KR" sz="1600" dirty="0" err="1">
                <a:latin typeface="Consolas" panose="020B0609020204030204" pitchFamily="49" charset="0"/>
              </a:rPr>
              <a:t>ul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&gt;);}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ko-KR" altLang="en-US" sz="1600" dirty="0">
                <a:latin typeface="Consolas" panose="020B0609020204030204" pitchFamily="49" charset="0"/>
              </a:rPr>
              <a:t>위 코드에서는 </a:t>
            </a:r>
            <a:r>
              <a:rPr lang="en-US" altLang="ko-KR" sz="1600" dirty="0">
                <a:latin typeface="Consolas" panose="020B0609020204030204" pitchFamily="49" charset="0"/>
              </a:rPr>
              <a:t>users </a:t>
            </a:r>
            <a:r>
              <a:rPr lang="ko-KR" altLang="en-US" sz="1600" dirty="0">
                <a:latin typeface="Consolas" panose="020B0609020204030204" pitchFamily="49" charset="0"/>
              </a:rPr>
              <a:t>배열의 각 요소를 순회하면서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각 요소에 대한 </a:t>
            </a:r>
            <a:r>
              <a:rPr lang="en-US" altLang="ko-KR" sz="1600" dirty="0">
                <a:latin typeface="Consolas" panose="020B0609020204030204" pitchFamily="49" charset="0"/>
              </a:rPr>
              <a:t>JSX </a:t>
            </a:r>
            <a:r>
              <a:rPr lang="ko-KR" altLang="en-US" sz="1600" dirty="0">
                <a:latin typeface="Consolas" panose="020B0609020204030204" pitchFamily="49" charset="0"/>
              </a:rPr>
              <a:t>코드를 </a:t>
            </a:r>
            <a:r>
              <a:rPr lang="ko-KR" altLang="en-US" sz="1600" dirty="0" smtClean="0">
                <a:latin typeface="Consolas" panose="020B0609020204030204" pitchFamily="49" charset="0"/>
              </a:rPr>
              <a:t>반환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이때</a:t>
            </a:r>
            <a:r>
              <a:rPr lang="en-US" altLang="ko-KR" sz="1600" dirty="0">
                <a:latin typeface="Consolas" panose="020B0609020204030204" pitchFamily="49" charset="0"/>
              </a:rPr>
              <a:t>, key prop</a:t>
            </a:r>
            <a:r>
              <a:rPr lang="ko-KR" altLang="en-US" sz="1600" dirty="0">
                <a:latin typeface="Consolas" panose="020B0609020204030204" pitchFamily="49" charset="0"/>
              </a:rPr>
              <a:t>을 사용하여 각 요소를 구분합니다</a:t>
            </a:r>
            <a:r>
              <a:rPr lang="en-US" altLang="ko-KR" sz="1600" dirty="0">
                <a:latin typeface="Consolas" panose="020B0609020204030204" pitchFamily="49" charset="0"/>
              </a:rPr>
              <a:t>. key prop</a:t>
            </a:r>
            <a:r>
              <a:rPr lang="ko-KR" altLang="en-US" sz="1600" dirty="0">
                <a:latin typeface="Consolas" panose="020B0609020204030204" pitchFamily="49" charset="0"/>
              </a:rPr>
              <a:t>은 </a:t>
            </a:r>
            <a:r>
              <a:rPr lang="en-US" altLang="ko-KR" sz="1600" dirty="0">
                <a:latin typeface="Consolas" panose="020B0609020204030204" pitchFamily="49" charset="0"/>
              </a:rPr>
              <a:t>React</a:t>
            </a:r>
            <a:r>
              <a:rPr lang="ko-KR" altLang="en-US" sz="1600" dirty="0">
                <a:latin typeface="Consolas" panose="020B0609020204030204" pitchFamily="49" charset="0"/>
              </a:rPr>
              <a:t>에서 배열의 각 요소를 고유하게 식별하기 위해 사용되는 </a:t>
            </a:r>
            <a:r>
              <a:rPr lang="en-US" altLang="ko-KR" sz="1600" dirty="0">
                <a:latin typeface="Consolas" panose="020B0609020204030204" pitchFamily="49" charset="0"/>
              </a:rPr>
              <a:t>prop</a:t>
            </a:r>
            <a:r>
              <a:rPr lang="ko-KR" altLang="en-US" sz="1600" dirty="0">
                <a:latin typeface="Consolas" panose="020B0609020204030204" pitchFamily="49" charset="0"/>
              </a:rPr>
              <a:t>으로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요소가 추가되거나 삭제될 때 </a:t>
            </a:r>
            <a:r>
              <a:rPr lang="en-US" altLang="ko-KR" sz="1600" dirty="0">
                <a:latin typeface="Consolas" panose="020B0609020204030204" pitchFamily="49" charset="0"/>
              </a:rPr>
              <a:t>React</a:t>
            </a:r>
            <a:r>
              <a:rPr lang="ko-KR" altLang="en-US" sz="1600" dirty="0">
                <a:latin typeface="Consolas" panose="020B0609020204030204" pitchFamily="49" charset="0"/>
              </a:rPr>
              <a:t>가 각 요소를 적절하게 업데이트할 수 있도록 </a:t>
            </a:r>
            <a:r>
              <a:rPr lang="ko-KR" altLang="en-US" sz="1600" dirty="0" smtClean="0">
                <a:latin typeface="Consolas" panose="020B0609020204030204" pitchFamily="49" charset="0"/>
              </a:rPr>
              <a:t>돕는다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ko-KR" altLang="en-US" sz="1600" dirty="0">
                <a:latin typeface="Consolas" panose="020B0609020204030204" pitchFamily="49" charset="0"/>
              </a:rPr>
              <a:t>배열을 사용하는 경우</a:t>
            </a:r>
            <a:r>
              <a:rPr lang="en-US" altLang="ko-KR" sz="1600" dirty="0">
                <a:latin typeface="Consolas" panose="020B0609020204030204" pitchFamily="49" charset="0"/>
              </a:rPr>
              <a:t>, map() </a:t>
            </a:r>
            <a:r>
              <a:rPr lang="ko-KR" altLang="en-US" sz="1600" dirty="0">
                <a:latin typeface="Consolas" panose="020B0609020204030204" pitchFamily="49" charset="0"/>
              </a:rPr>
              <a:t>메서드를 사용하여 배열의 요소를 렌더링할 수 있습니다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  <a:r>
              <a:rPr lang="ko-KR" altLang="en-US" sz="1600" dirty="0">
                <a:latin typeface="Consolas" panose="020B0609020204030204" pitchFamily="49" charset="0"/>
              </a:rPr>
              <a:t>이때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각 요소는 </a:t>
            </a:r>
            <a:r>
              <a:rPr lang="en-US" altLang="ko-KR" sz="1600" dirty="0">
                <a:latin typeface="Consolas" panose="020B0609020204030204" pitchFamily="49" charset="0"/>
              </a:rPr>
              <a:t>key prop</a:t>
            </a:r>
            <a:r>
              <a:rPr lang="ko-KR" altLang="en-US" sz="1600" dirty="0">
                <a:latin typeface="Consolas" panose="020B0609020204030204" pitchFamily="49" charset="0"/>
              </a:rPr>
              <a:t>을 사용하여 고유하게 식별됩니다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9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import { </a:t>
            </a:r>
            <a:r>
              <a:rPr lang="en-US" altLang="ko-KR" sz="1400" dirty="0" err="1"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latin typeface="Consolas" panose="020B0609020204030204" pitchFamily="49" charset="0"/>
              </a:rPr>
              <a:t> } from 'react';</a:t>
            </a:r>
            <a:r>
              <a:rPr lang="ko-KR" altLang="en-US" sz="1400" dirty="0">
                <a:latin typeface="Consolas" panose="020B0609020204030204" pitchFamily="49" charset="0"/>
              </a:rPr>
              <a:t>에서 </a:t>
            </a:r>
            <a:r>
              <a:rPr lang="ko-KR" altLang="en-US" sz="1400" dirty="0" err="1">
                <a:latin typeface="Consolas" panose="020B0609020204030204" pitchFamily="49" charset="0"/>
              </a:rPr>
              <a:t>중괄호르</a:t>
            </a:r>
            <a:r>
              <a:rPr lang="ko-KR" altLang="en-US" sz="1400" dirty="0">
                <a:latin typeface="Consolas" panose="020B0609020204030204" pitchFamily="49" charset="0"/>
              </a:rPr>
              <a:t> 사용하는 이유는 </a:t>
            </a:r>
            <a:r>
              <a:rPr lang="en-US" altLang="ko-KR" sz="1400" dirty="0" err="1"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함수는 배열을 반환하므로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배열 </a:t>
            </a:r>
            <a:r>
              <a:rPr lang="ko-KR" altLang="en-US" sz="1400" dirty="0" err="1">
                <a:latin typeface="Consolas" panose="020B0609020204030204" pitchFamily="49" charset="0"/>
              </a:rPr>
              <a:t>비구조화</a:t>
            </a:r>
            <a:r>
              <a:rPr lang="ko-KR" altLang="en-US" sz="1400" dirty="0">
                <a:latin typeface="Consolas" panose="020B0609020204030204" pitchFamily="49" charset="0"/>
              </a:rPr>
              <a:t> 할당 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destructuring</a:t>
            </a:r>
            <a:r>
              <a:rPr lang="en-US" altLang="ko-KR" sz="1400" dirty="0">
                <a:latin typeface="Consolas" panose="020B0609020204030204" pitchFamily="49" charset="0"/>
              </a:rPr>
              <a:t> assignment)</a:t>
            </a:r>
            <a:r>
              <a:rPr lang="ko-KR" altLang="en-US" sz="1400" dirty="0">
                <a:latin typeface="Consolas" panose="020B0609020204030204" pitchFamily="49" charset="0"/>
              </a:rPr>
              <a:t>을 사용하여 해당 배열의 첫 번째 요소를 </a:t>
            </a:r>
            <a:r>
              <a:rPr lang="en-US" altLang="ko-KR" sz="1400" dirty="0">
                <a:latin typeface="Consolas" panose="020B0609020204030204" pitchFamily="49" charset="0"/>
              </a:rPr>
              <a:t>count </a:t>
            </a:r>
            <a:r>
              <a:rPr lang="ko-KR" altLang="en-US" sz="1400" dirty="0">
                <a:latin typeface="Consolas" panose="020B0609020204030204" pitchFamily="49" charset="0"/>
              </a:rPr>
              <a:t>변수에 할당하고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두 번째 요소를 </a:t>
            </a:r>
            <a:r>
              <a:rPr lang="en-US" altLang="ko-KR" sz="1400" dirty="0" err="1">
                <a:latin typeface="Consolas" panose="020B0609020204030204" pitchFamily="49" charset="0"/>
              </a:rPr>
              <a:t>setCount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변수에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Consolas" panose="020B0609020204030204" pitchFamily="49" charset="0"/>
              </a:rPr>
              <a:t>할당한다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예를 들어 </a:t>
            </a:r>
            <a:r>
              <a:rPr lang="en-US" altLang="ko-KR" sz="1400" dirty="0">
                <a:latin typeface="Consolas" panose="020B0609020204030204" pitchFamily="49" charset="0"/>
              </a:rPr>
              <a:t>, count [count, </a:t>
            </a:r>
            <a:r>
              <a:rPr lang="en-US" altLang="ko-KR" sz="1400" dirty="0" err="1">
                <a:latin typeface="Consolas" panose="020B0609020204030204" pitchFamily="49" charset="0"/>
              </a:rPr>
              <a:t>setCount</a:t>
            </a:r>
            <a:r>
              <a:rPr lang="en-US" altLang="ko-KR" sz="1400" dirty="0">
                <a:latin typeface="Consolas" panose="020B0609020204030204" pitchFamily="49" charset="0"/>
              </a:rPr>
              <a:t>] = </a:t>
            </a:r>
            <a:r>
              <a:rPr lang="en-US" altLang="ko-KR" sz="1400" dirty="0" err="1"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latin typeface="Consolas" panose="020B0609020204030204" pitchFamily="49" charset="0"/>
              </a:rPr>
              <a:t>(0); </a:t>
            </a:r>
            <a:r>
              <a:rPr lang="ko-KR" altLang="en-US" sz="1400" dirty="0">
                <a:latin typeface="Consolas" panose="020B0609020204030204" pitchFamily="49" charset="0"/>
              </a:rPr>
              <a:t>코드에서는 </a:t>
            </a:r>
            <a:r>
              <a:rPr lang="en-US" altLang="ko-KR" sz="1400" dirty="0" err="1"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latin typeface="Consolas" panose="020B0609020204030204" pitchFamily="49" charset="0"/>
              </a:rPr>
              <a:t>(0)</a:t>
            </a:r>
            <a:r>
              <a:rPr lang="ko-KR" altLang="en-US" sz="1400" dirty="0">
                <a:latin typeface="Consolas" panose="020B0609020204030204" pitchFamily="49" charset="0"/>
              </a:rPr>
              <a:t>이 반환하는 배열의 첫 번째 요소가 </a:t>
            </a:r>
            <a:r>
              <a:rPr lang="en-US" altLang="ko-KR" sz="1400" dirty="0">
                <a:latin typeface="Consolas" panose="020B0609020204030204" pitchFamily="49" charset="0"/>
              </a:rPr>
              <a:t>count </a:t>
            </a:r>
            <a:r>
              <a:rPr lang="ko-KR" altLang="en-US" sz="1400" dirty="0">
                <a:latin typeface="Consolas" panose="020B0609020204030204" pitchFamily="49" charset="0"/>
              </a:rPr>
              <a:t>변수에 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두 번째 요소가 </a:t>
            </a:r>
            <a:r>
              <a:rPr lang="en-US" altLang="ko-KR" sz="1400" dirty="0" err="1">
                <a:latin typeface="Consolas" panose="020B0609020204030204" pitchFamily="49" charset="0"/>
              </a:rPr>
              <a:t>setCount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변수에 할당된다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배열 </a:t>
            </a:r>
            <a:r>
              <a:rPr lang="ko-KR" altLang="en-US" sz="1400" dirty="0" err="1">
                <a:latin typeface="Consolas" panose="020B0609020204030204" pitchFamily="49" charset="0"/>
              </a:rPr>
              <a:t>비구조화</a:t>
            </a:r>
            <a:r>
              <a:rPr lang="ko-KR" altLang="en-US" sz="1400" dirty="0">
                <a:latin typeface="Consolas" panose="020B0609020204030204" pitchFamily="49" charset="0"/>
              </a:rPr>
              <a:t> 할당을 사용하여 </a:t>
            </a:r>
            <a:r>
              <a:rPr lang="ko-KR" altLang="en-US" sz="1400" dirty="0" err="1">
                <a:latin typeface="Consolas" panose="020B0609020204030204" pitchFamily="49" charset="0"/>
              </a:rPr>
              <a:t>변수명을</a:t>
            </a:r>
            <a:r>
              <a:rPr lang="ko-KR" altLang="en-US" sz="1400" dirty="0">
                <a:latin typeface="Consolas" panose="020B0609020204030204" pitchFamily="49" charset="0"/>
              </a:rPr>
              <a:t> 지정하면 코드 </a:t>
            </a:r>
            <a:r>
              <a:rPr lang="ko-KR" altLang="en-US" sz="1400" dirty="0" err="1">
                <a:latin typeface="Consolas" panose="020B0609020204030204" pitchFamily="49" charset="0"/>
              </a:rPr>
              <a:t>가독성이</a:t>
            </a:r>
            <a:r>
              <a:rPr lang="ko-KR" altLang="en-US" sz="1400" dirty="0">
                <a:latin typeface="Consolas" panose="020B0609020204030204" pitchFamily="49" charset="0"/>
              </a:rPr>
              <a:t> 좋아지고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요소에 접근할 때 인덱스를 사용하는 것보다 </a:t>
            </a:r>
            <a:r>
              <a:rPr lang="ko-KR" altLang="en-US" sz="1400" dirty="0" err="1">
                <a:latin typeface="Consolas" panose="020B0609020204030204" pitchFamily="49" charset="0"/>
              </a:rPr>
              <a:t>변수명을</a:t>
            </a:r>
            <a:r>
              <a:rPr lang="ko-KR" altLang="en-US" sz="1400" dirty="0">
                <a:latin typeface="Consolas" panose="020B0609020204030204" pitchFamily="49" charset="0"/>
              </a:rPr>
              <a:t> 사용하는 것이 더 직관적이다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r>
              <a:rPr lang="ko-KR" altLang="en-US" sz="1400" dirty="0">
                <a:latin typeface="Consolas" panose="020B0609020204030204" pitchFamily="49" charset="0"/>
              </a:rPr>
              <a:t>의 가장 큰 장점은 </a:t>
            </a:r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r>
              <a:rPr lang="ko-KR" altLang="en-US" sz="1400" dirty="0">
                <a:latin typeface="Consolas" panose="020B0609020204030204" pitchFamily="49" charset="0"/>
              </a:rPr>
              <a:t>가 변경될 때마다 자동으로 </a:t>
            </a:r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r>
              <a:rPr lang="ko-KR" altLang="en-US" sz="1400" dirty="0">
                <a:latin typeface="Consolas" panose="020B0609020204030204" pitchFamily="49" charset="0"/>
              </a:rPr>
              <a:t>와 관련된 </a:t>
            </a:r>
            <a:r>
              <a:rPr lang="en-US" altLang="ko-KR" sz="1400" dirty="0">
                <a:latin typeface="Consolas" panose="020B0609020204030204" pitchFamily="49" charset="0"/>
              </a:rPr>
              <a:t>html</a:t>
            </a:r>
            <a:r>
              <a:rPr lang="ko-KR" altLang="en-US" sz="1400" dirty="0">
                <a:latin typeface="Consolas" panose="020B0609020204030204" pitchFamily="49" charset="0"/>
              </a:rPr>
              <a:t>이 재 렌더링 된다는 것이다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r>
              <a:rPr lang="ko-KR" altLang="en-US" sz="1400" dirty="0">
                <a:latin typeface="Consolas" panose="020B0609020204030204" pitchFamily="49" charset="0"/>
              </a:rPr>
              <a:t>는 상품명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latin typeface="Consolas" panose="020B0609020204030204" pitchFamily="49" charset="0"/>
              </a:rPr>
              <a:t>글제목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가격 자주 변경이 필요한 데이터들을 저장하는 것이 좋다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터미널 </a:t>
            </a:r>
            <a:r>
              <a:rPr lang="en-US" altLang="ko-KR" sz="1400" dirty="0">
                <a:latin typeface="Consolas" panose="020B0609020204030204" pitchFamily="49" charset="0"/>
              </a:rPr>
              <a:t>/ </a:t>
            </a:r>
            <a:r>
              <a:rPr lang="ko-KR" altLang="en-US" sz="1400" dirty="0">
                <a:latin typeface="Consolas" panose="020B0609020204030204" pitchFamily="49" charset="0"/>
              </a:rPr>
              <a:t>브라우저 </a:t>
            </a:r>
            <a:r>
              <a:rPr lang="ko-KR" altLang="en-US" sz="1400" dirty="0" err="1">
                <a:latin typeface="Consolas" panose="020B0609020204030204" pitchFamily="49" charset="0"/>
              </a:rPr>
              <a:t>콘솔창에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warning</a:t>
            </a:r>
            <a:r>
              <a:rPr lang="ko-KR" altLang="en-US" sz="1400" dirty="0">
                <a:latin typeface="Consolas" panose="020B0609020204030204" pitchFamily="49" charset="0"/>
              </a:rPr>
              <a:t>이 뜨는 이유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대부분 </a:t>
            </a:r>
            <a:r>
              <a:rPr lang="en-US" altLang="ko-KR" sz="1400" dirty="0" err="1">
                <a:latin typeface="Consolas" panose="020B0609020204030204" pitchFamily="49" charset="0"/>
              </a:rPr>
              <a:t>eslint</a:t>
            </a:r>
            <a:r>
              <a:rPr lang="ko-KR" altLang="en-US" sz="1400" dirty="0">
                <a:latin typeface="Consolas" panose="020B0609020204030204" pitchFamily="49" charset="0"/>
              </a:rPr>
              <a:t>라는 친구가 잘못된 </a:t>
            </a:r>
            <a:r>
              <a:rPr lang="ko-KR" altLang="en-US" sz="1400" dirty="0" err="1">
                <a:latin typeface="Consolas" panose="020B0609020204030204" pitchFamily="49" charset="0"/>
              </a:rPr>
              <a:t>코딩관습</a:t>
            </a:r>
            <a:r>
              <a:rPr lang="ko-KR" altLang="en-US" sz="1400" dirty="0">
                <a:latin typeface="Consolas" panose="020B0609020204030204" pitchFamily="49" charset="0"/>
              </a:rPr>
              <a:t> 교정해주는 사항이며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빨간 </a:t>
            </a:r>
            <a:r>
              <a:rPr lang="en-US" altLang="ko-KR" sz="1400" dirty="0">
                <a:latin typeface="Consolas" panose="020B0609020204030204" pitchFamily="49" charset="0"/>
              </a:rPr>
              <a:t>error</a:t>
            </a:r>
            <a:r>
              <a:rPr lang="ko-KR" altLang="en-US" sz="1400" dirty="0">
                <a:latin typeface="Consolas" panose="020B0609020204030204" pitchFamily="49" charset="0"/>
              </a:rPr>
              <a:t>는 해결이 필요하지만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warning</a:t>
            </a:r>
            <a:r>
              <a:rPr lang="ko-KR" altLang="en-US" sz="1400" dirty="0">
                <a:latin typeface="Consolas" panose="020B0609020204030204" pitchFamily="49" charset="0"/>
              </a:rPr>
              <a:t>은 무시해도 괜찮다</a:t>
            </a:r>
            <a:r>
              <a:rPr lang="en-US" altLang="ko-KR" sz="1400" dirty="0">
                <a:latin typeface="Consolas" panose="020B0609020204030204" pitchFamily="49" charset="0"/>
              </a:rPr>
              <a:t>. /* </a:t>
            </a:r>
            <a:r>
              <a:rPr lang="en-US" altLang="ko-KR" sz="1400" dirty="0" err="1">
                <a:latin typeface="Consolas" panose="020B0609020204030204" pitchFamily="49" charset="0"/>
              </a:rPr>
              <a:t>eslint</a:t>
            </a:r>
            <a:r>
              <a:rPr lang="en-US" altLang="ko-KR" sz="1400" dirty="0">
                <a:latin typeface="Consolas" panose="020B0609020204030204" pitchFamily="49" charset="0"/>
              </a:rPr>
              <a:t>-disable*   </a:t>
            </a:r>
            <a:r>
              <a:rPr lang="ko-KR" altLang="en-US" sz="1400" dirty="0">
                <a:latin typeface="Consolas" panose="020B0609020204030204" pitchFamily="49" charset="0"/>
              </a:rPr>
              <a:t>이라는 주석을 </a:t>
            </a:r>
            <a:r>
              <a:rPr lang="en-US" altLang="ko-KR" sz="1400" dirty="0" err="1">
                <a:latin typeface="Consolas" panose="020B0609020204030204" pitchFamily="49" charset="0"/>
              </a:rPr>
              <a:t>js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파일 </a:t>
            </a:r>
            <a:r>
              <a:rPr lang="ko-KR" altLang="en-US" sz="1400" dirty="0" err="1">
                <a:latin typeface="Consolas" panose="020B0609020204030204" pitchFamily="49" charset="0"/>
              </a:rPr>
              <a:t>최상단에</a:t>
            </a:r>
            <a:r>
              <a:rPr lang="ko-KR" altLang="en-US" sz="1400" dirty="0">
                <a:latin typeface="Consolas" panose="020B0609020204030204" pitchFamily="49" charset="0"/>
              </a:rPr>
              <a:t> 추가해주면 </a:t>
            </a:r>
            <a:r>
              <a:rPr lang="en-US" altLang="ko-KR" sz="1400" dirty="0" err="1">
                <a:latin typeface="Consolas" panose="020B0609020204030204" pitchFamily="49" charset="0"/>
              </a:rPr>
              <a:t>eslint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기능을 잠시 끌 수 있습니다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React _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Array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6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007" y="1179091"/>
            <a:ext cx="5619404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productList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products: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[{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title 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개발자 무릎 담요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17500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title 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"Hack Your Life 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개발자 노트북 파우치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29000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title 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우당탕탕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누리호의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 실험실 </a:t>
            </a:r>
            <a:r>
              <a:rPr lang="ko-KR" alt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스티커북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29000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title 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버그를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Java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라 </a:t>
            </a:r>
            <a:r>
              <a:rPr lang="ko-KR" alt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버그잡는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누리씨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키링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29000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React _ Array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5004" y="1179091"/>
            <a:ext cx="5619404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 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//props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로 전달하지 않고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endParaRPr lang="en-US" altLang="ko-KR" sz="14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컴포넌트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내부에서 변수로 만든다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productList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})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2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React_map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map() </a:t>
            </a:r>
            <a:r>
              <a:rPr lang="ko-KR" altLang="en-US" sz="1400" dirty="0">
                <a:latin typeface="Consolas" panose="020B0609020204030204" pitchFamily="49" charset="0"/>
              </a:rPr>
              <a:t>메서드는 배열의 각 요소에 대해 제공된 함수를 호출하고 새로운 배열을 반환합니다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latin typeface="Consolas" panose="020B0609020204030204" pitchFamily="49" charset="0"/>
              </a:rPr>
              <a:t>콜백</a:t>
            </a:r>
            <a:r>
              <a:rPr lang="ko-KR" altLang="en-US" sz="140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함수는 각 요소에 대해 한 번 호출되며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새 배열의 각 요소는 </a:t>
            </a:r>
            <a:r>
              <a:rPr lang="ko-KR" altLang="en-US" sz="1400" dirty="0" err="1">
                <a:latin typeface="Consolas" panose="020B0609020204030204" pitchFamily="49" charset="0"/>
              </a:rPr>
              <a:t>콜백</a:t>
            </a:r>
            <a:r>
              <a:rPr lang="ko-KR" altLang="en-US" sz="1400" dirty="0">
                <a:latin typeface="Consolas" panose="020B0609020204030204" pitchFamily="49" charset="0"/>
              </a:rPr>
              <a:t> 함수에서 반환하는 값으로 설정됩니다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두 코드 조각 모두 </a:t>
            </a:r>
            <a:r>
              <a:rPr lang="en-US" altLang="ko-KR" sz="1400" dirty="0" err="1">
                <a:latin typeface="Consolas" panose="020B0609020204030204" pitchFamily="49" charset="0"/>
              </a:rPr>
              <a:t>Array.prototype.map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함수를 사용하여 배열의 각 요소를 순회하고 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map() </a:t>
            </a:r>
            <a:r>
              <a:rPr lang="ko-KR" altLang="en-US" sz="1400" dirty="0">
                <a:latin typeface="Consolas" panose="020B0609020204030204" pitchFamily="49" charset="0"/>
              </a:rPr>
              <a:t>함수는 각 요소에 대해 </a:t>
            </a:r>
            <a:r>
              <a:rPr lang="ko-KR" altLang="en-US" sz="1400" dirty="0" err="1">
                <a:latin typeface="Consolas" panose="020B0609020204030204" pitchFamily="49" charset="0"/>
              </a:rPr>
              <a:t>콜백함수를</a:t>
            </a:r>
            <a:r>
              <a:rPr lang="ko-KR" altLang="en-US" sz="1400" dirty="0">
                <a:latin typeface="Consolas" panose="020B0609020204030204" pitchFamily="49" charset="0"/>
              </a:rPr>
              <a:t> 실행하며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이 </a:t>
            </a:r>
            <a:r>
              <a:rPr lang="ko-KR" altLang="en-US" sz="1400" dirty="0" err="1">
                <a:latin typeface="Consolas" panose="020B0609020204030204" pitchFamily="49" charset="0"/>
              </a:rPr>
              <a:t>콜백</a:t>
            </a:r>
            <a:r>
              <a:rPr lang="ko-KR" altLang="en-US" sz="1400" dirty="0">
                <a:latin typeface="Consolas" panose="020B0609020204030204" pitchFamily="49" charset="0"/>
              </a:rPr>
              <a:t> 함수의 매개변수로 요소</a:t>
            </a:r>
            <a:r>
              <a:rPr lang="en-US" altLang="ko-KR" sz="1400" dirty="0">
                <a:latin typeface="Consolas" panose="020B0609020204030204" pitchFamily="49" charset="0"/>
              </a:rPr>
              <a:t>(el)</a:t>
            </a:r>
            <a:r>
              <a:rPr lang="ko-KR" altLang="en-US" sz="1400" dirty="0">
                <a:latin typeface="Consolas" panose="020B0609020204030204" pitchFamily="49" charset="0"/>
              </a:rPr>
              <a:t>와 해당 요소의 인덱스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idx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latin typeface="Consolas" panose="020B0609020204030204" pitchFamily="49" charset="0"/>
              </a:rPr>
              <a:t>를 받는다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두 코드 조각에서 </a:t>
            </a:r>
            <a:r>
              <a:rPr lang="en-US" altLang="ko-KR" sz="1400" dirty="0" err="1">
                <a:latin typeface="Consolas" panose="020B0609020204030204" pitchFamily="49" charset="0"/>
              </a:rPr>
              <a:t>idx</a:t>
            </a:r>
            <a:r>
              <a:rPr lang="ko-KR" altLang="en-US" sz="1400" dirty="0">
                <a:latin typeface="Consolas" panose="020B0609020204030204" pitchFamily="49" charset="0"/>
              </a:rPr>
              <a:t>를 사용하는 부분은 </a:t>
            </a:r>
            <a:r>
              <a:rPr lang="en-US" altLang="ko-KR" sz="1400" dirty="0">
                <a:latin typeface="Consolas" panose="020B0609020204030204" pitchFamily="49" charset="0"/>
              </a:rPr>
              <a:t>&lt;div&gt; </a:t>
            </a:r>
            <a:r>
              <a:rPr lang="ko-KR" altLang="en-US" sz="1400" dirty="0">
                <a:latin typeface="Consolas" panose="020B0609020204030204" pitchFamily="49" charset="0"/>
              </a:rPr>
              <a:t>요소의 </a:t>
            </a:r>
            <a:r>
              <a:rPr lang="en-US" altLang="ko-KR" sz="1400" dirty="0">
                <a:latin typeface="Consolas" panose="020B0609020204030204" pitchFamily="49" charset="0"/>
              </a:rPr>
              <a:t>key </a:t>
            </a:r>
            <a:r>
              <a:rPr lang="ko-KR" altLang="en-US" sz="1400" dirty="0">
                <a:latin typeface="Consolas" panose="020B0609020204030204" pitchFamily="49" charset="0"/>
              </a:rPr>
              <a:t>속성이다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key </a:t>
            </a:r>
            <a:r>
              <a:rPr lang="ko-KR" altLang="en-US" sz="1400" dirty="0">
                <a:latin typeface="Consolas" panose="020B0609020204030204" pitchFamily="49" charset="0"/>
              </a:rPr>
              <a:t>속성은 </a:t>
            </a:r>
            <a:r>
              <a:rPr lang="en-US" altLang="ko-KR" sz="1400" dirty="0">
                <a:latin typeface="Consolas" panose="020B0609020204030204" pitchFamily="49" charset="0"/>
              </a:rPr>
              <a:t>React</a:t>
            </a:r>
            <a:r>
              <a:rPr lang="ko-KR" altLang="en-US" sz="1400" dirty="0">
                <a:latin typeface="Consolas" panose="020B0609020204030204" pitchFamily="49" charset="0"/>
              </a:rPr>
              <a:t>가 효율적으로 리스트를 렌더링하고 업데이트 할 수 있도록 도와준다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  <a:r>
              <a:rPr lang="ko-KR" altLang="en-US" sz="1400" dirty="0">
                <a:latin typeface="Consolas" panose="020B0609020204030204" pitchFamily="49" charset="0"/>
              </a:rPr>
              <a:t>여기서 </a:t>
            </a:r>
            <a:r>
              <a:rPr lang="en-US" altLang="ko-KR" sz="1400" dirty="0" err="1">
                <a:latin typeface="Consolas" panose="020B0609020204030204" pitchFamily="49" charset="0"/>
              </a:rPr>
              <a:t>idx</a:t>
            </a:r>
            <a:r>
              <a:rPr lang="ko-KR" altLang="en-US" sz="1400" dirty="0">
                <a:latin typeface="Consolas" panose="020B0609020204030204" pitchFamily="49" charset="0"/>
              </a:rPr>
              <a:t>는 배열 내의 고유한 위치를 나타내므로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각 </a:t>
            </a:r>
            <a:r>
              <a:rPr lang="en-US" altLang="ko-KR" sz="1400" dirty="0">
                <a:latin typeface="Consolas" panose="020B0609020204030204" pitchFamily="49" charset="0"/>
              </a:rPr>
              <a:t>&lt;div&gt; </a:t>
            </a:r>
            <a:r>
              <a:rPr lang="ko-KR" altLang="en-US" sz="1400" dirty="0">
                <a:latin typeface="Consolas" panose="020B0609020204030204" pitchFamily="49" charset="0"/>
              </a:rPr>
              <a:t>요소에 고유한 </a:t>
            </a:r>
            <a:r>
              <a:rPr lang="en-US" altLang="ko-KR" sz="1400" dirty="0">
                <a:latin typeface="Consolas" panose="020B0609020204030204" pitchFamily="49" charset="0"/>
              </a:rPr>
              <a:t>key </a:t>
            </a:r>
            <a:r>
              <a:rPr lang="ko-KR" altLang="en-US" sz="1400" dirty="0">
                <a:latin typeface="Consolas" panose="020B0609020204030204" pitchFamily="49" charset="0"/>
              </a:rPr>
              <a:t>값을 제공한다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 map</a:t>
            </a:r>
            <a:r>
              <a:rPr lang="en-US" altLang="ko-KR" sz="1400" dirty="0">
                <a:latin typeface="Consolas" panose="020B0609020204030204" pitchFamily="49" charset="0"/>
              </a:rPr>
              <a:t>()</a:t>
            </a:r>
            <a:r>
              <a:rPr lang="ko-KR" altLang="en-US" sz="1400" dirty="0">
                <a:latin typeface="Consolas" panose="020B0609020204030204" pitchFamily="49" charset="0"/>
              </a:rPr>
              <a:t>은 배열을 받아서 또 다른 배열을 반환하여 </a:t>
            </a:r>
            <a:r>
              <a:rPr lang="ko-KR" altLang="en-US" sz="1400" dirty="0" smtClean="0">
                <a:latin typeface="Consolas" panose="020B0609020204030204" pitchFamily="49" charset="0"/>
              </a:rPr>
              <a:t>준다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/>
              <a:t>import React from 'react'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export default function App() {</a:t>
            </a:r>
          </a:p>
          <a:p>
            <a:r>
              <a:rPr lang="en-US" altLang="ko-KR" sz="1400" dirty="0"/>
              <a:t>  return (</a:t>
            </a:r>
          </a:p>
          <a:p>
            <a:r>
              <a:rPr lang="en-US" altLang="ko-KR" sz="1400" dirty="0"/>
              <a:t>    &lt;div&gt;</a:t>
            </a:r>
          </a:p>
          <a:p>
            <a:r>
              <a:rPr lang="en-US" altLang="ko-KR" sz="1400" dirty="0"/>
              <a:t>        {[1, 2, 3].map((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) =&gt; {</a:t>
            </a:r>
          </a:p>
          <a:p>
            <a:r>
              <a:rPr lang="en-US" altLang="ko-KR" sz="1400" dirty="0"/>
              <a:t>            return &lt;div key={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}&gt;{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}&lt;/div&gt;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smtClean="0"/>
              <a:t>})}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{[1,2,3].map((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)=&gt; {</a:t>
            </a:r>
          </a:p>
          <a:p>
            <a:r>
              <a:rPr lang="en-US" altLang="ko-KR" sz="1400" dirty="0"/>
              <a:t>            return &lt;div key = {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}&gt;{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}&lt;/div&gt;</a:t>
            </a:r>
          </a:p>
          <a:p>
            <a:r>
              <a:rPr lang="en-US" altLang="ko-KR" sz="1400" dirty="0"/>
              <a:t>        })}</a:t>
            </a:r>
          </a:p>
          <a:p>
            <a:r>
              <a:rPr lang="en-US" altLang="ko-KR" sz="1400" dirty="0"/>
              <a:t>    &lt;/div&gt;</a:t>
            </a:r>
          </a:p>
          <a:p>
            <a:r>
              <a:rPr lang="en-US" altLang="ko-KR" sz="1400" dirty="0"/>
              <a:t>  </a:t>
            </a:r>
            <a:r>
              <a:rPr lang="en-US" altLang="ko-KR" sz="1400" dirty="0" smtClean="0"/>
              <a:t>) }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16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007" y="1179091"/>
            <a:ext cx="11222182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'styled-components'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스타일 적용하기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npm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install styled-components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One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color:red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;`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;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//One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이라는 이름의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CSS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코드 조각 생성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Two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`border: 1px solid black;`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//Two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라는 이름의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CSS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코드 조각 생성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Three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styled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One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}${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Two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//Three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라는 이름의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styled-component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를 생성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해당 컴포넌트에는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one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과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two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코드 조각을 결합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Three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Lorem ipsum dolor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Three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React_Props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2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React_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합성컴포넌트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Card = (props) =&gt; {</a:t>
            </a:r>
          </a:p>
          <a:p>
            <a:r>
              <a:rPr lang="en-US" altLang="ko-KR" dirty="0"/>
              <a:t>    return (</a:t>
            </a:r>
          </a:p>
          <a:p>
            <a:r>
              <a:rPr lang="en-US" altLang="ko-KR" dirty="0"/>
              <a:t>        &lt;</a:t>
            </a:r>
            <a:r>
              <a:rPr lang="en-US" altLang="ko-KR" dirty="0" err="1"/>
              <a:t>CardDiv</a:t>
            </a:r>
            <a:r>
              <a:rPr lang="en-US" altLang="ko-KR" dirty="0"/>
              <a:t> </a:t>
            </a:r>
            <a:r>
              <a:rPr lang="en-US" altLang="ko-KR" dirty="0" err="1"/>
              <a:t>className</a:t>
            </a:r>
            <a:r>
              <a:rPr lang="en-US" altLang="ko-KR" dirty="0"/>
              <a:t>={</a:t>
            </a:r>
            <a:r>
              <a:rPr lang="en-US" altLang="ko-KR" dirty="0" err="1"/>
              <a:t>props.className</a:t>
            </a:r>
            <a:r>
              <a:rPr lang="en-US" altLang="ko-KR" dirty="0"/>
              <a:t>}&gt;</a:t>
            </a:r>
          </a:p>
          <a:p>
            <a:r>
              <a:rPr lang="en-US" altLang="ko-KR" dirty="0"/>
              <a:t>            &lt;h3&gt;{</a:t>
            </a:r>
            <a:r>
              <a:rPr lang="en-US" altLang="ko-KR" dirty="0" err="1"/>
              <a:t>props.title</a:t>
            </a:r>
            <a:r>
              <a:rPr lang="en-US" altLang="ko-KR" dirty="0"/>
              <a:t>}&lt;/h3&gt;</a:t>
            </a:r>
          </a:p>
          <a:p>
            <a:r>
              <a:rPr lang="en-US" altLang="ko-KR" dirty="0"/>
              <a:t>            &lt;</a:t>
            </a:r>
            <a:r>
              <a:rPr lang="en-US" altLang="ko-KR" dirty="0" err="1"/>
              <a:t>hr</a:t>
            </a:r>
            <a:r>
              <a:rPr lang="en-US" altLang="ko-KR" dirty="0"/>
              <a:t>&gt;&lt;/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            &lt;div&gt;{</a:t>
            </a:r>
            <a:r>
              <a:rPr lang="en-US" altLang="ko-KR" dirty="0" err="1"/>
              <a:t>props.children</a:t>
            </a:r>
            <a:r>
              <a:rPr lang="en-US" altLang="ko-KR" dirty="0"/>
              <a:t>}&lt;/div&gt;</a:t>
            </a:r>
          </a:p>
          <a:p>
            <a:r>
              <a:rPr lang="en-US" altLang="ko-KR" dirty="0"/>
              <a:t>        &lt;/</a:t>
            </a:r>
            <a:r>
              <a:rPr lang="en-US" altLang="ko-KR" dirty="0" err="1"/>
              <a:t>CardDiv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    );</a:t>
            </a:r>
          </a:p>
          <a:p>
            <a:r>
              <a:rPr lang="en-US" altLang="ko-KR" dirty="0"/>
              <a:t>};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27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React_bootstrap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Consolas" panose="020B0609020204030204" pitchFamily="49" charset="0"/>
              </a:rPr>
              <a:t>&lt;</a:t>
            </a:r>
            <a:r>
              <a:rPr lang="ko-KR" altLang="en-US" sz="1600" b="1" dirty="0">
                <a:latin typeface="Consolas" panose="020B0609020204030204" pitchFamily="49" charset="0"/>
              </a:rPr>
              <a:t>부트스트랩은 웹사이트를 쉽게 만들 수 있게 도와주는 </a:t>
            </a:r>
            <a:r>
              <a:rPr lang="en-US" altLang="ko-KR" sz="1600" b="1" dirty="0">
                <a:latin typeface="Consolas" panose="020B0609020204030204" pitchFamily="49" charset="0"/>
              </a:rPr>
              <a:t>CSS, JS </a:t>
            </a:r>
            <a:r>
              <a:rPr lang="ko-KR" altLang="en-US" sz="1600" b="1" dirty="0">
                <a:latin typeface="Consolas" panose="020B0609020204030204" pitchFamily="49" charset="0"/>
              </a:rPr>
              <a:t>프레임워크이다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&gt;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import '../App.css';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import 'bootstrap/</a:t>
            </a:r>
            <a:r>
              <a:rPr lang="en-US" altLang="ko-KR" sz="1200" dirty="0" err="1">
                <a:latin typeface="Consolas" panose="020B0609020204030204" pitchFamily="49" charset="0"/>
              </a:rPr>
              <a:t>dist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css</a:t>
            </a:r>
            <a:r>
              <a:rPr lang="en-US" altLang="ko-KR" sz="1200" dirty="0">
                <a:latin typeface="Consolas" panose="020B0609020204030204" pitchFamily="49" charset="0"/>
              </a:rPr>
              <a:t>/bootstrap.min.css</a:t>
            </a:r>
            <a:r>
              <a:rPr lang="en-US" altLang="ko-KR" sz="1200" dirty="0" smtClean="0">
                <a:latin typeface="Consolas" panose="020B0609020204030204" pitchFamily="49" charset="0"/>
              </a:rPr>
              <a:t>'; </a:t>
            </a:r>
            <a:r>
              <a:rPr lang="en-US" altLang="ko-KR" sz="1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부트스트랩을 링크로 </a:t>
            </a:r>
            <a:r>
              <a:rPr lang="ko-KR" altLang="en-US" sz="12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임포트</a:t>
            </a:r>
            <a:r>
              <a:rPr lang="ko-KR" altLang="en-US" sz="1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받아서 내장된 기능 및 디자인들을 사용한다</a:t>
            </a:r>
            <a:r>
              <a:rPr lang="en-US" altLang="ko-KR" sz="1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Consolas" panose="020B0609020204030204" pitchFamily="49" charset="0"/>
              </a:rPr>
              <a:t>Import </a:t>
            </a:r>
            <a:r>
              <a:rPr lang="en-US" altLang="ko-KR" sz="1200" dirty="0">
                <a:latin typeface="Consolas" panose="020B0609020204030204" pitchFamily="49" charset="0"/>
              </a:rPr>
              <a:t>{ Button, Container, </a:t>
            </a:r>
            <a:r>
              <a:rPr lang="en-US" altLang="ko-KR" sz="1200" dirty="0" err="1">
                <a:latin typeface="Consolas" panose="020B0609020204030204" pitchFamily="49" charset="0"/>
              </a:rPr>
              <a:t>Nav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</a:rPr>
              <a:t>Navbar</a:t>
            </a:r>
            <a:r>
              <a:rPr lang="en-US" altLang="ko-KR" sz="1200" dirty="0">
                <a:latin typeface="Consolas" panose="020B0609020204030204" pitchFamily="49" charset="0"/>
              </a:rPr>
              <a:t> } from </a:t>
            </a:r>
            <a:r>
              <a:rPr lang="en-US" altLang="ko-KR" sz="1200" dirty="0" smtClean="0">
                <a:latin typeface="Consolas" panose="020B0609020204030204" pitchFamily="49" charset="0"/>
              </a:rPr>
              <a:t>＇react-bootstrap＇; </a:t>
            </a:r>
            <a:r>
              <a:rPr lang="en-US" altLang="ko-KR" sz="1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</a:t>
            </a:r>
            <a:r>
              <a:rPr lang="en-US" altLang="ko-KR" sz="1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,</a:t>
            </a:r>
            <a:r>
              <a:rPr lang="ko-KR" altLang="en-US" sz="1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컨테이너</a:t>
            </a:r>
            <a:r>
              <a:rPr lang="en-US" altLang="ko-KR" sz="1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,</a:t>
            </a:r>
            <a:r>
              <a:rPr lang="ko-KR" altLang="en-US" sz="12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네비</a:t>
            </a:r>
            <a:r>
              <a:rPr lang="en-US" altLang="ko-KR" sz="1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,</a:t>
            </a:r>
            <a:r>
              <a:rPr lang="ko-KR" altLang="en-US" sz="12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네비</a:t>
            </a:r>
            <a:r>
              <a:rPr lang="ko-KR" altLang="en-US" sz="1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바 등을 </a:t>
            </a:r>
            <a:r>
              <a:rPr lang="ko-KR" altLang="en-US" sz="12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임포트</a:t>
            </a:r>
            <a:r>
              <a:rPr lang="ko-KR" altLang="en-US" sz="1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받는다</a:t>
            </a:r>
            <a:r>
              <a:rPr lang="en-US" altLang="ko-KR" sz="1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export default function App()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return (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  &lt;div </a:t>
            </a:r>
            <a:r>
              <a:rPr lang="en-US" altLang="ko-KR" sz="1200" dirty="0" err="1">
                <a:latin typeface="Consolas" panose="020B0609020204030204" pitchFamily="49" charset="0"/>
              </a:rPr>
              <a:t>className</a:t>
            </a:r>
            <a:r>
              <a:rPr lang="en-US" altLang="ko-KR" sz="1200" dirty="0">
                <a:latin typeface="Consolas" panose="020B0609020204030204" pitchFamily="49" charset="0"/>
              </a:rPr>
              <a:t>='App'&gt;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    &lt;</a:t>
            </a:r>
            <a:r>
              <a:rPr lang="en-US" altLang="ko-KR" sz="1200" dirty="0" err="1">
                <a:latin typeface="Consolas" panose="020B0609020204030204" pitchFamily="49" charset="0"/>
              </a:rPr>
              <a:t>Navbar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bg</a:t>
            </a:r>
            <a:r>
              <a:rPr lang="en-US" altLang="ko-KR" sz="1200" dirty="0">
                <a:latin typeface="Consolas" panose="020B0609020204030204" pitchFamily="49" charset="0"/>
              </a:rPr>
              <a:t>="dark" variant="dark"&gt;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      &lt;Container&gt;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        &lt;</a:t>
            </a:r>
            <a:r>
              <a:rPr lang="en-US" altLang="ko-KR" sz="1200" dirty="0" err="1">
                <a:latin typeface="Consolas" panose="020B0609020204030204" pitchFamily="49" charset="0"/>
              </a:rPr>
              <a:t>Navbar.Brand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latin typeface="Consolas" panose="020B0609020204030204" pitchFamily="49" charset="0"/>
              </a:rPr>
              <a:t>="#home"&gt;</a:t>
            </a:r>
            <a:r>
              <a:rPr lang="en-US" altLang="ko-KR" sz="1200" dirty="0" err="1">
                <a:latin typeface="Consolas" panose="020B0609020204030204" pitchFamily="49" charset="0"/>
              </a:rPr>
              <a:t>Navbar</a:t>
            </a:r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Navbar.Brand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        &lt;</a:t>
            </a:r>
            <a:r>
              <a:rPr lang="en-US" altLang="ko-KR" sz="1200" dirty="0" err="1">
                <a:latin typeface="Consolas" panose="020B0609020204030204" pitchFamily="49" charset="0"/>
              </a:rPr>
              <a:t>Nav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className</a:t>
            </a:r>
            <a:r>
              <a:rPr lang="en-US" altLang="ko-KR" sz="1200" dirty="0">
                <a:latin typeface="Consolas" panose="020B0609020204030204" pitchFamily="49" charset="0"/>
              </a:rPr>
              <a:t>="me-auto"&gt;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          &lt;</a:t>
            </a:r>
            <a:r>
              <a:rPr lang="en-US" altLang="ko-KR" sz="1200" dirty="0" err="1">
                <a:latin typeface="Consolas" panose="020B0609020204030204" pitchFamily="49" charset="0"/>
              </a:rPr>
              <a:t>Nav.Link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latin typeface="Consolas" panose="020B0609020204030204" pitchFamily="49" charset="0"/>
              </a:rPr>
              <a:t>="#home"&gt;HOME&lt;/</a:t>
            </a:r>
            <a:r>
              <a:rPr lang="en-US" altLang="ko-KR" sz="1200" dirty="0" err="1">
                <a:latin typeface="Consolas" panose="020B0609020204030204" pitchFamily="49" charset="0"/>
              </a:rPr>
              <a:t>Nav.Link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          &lt;</a:t>
            </a:r>
            <a:r>
              <a:rPr lang="en-US" altLang="ko-KR" sz="1200" dirty="0" err="1">
                <a:latin typeface="Consolas" panose="020B0609020204030204" pitchFamily="49" charset="0"/>
              </a:rPr>
              <a:t>Nav.Link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latin typeface="Consolas" panose="020B0609020204030204" pitchFamily="49" charset="0"/>
              </a:rPr>
              <a:t>="#features"&gt;Features&lt;/</a:t>
            </a:r>
            <a:r>
              <a:rPr lang="en-US" altLang="ko-KR" sz="1200" dirty="0" err="1">
                <a:latin typeface="Consolas" panose="020B0609020204030204" pitchFamily="49" charset="0"/>
              </a:rPr>
              <a:t>Nav.Link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          &lt;</a:t>
            </a:r>
            <a:r>
              <a:rPr lang="en-US" altLang="ko-KR" sz="1200" dirty="0" err="1">
                <a:latin typeface="Consolas" panose="020B0609020204030204" pitchFamily="49" charset="0"/>
              </a:rPr>
              <a:t>Nav.Link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latin typeface="Consolas" panose="020B0609020204030204" pitchFamily="49" charset="0"/>
              </a:rPr>
              <a:t>="#pricing"&gt;Pricing&lt;/</a:t>
            </a:r>
            <a:r>
              <a:rPr lang="en-US" altLang="ko-KR" sz="1200" dirty="0" err="1">
                <a:latin typeface="Consolas" panose="020B0609020204030204" pitchFamily="49" charset="0"/>
              </a:rPr>
              <a:t>Nav.Link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        &lt;/</a:t>
            </a:r>
            <a:r>
              <a:rPr lang="en-US" altLang="ko-KR" sz="1200" dirty="0" err="1">
                <a:latin typeface="Consolas" panose="020B0609020204030204" pitchFamily="49" charset="0"/>
              </a:rPr>
              <a:t>Nav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    &lt;Button variant='primary'&gt;</a:t>
            </a:r>
            <a:r>
              <a:rPr lang="ko-KR" altLang="en-US" sz="1200" dirty="0">
                <a:latin typeface="Consolas" panose="020B0609020204030204" pitchFamily="49" charset="0"/>
              </a:rPr>
              <a:t>파란색 버튼</a:t>
            </a:r>
            <a:r>
              <a:rPr lang="en-US" altLang="ko-KR" sz="1200" dirty="0">
                <a:latin typeface="Consolas" panose="020B0609020204030204" pitchFamily="49" charset="0"/>
              </a:rPr>
              <a:t>(primary)&lt;/Button&gt;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      &lt;/Container&gt;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    &lt;/</a:t>
            </a:r>
            <a:r>
              <a:rPr lang="en-US" altLang="ko-KR" sz="1200" dirty="0" err="1">
                <a:latin typeface="Consolas" panose="020B0609020204030204" pitchFamily="49" charset="0"/>
              </a:rPr>
              <a:t>Navbar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152" y="3565373"/>
            <a:ext cx="4272136" cy="178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0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11469</TotalTime>
  <Words>763</Words>
  <Application>Microsoft Office PowerPoint</Application>
  <PresentationFormat>와이드스크린</PresentationFormat>
  <Paragraphs>162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함초롬돋움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1523</cp:revision>
  <dcterms:created xsi:type="dcterms:W3CDTF">2023-02-01T05:36:18Z</dcterms:created>
  <dcterms:modified xsi:type="dcterms:W3CDTF">2023-04-14T08:55:36Z</dcterms:modified>
</cp:coreProperties>
</file>