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74" r:id="rId3"/>
    <p:sldId id="273" r:id="rId4"/>
    <p:sldId id="275" r:id="rId5"/>
    <p:sldId id="276" r:id="rId6"/>
    <p:sldId id="277" r:id="rId7"/>
    <p:sldId id="27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3D5B9C"/>
    <a:srgbClr val="8F8F8F"/>
    <a:srgbClr val="B90005"/>
    <a:srgbClr val="0A1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02EFD6-DE96-43C6-8DEE-BC691880BAE5}" v="1" dt="2025-03-21T07:31:46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EBD0AB-BCBB-0118-5A80-DA7347617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CE9EE-D300-DE8D-B423-0568C23473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7B17-1A89-43CE-83E6-B5D9BEA54F58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FDCC3-6924-C76E-BE17-936ABBF786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AAFA3-AD89-91A2-3F7F-2906198481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015C7-A97D-4CA9-BF79-D1804787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1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EFEA-1FD0-4564-BFBC-3007BDECC2E2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7A840-B931-45C3-B348-E95BF93F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8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44BA0-D725-D004-8FFA-C66E9FE53C52}"/>
              </a:ext>
            </a:extLst>
          </p:cNvPr>
          <p:cNvSpPr/>
          <p:nvPr userDrawn="1"/>
        </p:nvSpPr>
        <p:spPr>
          <a:xfrm>
            <a:off x="0" y="3524623"/>
            <a:ext cx="12192000" cy="3333377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84E00A-C976-3478-5434-F4F72E5803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001" y="5930338"/>
            <a:ext cx="8348385" cy="548084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이름을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C42AFF-31BB-3DBA-135C-EAD2F5418E0C}"/>
              </a:ext>
            </a:extLst>
          </p:cNvPr>
          <p:cNvCxnSpPr/>
          <p:nvPr userDrawn="1"/>
        </p:nvCxnSpPr>
        <p:spPr>
          <a:xfrm>
            <a:off x="6172200" y="6478422"/>
            <a:ext cx="5756186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8" name="그림 37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E6C6C0F2-1658-D905-877A-B756102680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565993"/>
            <a:ext cx="5639768" cy="2846238"/>
          </a:xfrm>
          <a:prstGeom prst="rect">
            <a:avLst/>
          </a:prstGeom>
        </p:spPr>
      </p:pic>
      <p:sp>
        <p:nvSpPr>
          <p:cNvPr id="42" name="제목 41">
            <a:extLst>
              <a:ext uri="{FF2B5EF4-FFF2-40B4-BE49-F238E27FC236}">
                <a16:creationId xmlns:a16="http://schemas.microsoft.com/office/drawing/2014/main" id="{0F2CAB11-06C9-B8E7-8652-D763267BD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7386" y="5192303"/>
            <a:ext cx="6731000" cy="734142"/>
          </a:xfrm>
        </p:spPr>
        <p:txBody>
          <a:bodyPr>
            <a:normAutofit/>
          </a:bodyPr>
          <a:lstStyle>
            <a:lvl1pPr algn="r">
              <a:defRPr sz="4400">
                <a:solidFill>
                  <a:schemeClr val="bg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defRPr>
            </a:lvl1pPr>
          </a:lstStyle>
          <a:p>
            <a:r>
              <a:rPr lang="ko-KR" altLang="en-US" dirty="0"/>
              <a:t>미팅 날짜 입력</a:t>
            </a:r>
          </a:p>
        </p:txBody>
      </p:sp>
    </p:spTree>
    <p:extLst>
      <p:ext uri="{BB962C8B-B14F-4D97-AF65-F5344CB8AC3E}">
        <p14:creationId xmlns:p14="http://schemas.microsoft.com/office/powerpoint/2010/main" val="22828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AF33F91-796E-F7B4-F82E-AB32AD043907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8827371D-2C35-EAB2-F2AE-F8C2F27130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6" name="제목 123">
            <a:extLst>
              <a:ext uri="{FF2B5EF4-FFF2-40B4-BE49-F238E27FC236}">
                <a16:creationId xmlns:a16="http://schemas.microsoft.com/office/drawing/2014/main" id="{C27ED4FF-0490-4162-31DD-908E7742E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7" name="텍스트 개체 틀 132">
            <a:extLst>
              <a:ext uri="{FF2B5EF4-FFF2-40B4-BE49-F238E27FC236}">
                <a16:creationId xmlns:a16="http://schemas.microsoft.com/office/drawing/2014/main" id="{E0CA3AB4-F1D1-C555-B497-7280E413B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8" name="텍스트 개체 틀 132">
            <a:extLst>
              <a:ext uri="{FF2B5EF4-FFF2-40B4-BE49-F238E27FC236}">
                <a16:creationId xmlns:a16="http://schemas.microsoft.com/office/drawing/2014/main" id="{1CAE7D92-967F-7EE7-02AC-B0B318254D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9" name="텍스트 개체 틀 132">
            <a:extLst>
              <a:ext uri="{FF2B5EF4-FFF2-40B4-BE49-F238E27FC236}">
                <a16:creationId xmlns:a16="http://schemas.microsoft.com/office/drawing/2014/main" id="{6A089ADA-80D4-26B9-673B-44D1690099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0" name="텍스트 개체 틀 132">
            <a:extLst>
              <a:ext uri="{FF2B5EF4-FFF2-40B4-BE49-F238E27FC236}">
                <a16:creationId xmlns:a16="http://schemas.microsoft.com/office/drawing/2014/main" id="{F714C85F-A6A2-88F8-7BED-CE1487FF1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1" name="텍스트 개체 틀 132">
            <a:extLst>
              <a:ext uri="{FF2B5EF4-FFF2-40B4-BE49-F238E27FC236}">
                <a16:creationId xmlns:a16="http://schemas.microsoft.com/office/drawing/2014/main" id="{2A34D2FE-9127-AB1B-CB6E-E82D3C0C89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2" name="텍스트 개체 틀 140">
            <a:extLst>
              <a:ext uri="{FF2B5EF4-FFF2-40B4-BE49-F238E27FC236}">
                <a16:creationId xmlns:a16="http://schemas.microsoft.com/office/drawing/2014/main" id="{E97C8DFB-6E5D-6A54-71E0-64434DCCD9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3" name="텍스트 개체 틀 140">
            <a:extLst>
              <a:ext uri="{FF2B5EF4-FFF2-40B4-BE49-F238E27FC236}">
                <a16:creationId xmlns:a16="http://schemas.microsoft.com/office/drawing/2014/main" id="{810D75F9-CEF8-F990-94D5-E3803DDB74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" name="텍스트 개체 틀 140">
            <a:extLst>
              <a:ext uri="{FF2B5EF4-FFF2-40B4-BE49-F238E27FC236}">
                <a16:creationId xmlns:a16="http://schemas.microsoft.com/office/drawing/2014/main" id="{DEDDC154-F09F-9E97-CA1E-C37E4A39FC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5" name="텍스트 개체 틀 140">
            <a:extLst>
              <a:ext uri="{FF2B5EF4-FFF2-40B4-BE49-F238E27FC236}">
                <a16:creationId xmlns:a16="http://schemas.microsoft.com/office/drawing/2014/main" id="{AB12217B-5F25-2DDC-487D-FF746327D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6" name="텍스트 개체 틀 140">
            <a:extLst>
              <a:ext uri="{FF2B5EF4-FFF2-40B4-BE49-F238E27FC236}">
                <a16:creationId xmlns:a16="http://schemas.microsoft.com/office/drawing/2014/main" id="{CDE23B3A-CF32-C298-6DDB-10AF11D958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7" name="텍스트 개체 틀 140">
            <a:extLst>
              <a:ext uri="{FF2B5EF4-FFF2-40B4-BE49-F238E27FC236}">
                <a16:creationId xmlns:a16="http://schemas.microsoft.com/office/drawing/2014/main" id="{7632AA23-D3C8-44EA-D81D-D0CA1C9D2C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0063C6-1C67-CEED-E6BC-8FB432C44E69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3D2D-09D1-1886-E950-F1C41BD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446CB-6E7C-B57B-3390-3FBF957F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1DE4E-3726-CBEE-0357-91478A74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1D8-36AB-467C-8431-70E1FA902C5E}" type="datetime1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63580-8B5F-2C83-AFB2-6217867A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6372-186E-2B3D-C64B-30EC909D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3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C715-3113-B5E2-ACE0-8B202F0F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EE09C-BB41-D464-BF2A-EFB3415CA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A39AF-3791-874B-EA82-49A1E8E5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8DF98-0CD5-0CF1-2615-26DF8B71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FEC2-4B64-4D69-BB65-0F6A21894B39}" type="datetime1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28824-0EB3-661A-5569-DC2781B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27A95-3EDC-3192-2AB3-962C83A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50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16B85-F993-09E6-94A1-BC76AAFD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13003-D7FD-C439-311C-96176CC6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2C6-1A6D-4DF4-9DB1-118B35AF9F82}" type="datetime1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4E8E0B-FADE-8F4E-4E9C-63D85052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F6DCA1-E78A-730E-15F0-5E082E26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AD54A7-7A9D-C322-A3B3-1B9FEB2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D713-56E3-400C-8B92-6462C9332D3D}" type="datetime1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A1377-5A68-F602-A3D6-241B2D94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048D17-D532-FF24-1A67-8E540ABA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7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446AA-12AC-90F0-AE03-88AA6E50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629C-57B8-77B6-2DDD-DE19035C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C40E-6FA9-F4FF-481C-2428F1E4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675F0-2AF0-C09E-2935-97255D89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F007-AFD6-4C61-A0B0-483FF601CEA2}" type="datetime1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0EF1A-E7DD-59FF-904E-EE30A97F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02FEB-492D-C976-32C8-1DCA32A4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7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FF740-E263-5DF1-1218-605F823D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17B99-7173-4ABC-8FA4-B406894C9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C456D-1F15-F2F4-2B6B-C8941CB5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F1603-AD4C-74DD-EA33-4B83FAA0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DFF-7F65-4AD7-A72F-C83E75650CF3}" type="datetime1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FAD07-6D5C-2C4D-93B7-CDA775FA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45116-4F97-09A9-818E-63833B5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173-C290-5793-D759-CFE67FFB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DBBE0-EB41-5325-CC99-5F9B4267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1E3E4-3FFA-9736-3772-40991B46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B2E-171C-4CEA-8810-C9117E2394EC}" type="datetime1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2AE36-F529-1966-587D-7967B1AE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7D259-D3E5-E330-ACBF-E0C7060D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5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FF0ED8-B70A-3A81-EDCB-E717C697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6DC81-5757-850C-F818-05F09CC1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B23F1-58CD-7930-D3F5-32C1F352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8806-DB14-404D-8171-7B1B76E89300}" type="datetime1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262A-EFE4-F387-427D-EC7847F7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8E075-BE1E-9EDF-1B3D-E0CC4D33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</p:cNvCxnSpPr>
          <p:nvPr userDrawn="1"/>
        </p:nvCxnSpPr>
        <p:spPr>
          <a:xfrm>
            <a:off x="361950" y="5782583"/>
            <a:ext cx="114681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3C2B4CF-08D1-61F2-EDD1-132ACE9C92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950" y="5918200"/>
            <a:ext cx="11055350" cy="742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설명을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72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5FB74B1-747C-467F-D9F4-1E3826802F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1950" y="1813615"/>
            <a:ext cx="7029450" cy="416534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513583A-2964-A858-4845-A2E81ED7F2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2501" y="1813358"/>
            <a:ext cx="4279900" cy="4165600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그림에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6931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5D36F0-C8F1-16A8-691B-22E937A2FDBE}"/>
              </a:ext>
            </a:extLst>
          </p:cNvPr>
          <p:cNvSpPr/>
          <p:nvPr userDrawn="1"/>
        </p:nvSpPr>
        <p:spPr>
          <a:xfrm>
            <a:off x="0" y="1568384"/>
            <a:ext cx="7628544" cy="4748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5" name="미디어 개체 틀 4">
            <a:extLst>
              <a:ext uri="{FF2B5EF4-FFF2-40B4-BE49-F238E27FC236}">
                <a16:creationId xmlns:a16="http://schemas.microsoft.com/office/drawing/2014/main" id="{1742E20A-BECD-5917-33FE-5AD53021280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0" y="1568383"/>
            <a:ext cx="7628545" cy="42902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77F2FB3D-A623-2D69-607F-7D4A73C1C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930516"/>
            <a:ext cx="7628544" cy="36512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EFEF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 제목 입력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0323CDC9-8356-FBDA-7E0C-7954873F8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0" y="1568381"/>
            <a:ext cx="4057650" cy="4361917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9092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858"/>
            <a:ext cx="11088501" cy="55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9" y="6053984"/>
            <a:ext cx="1202329" cy="6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9C28DE0-5DA6-55E9-FED8-3E62C4DE25EB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1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BD97D0-9F35-EC3D-CD21-DB93256C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F94C7-AF02-2784-2BD1-1F6AFBC8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BE0C4-0CB5-A810-460E-B29DF606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FDE8-EC5A-406B-AB21-EBA993C600AD}" type="datetime1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A9DD7-C2B5-3F67-EBC6-C414FF7E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09683-4EC5-63F3-0C35-0B6FAFC6E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6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61" r:id="rId9"/>
    <p:sldLayoutId id="2147483660" r:id="rId10"/>
    <p:sldLayoutId id="2147483650" r:id="rId11"/>
    <p:sldLayoutId id="2147483652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E464E9F-C43B-6E93-460F-CF59D8497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조민우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108079-0DE7-ED1D-6B0C-6D8F7A70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25.03.21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08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9A2E2-33F6-2E48-D052-0E6FBE9C7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6762-D717-ACAD-B347-4BD5BDFC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/>
              <a:t>강화학습 기초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FE7CE-41C2-559D-BBE4-37E66B3CC4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E9E01-7E78-2509-36F0-F3F75DB6AA1B}"/>
              </a:ext>
            </a:extLst>
          </p:cNvPr>
          <p:cNvSpPr txBox="1"/>
          <p:nvPr/>
        </p:nvSpPr>
        <p:spPr>
          <a:xfrm>
            <a:off x="2991969" y="5615414"/>
            <a:ext cx="6208060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/>
              <a:t>영상 강의로 수강하던 강화학습을 영상 강의자들이 출판한 책으로 대체해서 학습했습니다</a:t>
            </a:r>
            <a:r>
              <a:rPr lang="en-US" altLang="ko-KR" sz="1400" b="1" dirty="0"/>
              <a:t>.</a:t>
            </a:r>
          </a:p>
        </p:txBody>
      </p:sp>
      <p:pic>
        <p:nvPicPr>
          <p:cNvPr id="8" name="그림 7" descr="텍스트, 스크린샷, 포스터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DB7F4F-B5FF-9C19-5CD6-89A723B6D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445" y="1248109"/>
            <a:ext cx="2773108" cy="41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6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E4ED2-C2EF-CF4F-B1CF-CF3DBBC7B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A9909-3666-F1B0-9CA5-31A8333B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 dirty="0" err="1"/>
              <a:t>벨만</a:t>
            </a:r>
            <a:r>
              <a:rPr lang="ko-KR" altLang="en-US" b="1" dirty="0"/>
              <a:t> 방정식</a:t>
            </a:r>
            <a:r>
              <a:rPr lang="en-US" altLang="ko-KR" b="1" dirty="0"/>
              <a:t>, MDP</a:t>
            </a:r>
            <a:r>
              <a:rPr lang="ko-KR" altLang="en-US" b="1" dirty="0"/>
              <a:t>를 알 때의 </a:t>
            </a:r>
            <a:r>
              <a:rPr lang="ko-KR" altLang="en-US" b="1" dirty="0" err="1"/>
              <a:t>플래닝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A77098-E3C1-D1CD-6600-2BD638D22D4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1A32A-1CA1-5A86-22AA-A4E1C730FC35}"/>
              </a:ext>
            </a:extLst>
          </p:cNvPr>
          <p:cNvSpPr txBox="1"/>
          <p:nvPr/>
        </p:nvSpPr>
        <p:spPr>
          <a:xfrm>
            <a:off x="361950" y="1910757"/>
            <a:ext cx="10981391" cy="3651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벨만</a:t>
            </a:r>
            <a:r>
              <a:rPr lang="ko-KR" altLang="en-US" b="1" dirty="0"/>
              <a:t> 기대 방정식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sz="1400" b="1" dirty="0">
                <a:highlight>
                  <a:srgbClr val="FFFF00"/>
                </a:highlight>
              </a:rPr>
              <a:t>이전 상태</a:t>
            </a:r>
            <a:r>
              <a:rPr lang="ko-KR" altLang="en-US" sz="1400" b="1" dirty="0"/>
              <a:t>의 가치와 보상을 통해 </a:t>
            </a:r>
            <a:r>
              <a:rPr lang="ko-KR" altLang="en-US" sz="1400" b="1" dirty="0">
                <a:highlight>
                  <a:srgbClr val="FFFF00"/>
                </a:highlight>
              </a:rPr>
              <a:t>현재 상태</a:t>
            </a:r>
            <a:r>
              <a:rPr lang="ko-KR" altLang="en-US" sz="1400" b="1" dirty="0"/>
              <a:t>의 가치를 표현하는 식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/>
              <a:t>벨만</a:t>
            </a:r>
            <a:r>
              <a:rPr lang="ko-KR" altLang="en-US" b="1" dirty="0"/>
              <a:t> 최적 방정식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MDP</a:t>
            </a:r>
            <a:r>
              <a:rPr lang="ko-KR" altLang="en-US" sz="1400" b="1" dirty="0"/>
              <a:t>가 주어졌을 때 가장 좋은 정책을 골라 계산한 가치를 </a:t>
            </a:r>
            <a:r>
              <a:rPr lang="ko-KR" altLang="en-US" sz="1400" b="1" dirty="0" err="1"/>
              <a:t>벨만</a:t>
            </a:r>
            <a:r>
              <a:rPr lang="ko-KR" altLang="en-US" sz="1400" b="1" dirty="0"/>
              <a:t> 방정식으로 표현한 식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MDP</a:t>
            </a:r>
            <a:r>
              <a:rPr lang="ko-KR" altLang="en-US" b="1" dirty="0"/>
              <a:t>를 알 때의 </a:t>
            </a:r>
            <a:r>
              <a:rPr lang="ko-KR" altLang="en-US" b="1" dirty="0" err="1"/>
              <a:t>플래닝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반복적 정책 평가 </a:t>
            </a:r>
            <a:r>
              <a:rPr lang="en-US" altLang="ko-KR" sz="1400" b="1" dirty="0"/>
              <a:t>: </a:t>
            </a:r>
            <a:r>
              <a:rPr lang="ko-KR" altLang="en-US" sz="1400" b="1" dirty="0" err="1"/>
              <a:t>벨만</a:t>
            </a:r>
            <a:r>
              <a:rPr lang="ko-KR" altLang="en-US" sz="1400" b="1" dirty="0"/>
              <a:t> 기대 방정식을 반복적으로 사용하여 테이블에 있는 값들을 조금씩 업데이트 하는 방식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정책 </a:t>
            </a:r>
            <a:r>
              <a:rPr lang="ko-KR" altLang="en-US" sz="1400" b="1" dirty="0" err="1"/>
              <a:t>이터레이션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정책 평가와 정책 개선을 번갈아 수행하여 정책이 수렴할 때까지 반복하는 방식 </a:t>
            </a:r>
            <a:r>
              <a:rPr lang="en-US" altLang="ko-KR" sz="1400" b="1" dirty="0"/>
              <a:t>(greedy policy </a:t>
            </a:r>
            <a:r>
              <a:rPr lang="ko-KR" altLang="en-US" sz="1400" b="1" dirty="0"/>
              <a:t>개념 등장</a:t>
            </a:r>
            <a:r>
              <a:rPr lang="en-US" altLang="ko-KR" sz="1400" b="1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/>
              <a:t>밸류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이터레이션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최고 정책이 만들어내는 최적 </a:t>
            </a:r>
            <a:r>
              <a:rPr lang="ko-KR" altLang="en-US" sz="1400" b="1" dirty="0" err="1"/>
              <a:t>밸류</a:t>
            </a:r>
            <a:r>
              <a:rPr lang="ko-KR" altLang="en-US" sz="1400" b="1" dirty="0"/>
              <a:t> 하나만 보고 진행하는 방식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54168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902D1-9134-C2AC-BDE8-AAD0EFE21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37C65-1FE7-5270-8C4C-9C09A584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32" y="638344"/>
            <a:ext cx="5500968" cy="4445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MDP</a:t>
            </a:r>
            <a:r>
              <a:rPr lang="ko-KR" altLang="en-US" b="1" dirty="0"/>
              <a:t>를 모를 때 </a:t>
            </a:r>
            <a:r>
              <a:rPr lang="ko-KR" altLang="en-US" b="1" dirty="0" err="1"/>
              <a:t>밸류</a:t>
            </a:r>
            <a:r>
              <a:rPr lang="ko-KR" altLang="en-US" b="1" dirty="0"/>
              <a:t> 평가하기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49382-732F-7576-0290-1C04097D51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CC9CA-1B7E-5BD1-B852-20FD7008CAE0}"/>
              </a:ext>
            </a:extLst>
          </p:cNvPr>
          <p:cNvSpPr txBox="1"/>
          <p:nvPr/>
        </p:nvSpPr>
        <p:spPr>
          <a:xfrm>
            <a:off x="490071" y="1870635"/>
            <a:ext cx="1107921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몬테카를로</a:t>
            </a:r>
            <a:r>
              <a:rPr lang="en-US" altLang="ko-KR" b="1" dirty="0"/>
              <a:t>, Temporal Difference </a:t>
            </a:r>
            <a:r>
              <a:rPr lang="ko-KR" altLang="en-US" b="1" dirty="0"/>
              <a:t>학습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몬테카를로</a:t>
            </a:r>
            <a:r>
              <a:rPr lang="en-US" altLang="ko-KR" sz="1400" b="1" dirty="0"/>
              <a:t>(MC) : 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/>
              <a:t>     </a:t>
            </a:r>
            <a:r>
              <a:rPr lang="ko-KR" altLang="en-US" sz="1400" b="1" dirty="0">
                <a:highlight>
                  <a:srgbClr val="FFFF00"/>
                </a:highlight>
              </a:rPr>
              <a:t>장점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직접 측정하기 어려운 통계량이 있을 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여러 번 </a:t>
            </a:r>
            <a:r>
              <a:rPr lang="ko-KR" altLang="en-US" sz="1400" b="1" dirty="0" err="1"/>
              <a:t>샘플링하여</a:t>
            </a:r>
            <a:r>
              <a:rPr lang="ko-KR" altLang="en-US" sz="1400" b="1" dirty="0"/>
              <a:t> 가늠할 수 있음</a:t>
            </a: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</a:t>
            </a:r>
            <a:r>
              <a:rPr lang="ko-KR" altLang="en-US" sz="1400" b="1" dirty="0">
                <a:highlight>
                  <a:srgbClr val="FFFF00"/>
                </a:highlight>
              </a:rPr>
              <a:t>단점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바로 업데이트 하려면 에피소드가 끝날 때까지 기다려야 됨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400" b="1" dirty="0"/>
              <a:t>Temporal Difference(TD) :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</a:t>
            </a:r>
            <a:r>
              <a:rPr lang="ko-KR" altLang="en-US" sz="1400" b="1" dirty="0">
                <a:highlight>
                  <a:srgbClr val="FFFF00"/>
                </a:highlight>
              </a:rPr>
              <a:t>장점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에피소드가 끝나기 전에 </a:t>
            </a:r>
            <a:r>
              <a:rPr lang="ko-KR" altLang="en-US" sz="1400" b="1" dirty="0" err="1"/>
              <a:t>밸류</a:t>
            </a:r>
            <a:r>
              <a:rPr lang="ko-KR" altLang="en-US" sz="1400" b="1" dirty="0"/>
              <a:t> 값을 업데이트 가능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미래의 추측으로 과거의 추측을 업데이트</a:t>
            </a:r>
            <a:r>
              <a:rPr lang="en-US" altLang="ko-KR" sz="1400" b="1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/>
              <a:t>     </a:t>
            </a:r>
            <a:r>
              <a:rPr lang="ko-KR" altLang="en-US" sz="1400" b="1" dirty="0">
                <a:highlight>
                  <a:srgbClr val="FFFF00"/>
                </a:highlight>
              </a:rPr>
              <a:t>단점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 </a:t>
            </a:r>
            <a:r>
              <a:rPr lang="ko-KR" altLang="en-US" sz="1400" b="1" dirty="0"/>
              <a:t>목표치 값인 </a:t>
            </a:r>
            <a:r>
              <a:rPr lang="en-US" altLang="ko-KR" sz="1400" b="1" dirty="0"/>
              <a:t>TD</a:t>
            </a:r>
            <a:r>
              <a:rPr lang="ko-KR" altLang="en-US" sz="1400" b="1" dirty="0"/>
              <a:t>타깃이 편향적인 부분이 있음</a:t>
            </a:r>
            <a:r>
              <a:rPr lang="en-US" altLang="ko-KR" sz="1400" b="1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400" b="1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sz="1400" b="1" dirty="0"/>
              <a:t>대안 </a:t>
            </a:r>
            <a:r>
              <a:rPr lang="en-US" altLang="ko-KR" sz="1400" b="1" dirty="0"/>
              <a:t>: MC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TD</a:t>
            </a:r>
            <a:r>
              <a:rPr lang="ko-KR" altLang="en-US" sz="1400" b="1" dirty="0"/>
              <a:t>의 중간격인 </a:t>
            </a:r>
            <a:r>
              <a:rPr lang="en-US" altLang="ko-KR" sz="1400" b="1" dirty="0"/>
              <a:t>n</a:t>
            </a:r>
            <a:r>
              <a:rPr lang="ko-KR" altLang="en-US" sz="1400" b="1" dirty="0"/>
              <a:t>스텝 </a:t>
            </a:r>
            <a:r>
              <a:rPr lang="en-US" altLang="ko-KR" sz="1400" b="1" dirty="0"/>
              <a:t>TD </a:t>
            </a:r>
            <a:r>
              <a:rPr lang="ko-KR" altLang="en-US" sz="1400" b="1" dirty="0"/>
              <a:t>방식 </a:t>
            </a:r>
            <a:r>
              <a:rPr lang="en-US" altLang="ko-KR" sz="1400" b="1" dirty="0"/>
              <a:t>: TD</a:t>
            </a:r>
            <a:r>
              <a:rPr lang="ko-KR" altLang="en-US" sz="1400" b="1" dirty="0"/>
              <a:t>타깃을 정할 때</a:t>
            </a:r>
            <a:r>
              <a:rPr lang="en-US" altLang="ko-KR" sz="1400" b="1" dirty="0"/>
              <a:t>, n</a:t>
            </a:r>
            <a:r>
              <a:rPr lang="ko-KR" altLang="en-US" sz="1400" b="1" dirty="0" err="1"/>
              <a:t>번째의</a:t>
            </a:r>
            <a:r>
              <a:rPr lang="ko-KR" altLang="en-US" sz="1400" b="1" dirty="0"/>
              <a:t> 스텝에서 값을 추출하여 리턴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4144933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98DC7-F1B8-A335-479C-AEEDFB436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C1AD8C-9E02-3863-EAAC-9554D4E6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32" y="739944"/>
            <a:ext cx="5799792" cy="4445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MDP</a:t>
            </a:r>
            <a:r>
              <a:rPr lang="ko-KR" altLang="en-US" b="1" dirty="0"/>
              <a:t>를 모를 때 최고의 정책 찾기</a:t>
            </a:r>
            <a:br>
              <a:rPr lang="en-US" altLang="ko-KR" b="1" dirty="0"/>
            </a:br>
            <a:r>
              <a:rPr lang="en-US" altLang="ko-KR" b="1" dirty="0"/>
              <a:t>, Deep RL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A2BD11-66C7-F020-5A8B-7AEC339213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052F29-3244-F238-97D4-69E75314E1DC}"/>
                  </a:ext>
                </a:extLst>
              </p:cNvPr>
              <p:cNvSpPr txBox="1"/>
              <p:nvPr/>
            </p:nvSpPr>
            <p:spPr>
              <a:xfrm>
                <a:off x="496047" y="1739152"/>
                <a:ext cx="4530164" cy="1944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MC </a:t>
                </a:r>
                <a:r>
                  <a:rPr lang="ko-KR" altLang="en-US" b="1" dirty="0"/>
                  <a:t>컨트롤</a:t>
                </a:r>
                <a:r>
                  <a:rPr lang="en-US" altLang="ko-KR" b="1" dirty="0"/>
                  <a:t>, TD </a:t>
                </a:r>
                <a:r>
                  <a:rPr lang="ko-KR" altLang="en-US" b="1" dirty="0"/>
                  <a:t>컨트롤</a:t>
                </a:r>
                <a:endParaRPr lang="en-US" altLang="ko-KR" b="1" dirty="0"/>
              </a:p>
              <a:p>
                <a:endParaRPr lang="en-US" altLang="ko-KR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/>
                  <a:t>                </a:t>
                </a:r>
                <a:r>
                  <a:rPr lang="en-US" altLang="ko-KR" sz="1600" b="1" dirty="0"/>
                  <a:t>MC </a:t>
                </a:r>
                <a:r>
                  <a:rPr lang="ko-KR" altLang="en-US" sz="1600" b="1" dirty="0"/>
                  <a:t>컨트롤                                                                 </a:t>
                </a:r>
                <a:endParaRPr lang="en-US" altLang="ko-KR" sz="1600" b="1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400" b="1" dirty="0"/>
                  <a:t>정책 평가 단계에서 </a:t>
                </a:r>
                <a:r>
                  <a:rPr lang="en-US" altLang="ko-KR" sz="1400" b="1" dirty="0"/>
                  <a:t>MC</a:t>
                </a:r>
                <a:r>
                  <a:rPr lang="ko-KR" altLang="en-US" sz="1400" b="1" dirty="0"/>
                  <a:t>를 사용</a:t>
                </a:r>
                <a:endParaRPr lang="en-US" altLang="ko-KR" sz="1400" b="1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400" b="1" dirty="0"/>
                  <a:t>상태 가치 함수가 아닌 상태</a:t>
                </a:r>
                <a:r>
                  <a:rPr lang="en-US" altLang="ko-KR" sz="1400" b="1" dirty="0"/>
                  <a:t>-</a:t>
                </a:r>
                <a:r>
                  <a:rPr lang="ko-KR" altLang="en-US" sz="1400" b="1" dirty="0"/>
                  <a:t>액션 가치 함수 사용</a:t>
                </a:r>
                <a:endParaRPr lang="en-US" altLang="ko-KR" sz="1400" b="1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ko-KR" altLang="en-US" sz="1400" b="1" dirty="0"/>
                  <a:t>탐색을 통한 </a:t>
                </a:r>
                <a:r>
                  <a:rPr lang="ko-KR" altLang="en-US" sz="1400" b="1" dirty="0" err="1"/>
                  <a:t>그리디</a:t>
                </a:r>
                <a:r>
                  <a:rPr lang="ko-KR" altLang="en-US" sz="1400" b="1" dirty="0"/>
                  <a:t> 액션 </a:t>
                </a:r>
                <a:r>
                  <a:rPr lang="en-US" altLang="ko-KR" sz="1400" b="1" dirty="0"/>
                  <a:t>(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𝒈𝒓𝒆𝒆𝒅𝒚</m:t>
                    </m:r>
                  </m:oMath>
                </a14:m>
                <a:r>
                  <a:rPr lang="en-US" altLang="ko-KR" sz="1400" b="1" dirty="0"/>
                  <a:t> 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052F29-3244-F238-97D4-69E75314E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47" y="1739152"/>
                <a:ext cx="4530164" cy="1944122"/>
              </a:xfrm>
              <a:prstGeom prst="rect">
                <a:avLst/>
              </a:prstGeom>
              <a:blipFill>
                <a:blip r:embed="rId2"/>
                <a:stretch>
                  <a:fillRect l="-806" t="-1567" b="-3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644136-89A0-7ED2-1733-518B19FCADE1}"/>
                  </a:ext>
                </a:extLst>
              </p:cNvPr>
              <p:cNvSpPr txBox="1"/>
              <p:nvPr/>
            </p:nvSpPr>
            <p:spPr>
              <a:xfrm>
                <a:off x="4873811" y="2276821"/>
                <a:ext cx="5954394" cy="1713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400" b="1" dirty="0"/>
                  <a:t>                                      </a:t>
                </a:r>
                <a:r>
                  <a:rPr lang="en-US" altLang="ko-KR" sz="1600" b="1" dirty="0"/>
                  <a:t>TD </a:t>
                </a:r>
                <a:r>
                  <a:rPr lang="ko-KR" altLang="en-US" sz="1600" b="1" dirty="0"/>
                  <a:t>컨트롤                                                                 </a:t>
                </a:r>
                <a:endParaRPr lang="en-US" altLang="ko-KR" sz="1600" b="1" dirty="0"/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400" b="1" dirty="0"/>
                  <a:t>SARSA (on-policy)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:</a:t>
                </a:r>
                <a:r>
                  <a:rPr lang="ko-KR" altLang="en-US" sz="1400" b="1" dirty="0"/>
                  <a:t> </a:t>
                </a:r>
                <a:r>
                  <a:rPr lang="ko-KR" altLang="en-US" sz="1400" b="1" dirty="0" err="1"/>
                  <a:t>벨만</a:t>
                </a:r>
                <a:r>
                  <a:rPr lang="ko-KR" altLang="en-US" sz="1400" b="1" dirty="0"/>
                  <a:t> 기대 방정식을 기원에 두고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/>
                  <a:t>행동 정책과 타깃 정책이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𝒈𝒓𝒆𝒆𝒅𝒚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en-US" sz="1400" b="1" dirty="0"/>
                  <a:t>로 </a:t>
                </a:r>
                <a:r>
                  <a:rPr lang="ko-KR" altLang="en-US" sz="1400" b="1" dirty="0">
                    <a:highlight>
                      <a:srgbClr val="FFFF00"/>
                    </a:highlight>
                  </a:rPr>
                  <a:t>동일함</a:t>
                </a:r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(</a:t>
                </a:r>
                <a:r>
                  <a:rPr lang="ko-KR" altLang="en-US" sz="1400" b="1" dirty="0"/>
                  <a:t>탐색 방식만 사용</a:t>
                </a:r>
                <a:r>
                  <a:rPr lang="en-US" altLang="ko-KR" sz="1400" b="1" dirty="0"/>
                  <a:t>)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altLang="ko-KR" sz="1400" b="1" dirty="0"/>
                  <a:t>Q</a:t>
                </a:r>
                <a:r>
                  <a:rPr lang="ko-KR" altLang="en-US" sz="1400" b="1" dirty="0"/>
                  <a:t>러닝 </a:t>
                </a:r>
                <a:r>
                  <a:rPr lang="en-US" altLang="ko-KR" sz="1400" b="1" dirty="0"/>
                  <a:t>(off- policy) : </a:t>
                </a:r>
                <a:r>
                  <a:rPr lang="ko-KR" altLang="en-US" sz="1400" b="1" dirty="0" err="1"/>
                  <a:t>벨만</a:t>
                </a:r>
                <a:r>
                  <a:rPr lang="ko-KR" altLang="en-US" sz="1400" b="1" dirty="0"/>
                  <a:t> 최적 방정식에 기원을 두고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/>
                  <a:t>행동 정책은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𝒈𝒓𝒆𝒆𝒅𝒚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en-US" sz="1400" b="1" dirty="0"/>
                  <a:t>이고</a:t>
                </a:r>
                <a:r>
                  <a:rPr lang="en-US" altLang="ko-KR" sz="1400" b="1" dirty="0"/>
                  <a:t>, </a:t>
                </a:r>
                <a:r>
                  <a:rPr lang="ko-KR" altLang="en-US" sz="1400" b="1" dirty="0"/>
                  <a:t>타깃 정책은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𝒈𝒓𝒆𝒆𝒅𝒚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en-US" sz="1400" b="1" dirty="0"/>
                  <a:t>방식 </a:t>
                </a:r>
                <a:r>
                  <a:rPr lang="en-US" altLang="ko-KR" sz="1400" b="1" dirty="0"/>
                  <a:t>(</a:t>
                </a:r>
                <a:r>
                  <a:rPr lang="ko-KR" altLang="en-US" sz="1400" b="1" dirty="0"/>
                  <a:t>탐색과 활용을 반복</a:t>
                </a:r>
                <a:r>
                  <a:rPr lang="en-US" altLang="ko-KR" sz="1400" b="1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644136-89A0-7ED2-1733-518B19FCA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11" y="2276821"/>
                <a:ext cx="5954394" cy="1713290"/>
              </a:xfrm>
              <a:prstGeom prst="rect">
                <a:avLst/>
              </a:prstGeom>
              <a:blipFill>
                <a:blip r:embed="rId3"/>
                <a:stretch>
                  <a:fillRect l="-512" b="-2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381A54E-880C-72BB-33CD-F8EFF647BFFC}"/>
              </a:ext>
            </a:extLst>
          </p:cNvPr>
          <p:cNvSpPr txBox="1"/>
          <p:nvPr/>
        </p:nvSpPr>
        <p:spPr>
          <a:xfrm>
            <a:off x="496047" y="4097603"/>
            <a:ext cx="80409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Deep RL</a:t>
            </a:r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상태의 개수가 무수히 많아질 때 필요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오버 피팅과 </a:t>
            </a:r>
            <a:r>
              <a:rPr lang="ko-KR" altLang="en-US" sz="1400" b="1" dirty="0" err="1"/>
              <a:t>언더</a:t>
            </a:r>
            <a:r>
              <a:rPr lang="ko-KR" altLang="en-US" sz="1400" b="1" dirty="0"/>
              <a:t> 피팅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인공 신경망의 도입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en-US" altLang="ko-KR" sz="1400" b="1" dirty="0"/>
              <a:t>Gradient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descent (</a:t>
            </a:r>
            <a:r>
              <a:rPr lang="ko-KR" altLang="en-US" sz="1400" b="1" dirty="0"/>
              <a:t>경사 </a:t>
            </a:r>
            <a:r>
              <a:rPr lang="ko-KR" altLang="en-US" sz="1400" b="1" dirty="0" err="1"/>
              <a:t>하강법</a:t>
            </a:r>
            <a:r>
              <a:rPr lang="en-US" altLang="ko-KR" sz="14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6048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7D093-AA5E-4193-FC7A-5E1A0EC66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AB097-8D58-F6A3-51FD-05937A01D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32" y="739944"/>
            <a:ext cx="7156450" cy="444500"/>
          </a:xfrm>
        </p:spPr>
        <p:txBody>
          <a:bodyPr>
            <a:normAutofit fontScale="90000"/>
          </a:bodyPr>
          <a:lstStyle/>
          <a:p>
            <a:r>
              <a:rPr lang="ko-KR" altLang="en-US" b="1" dirty="0"/>
              <a:t>가치 기반 에이전트</a:t>
            </a:r>
            <a:r>
              <a:rPr lang="en-US" altLang="ko-KR" b="1" dirty="0"/>
              <a:t>, </a:t>
            </a:r>
            <a:r>
              <a:rPr lang="ko-KR" altLang="en-US" b="1" dirty="0"/>
              <a:t>정책 기반 에이전트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F4197-5A55-5BE9-6A96-02033501D7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5CC88-EF2C-3C8D-30D5-D8F000882C72}"/>
              </a:ext>
            </a:extLst>
          </p:cNvPr>
          <p:cNvSpPr txBox="1"/>
          <p:nvPr/>
        </p:nvSpPr>
        <p:spPr>
          <a:xfrm>
            <a:off x="496047" y="1554684"/>
            <a:ext cx="8749553" cy="240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가치 기반 에이전트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highlight>
                  <a:srgbClr val="FFFF00"/>
                </a:highlight>
              </a:rPr>
              <a:t>가치 함수</a:t>
            </a:r>
            <a:r>
              <a:rPr lang="ko-KR" altLang="en-US" sz="1400" b="1" dirty="0"/>
              <a:t>에 근거하여 액션을 선택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상태 </a:t>
            </a:r>
            <a:r>
              <a:rPr lang="en-US" altLang="ko-KR" sz="1400" b="1" dirty="0"/>
              <a:t>s</a:t>
            </a:r>
            <a:r>
              <a:rPr lang="ko-KR" altLang="en-US" sz="1400" b="1" dirty="0"/>
              <a:t>에서 선택할 수 있는 액션들 중 가장 </a:t>
            </a:r>
            <a:r>
              <a:rPr lang="ko-KR" altLang="en-US" sz="1400" b="1" dirty="0" err="1"/>
              <a:t>밸류가</a:t>
            </a:r>
            <a:r>
              <a:rPr lang="ko-KR" altLang="en-US" sz="1400" b="1" dirty="0"/>
              <a:t> 높은 액션을 선택하는 방식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예시</a:t>
            </a:r>
            <a:r>
              <a:rPr lang="en-US" altLang="ko-KR" sz="1400" b="1" dirty="0"/>
              <a:t>) Q </a:t>
            </a:r>
            <a:r>
              <a:rPr lang="ko-KR" altLang="en-US" sz="1400" b="1" dirty="0"/>
              <a:t>러닝과 </a:t>
            </a:r>
            <a:r>
              <a:rPr lang="en-US" altLang="ko-KR" sz="1400" b="1" dirty="0"/>
              <a:t>DQN (Deep Q-Networks)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정책 함수가 따로 없기에 다소 불안정 할 수 있음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34731-7AF7-DE4B-4FB5-787E4842C1BA}"/>
              </a:ext>
            </a:extLst>
          </p:cNvPr>
          <p:cNvSpPr txBox="1"/>
          <p:nvPr/>
        </p:nvSpPr>
        <p:spPr>
          <a:xfrm>
            <a:off x="496047" y="3753615"/>
            <a:ext cx="8040968" cy="2174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</a:rPr>
              <a:t>정책 기반 에이전트</a:t>
            </a: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accent1">
                  <a:lumMod val="50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>
                <a:highlight>
                  <a:srgbClr val="FFFF00"/>
                </a:highlight>
              </a:rPr>
              <a:t>정책 함수</a:t>
            </a:r>
            <a:r>
              <a:rPr lang="ko-KR" altLang="en-US" sz="1400" b="1" dirty="0"/>
              <a:t>를 보고 직접 액션을 선택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 err="1"/>
              <a:t>결정론적인</a:t>
            </a:r>
            <a:r>
              <a:rPr lang="ko-KR" altLang="en-US" sz="1400" b="1" dirty="0"/>
              <a:t> 가치 기반 에이전트에 비해 유연한 </a:t>
            </a:r>
            <a:r>
              <a:rPr lang="ko-KR" altLang="en-US" sz="1400" b="1" dirty="0">
                <a:highlight>
                  <a:srgbClr val="FFFF00"/>
                </a:highlight>
              </a:rPr>
              <a:t>확률적 정책</a:t>
            </a:r>
            <a:r>
              <a:rPr lang="ko-KR" altLang="en-US" sz="1400" b="1" dirty="0"/>
              <a:t>을 활용 </a:t>
            </a:r>
            <a:endParaRPr lang="en-US" altLang="ko-KR" sz="14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예시 </a:t>
            </a:r>
            <a:r>
              <a:rPr lang="en-US" altLang="ko-KR" sz="1400" b="1" dirty="0"/>
              <a:t>) REINFORCE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b="1" dirty="0"/>
              <a:t>액션공간이 연속적인 경우에 유리하나 수렴 속도가 느림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113394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E8AB1-9220-7223-8054-1FA698BFE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CAFA0-8387-385A-288E-1EE86372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32" y="739944"/>
            <a:ext cx="7156450" cy="444500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Isaac gym </a:t>
            </a:r>
            <a:r>
              <a:rPr lang="ko-KR" altLang="en-US" b="1" dirty="0"/>
              <a:t>기초 수강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B711A-A2FC-D650-36AF-8B52448BDE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C1A7C6-2257-97A2-B4FA-A0C6FB3E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5" y="1370173"/>
            <a:ext cx="7156450" cy="3706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6CA128-AAD2-4593-9CF0-D36A8F025DBA}"/>
              </a:ext>
            </a:extLst>
          </p:cNvPr>
          <p:cNvSpPr txBox="1"/>
          <p:nvPr/>
        </p:nvSpPr>
        <p:spPr>
          <a:xfrm>
            <a:off x="2061113" y="5379392"/>
            <a:ext cx="80656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강화학습 기초 학습 완료 후 </a:t>
            </a:r>
            <a:r>
              <a:rPr lang="en-US" altLang="ko-KR" sz="1400" b="1" dirty="0" err="1"/>
              <a:t>isaac</a:t>
            </a:r>
            <a:r>
              <a:rPr lang="en-US" altLang="ko-KR" sz="1400" b="1" dirty="0"/>
              <a:t> gym </a:t>
            </a:r>
            <a:r>
              <a:rPr lang="ko-KR" altLang="en-US" sz="1400" b="1" dirty="0"/>
              <a:t>기초 수강 중에 있습니다</a:t>
            </a:r>
            <a:r>
              <a:rPr lang="en-US" altLang="ko-KR" sz="1400" b="1" dirty="0"/>
              <a:t>. </a:t>
            </a:r>
            <a:r>
              <a:rPr lang="ko-KR" altLang="en-US" sz="1400" b="1" dirty="0"/>
              <a:t>데스크탑이 없어 아직 본격적인 실습을 하지는 못하고 있지만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폴더 구조나 물리 속성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카메라 설정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위치 속도 힘 제어하는 방법에 대해 간단하게 학습했습니다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8944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5061</TotalTime>
  <Words>453</Words>
  <Application>Microsoft Office PowerPoint</Application>
  <PresentationFormat>와이드스크린</PresentationFormat>
  <Paragraphs>68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나눔고딕OTF</vt:lpstr>
      <vt:lpstr>나눔명조OTF ExtraBold</vt:lpstr>
      <vt:lpstr>나눔스퀘어OTF_ac</vt:lpstr>
      <vt:lpstr>마루 부리OTF 굵은</vt:lpstr>
      <vt:lpstr>마루 부리OTF 조금굵은</vt:lpstr>
      <vt:lpstr>맑은 고딕</vt:lpstr>
      <vt:lpstr>Arial</vt:lpstr>
      <vt:lpstr>Cambria Math</vt:lpstr>
      <vt:lpstr>Franklin Gothic Demi Cond</vt:lpstr>
      <vt:lpstr>Wingdings</vt:lpstr>
      <vt:lpstr>Office 테마</vt:lpstr>
      <vt:lpstr>25.03.21</vt:lpstr>
      <vt:lpstr>강화학습 기초 학습</vt:lpstr>
      <vt:lpstr>벨만 방정식, MDP를 알 때의 플래닝</vt:lpstr>
      <vt:lpstr>MDP를 모를 때 밸류 평가하기</vt:lpstr>
      <vt:lpstr>MDP를 모를 때 최고의 정책 찾기 , Deep RL</vt:lpstr>
      <vt:lpstr>가치 기반 에이전트, 정책 기반 에이전트</vt:lpstr>
      <vt:lpstr>Isaac gym 기초 수강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부제목 입력</dc:title>
  <dc:creator>권나현</dc:creator>
  <cp:lastModifiedBy>민우 조</cp:lastModifiedBy>
  <cp:revision>27</cp:revision>
  <dcterms:created xsi:type="dcterms:W3CDTF">2023-07-20T19:53:34Z</dcterms:created>
  <dcterms:modified xsi:type="dcterms:W3CDTF">2025-03-22T15:02:23Z</dcterms:modified>
</cp:coreProperties>
</file>