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3D5B9C"/>
    <a:srgbClr val="8F8F8F"/>
    <a:srgbClr val="B90005"/>
    <a:srgbClr val="0A1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EBD0AB-BCBB-0118-5A80-DA7347617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FCE9EE-D300-DE8D-B423-0568C23473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C7B17-1A89-43CE-83E6-B5D9BEA54F58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FDCC3-6924-C76E-BE17-936ABBF786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DAAFA3-AD89-91A2-3F7F-2906198481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015C7-A97D-4CA9-BF79-D1804787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1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EFEA-1FD0-4564-BFBC-3007BDECC2E2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7A840-B931-45C3-B348-E95BF93F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8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44BA0-D725-D004-8FFA-C66E9FE53C52}"/>
              </a:ext>
            </a:extLst>
          </p:cNvPr>
          <p:cNvSpPr/>
          <p:nvPr userDrawn="1"/>
        </p:nvSpPr>
        <p:spPr>
          <a:xfrm>
            <a:off x="0" y="3524623"/>
            <a:ext cx="12192000" cy="3333377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84E00A-C976-3478-5434-F4F72E5803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001" y="5930338"/>
            <a:ext cx="8348385" cy="548084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이름을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C42AFF-31BB-3DBA-135C-EAD2F5418E0C}"/>
              </a:ext>
            </a:extLst>
          </p:cNvPr>
          <p:cNvCxnSpPr/>
          <p:nvPr userDrawn="1"/>
        </p:nvCxnSpPr>
        <p:spPr>
          <a:xfrm>
            <a:off x="6172200" y="6478422"/>
            <a:ext cx="5756186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8" name="그림 37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E6C6C0F2-1658-D905-877A-B756102680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565993"/>
            <a:ext cx="5639768" cy="2846238"/>
          </a:xfrm>
          <a:prstGeom prst="rect">
            <a:avLst/>
          </a:prstGeom>
        </p:spPr>
      </p:pic>
      <p:sp>
        <p:nvSpPr>
          <p:cNvPr id="42" name="제목 41">
            <a:extLst>
              <a:ext uri="{FF2B5EF4-FFF2-40B4-BE49-F238E27FC236}">
                <a16:creationId xmlns:a16="http://schemas.microsoft.com/office/drawing/2014/main" id="{0F2CAB11-06C9-B8E7-8652-D763267BD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7386" y="5192303"/>
            <a:ext cx="6731000" cy="734142"/>
          </a:xfrm>
        </p:spPr>
        <p:txBody>
          <a:bodyPr>
            <a:normAutofit/>
          </a:bodyPr>
          <a:lstStyle>
            <a:lvl1pPr algn="r">
              <a:defRPr sz="4400">
                <a:solidFill>
                  <a:schemeClr val="bg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defRPr>
            </a:lvl1pPr>
          </a:lstStyle>
          <a:p>
            <a:r>
              <a:rPr lang="ko-KR" altLang="en-US" dirty="0"/>
              <a:t>미팅 날짜 입력</a:t>
            </a:r>
          </a:p>
        </p:txBody>
      </p:sp>
    </p:spTree>
    <p:extLst>
      <p:ext uri="{BB962C8B-B14F-4D97-AF65-F5344CB8AC3E}">
        <p14:creationId xmlns:p14="http://schemas.microsoft.com/office/powerpoint/2010/main" val="228282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AF33F91-796E-F7B4-F82E-AB32AD043907}"/>
              </a:ext>
            </a:extLst>
          </p:cNvPr>
          <p:cNvSpPr/>
          <p:nvPr userDrawn="1"/>
        </p:nvSpPr>
        <p:spPr>
          <a:xfrm>
            <a:off x="3606800" y="0"/>
            <a:ext cx="8585200" cy="6858000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8827371D-2C35-EAB2-F2AE-F8C2F27130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6" name="제목 123">
            <a:extLst>
              <a:ext uri="{FF2B5EF4-FFF2-40B4-BE49-F238E27FC236}">
                <a16:creationId xmlns:a16="http://schemas.microsoft.com/office/drawing/2014/main" id="{C27ED4FF-0490-4162-31DD-908E7742E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7" name="텍스트 개체 틀 132">
            <a:extLst>
              <a:ext uri="{FF2B5EF4-FFF2-40B4-BE49-F238E27FC236}">
                <a16:creationId xmlns:a16="http://schemas.microsoft.com/office/drawing/2014/main" id="{E0CA3AB4-F1D1-C555-B497-7280E413B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8" name="텍스트 개체 틀 132">
            <a:extLst>
              <a:ext uri="{FF2B5EF4-FFF2-40B4-BE49-F238E27FC236}">
                <a16:creationId xmlns:a16="http://schemas.microsoft.com/office/drawing/2014/main" id="{1CAE7D92-967F-7EE7-02AC-B0B318254D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9" name="텍스트 개체 틀 132">
            <a:extLst>
              <a:ext uri="{FF2B5EF4-FFF2-40B4-BE49-F238E27FC236}">
                <a16:creationId xmlns:a16="http://schemas.microsoft.com/office/drawing/2014/main" id="{6A089ADA-80D4-26B9-673B-44D1690099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0" name="텍스트 개체 틀 132">
            <a:extLst>
              <a:ext uri="{FF2B5EF4-FFF2-40B4-BE49-F238E27FC236}">
                <a16:creationId xmlns:a16="http://schemas.microsoft.com/office/drawing/2014/main" id="{F714C85F-A6A2-88F8-7BED-CE1487FF1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1" name="텍스트 개체 틀 132">
            <a:extLst>
              <a:ext uri="{FF2B5EF4-FFF2-40B4-BE49-F238E27FC236}">
                <a16:creationId xmlns:a16="http://schemas.microsoft.com/office/drawing/2014/main" id="{2A34D2FE-9127-AB1B-CB6E-E82D3C0C89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2" name="텍스트 개체 틀 140">
            <a:extLst>
              <a:ext uri="{FF2B5EF4-FFF2-40B4-BE49-F238E27FC236}">
                <a16:creationId xmlns:a16="http://schemas.microsoft.com/office/drawing/2014/main" id="{E97C8DFB-6E5D-6A54-71E0-64434DCCD9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3" name="텍스트 개체 틀 140">
            <a:extLst>
              <a:ext uri="{FF2B5EF4-FFF2-40B4-BE49-F238E27FC236}">
                <a16:creationId xmlns:a16="http://schemas.microsoft.com/office/drawing/2014/main" id="{810D75F9-CEF8-F990-94D5-E3803DDB74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" name="텍스트 개체 틀 140">
            <a:extLst>
              <a:ext uri="{FF2B5EF4-FFF2-40B4-BE49-F238E27FC236}">
                <a16:creationId xmlns:a16="http://schemas.microsoft.com/office/drawing/2014/main" id="{DEDDC154-F09F-9E97-CA1E-C37E4A39FC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5" name="텍스트 개체 틀 140">
            <a:extLst>
              <a:ext uri="{FF2B5EF4-FFF2-40B4-BE49-F238E27FC236}">
                <a16:creationId xmlns:a16="http://schemas.microsoft.com/office/drawing/2014/main" id="{AB12217B-5F25-2DDC-487D-FF746327D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6" name="텍스트 개체 틀 140">
            <a:extLst>
              <a:ext uri="{FF2B5EF4-FFF2-40B4-BE49-F238E27FC236}">
                <a16:creationId xmlns:a16="http://schemas.microsoft.com/office/drawing/2014/main" id="{CDE23B3A-CF32-C298-6DDB-10AF11D958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7" name="텍스트 개체 틀 140">
            <a:extLst>
              <a:ext uri="{FF2B5EF4-FFF2-40B4-BE49-F238E27FC236}">
                <a16:creationId xmlns:a16="http://schemas.microsoft.com/office/drawing/2014/main" id="{7632AA23-D3C8-44EA-D81D-D0CA1C9D2C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0063C6-1C67-CEED-E6BC-8FB432C44E69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23D2D-09D1-1886-E950-F1C41BD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446CB-6E7C-B57B-3390-3FBF957F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1DE4E-3726-CBEE-0357-91478A74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1D8-36AB-467C-8431-70E1FA902C5E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63580-8B5F-2C83-AFB2-6217867A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46372-186E-2B3D-C64B-30EC909D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3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C715-3113-B5E2-ACE0-8B202F0F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EE09C-BB41-D464-BF2A-EFB3415CA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A39AF-3791-874B-EA82-49A1E8E5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8DF98-0CD5-0CF1-2615-26DF8B71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FEC2-4B64-4D69-BB65-0F6A21894B39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28824-0EB3-661A-5569-DC2781BA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27A95-3EDC-3192-2AB3-962C83A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50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16B85-F993-09E6-94A1-BC76AAFD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13003-D7FD-C439-311C-96176CC6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2C6-1A6D-4DF4-9DB1-118B35AF9F82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4E8E0B-FADE-8F4E-4E9C-63D85052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F6DCA1-E78A-730E-15F0-5E082E26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5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AD54A7-7A9D-C322-A3B3-1B9FEB22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D713-56E3-400C-8B92-6462C9332D3D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CA1377-5A68-F602-A3D6-241B2D94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048D17-D532-FF24-1A67-8E540ABA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73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446AA-12AC-90F0-AE03-88AA6E50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629C-57B8-77B6-2DDD-DE19035C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C40E-6FA9-F4FF-481C-2428F1E4B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675F0-2AF0-C09E-2935-97255D89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F007-AFD6-4C61-A0B0-483FF601CEA2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0EF1A-E7DD-59FF-904E-EE30A97F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02FEB-492D-C976-32C8-1DCA32A4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73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FF740-E263-5DF1-1218-605F823D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17B99-7173-4ABC-8FA4-B406894C9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C456D-1F15-F2F4-2B6B-C8941CB5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F1603-AD4C-74DD-EA33-4B83FAA0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DFF-7F65-4AD7-A72F-C83E75650CF3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FAD07-6D5C-2C4D-93B7-CDA775FA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45116-4F97-09A9-818E-63833B5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3173-C290-5793-D759-CFE67FFB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DBBE0-EB41-5325-CC99-5F9B4267D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1E3E4-3FFA-9736-3772-40991B46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B2E-171C-4CEA-8810-C9117E2394EC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2AE36-F529-1966-587D-7967B1AE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7D259-D3E5-E330-ACBF-E0C7060D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52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FF0ED8-B70A-3A81-EDCB-E717C6976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6DC81-5757-850C-F818-05F09CC1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B23F1-58CD-7930-D3F5-32C1F352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8806-DB14-404D-8171-7B1B76E89300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6262A-EFE4-F387-427D-EC7847F7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8E075-BE1E-9EDF-1B3D-E0CC4D33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4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</p:cNvCxnSpPr>
          <p:nvPr userDrawn="1"/>
        </p:nvCxnSpPr>
        <p:spPr>
          <a:xfrm>
            <a:off x="361950" y="5782583"/>
            <a:ext cx="114681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3C2B4CF-08D1-61F2-EDD1-132ACE9C92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950" y="5918200"/>
            <a:ext cx="11055350" cy="742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설명을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72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5FB74B1-747C-467F-D9F4-1E3826802F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1950" y="1813615"/>
            <a:ext cx="7029450" cy="416534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513583A-2964-A858-4845-A2E81ED7F2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2501" y="1813358"/>
            <a:ext cx="4279900" cy="4165600"/>
          </a:xfrm>
        </p:spPr>
        <p:txBody>
          <a:bodyPr>
            <a:normAutofit/>
          </a:bodyPr>
          <a:lstStyle>
            <a:lvl1pPr>
              <a:defRPr sz="24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그림에</a:t>
            </a:r>
            <a:r>
              <a:rPr lang="en-US" altLang="ko-KR" dirty="0"/>
              <a:t> </a:t>
            </a:r>
            <a:r>
              <a:rPr lang="ko-KR" altLang="en-US" dirty="0"/>
              <a:t>대한 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6931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5D36F0-C8F1-16A8-691B-22E937A2FDBE}"/>
              </a:ext>
            </a:extLst>
          </p:cNvPr>
          <p:cNvSpPr/>
          <p:nvPr userDrawn="1"/>
        </p:nvSpPr>
        <p:spPr>
          <a:xfrm>
            <a:off x="0" y="1568384"/>
            <a:ext cx="7628544" cy="4748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5" name="미디어 개체 틀 4">
            <a:extLst>
              <a:ext uri="{FF2B5EF4-FFF2-40B4-BE49-F238E27FC236}">
                <a16:creationId xmlns:a16="http://schemas.microsoft.com/office/drawing/2014/main" id="{1742E20A-BECD-5917-33FE-5AD53021280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0" y="1568383"/>
            <a:ext cx="7628545" cy="42902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77F2FB3D-A623-2D69-607F-7D4A73C1C0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930516"/>
            <a:ext cx="7628544" cy="36512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EFEF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영상 제목 입력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0323CDC9-8356-FBDA-7E0C-7954873F8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2400" y="1568381"/>
            <a:ext cx="4057650" cy="4361917"/>
          </a:xfrm>
        </p:spPr>
        <p:txBody>
          <a:bodyPr>
            <a:normAutofit/>
          </a:bodyPr>
          <a:lstStyle>
            <a:lvl1pPr>
              <a:defRPr sz="24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영상에</a:t>
            </a:r>
            <a:r>
              <a:rPr lang="en-US" altLang="ko-KR" dirty="0"/>
              <a:t> </a:t>
            </a:r>
            <a:r>
              <a:rPr lang="ko-KR" altLang="en-US" dirty="0"/>
              <a:t>대한 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9092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858"/>
            <a:ext cx="11088501" cy="55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9" y="6053984"/>
            <a:ext cx="1202329" cy="6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7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9C28DE0-5DA6-55E9-FED8-3E62C4DE25EB}"/>
              </a:ext>
            </a:extLst>
          </p:cNvPr>
          <p:cNvSpPr/>
          <p:nvPr userDrawn="1"/>
        </p:nvSpPr>
        <p:spPr>
          <a:xfrm>
            <a:off x="3606800" y="0"/>
            <a:ext cx="8585200" cy="6858000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DC33E4-9B4A-5D59-7A0C-E277CBD565C9}"/>
              </a:ext>
            </a:extLst>
          </p:cNvPr>
          <p:cNvSpPr/>
          <p:nvPr userDrawn="1"/>
        </p:nvSpPr>
        <p:spPr>
          <a:xfrm>
            <a:off x="0" y="0"/>
            <a:ext cx="360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그림 1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2685D226-5374-9DC9-8A68-2DCD59A46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124" name="제목 123">
            <a:extLst>
              <a:ext uri="{FF2B5EF4-FFF2-40B4-BE49-F238E27FC236}">
                <a16:creationId xmlns:a16="http://schemas.microsoft.com/office/drawing/2014/main" id="{FBA234E1-2408-7FF0-E23E-7B211F75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B6BDA5E2-DA64-618B-2962-B374D93839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4" name="텍스트 개체 틀 132">
            <a:extLst>
              <a:ext uri="{FF2B5EF4-FFF2-40B4-BE49-F238E27FC236}">
                <a16:creationId xmlns:a16="http://schemas.microsoft.com/office/drawing/2014/main" id="{4C21673D-BB4F-93B0-E201-8A979E421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35" name="텍스트 개체 틀 132">
            <a:extLst>
              <a:ext uri="{FF2B5EF4-FFF2-40B4-BE49-F238E27FC236}">
                <a16:creationId xmlns:a16="http://schemas.microsoft.com/office/drawing/2014/main" id="{EDA5BEF7-20A7-181A-EDF9-D6E87B75B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36" name="텍스트 개체 틀 132">
            <a:extLst>
              <a:ext uri="{FF2B5EF4-FFF2-40B4-BE49-F238E27FC236}">
                <a16:creationId xmlns:a16="http://schemas.microsoft.com/office/drawing/2014/main" id="{F5558A42-7201-111D-50E5-A25220EC3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7" name="텍스트 개체 틀 132">
            <a:extLst>
              <a:ext uri="{FF2B5EF4-FFF2-40B4-BE49-F238E27FC236}">
                <a16:creationId xmlns:a16="http://schemas.microsoft.com/office/drawing/2014/main" id="{CB59C18D-A704-BF8D-EC1E-1608EF52E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1" name="텍스트 개체 틀 140">
            <a:extLst>
              <a:ext uri="{FF2B5EF4-FFF2-40B4-BE49-F238E27FC236}">
                <a16:creationId xmlns:a16="http://schemas.microsoft.com/office/drawing/2014/main" id="{1BB7C4DB-61FC-3038-F5EB-496E82D691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2" name="텍스트 개체 틀 140">
            <a:extLst>
              <a:ext uri="{FF2B5EF4-FFF2-40B4-BE49-F238E27FC236}">
                <a16:creationId xmlns:a16="http://schemas.microsoft.com/office/drawing/2014/main" id="{6BFD30C2-59D6-3A8D-BA58-F18224FBD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3" name="텍스트 개체 틀 140">
            <a:extLst>
              <a:ext uri="{FF2B5EF4-FFF2-40B4-BE49-F238E27FC236}">
                <a16:creationId xmlns:a16="http://schemas.microsoft.com/office/drawing/2014/main" id="{9B01DD53-1AA7-0101-B2F4-CE6BCF0BCB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4" name="텍스트 개체 틀 140">
            <a:extLst>
              <a:ext uri="{FF2B5EF4-FFF2-40B4-BE49-F238E27FC236}">
                <a16:creationId xmlns:a16="http://schemas.microsoft.com/office/drawing/2014/main" id="{D9F2EEA8-3730-72FE-61C8-51E57C003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5" name="텍스트 개체 틀 140">
            <a:extLst>
              <a:ext uri="{FF2B5EF4-FFF2-40B4-BE49-F238E27FC236}">
                <a16:creationId xmlns:a16="http://schemas.microsoft.com/office/drawing/2014/main" id="{DD09131C-F743-ABD3-92F6-5CB2DA337E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6" name="텍스트 개체 틀 140">
            <a:extLst>
              <a:ext uri="{FF2B5EF4-FFF2-40B4-BE49-F238E27FC236}">
                <a16:creationId xmlns:a16="http://schemas.microsoft.com/office/drawing/2014/main" id="{151F1205-8317-677A-3D8D-66814036E0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B3AA4CA-2F9C-6137-8683-2639CF6ACB22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1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DC33E4-9B4A-5D59-7A0C-E277CBD565C9}"/>
              </a:ext>
            </a:extLst>
          </p:cNvPr>
          <p:cNvSpPr/>
          <p:nvPr userDrawn="1"/>
        </p:nvSpPr>
        <p:spPr>
          <a:xfrm>
            <a:off x="0" y="0"/>
            <a:ext cx="360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그림 1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2685D226-5374-9DC9-8A68-2DCD59A46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124" name="제목 123">
            <a:extLst>
              <a:ext uri="{FF2B5EF4-FFF2-40B4-BE49-F238E27FC236}">
                <a16:creationId xmlns:a16="http://schemas.microsoft.com/office/drawing/2014/main" id="{FBA234E1-2408-7FF0-E23E-7B211F75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B6BDA5E2-DA64-618B-2962-B374D93839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4" name="텍스트 개체 틀 132">
            <a:extLst>
              <a:ext uri="{FF2B5EF4-FFF2-40B4-BE49-F238E27FC236}">
                <a16:creationId xmlns:a16="http://schemas.microsoft.com/office/drawing/2014/main" id="{4C21673D-BB4F-93B0-E201-8A979E421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35" name="텍스트 개체 틀 132">
            <a:extLst>
              <a:ext uri="{FF2B5EF4-FFF2-40B4-BE49-F238E27FC236}">
                <a16:creationId xmlns:a16="http://schemas.microsoft.com/office/drawing/2014/main" id="{EDA5BEF7-20A7-181A-EDF9-D6E87B75B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36" name="텍스트 개체 틀 132">
            <a:extLst>
              <a:ext uri="{FF2B5EF4-FFF2-40B4-BE49-F238E27FC236}">
                <a16:creationId xmlns:a16="http://schemas.microsoft.com/office/drawing/2014/main" id="{F5558A42-7201-111D-50E5-A25220EC3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7" name="텍스트 개체 틀 132">
            <a:extLst>
              <a:ext uri="{FF2B5EF4-FFF2-40B4-BE49-F238E27FC236}">
                <a16:creationId xmlns:a16="http://schemas.microsoft.com/office/drawing/2014/main" id="{CB59C18D-A704-BF8D-EC1E-1608EF52E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1" name="텍스트 개체 틀 140">
            <a:extLst>
              <a:ext uri="{FF2B5EF4-FFF2-40B4-BE49-F238E27FC236}">
                <a16:creationId xmlns:a16="http://schemas.microsoft.com/office/drawing/2014/main" id="{1BB7C4DB-61FC-3038-F5EB-496E82D691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2" name="텍스트 개체 틀 140">
            <a:extLst>
              <a:ext uri="{FF2B5EF4-FFF2-40B4-BE49-F238E27FC236}">
                <a16:creationId xmlns:a16="http://schemas.microsoft.com/office/drawing/2014/main" id="{6BFD30C2-59D6-3A8D-BA58-F18224FBD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3" name="텍스트 개체 틀 140">
            <a:extLst>
              <a:ext uri="{FF2B5EF4-FFF2-40B4-BE49-F238E27FC236}">
                <a16:creationId xmlns:a16="http://schemas.microsoft.com/office/drawing/2014/main" id="{9B01DD53-1AA7-0101-B2F4-CE6BCF0BCB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4" name="텍스트 개체 틀 140">
            <a:extLst>
              <a:ext uri="{FF2B5EF4-FFF2-40B4-BE49-F238E27FC236}">
                <a16:creationId xmlns:a16="http://schemas.microsoft.com/office/drawing/2014/main" id="{D9F2EEA8-3730-72FE-61C8-51E57C003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5" name="텍스트 개체 틀 140">
            <a:extLst>
              <a:ext uri="{FF2B5EF4-FFF2-40B4-BE49-F238E27FC236}">
                <a16:creationId xmlns:a16="http://schemas.microsoft.com/office/drawing/2014/main" id="{DD09131C-F743-ABD3-92F6-5CB2DA337E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6" name="텍스트 개체 틀 140">
            <a:extLst>
              <a:ext uri="{FF2B5EF4-FFF2-40B4-BE49-F238E27FC236}">
                <a16:creationId xmlns:a16="http://schemas.microsoft.com/office/drawing/2014/main" id="{151F1205-8317-677A-3D8D-66814036E0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B3AA4CA-2F9C-6137-8683-2639CF6ACB22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BD97D0-9F35-EC3D-CD21-DB93256C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F94C7-AF02-2784-2BD1-1F6AFBC8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BE0C4-0CB5-A810-460E-B29DF6061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FDE8-EC5A-406B-AB21-EBA993C600AD}" type="datetime1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A9DD7-C2B5-3F67-EBC6-C414FF7ED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09683-4EC5-63F3-0C35-0B6FAFC6E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6" r:id="rId3"/>
    <p:sldLayoutId id="2147483662" r:id="rId4"/>
    <p:sldLayoutId id="2147483663" r:id="rId5"/>
    <p:sldLayoutId id="2147483664" r:id="rId6"/>
    <p:sldLayoutId id="2147483665" r:id="rId7"/>
    <p:sldLayoutId id="2147483651" r:id="rId8"/>
    <p:sldLayoutId id="2147483661" r:id="rId9"/>
    <p:sldLayoutId id="2147483660" r:id="rId10"/>
    <p:sldLayoutId id="2147483650" r:id="rId11"/>
    <p:sldLayoutId id="2147483652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E464E9F-C43B-6E93-460F-CF59D8497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한성재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108079-0DE7-ED1D-6B0C-6D8F7A70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2024.09.03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08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4173D08-EB68-8E55-44C1-CB287433ED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3752082"/>
            <a:ext cx="9472163" cy="2312287"/>
          </a:xfrm>
        </p:spPr>
        <p:txBody>
          <a:bodyPr>
            <a:normAutofit/>
          </a:bodyPr>
          <a:lstStyle/>
          <a:p>
            <a:r>
              <a:rPr lang="ko-KR" altLang="en-US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위 치 명령과 관절 위치 오류 및 속도의 이력을 통해 관절 토크를 도출하는</a:t>
            </a:r>
            <a:endParaRPr lang="en-US" altLang="ko-KR" sz="2000" b="0" i="0" dirty="0">
              <a:solidFill>
                <a:srgbClr val="333333"/>
              </a:solidFill>
              <a:effectLst/>
              <a:highlight>
                <a:srgbClr val="EBF5F1"/>
              </a:highlight>
              <a:latin typeface="color-emoji"/>
            </a:endParaRPr>
          </a:p>
          <a:p>
            <a:r>
              <a:rPr lang="ko-KR" altLang="en-US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  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two-layered feed-forward neural network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를 사용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32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개의 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softsign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 units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을 사용</a:t>
            </a:r>
            <a:br>
              <a:rPr lang="en-US" altLang="ko-KR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</a:br>
            <a:br>
              <a:rPr lang="en-US" altLang="ko-KR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</a:br>
            <a:r>
              <a:rPr lang="en-US" altLang="ko-KR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noisy observation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을 구현하기위해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linear velocity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에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0.2m/s, angular v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에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0.25rad/s, joint v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에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0.5 rad/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s,joint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 position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에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0.05 rad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만큼의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noisy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를 추가</a:t>
            </a:r>
            <a:endParaRPr lang="ko-KR" altLang="en-US" sz="2000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67FC4B8-179A-CD36-4635-5C8577D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Actuator Model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8FF455-8A3A-017E-C5C0-678C7E5F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13542"/>
            <a:ext cx="5587239" cy="24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7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4173D08-EB68-8E55-44C1-CB287433ED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0271" y="1316407"/>
            <a:ext cx="5288272" cy="580855"/>
          </a:xfrm>
        </p:spPr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무작위 자세에서 일어나기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50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번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+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 외부 힘을 가했을 때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50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번해서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3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번 실패함</a:t>
            </a:r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67FC4B8-179A-CD36-4635-5C8577D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80E6BC-A197-22F6-E609-7B32601C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71" y="1606835"/>
            <a:ext cx="6450891" cy="2180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A98887-7804-F6CC-861E-9C57E0063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681" y="1606835"/>
            <a:ext cx="4086795" cy="1562318"/>
          </a:xfrm>
          <a:prstGeom prst="rect">
            <a:avLst/>
          </a:prstGeom>
        </p:spPr>
      </p:pic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048E7303-F7D0-64F1-675B-39683FC975C7}"/>
              </a:ext>
            </a:extLst>
          </p:cNvPr>
          <p:cNvSpPr txBox="1">
            <a:spLocks/>
          </p:cNvSpPr>
          <p:nvPr/>
        </p:nvSpPr>
        <p:spPr>
          <a:xfrm>
            <a:off x="6903728" y="3965266"/>
            <a:ext cx="5288272" cy="58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333333"/>
                </a:solidFill>
                <a:highlight>
                  <a:srgbClr val="EBF5F1"/>
                </a:highlight>
                <a:latin typeface="color-emoji"/>
              </a:rPr>
              <a:t>높이 추정을 </a:t>
            </a:r>
            <a:r>
              <a:rPr lang="en-US" altLang="ko-KR" dirty="0">
                <a:solidFill>
                  <a:srgbClr val="333333"/>
                </a:solidFill>
                <a:highlight>
                  <a:srgbClr val="EBF5F1"/>
                </a:highlight>
                <a:latin typeface="color-emoji"/>
              </a:rPr>
              <a:t>TSIF</a:t>
            </a:r>
            <a:r>
              <a:rPr lang="ko-KR" altLang="en-US" dirty="0">
                <a:solidFill>
                  <a:srgbClr val="333333"/>
                </a:solidFill>
                <a:highlight>
                  <a:srgbClr val="EBF5F1"/>
                </a:highlight>
                <a:latin typeface="color-emoji"/>
              </a:rPr>
              <a:t>로 했을 때보다 신경망으로 했을 때의 성능이 더 좋음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18B9C4-2B58-7814-4F94-48CBC8EAF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20" y="2998967"/>
            <a:ext cx="6675391" cy="329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4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9" y="603849"/>
            <a:ext cx="9096843" cy="4445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착지 감지 인수인계</a:t>
            </a:r>
            <a:endParaRPr lang="en-US" altLang="ko-KR" dirty="0" err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9F01287-A655-A831-BA83-AEFE370BC9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8"/>
            <a:ext cx="6210300" cy="781958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Rbq</a:t>
            </a:r>
            <a:r>
              <a:rPr lang="en-US" altLang="ko-KR" sz="1800" dirty="0"/>
              <a:t> </a:t>
            </a:r>
            <a:r>
              <a:rPr lang="ko-KR" altLang="en-US" sz="1800" dirty="0"/>
              <a:t>사용해서 실제 착지 감지 힘 측정 실험 수행함 </a:t>
            </a:r>
            <a:endParaRPr lang="en-US" altLang="ko-KR" sz="1800" dirty="0"/>
          </a:p>
          <a:p>
            <a:r>
              <a:rPr lang="en-US" altLang="ko-KR" sz="1800" dirty="0" err="1"/>
              <a:t>Lstm</a:t>
            </a:r>
            <a:r>
              <a:rPr lang="ko-KR" altLang="en-US" sz="1800" dirty="0"/>
              <a:t>을 활용한 착지 감지 코드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84E9B0-91BA-4F89-74FF-3C83DEB8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1814297"/>
            <a:ext cx="6924249" cy="44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9" y="603849"/>
            <a:ext cx="9096843" cy="444500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발 착지 감지 응답시간 계산 알고리즘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81B5B-9E32-9EDC-EE43-BB1223374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10775742" cy="62329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000" dirty="0"/>
              <a:t>50N</a:t>
            </a:r>
            <a:r>
              <a:rPr lang="ko-KR" altLang="en-US" sz="2000" dirty="0"/>
              <a:t> 이상의 힘을 착지로 판단하여</a:t>
            </a:r>
            <a:r>
              <a:rPr lang="en-US" altLang="ko-KR" sz="2000" dirty="0"/>
              <a:t>,</a:t>
            </a:r>
            <a:r>
              <a:rPr lang="ko-KR" altLang="en-US" sz="2000" dirty="0"/>
              <a:t> 실제 착지와 신경망을 </a:t>
            </a:r>
            <a:endParaRPr lang="en-US" altLang="ko-KR" sz="2000" dirty="0"/>
          </a:p>
          <a:p>
            <a:r>
              <a:rPr lang="ko-KR" altLang="en-US" sz="2000" dirty="0"/>
              <a:t>통한 착지 감지 간의 시간 차를 자동으로 구해주는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22C0F4-B5AC-7BFA-3803-C22CE28B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45" y="5177982"/>
            <a:ext cx="5261733" cy="1483173"/>
          </a:xfrm>
          <a:prstGeom prst="rect">
            <a:avLst/>
          </a:prstGeom>
        </p:spPr>
      </p:pic>
      <p:pic>
        <p:nvPicPr>
          <p:cNvPr id="7" name="그림 6" descr="스크린샷, 라인, 직사각형, 텍스트이(가) 표시된 사진&#10;&#10;자동 생성된 설명">
            <a:extLst>
              <a:ext uri="{FF2B5EF4-FFF2-40B4-BE49-F238E27FC236}">
                <a16:creationId xmlns:a16="http://schemas.microsoft.com/office/drawing/2014/main" id="{DE13B263-0786-223F-C363-730E61BE3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43" y="1869458"/>
            <a:ext cx="6358711" cy="3229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B64840-90F8-2B44-23FB-43572DD90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84" y="1698715"/>
            <a:ext cx="5179196" cy="50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7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9" y="603849"/>
            <a:ext cx="9096843" cy="4445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Jit</a:t>
            </a:r>
            <a:r>
              <a:rPr lang="ko-KR" altLang="en-US" dirty="0"/>
              <a:t>  파일 저장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9F01287-A655-A831-BA83-AEFE370BC9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49" y="1075416"/>
            <a:ext cx="9216765" cy="139334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.</a:t>
            </a:r>
            <a:r>
              <a:rPr lang="en-US" altLang="ko-KR" sz="1800" dirty="0" err="1"/>
              <a:t>pth</a:t>
            </a:r>
            <a:r>
              <a:rPr lang="en-US" altLang="ko-KR" sz="1800" dirty="0"/>
              <a:t> </a:t>
            </a:r>
            <a:r>
              <a:rPr lang="ko-KR" altLang="en-US" sz="1800" dirty="0"/>
              <a:t>형식으로 저장하면 신경망의 뉴런</a:t>
            </a:r>
            <a:r>
              <a:rPr lang="en-US" altLang="ko-KR" sz="1800" dirty="0"/>
              <a:t>(</a:t>
            </a:r>
            <a:r>
              <a:rPr lang="ko-KR" altLang="en-US" sz="1800" dirty="0"/>
              <a:t>매개변수</a:t>
            </a:r>
            <a:r>
              <a:rPr lang="en-US" altLang="ko-KR" sz="1800" dirty="0"/>
              <a:t>)</a:t>
            </a:r>
            <a:r>
              <a:rPr lang="ko-KR" altLang="en-US" sz="1800" dirty="0"/>
              <a:t>만을 저장함 </a:t>
            </a:r>
            <a:endParaRPr lang="en-US" altLang="ko-KR" sz="1800" dirty="0"/>
          </a:p>
          <a:p>
            <a:r>
              <a:rPr lang="ko-KR" altLang="en-US" sz="1800" dirty="0"/>
              <a:t>그러나 </a:t>
            </a:r>
            <a:r>
              <a:rPr lang="en-US" altLang="ko-KR" sz="1800" dirty="0"/>
              <a:t>.</a:t>
            </a:r>
            <a:r>
              <a:rPr lang="en-US" altLang="ko-KR" sz="1800" dirty="0" err="1"/>
              <a:t>jit</a:t>
            </a:r>
            <a:r>
              <a:rPr lang="en-US" altLang="ko-KR" sz="1800" dirty="0"/>
              <a:t> </a:t>
            </a:r>
            <a:r>
              <a:rPr lang="ko-KR" altLang="en-US" sz="1800" dirty="0"/>
              <a:t>형식은 모델과 뉴런을 모두 저장함</a:t>
            </a:r>
            <a:r>
              <a:rPr lang="en-US" altLang="ko-KR" sz="1800" dirty="0"/>
              <a:t>. </a:t>
            </a:r>
            <a:br>
              <a:rPr lang="en-US" altLang="ko-KR" sz="1800" dirty="0"/>
            </a:br>
            <a:r>
              <a:rPr lang="ko-KR" altLang="en-US" sz="1800" dirty="0"/>
              <a:t>실행시에 언어의 형식에 영향을 받지 않음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파이썬이</a:t>
            </a:r>
            <a:r>
              <a:rPr lang="ko-KR" altLang="en-US" sz="1800" dirty="0"/>
              <a:t> 아니어도 됨</a:t>
            </a:r>
            <a:r>
              <a:rPr lang="en-US" altLang="ko-KR" sz="1800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B99728-ADA4-3FA4-72FC-95DD51AB1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4" y="2958174"/>
            <a:ext cx="4338689" cy="9557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FC09996-BC15-707D-B3CD-11E9257C4C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" r="4062" b="-1"/>
          <a:stretch/>
        </p:blipFill>
        <p:spPr>
          <a:xfrm>
            <a:off x="136484" y="6102669"/>
            <a:ext cx="7884119" cy="7510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26A1C2-DA13-5ACE-BC65-DCC7357601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0976" b="-17062"/>
          <a:stretch/>
        </p:blipFill>
        <p:spPr>
          <a:xfrm>
            <a:off x="6374927" y="6000508"/>
            <a:ext cx="5437474" cy="13205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D33B59-F461-02BB-7927-250838C9C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70" y="3099402"/>
            <a:ext cx="6242174" cy="6591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C4B567-60B5-AC6C-D7D8-BF385AB2620A}"/>
              </a:ext>
            </a:extLst>
          </p:cNvPr>
          <p:cNvSpPr txBox="1"/>
          <p:nvPr/>
        </p:nvSpPr>
        <p:spPr>
          <a:xfrm>
            <a:off x="460505" y="2385557"/>
            <a:ext cx="899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좌측이 </a:t>
            </a:r>
            <a:r>
              <a:rPr lang="en-US" altLang="ko-KR" dirty="0"/>
              <a:t>.</a:t>
            </a:r>
            <a:r>
              <a:rPr lang="en-US" altLang="ko-KR" dirty="0" err="1"/>
              <a:t>pth</a:t>
            </a:r>
            <a:r>
              <a:rPr lang="en-US" altLang="ko-KR" dirty="0"/>
              <a:t>, </a:t>
            </a:r>
            <a:r>
              <a:rPr lang="ko-KR" altLang="en-US" dirty="0"/>
              <a:t>우측이 </a:t>
            </a:r>
            <a:r>
              <a:rPr lang="en-US" altLang="ko-KR" dirty="0"/>
              <a:t>.</a:t>
            </a:r>
            <a:r>
              <a:rPr lang="en-US" altLang="ko-KR" dirty="0" err="1"/>
              <a:t>jit</a:t>
            </a:r>
            <a:r>
              <a:rPr lang="en-US" altLang="ko-KR" dirty="0"/>
              <a:t> </a:t>
            </a:r>
            <a:r>
              <a:rPr lang="ko-KR" altLang="en-US" dirty="0" err="1"/>
              <a:t>형싱임</a:t>
            </a:r>
            <a:r>
              <a:rPr lang="en-US" altLang="ko-KR" dirty="0"/>
              <a:t>. </a:t>
            </a:r>
            <a:r>
              <a:rPr lang="ko-KR" altLang="en-US" dirty="0" err="1"/>
              <a:t>저장할때는</a:t>
            </a:r>
            <a:r>
              <a:rPr lang="ko-KR" altLang="en-US" dirty="0"/>
              <a:t> 큰 차이 없음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AF1F92-38DC-262C-5461-CDD652448398}"/>
              </a:ext>
            </a:extLst>
          </p:cNvPr>
          <p:cNvSpPr txBox="1"/>
          <p:nvPr/>
        </p:nvSpPr>
        <p:spPr>
          <a:xfrm>
            <a:off x="361949" y="5200650"/>
            <a:ext cx="935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다시 신경망을 불러올 때 좌측은 모델을 다시 만든 후에 </a:t>
            </a:r>
            <a:r>
              <a:rPr lang="en-US" altLang="ko-KR" dirty="0"/>
              <a:t>.</a:t>
            </a:r>
            <a:r>
              <a:rPr lang="en-US" altLang="ko-KR" dirty="0" err="1"/>
              <a:t>pth</a:t>
            </a:r>
            <a:r>
              <a:rPr lang="ko-KR" altLang="en-US" dirty="0"/>
              <a:t>를 </a:t>
            </a:r>
            <a:r>
              <a:rPr lang="en-US" altLang="ko-KR" dirty="0"/>
              <a:t>load</a:t>
            </a:r>
            <a:r>
              <a:rPr lang="ko-KR" altLang="en-US" dirty="0"/>
              <a:t>하는데 </a:t>
            </a:r>
            <a:endParaRPr lang="en-US" altLang="ko-KR" dirty="0"/>
          </a:p>
          <a:p>
            <a:r>
              <a:rPr lang="ko-KR" altLang="en-US" dirty="0"/>
              <a:t>우측은 통째로 </a:t>
            </a:r>
            <a:r>
              <a:rPr lang="en-US" altLang="ko-KR" dirty="0"/>
              <a:t>load</a:t>
            </a:r>
            <a:r>
              <a:rPr lang="ko-KR" altLang="en-US" dirty="0"/>
              <a:t>하는 것을 볼 수 있음 </a:t>
            </a:r>
          </a:p>
        </p:txBody>
      </p:sp>
    </p:spTree>
    <p:extLst>
      <p:ext uri="{BB962C8B-B14F-4D97-AF65-F5344CB8AC3E}">
        <p14:creationId xmlns:p14="http://schemas.microsoft.com/office/powerpoint/2010/main" val="363492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9" y="603848"/>
            <a:ext cx="11515725" cy="544753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Robust Recovery Controller for a Quadrupedal Robot using Deep Reinforcement Learning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0D61E3A-6A5A-C867-40D8-DE3336D3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85" y="1742801"/>
            <a:ext cx="5946068" cy="33723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00963E-8E98-D0EB-FA91-5F13FDCA4B29}"/>
              </a:ext>
            </a:extLst>
          </p:cNvPr>
          <p:cNvSpPr txBox="1"/>
          <p:nvPr/>
        </p:nvSpPr>
        <p:spPr>
          <a:xfrm>
            <a:off x="1038380" y="5163096"/>
            <a:ext cx="5806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model-free Deep Reinforcement Learning (RL)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을 사용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EBF5F1"/>
              </a:highlight>
              <a:latin typeface="color-emoji"/>
            </a:endParaRPr>
          </a:p>
          <a:p>
            <a:r>
              <a:rPr lang="ko-KR" altLang="en-US" dirty="0">
                <a:solidFill>
                  <a:srgbClr val="333333"/>
                </a:solidFill>
                <a:highlight>
                  <a:srgbClr val="EBF5F1"/>
                </a:highlight>
                <a:latin typeface="color-emoji"/>
              </a:rPr>
              <a:t>각 상황에 맞게 신경망을 학습해서 통합</a:t>
            </a:r>
            <a:r>
              <a:rPr lang="en-US" altLang="ko-KR" dirty="0">
                <a:solidFill>
                  <a:srgbClr val="333333"/>
                </a:solidFill>
                <a:highlight>
                  <a:srgbClr val="EBF5F1"/>
                </a:highlight>
                <a:latin typeface="color-emoji"/>
              </a:rPr>
              <a:t>.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 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EBF5F1"/>
              </a:highlight>
              <a:latin typeface="color-emoji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four neural network policies including three behaviors and one behavior selector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로 구성 개별적으로 훈련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18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461194F-ABB5-F0D5-986E-7EA624CD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7" y="1340610"/>
            <a:ext cx="3670923" cy="2851951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81B5B-9E32-9EDC-EE43-BB1223374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192561"/>
            <a:ext cx="12055516" cy="2598764"/>
          </a:xfrm>
        </p:spPr>
        <p:txBody>
          <a:bodyPr>
            <a:normAutofit/>
          </a:bodyPr>
          <a:lstStyle/>
          <a:p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방향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관절 위치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관절 가속도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몸 충격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몸 미끄러짐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자기 충돌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action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차이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관절 속도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토크 등의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cost term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을 사용하여 학습</a:t>
            </a:r>
            <a:endParaRPr lang="en-US" altLang="ko-KR" sz="1600" b="0" i="0" dirty="0">
              <a:solidFill>
                <a:srgbClr val="333333"/>
              </a:solidFill>
              <a:effectLst/>
              <a:highlight>
                <a:srgbClr val="EBF5F1"/>
              </a:highlight>
              <a:latin typeface="color-emoji"/>
            </a:endParaRPr>
          </a:p>
          <a:p>
            <a:r>
              <a:rPr lang="en-US" altLang="ko-KR" sz="180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  <a:ea typeface="나눔고딕OTF" panose="020D0604000000000000"/>
              </a:rPr>
              <a:t>two-layered feed-forward neural network</a:t>
            </a:r>
            <a:r>
              <a:rPr lang="ko-KR" altLang="en-US" sz="180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  <a:ea typeface="나눔고딕OTF" panose="020D0604000000000000"/>
              </a:rPr>
              <a:t>를 사용</a:t>
            </a:r>
            <a:r>
              <a:rPr lang="en-US" altLang="ko-KR" sz="180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  <a:ea typeface="나눔고딕OTF" panose="020D0604000000000000"/>
              </a:rPr>
              <a:t>.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순환이나 되돌아가는 경로없이 한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뱡항으로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 진행되고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개의 주요층으로 구성됨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self righting behavior, standing up behavior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는 각각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128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개의 뉴런으로 구성된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hidden layer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개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locomotion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은 각각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128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개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256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개의 뉴런으로 구성된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hidden layer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개로 이루어짐</a:t>
            </a:r>
            <a:endParaRPr lang="en-US" altLang="ko-KR" sz="1100" b="0" i="0" dirty="0">
              <a:solidFill>
                <a:srgbClr val="333333"/>
              </a:solidFill>
              <a:effectLst/>
              <a:highlight>
                <a:srgbClr val="EBF5F1"/>
              </a:highlight>
              <a:latin typeface="color-emoji"/>
            </a:endParaRPr>
          </a:p>
          <a:p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최적화 알고리즘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: TRPO(Trust Region Policy Optimization)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사용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(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각 반복에서 정책을 업데이트 할 때 기존 정책에서 크게 벗어나지 않는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정책의 변화를 너무 크게 하지 않도록 제한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)</a:t>
            </a:r>
            <a:endParaRPr lang="en-US" altLang="ko-KR" sz="1050" b="0" i="0" dirty="0">
              <a:solidFill>
                <a:srgbClr val="333333"/>
              </a:solidFill>
              <a:effectLst/>
              <a:highlight>
                <a:srgbClr val="EBF5F1"/>
              </a:highlight>
              <a:latin typeface="color-emoji"/>
            </a:endParaRPr>
          </a:p>
          <a:p>
            <a:r>
              <a:rPr lang="en-US" altLang="ko-KR" sz="1400" dirty="0"/>
              <a:t>Self-righting</a:t>
            </a:r>
            <a:r>
              <a:rPr lang="ko-KR" altLang="en-US" sz="1400" dirty="0"/>
              <a:t>에서는 몸의 회복속도를 올리기 위해 </a:t>
            </a:r>
            <a:r>
              <a:rPr lang="en-US" altLang="ko-KR" sz="1400" dirty="0"/>
              <a:t>orientation</a:t>
            </a:r>
            <a:r>
              <a:rPr lang="ko-KR" altLang="en-US" sz="1400" dirty="0"/>
              <a:t> 계수를 가장 크게 하고 접촉 충격 관련 계수를 줄여 폭력적인 행동을 방지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935595-D43B-8337-47B0-150D1EA29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45" y="1340610"/>
            <a:ext cx="4165517" cy="19292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E1EDFB-A041-ED4B-00E7-1988C4B0E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704" y="1340610"/>
            <a:ext cx="3865083" cy="2478915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B6BB2D3A-C3CF-F7EC-1AA7-14C082CB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behavior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03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81B5B-9E32-9EDC-EE43-BB1223374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AC9053-1CF3-BD65-8221-FDB65125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075418"/>
            <a:ext cx="4057098" cy="2794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C77040-05EA-95A4-A18F-12726FD98DFE}"/>
              </a:ext>
            </a:extLst>
          </p:cNvPr>
          <p:cNvSpPr txBox="1"/>
          <p:nvPr/>
        </p:nvSpPr>
        <p:spPr>
          <a:xfrm>
            <a:off x="412781" y="3897377"/>
            <a:ext cx="381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function</a:t>
            </a:r>
            <a:r>
              <a:rPr lang="ko-KR" altLang="en-US" dirty="0"/>
              <a:t>으로 </a:t>
            </a:r>
            <a:r>
              <a:rPr lang="en-US" altLang="ko-KR" dirty="0"/>
              <a:t>3</a:t>
            </a:r>
            <a:r>
              <a:rPr lang="ko-KR" altLang="en-US" dirty="0"/>
              <a:t>의 행동 중 하나를 선택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165C1E-2F6F-2679-4FB0-E50AC41B7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017" y="4010453"/>
            <a:ext cx="1519572" cy="3079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CA8128-6C9C-5369-2E81-0B9F9E7EE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725" y="1199242"/>
            <a:ext cx="3366308" cy="5790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BCD0FF-8AC7-E34E-0887-C0E62CA76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41" y="1999042"/>
            <a:ext cx="3433616" cy="17450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53C858-88F5-2A7E-20D1-3D14D4E59059}"/>
              </a:ext>
            </a:extLst>
          </p:cNvPr>
          <p:cNvSpPr txBox="1"/>
          <p:nvPr/>
        </p:nvSpPr>
        <p:spPr>
          <a:xfrm>
            <a:off x="4432914" y="825147"/>
            <a:ext cx="33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높이 추정도 함께 진행</a:t>
            </a:r>
            <a:endParaRPr lang="en-US" altLang="ko-KR" dirty="0"/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C1C550DC-5BAC-4432-312E-CD851687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B1ADC4D-ABDB-C498-32C2-D5DACA6172A5}"/>
              </a:ext>
            </a:extLst>
          </p:cNvPr>
          <p:cNvSpPr txBox="1">
            <a:spLocks/>
          </p:cNvSpPr>
          <p:nvPr/>
        </p:nvSpPr>
        <p:spPr>
          <a:xfrm>
            <a:off x="166776" y="4788709"/>
            <a:ext cx="9817221" cy="691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84DBA-41E0-04C5-921E-C5C65A14FC5B}"/>
              </a:ext>
            </a:extLst>
          </p:cNvPr>
          <p:cNvSpPr txBox="1"/>
          <p:nvPr/>
        </p:nvSpPr>
        <p:spPr>
          <a:xfrm>
            <a:off x="166776" y="4543708"/>
            <a:ext cx="8721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angular velocity, linear velocity, orientation, height, power, action difference, joint speed, torque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cost function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의 합으로 비용함수 구성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EBF5F1"/>
              </a:highlight>
              <a:latin typeface="color-emoji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power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는 전력 효율을 위해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torque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action difference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는 동작 간의 원활한 변경을 위해 사용</a:t>
            </a:r>
            <a:endParaRPr lang="en-US" altLang="ko-KR" dirty="0">
              <a:solidFill>
                <a:srgbClr val="333333"/>
              </a:solidFill>
              <a:highlight>
                <a:srgbClr val="EBF5F1"/>
              </a:highlight>
              <a:latin typeface="color-emoji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initial state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는 각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behavior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initial state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가 랜덤으로 배정되고 종료 조건은 시간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EBF5F1"/>
              </a:highlight>
              <a:latin typeface="color-emoji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행동선택기의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state space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는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action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의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state space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와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the index of previously chosen behavior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의 합집합으로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35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81B5B-9E32-9EDC-EE43-BB1223374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926" y="5873338"/>
            <a:ext cx="9817221" cy="691364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FSM</a:t>
            </a:r>
            <a:r>
              <a:rPr lang="ko-KR" altLang="en-US" sz="1800" dirty="0"/>
              <a:t>은 복잡한 상황에서의 대처 능력을 기르기 위해서는 많은 실험과 수정이 필요함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4A42A8-0C70-0C84-0D6E-5504E8AE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14362"/>
            <a:ext cx="4304941" cy="4354423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FFBE990A-FD1E-1E93-AD7C-9C4ED6B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8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4173D08-EB68-8E55-44C1-CB287433ED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10248541" cy="454900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Simulating </a:t>
            </a:r>
            <a:r>
              <a:rPr lang="en-US" altLang="ko-KR" sz="2000" dirty="0" err="1"/>
              <a:t>ANYmal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효과적인 </a:t>
            </a:r>
            <a:r>
              <a:rPr lang="en-US" altLang="ko-KR" sz="2000" dirty="0"/>
              <a:t>sim to real</a:t>
            </a:r>
            <a:r>
              <a:rPr lang="ko-KR" altLang="en-US" sz="2000" dirty="0"/>
              <a:t>을 위해 물리적 특성을 </a:t>
            </a:r>
            <a:r>
              <a:rPr lang="ko-KR" altLang="en-US" sz="2000" dirty="0" err="1"/>
              <a:t>랜덤화함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cad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를 통해서 가져온 질량과 관성모멘트를 질</a:t>
            </a:r>
            <a:r>
              <a:rPr lang="ko-KR" altLang="en-US" sz="1800" dirty="0">
                <a:solidFill>
                  <a:srgbClr val="333333"/>
                </a:solidFill>
                <a:highlight>
                  <a:srgbClr val="EBF5F1"/>
                </a:highlight>
                <a:latin typeface="color-emoji"/>
              </a:rPr>
              <a:t>량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은 최대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10</a:t>
            </a:r>
            <a:r>
              <a:rPr lang="en-US" altLang="ko-KR" sz="1800" dirty="0">
                <a:solidFill>
                  <a:srgbClr val="333333"/>
                </a:solidFill>
                <a:highlight>
                  <a:srgbClr val="EBF5F1"/>
                </a:highlight>
                <a:latin typeface="color-emoji"/>
              </a:rPr>
              <a:t>%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관성모멘트는 </a:t>
            </a:r>
            <a:r>
              <a:rPr lang="en-US" altLang="ko-KR" sz="1800" b="0" i="0" dirty="0" err="1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x,y,z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각각방향으로 최대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3cm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씩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랜덤화함</a:t>
            </a:r>
            <a:b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</a:br>
            <a:b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</a:b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또한 박스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실린더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스피어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 등을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랜덤한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 위치와 크기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highlight>
                  <a:srgbClr val="EBF5F1"/>
                </a:highlight>
                <a:latin typeface="color-emoji"/>
              </a:rPr>
              <a:t>마찰계수로 </a:t>
            </a:r>
            <a:r>
              <a:rPr lang="ko-KR" altLang="en-US" sz="1800" dirty="0">
                <a:solidFill>
                  <a:srgbClr val="333333"/>
                </a:solidFill>
                <a:highlight>
                  <a:srgbClr val="EBF5F1"/>
                </a:highlight>
                <a:latin typeface="color-emoji"/>
              </a:rPr>
              <a:t>설치함</a:t>
            </a:r>
            <a:br>
              <a:rPr lang="en-US" altLang="ko-KR" sz="2000" dirty="0"/>
            </a:b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567FC4B8-179A-CD36-4635-5C8577D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73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543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color-emoji</vt:lpstr>
      <vt:lpstr>나눔고딕OTF</vt:lpstr>
      <vt:lpstr>나눔명조OTF ExtraBold</vt:lpstr>
      <vt:lpstr>나눔스퀘어OTF_ac</vt:lpstr>
      <vt:lpstr>마루 부리OTF 굵은</vt:lpstr>
      <vt:lpstr>마루 부리OTF 조금굵은</vt:lpstr>
      <vt:lpstr>맑은 고딕</vt:lpstr>
      <vt:lpstr>Arial</vt:lpstr>
      <vt:lpstr>Franklin Gothic Demi Cond</vt:lpstr>
      <vt:lpstr>Office 테마</vt:lpstr>
      <vt:lpstr>2024.09.03</vt:lpstr>
      <vt:lpstr>착지 감지 인수인계</vt:lpstr>
      <vt:lpstr>발 착지 감지 응답시간 계산 알고리즘</vt:lpstr>
      <vt:lpstr>Jit  파일 저장</vt:lpstr>
      <vt:lpstr>Robust Recovery Controller for a Quadrupedal Robot using Deep Reinforcement Learning</vt:lpstr>
      <vt:lpstr>behavior</vt:lpstr>
      <vt:lpstr>PowerPoint 프레젠테이션</vt:lpstr>
      <vt:lpstr>PowerPoint 프레젠테이션</vt:lpstr>
      <vt:lpstr>PowerPoint 프레젠테이션</vt:lpstr>
      <vt:lpstr>Actuator Model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부제목 입력</dc:title>
  <dc:creator>권나현</dc:creator>
  <cp:lastModifiedBy>한성재</cp:lastModifiedBy>
  <cp:revision>10</cp:revision>
  <dcterms:created xsi:type="dcterms:W3CDTF">2023-07-20T19:53:34Z</dcterms:created>
  <dcterms:modified xsi:type="dcterms:W3CDTF">2024-09-04T00:13:23Z</dcterms:modified>
</cp:coreProperties>
</file>