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3D5B9C"/>
    <a:srgbClr val="8F8F8F"/>
    <a:srgbClr val="B90005"/>
    <a:srgbClr val="0A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B103F-D8BE-45D8-BCF1-96705E9EAF6B}" v="31" dt="2025-03-06T06:57:15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EBD0AB-BCBB-0118-5A80-DA734761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CE9EE-D300-DE8D-B423-0568C2347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7B17-1A89-43CE-83E6-B5D9BEA54F58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FDCC3-6924-C76E-BE17-936ABBF786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AAFA3-AD89-91A2-3F7F-2906198481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15C7-A97D-4CA9-BF79-D1804787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1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EFEA-1FD0-4564-BFBC-3007BDECC2E2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7A840-B931-45C3-B348-E95BF93F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8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44BA0-D725-D004-8FFA-C66E9FE53C52}"/>
              </a:ext>
            </a:extLst>
          </p:cNvPr>
          <p:cNvSpPr/>
          <p:nvPr userDrawn="1"/>
        </p:nvSpPr>
        <p:spPr>
          <a:xfrm>
            <a:off x="0" y="3524623"/>
            <a:ext cx="12192000" cy="3333377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E00A-C976-3478-5434-F4F72E5803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001" y="5930338"/>
            <a:ext cx="8348385" cy="5480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C42AFF-31BB-3DBA-135C-EAD2F5418E0C}"/>
              </a:ext>
            </a:extLst>
          </p:cNvPr>
          <p:cNvCxnSpPr/>
          <p:nvPr userDrawn="1"/>
        </p:nvCxnSpPr>
        <p:spPr>
          <a:xfrm>
            <a:off x="6172200" y="6478422"/>
            <a:ext cx="575618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그림 3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E6C6C0F2-1658-D905-877A-B756102680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65993"/>
            <a:ext cx="5639768" cy="2846238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0F2CAB11-06C9-B8E7-8652-D763267BD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7386" y="5192303"/>
            <a:ext cx="6731000" cy="734142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defRPr>
            </a:lvl1pPr>
          </a:lstStyle>
          <a:p>
            <a:r>
              <a:rPr lang="ko-KR" altLang="en-US" dirty="0"/>
              <a:t>미팅 날짜 입력</a:t>
            </a:r>
          </a:p>
        </p:txBody>
      </p:sp>
    </p:spTree>
    <p:extLst>
      <p:ext uri="{BB962C8B-B14F-4D97-AF65-F5344CB8AC3E}">
        <p14:creationId xmlns:p14="http://schemas.microsoft.com/office/powerpoint/2010/main" val="22828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F33F91-796E-F7B4-F82E-AB32AD043907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8827371D-2C35-EAB2-F2AE-F8C2F27130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6" name="제목 123">
            <a:extLst>
              <a:ext uri="{FF2B5EF4-FFF2-40B4-BE49-F238E27FC236}">
                <a16:creationId xmlns:a16="http://schemas.microsoft.com/office/drawing/2014/main" id="{C27ED4FF-0490-4162-31DD-908E7742E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7" name="텍스트 개체 틀 132">
            <a:extLst>
              <a:ext uri="{FF2B5EF4-FFF2-40B4-BE49-F238E27FC236}">
                <a16:creationId xmlns:a16="http://schemas.microsoft.com/office/drawing/2014/main" id="{E0CA3AB4-F1D1-C555-B497-7280E413B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텍스트 개체 틀 132">
            <a:extLst>
              <a:ext uri="{FF2B5EF4-FFF2-40B4-BE49-F238E27FC236}">
                <a16:creationId xmlns:a16="http://schemas.microsoft.com/office/drawing/2014/main" id="{1CAE7D92-967F-7EE7-02AC-B0B318254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9" name="텍스트 개체 틀 132">
            <a:extLst>
              <a:ext uri="{FF2B5EF4-FFF2-40B4-BE49-F238E27FC236}">
                <a16:creationId xmlns:a16="http://schemas.microsoft.com/office/drawing/2014/main" id="{6A089ADA-80D4-26B9-673B-44D169009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0" name="텍스트 개체 틀 132">
            <a:extLst>
              <a:ext uri="{FF2B5EF4-FFF2-40B4-BE49-F238E27FC236}">
                <a16:creationId xmlns:a16="http://schemas.microsoft.com/office/drawing/2014/main" id="{F714C85F-A6A2-88F8-7BED-CE1487FF1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1" name="텍스트 개체 틀 132">
            <a:extLst>
              <a:ext uri="{FF2B5EF4-FFF2-40B4-BE49-F238E27FC236}">
                <a16:creationId xmlns:a16="http://schemas.microsoft.com/office/drawing/2014/main" id="{2A34D2FE-9127-AB1B-CB6E-E82D3C0C89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2" name="텍스트 개체 틀 140">
            <a:extLst>
              <a:ext uri="{FF2B5EF4-FFF2-40B4-BE49-F238E27FC236}">
                <a16:creationId xmlns:a16="http://schemas.microsoft.com/office/drawing/2014/main" id="{E97C8DFB-6E5D-6A54-71E0-64434DCCD9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텍스트 개체 틀 140">
            <a:extLst>
              <a:ext uri="{FF2B5EF4-FFF2-40B4-BE49-F238E27FC236}">
                <a16:creationId xmlns:a16="http://schemas.microsoft.com/office/drawing/2014/main" id="{810D75F9-CEF8-F990-94D5-E3803DDB7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" name="텍스트 개체 틀 140">
            <a:extLst>
              <a:ext uri="{FF2B5EF4-FFF2-40B4-BE49-F238E27FC236}">
                <a16:creationId xmlns:a16="http://schemas.microsoft.com/office/drawing/2014/main" id="{DEDDC154-F09F-9E97-CA1E-C37E4A39FC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5" name="텍스트 개체 틀 140">
            <a:extLst>
              <a:ext uri="{FF2B5EF4-FFF2-40B4-BE49-F238E27FC236}">
                <a16:creationId xmlns:a16="http://schemas.microsoft.com/office/drawing/2014/main" id="{AB12217B-5F25-2DDC-487D-FF746327D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6" name="텍스트 개체 틀 140">
            <a:extLst>
              <a:ext uri="{FF2B5EF4-FFF2-40B4-BE49-F238E27FC236}">
                <a16:creationId xmlns:a16="http://schemas.microsoft.com/office/drawing/2014/main" id="{CDE23B3A-CF32-C298-6DDB-10AF11D958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7" name="텍스트 개체 틀 140">
            <a:extLst>
              <a:ext uri="{FF2B5EF4-FFF2-40B4-BE49-F238E27FC236}">
                <a16:creationId xmlns:a16="http://schemas.microsoft.com/office/drawing/2014/main" id="{7632AA23-D3C8-44EA-D81D-D0CA1C9D2C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0063C6-1C67-CEED-E6BC-8FB432C44E69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3D2D-09D1-1886-E950-F1C41BD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446CB-6E7C-B57B-3390-3FBF957F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DE4E-3726-CBEE-0357-91478A7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1D8-36AB-467C-8431-70E1FA902C5E}" type="datetime1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63580-8B5F-2C83-AFB2-6217867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6372-186E-2B3D-C64B-30EC909D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3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715-3113-B5E2-ACE0-8B202F0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E09C-BB41-D464-BF2A-EFB3415C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A39AF-3791-874B-EA82-49A1E8E5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8DF98-0CD5-0CF1-2615-26DF8B71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FEC2-4B64-4D69-BB65-0F6A21894B39}" type="datetime1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28824-0EB3-661A-5569-DC2781B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27A95-3EDC-3192-2AB3-962C83A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16B85-F993-09E6-94A1-BC76AAFD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13003-D7FD-C439-311C-96176CC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2C6-1A6D-4DF4-9DB1-118B35AF9F82}" type="datetime1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E8E0B-FADE-8F4E-4E9C-63D8505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6DCA1-E78A-730E-15F0-5E082E2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D54A7-7A9D-C322-A3B3-1B9FEB2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D713-56E3-400C-8B92-6462C9332D3D}" type="datetime1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A1377-5A68-F602-A3D6-241B2D9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48D17-D532-FF24-1A67-8E540AB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46AA-12AC-90F0-AE03-88AA6E50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629C-57B8-77B6-2DDD-DE19035C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C40E-6FA9-F4FF-481C-2428F1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75F0-2AF0-C09E-2935-97255D8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F007-AFD6-4C61-A0B0-483FF601CEA2}" type="datetime1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EF1A-E7DD-59FF-904E-EE30A97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02FEB-492D-C976-32C8-1DCA32A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7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F740-E263-5DF1-1218-605F823D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17B99-7173-4ABC-8FA4-B406894C9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C456D-1F15-F2F4-2B6B-C8941C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F1603-AD4C-74DD-EA33-4B83FAA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DFF-7F65-4AD7-A72F-C83E75650CF3}" type="datetime1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FAD07-6D5C-2C4D-93B7-CDA775FA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45116-4F97-09A9-818E-63833B5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173-C290-5793-D759-CFE67FFB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DBBE0-EB41-5325-CC99-5F9B4267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1E3E4-3FFA-9736-3772-40991B4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B2E-171C-4CEA-8810-C9117E2394EC}" type="datetime1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AE36-F529-1966-587D-7967B1AE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7D259-D3E5-E330-ACBF-E0C7060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F0ED8-B70A-3A81-EDCB-E717C697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6DC81-5757-850C-F818-05F09CC1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23F1-58CD-7930-D3F5-32C1F35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8806-DB14-404D-8171-7B1B76E89300}" type="datetime1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262A-EFE4-F387-427D-EC7847F7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E075-BE1E-9EDF-1B3D-E0CC4D3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</p:cNvCxnSpPr>
          <p:nvPr userDrawn="1"/>
        </p:nvCxnSpPr>
        <p:spPr>
          <a:xfrm>
            <a:off x="361950" y="5782583"/>
            <a:ext cx="114681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C2B4CF-08D1-61F2-EDD1-132ACE9C92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5918200"/>
            <a:ext cx="11055350" cy="742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설명을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7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5FB74B1-747C-467F-D9F4-1E3826802F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0" y="1813615"/>
            <a:ext cx="7029450" cy="416534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513583A-2964-A858-4845-A2E81ED7F2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2501" y="1813358"/>
            <a:ext cx="4279900" cy="4165600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그림에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693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D36F0-C8F1-16A8-691B-22E937A2FDBE}"/>
              </a:ext>
            </a:extLst>
          </p:cNvPr>
          <p:cNvSpPr/>
          <p:nvPr userDrawn="1"/>
        </p:nvSpPr>
        <p:spPr>
          <a:xfrm>
            <a:off x="0" y="1568384"/>
            <a:ext cx="7628544" cy="4748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5" name="미디어 개체 틀 4">
            <a:extLst>
              <a:ext uri="{FF2B5EF4-FFF2-40B4-BE49-F238E27FC236}">
                <a16:creationId xmlns:a16="http://schemas.microsoft.com/office/drawing/2014/main" id="{1742E20A-BECD-5917-33FE-5AD53021280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1568383"/>
            <a:ext cx="7628545" cy="42902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77F2FB3D-A623-2D69-607F-7D4A73C1C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930516"/>
            <a:ext cx="7628544" cy="36512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 제목 입력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323CDC9-8356-FBDA-7E0C-7954873F8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0" y="1568381"/>
            <a:ext cx="4057650" cy="4361917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09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858"/>
            <a:ext cx="11088501" cy="5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9C28DE0-5DA6-55E9-FED8-3E62C4DE25EB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1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D97D0-9F35-EC3D-CD21-DB93256C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F94C7-AF02-2784-2BD1-1F6AFBC8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BE0C4-0CB5-A810-460E-B29DF606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FDE8-EC5A-406B-AB21-EBA993C600AD}" type="datetime1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9DD7-C2B5-3F67-EBC6-C414FF7E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9683-4EC5-63F3-0C35-0B6FAFC6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61" r:id="rId9"/>
    <p:sldLayoutId id="2147483660" r:id="rId10"/>
    <p:sldLayoutId id="2147483650" r:id="rId11"/>
    <p:sldLayoutId id="2147483652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store.naver.com/allfoamshop/products/581639071?NaPm=ct%3Dm7u5easo%7Cci%3Dc6965560532be9400c9a68ae6bad00191f5a4b2b%7Ctr%3Dslsl%7Csn%3D165093%7Chk%3D0becbd6946399f06881ec5c86540d56c115c31b0&amp;nl-au=a6cb29440f554b779405ff69b09d8530&amp;nl-query=%EC%8A%A4%ED%8E%80%EC%A7%80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E464E9F-C43B-6E93-460F-CF59D849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조민우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08079-0DE7-ED1D-6B0C-6D8F7A70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25.03.06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8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8BC9D-1376-DBA3-5236-37B0DB4D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8" y="603849"/>
            <a:ext cx="7837769" cy="4445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RBQ10 </a:t>
            </a:r>
            <a:r>
              <a:rPr lang="ko-KR" altLang="en-US" b="1" dirty="0"/>
              <a:t>스펀지 보강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2E51A2-4651-55AA-790A-2407A48B657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 descr="텍스트, 드릴, 공구, 지상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1837AD-5E96-B4C2-E4CD-8BD980D3A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48" y="1732361"/>
            <a:ext cx="7410824" cy="41219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1BB2FD-73FB-565B-0CA3-FED301D3E990}"/>
                  </a:ext>
                </a:extLst>
              </p:cNvPr>
              <p:cNvSpPr txBox="1"/>
              <p:nvPr/>
            </p:nvSpPr>
            <p:spPr>
              <a:xfrm>
                <a:off x="8051239" y="1639646"/>
                <a:ext cx="3518048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hlinkClick r:id="rId3"/>
                  </a:rPr>
                  <a:t>올폼 스펀지 원장판매 </a:t>
                </a:r>
                <a:r>
                  <a:rPr lang="en-US" altLang="ko-KR" sz="1200" dirty="0">
                    <a:hlinkClick r:id="rId3"/>
                  </a:rPr>
                  <a:t>(</a:t>
                </a:r>
                <a:r>
                  <a:rPr lang="ko-KR" altLang="en-US" sz="1200" dirty="0">
                    <a:hlinkClick r:id="rId3"/>
                  </a:rPr>
                  <a:t>두께 조절가능</a:t>
                </a:r>
                <a:r>
                  <a:rPr lang="en-US" altLang="ko-KR" sz="1200" dirty="0">
                    <a:hlinkClick r:id="rId3"/>
                  </a:rPr>
                  <a:t>) </a:t>
                </a:r>
                <a:r>
                  <a:rPr lang="ko-KR" altLang="en-US" sz="1200" dirty="0">
                    <a:hlinkClick r:id="rId3"/>
                  </a:rPr>
                  <a:t>모든 고탄성 고경도 고밀도 고강도 마블 일반 해면 생활 특수 </a:t>
                </a:r>
                <a:r>
                  <a:rPr lang="en-US" altLang="ko-KR" sz="1200" dirty="0">
                    <a:hlinkClick r:id="rId3"/>
                  </a:rPr>
                  <a:t>: </a:t>
                </a:r>
                <a:r>
                  <a:rPr lang="ko-KR" altLang="en-US" sz="1200" dirty="0" err="1">
                    <a:hlinkClick r:id="rId3"/>
                  </a:rPr>
                  <a:t>올폼샵</a:t>
                </a:r>
                <a:endParaRPr lang="en-US" altLang="ko-KR" sz="1200" dirty="0"/>
              </a:p>
              <a:p>
                <a:pPr marL="171450" indent="-171450">
                  <a:buFontTx/>
                  <a:buChar char="-"/>
                </a:pPr>
                <a:endParaRPr lang="en-US" altLang="ko-KR" sz="1400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/>
                  <a:t>고경도 스펀지 </a:t>
                </a:r>
                <a:r>
                  <a:rPr lang="en-US" altLang="ko-KR" sz="1400" dirty="0"/>
                  <a:t>20k  100 x 200 x 3 (cm)</a:t>
                </a:r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/>
                  <a:t>가격 </a:t>
                </a:r>
                <a:r>
                  <a:rPr lang="en-US" altLang="ko-KR" sz="1400" dirty="0"/>
                  <a:t>: 8,500</a:t>
                </a:r>
                <a:r>
                  <a:rPr lang="ko-KR" altLang="en-US" sz="1400" dirty="0"/>
                  <a:t>원</a:t>
                </a:r>
                <a:endParaRPr lang="en-US" altLang="ko-KR" sz="1400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/>
                  <a:t>밀도 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30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ko-KR" sz="1400" dirty="0"/>
              </a:p>
              <a:p>
                <a:pPr marL="171450" indent="-171450">
                  <a:buFontTx/>
                  <a:buChar char="-"/>
                </a:pPr>
                <a:r>
                  <a:rPr lang="en-US" altLang="ko-KR" sz="1400" dirty="0"/>
                  <a:t>2kg </a:t>
                </a:r>
                <a:r>
                  <a:rPr lang="ko-KR" altLang="en-US" sz="1400" dirty="0"/>
                  <a:t>의 쇠구슬 </a:t>
                </a:r>
                <a:r>
                  <a:rPr lang="en-US" altLang="ko-KR" sz="1400" dirty="0"/>
                  <a:t>40cm </a:t>
                </a:r>
                <a:r>
                  <a:rPr lang="ko-KR" altLang="en-US" sz="1400" dirty="0"/>
                  <a:t>높이에서 낙하시에도 안전한 경도를 보여줌</a:t>
                </a:r>
                <a:endParaRPr lang="en-US" altLang="ko-KR" sz="1400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/>
                  <a:t>재단 방법 </a:t>
                </a:r>
                <a:r>
                  <a:rPr lang="en-US" altLang="ko-KR" sz="1400" dirty="0"/>
                  <a:t>: </a:t>
                </a:r>
                <a:r>
                  <a:rPr lang="ko-KR" altLang="en-US" sz="1400" dirty="0" err="1"/>
                  <a:t>커터칼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가위</a:t>
                </a:r>
                <a:endParaRPr lang="en-US" altLang="ko-KR" sz="1400" dirty="0"/>
              </a:p>
              <a:p>
                <a:pPr marL="171450" indent="-171450">
                  <a:buFontTx/>
                  <a:buChar char="-"/>
                </a:pPr>
                <a:r>
                  <a:rPr lang="ko-KR" altLang="en-US" sz="1400" dirty="0"/>
                  <a:t>접착 방법 </a:t>
                </a:r>
                <a:r>
                  <a:rPr lang="en-US" altLang="ko-KR" sz="1400" dirty="0"/>
                  <a:t>: </a:t>
                </a:r>
                <a:r>
                  <a:rPr lang="ko-KR" altLang="en-US" sz="1400" dirty="0"/>
                  <a:t>양면테이프</a:t>
                </a:r>
                <a:r>
                  <a:rPr lang="en-US" altLang="ko-KR" sz="1400" dirty="0"/>
                  <a:t>, </a:t>
                </a:r>
                <a:r>
                  <a:rPr lang="ko-KR" altLang="en-US" sz="1400" dirty="0" err="1"/>
                  <a:t>무광</a:t>
                </a:r>
                <a:r>
                  <a:rPr lang="ko-KR" altLang="en-US" sz="1400" dirty="0"/>
                  <a:t> 테이프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1BB2FD-73FB-565B-0CA3-FED301D3E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39" y="1639646"/>
                <a:ext cx="3518048" cy="2369880"/>
              </a:xfrm>
              <a:prstGeom prst="rect">
                <a:avLst/>
              </a:prstGeom>
              <a:blipFill>
                <a:blip r:embed="rId4"/>
                <a:stretch>
                  <a:fillRect l="-867" t="-257" b="-23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74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901C7-542C-9414-F024-55D5B362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제어공학 </a:t>
            </a:r>
            <a:r>
              <a:rPr lang="en-US" altLang="ko-KR" b="1" dirty="0"/>
              <a:t>5, 6</a:t>
            </a:r>
            <a:r>
              <a:rPr lang="ko-KR" altLang="en-US" b="1" dirty="0"/>
              <a:t>강 수강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0132C-21E2-1865-1A19-E29A089B2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5, 6</a:t>
            </a:r>
            <a:r>
              <a:rPr lang="ko-KR" altLang="en-US" b="1" dirty="0"/>
              <a:t>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03B780-B51B-48BC-9547-0E763A825C0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17D7C277-92E1-49C9-81D2-6554B90A9F78}"/>
              </a:ext>
            </a:extLst>
          </p:cNvPr>
          <p:cNvSpPr txBox="1">
            <a:spLocks/>
          </p:cNvSpPr>
          <p:nvPr/>
        </p:nvSpPr>
        <p:spPr>
          <a:xfrm>
            <a:off x="6286742" y="5255679"/>
            <a:ext cx="5660188" cy="1673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/>
              <a:t>6</a:t>
            </a:r>
            <a:r>
              <a:rPr lang="ko-KR" altLang="en-US" sz="1600" b="1" dirty="0"/>
              <a:t>장에서는 선형적이지 않는 수학적 모델에서 한정된 구간 내에서의 선형적 시스템을 찾아내는 것을 학습했습니다</a:t>
            </a:r>
            <a:r>
              <a:rPr lang="en-US" altLang="ko-KR" sz="1600" b="1" dirty="0"/>
              <a:t>. 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BDB5DE04-BF34-69C9-A55F-D9D4B75ECC76}"/>
              </a:ext>
            </a:extLst>
          </p:cNvPr>
          <p:cNvSpPr txBox="1">
            <a:spLocks/>
          </p:cNvSpPr>
          <p:nvPr/>
        </p:nvSpPr>
        <p:spPr>
          <a:xfrm>
            <a:off x="424383" y="5219966"/>
            <a:ext cx="5862359" cy="1673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나눔고딕OTF" panose="020D0604000000000000" pitchFamily="34" charset="-127"/>
                <a:ea typeface="나눔고딕OTF" panose="020D0604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/>
              <a:t>제어공학 수강을 완료했습니다</a:t>
            </a:r>
            <a:r>
              <a:rPr lang="en-US" altLang="ko-KR" sz="1600" b="1" dirty="0"/>
              <a:t>. 5</a:t>
            </a:r>
            <a:r>
              <a:rPr lang="ko-KR" altLang="en-US" sz="1600" b="1" dirty="0"/>
              <a:t>강 후반부는 </a:t>
            </a:r>
            <a:r>
              <a:rPr lang="en-US" altLang="ko-KR" sz="1600" b="1" dirty="0"/>
              <a:t>MATLAB</a:t>
            </a:r>
            <a:r>
              <a:rPr lang="ko-KR" altLang="en-US" sz="1600" b="1" dirty="0"/>
              <a:t>을 사용하여 수학적 계산과 모델링을 하고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나타내는 것을 학습했습니다</a:t>
            </a:r>
            <a:r>
              <a:rPr lang="en-US" altLang="ko-KR" sz="1600" b="1" dirty="0"/>
              <a:t>.</a:t>
            </a:r>
          </a:p>
        </p:txBody>
      </p:sp>
      <p:pic>
        <p:nvPicPr>
          <p:cNvPr id="11" name="그림 10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84E457A-47DD-9384-A9B0-F16C72D7D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69" y="1313542"/>
            <a:ext cx="5029186" cy="3787202"/>
          </a:xfrm>
          <a:prstGeom prst="rect">
            <a:avLst/>
          </a:prstGeom>
        </p:spPr>
      </p:pic>
      <p:pic>
        <p:nvPicPr>
          <p:cNvPr id="14" name="그림 13" descr="텍스트, 도표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C789F41-0A33-02FA-E7F3-C54C53D5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053" y="1313543"/>
            <a:ext cx="5392272" cy="378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21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42CF4-424D-506D-3668-6AFFDA76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제어공학 </a:t>
            </a:r>
            <a:r>
              <a:rPr lang="en-US" altLang="ko-KR" b="1" dirty="0"/>
              <a:t>7, 8</a:t>
            </a:r>
            <a:r>
              <a:rPr lang="ko-KR" altLang="en-US" b="1" dirty="0"/>
              <a:t>강 수강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55F506-9327-9F15-6D7C-EB4DA01509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ko-KR" b="1" dirty="0">
                <a:latin typeface="-apple-system"/>
              </a:rPr>
              <a:t>7</a:t>
            </a:r>
            <a:r>
              <a:rPr lang="en-US" altLang="ko-KR" b="1" i="0" dirty="0">
                <a:effectLst/>
                <a:latin typeface="-apple-system"/>
              </a:rPr>
              <a:t>, </a:t>
            </a:r>
            <a:r>
              <a:rPr lang="en-US" altLang="ko-KR" b="1" dirty="0">
                <a:latin typeface="-apple-system"/>
              </a:rPr>
              <a:t>8</a:t>
            </a:r>
            <a:r>
              <a:rPr lang="ko-KR" altLang="en-US" b="1" i="0" dirty="0">
                <a:effectLst/>
                <a:latin typeface="-apple-system"/>
              </a:rPr>
              <a:t>강 </a:t>
            </a:r>
            <a:endParaRPr lang="en-US" altLang="ko-KR" b="1" i="0" dirty="0">
              <a:effectLst/>
              <a:latin typeface="-apple-system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188C9C-BB0C-E94E-81F9-F80BD3FD3F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D7A3C-2D3A-F71F-52BA-82BA6EF9B4BB}"/>
              </a:ext>
            </a:extLst>
          </p:cNvPr>
          <p:cNvSpPr txBox="1"/>
          <p:nvPr/>
        </p:nvSpPr>
        <p:spPr>
          <a:xfrm>
            <a:off x="507998" y="5069646"/>
            <a:ext cx="5414684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7</a:t>
            </a:r>
            <a:r>
              <a:rPr lang="ko-KR" altLang="en-US" sz="1400" b="1" dirty="0"/>
              <a:t>강에서는 </a:t>
            </a:r>
            <a:r>
              <a:rPr lang="en-US" altLang="ko-KR" sz="1400" b="1" dirty="0"/>
              <a:t>1st order systems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2</a:t>
            </a:r>
            <a:r>
              <a:rPr lang="en-US" altLang="ko-KR" sz="1400" b="1" baseline="30000" dirty="0"/>
              <a:t>nd</a:t>
            </a:r>
            <a:r>
              <a:rPr lang="en-US" altLang="ko-KR" sz="1400" b="1" dirty="0"/>
              <a:t> order systems</a:t>
            </a:r>
            <a:r>
              <a:rPr lang="ko-KR" altLang="en-US" sz="1400" b="1" dirty="0"/>
              <a:t>에서의 과도 응답과 정상응답을 알아보고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그래프에서 나타내고 있는 정보들이 무엇인지 학습했습니다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또한 </a:t>
            </a:r>
            <a:r>
              <a:rPr lang="en-US" altLang="ko-KR" sz="1400" b="1" dirty="0"/>
              <a:t>P</a:t>
            </a:r>
            <a:r>
              <a:rPr lang="ko-KR" altLang="en-US" sz="1400" b="1" dirty="0"/>
              <a:t>제어기를 추가함으로써 안정화 하는 것을 학습했습니다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2FA46D-6BDF-EAF1-4222-04BB225DAD5E}"/>
              </a:ext>
            </a:extLst>
          </p:cNvPr>
          <p:cNvSpPr txBox="1"/>
          <p:nvPr/>
        </p:nvSpPr>
        <p:spPr>
          <a:xfrm>
            <a:off x="6496348" y="5069646"/>
            <a:ext cx="540706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S-plane </a:t>
            </a:r>
            <a:r>
              <a:rPr lang="ko-KR" altLang="en-US" sz="1400" b="1" dirty="0"/>
              <a:t>에서의 안정 구간과 불안정 구간에 대해서 학습하였고</a:t>
            </a:r>
            <a:r>
              <a:rPr lang="en-US" altLang="ko-KR" sz="1400" b="1" dirty="0"/>
              <a:t>, MATLAB</a:t>
            </a:r>
            <a:r>
              <a:rPr lang="ko-KR" altLang="en-US" sz="1400" b="1" dirty="0"/>
              <a:t>을 활용하여 </a:t>
            </a:r>
            <a:r>
              <a:rPr lang="en-US" altLang="ko-KR" sz="1400" b="1" dirty="0"/>
              <a:t>input</a:t>
            </a:r>
            <a:r>
              <a:rPr lang="ko-KR" altLang="en-US" sz="1400" b="1" dirty="0"/>
              <a:t>과 </a:t>
            </a:r>
            <a:r>
              <a:rPr lang="en-US" altLang="ko-KR" sz="1400" b="1" dirty="0" err="1"/>
              <a:t>outpu</a:t>
            </a:r>
            <a:r>
              <a:rPr lang="ko-KR" altLang="en-US" sz="1400" b="1" dirty="0"/>
              <a:t>의 개수 차이에서 나올 수 있는 </a:t>
            </a:r>
            <a:r>
              <a:rPr lang="en-US" altLang="ko-KR" sz="1400" b="1" dirty="0"/>
              <a:t>step response </a:t>
            </a:r>
            <a:r>
              <a:rPr lang="ko-KR" altLang="en-US" sz="1400" b="1" dirty="0"/>
              <a:t>종류도 학습했습니다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8" name="그림 7" descr="텍스트, 도표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0494BA-6865-ABEC-5E0F-9C3FE9F70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06" y="1313542"/>
            <a:ext cx="5407067" cy="3795592"/>
          </a:xfrm>
          <a:prstGeom prst="rect">
            <a:avLst/>
          </a:prstGeom>
        </p:spPr>
      </p:pic>
      <p:pic>
        <p:nvPicPr>
          <p:cNvPr id="12" name="그림 11" descr="텍스트, 도표, 라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A8F6F6-31E9-82F4-A7DD-14A5B98EF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671" y="1123816"/>
            <a:ext cx="5719200" cy="39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8FE6E-2609-0E4C-0974-9868BE7F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제어공학 </a:t>
            </a:r>
            <a:r>
              <a:rPr lang="en-US" altLang="ko-KR" b="1" dirty="0"/>
              <a:t>9, 10</a:t>
            </a:r>
            <a:r>
              <a:rPr lang="ko-KR" altLang="en-US" b="1" dirty="0"/>
              <a:t>강 수강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0FEBF-1BD4-A8A8-4876-2270F46230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9, 10</a:t>
            </a:r>
            <a:r>
              <a:rPr lang="ko-KR" altLang="en-US" b="1" dirty="0"/>
              <a:t>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BC9BEE-D740-F2E0-6A5C-5DC7C88CC95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DADF8E-0D2A-C652-122C-E876D8FD1878}"/>
              </a:ext>
            </a:extLst>
          </p:cNvPr>
          <p:cNvSpPr txBox="1"/>
          <p:nvPr/>
        </p:nvSpPr>
        <p:spPr>
          <a:xfrm>
            <a:off x="6405335" y="5002198"/>
            <a:ext cx="540706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S-plane</a:t>
            </a:r>
            <a:r>
              <a:rPr lang="ko-KR" altLang="en-US" sz="1400" b="1" dirty="0"/>
              <a:t>에 나타나는 </a:t>
            </a:r>
            <a:r>
              <a:rPr lang="ko-KR" altLang="en-US" sz="1400" b="1" dirty="0" err="1"/>
              <a:t>근궤적을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O.L.zero</a:t>
            </a:r>
            <a:r>
              <a:rPr lang="ko-KR" altLang="en-US" sz="1400" b="1" dirty="0"/>
              <a:t>와 </a:t>
            </a:r>
            <a:r>
              <a:rPr lang="en-US" altLang="ko-KR" sz="1400" b="1" dirty="0" err="1"/>
              <a:t>O.L.poles</a:t>
            </a:r>
            <a:r>
              <a:rPr lang="ko-KR" altLang="en-US" sz="1400" b="1" dirty="0"/>
              <a:t>의 개수에 따라서 어떻게 변하는지 학습했습니다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그에 따라 </a:t>
            </a:r>
            <a:r>
              <a:rPr lang="ko-KR" altLang="en-US" sz="1400" b="1" dirty="0" err="1"/>
              <a:t>알고자하는</a:t>
            </a:r>
            <a:r>
              <a:rPr lang="ko-KR" altLang="en-US" sz="1400" b="1" dirty="0"/>
              <a:t> 위치에서의 </a:t>
            </a:r>
            <a:r>
              <a:rPr lang="en-US" altLang="ko-KR" sz="1400" b="1" dirty="0"/>
              <a:t>K</a:t>
            </a:r>
            <a:r>
              <a:rPr lang="ko-KR" altLang="en-US" sz="1400" b="1" dirty="0"/>
              <a:t>값을 구하는 방식을 학습하였습니다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pic>
        <p:nvPicPr>
          <p:cNvPr id="7" name="그림 6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207AFB-F1C8-2996-2539-2960EFB84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34" y="1493438"/>
            <a:ext cx="4598732" cy="3410003"/>
          </a:xfrm>
          <a:prstGeom prst="rect">
            <a:avLst/>
          </a:prstGeom>
        </p:spPr>
      </p:pic>
      <p:pic>
        <p:nvPicPr>
          <p:cNvPr id="11" name="그림 10" descr="텍스트, 도표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3522861-ADD2-2B55-1F49-B7756B89D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/>
          <a:stretch/>
        </p:blipFill>
        <p:spPr>
          <a:xfrm>
            <a:off x="6451250" y="1490703"/>
            <a:ext cx="4854791" cy="341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00B866-A28C-C479-E7C3-705CCDD24233}"/>
              </a:ext>
            </a:extLst>
          </p:cNvPr>
          <p:cNvSpPr txBox="1"/>
          <p:nvPr/>
        </p:nvSpPr>
        <p:spPr>
          <a:xfrm>
            <a:off x="858023" y="5002198"/>
            <a:ext cx="540706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Routh’s stability criterion</a:t>
            </a:r>
            <a:r>
              <a:rPr lang="ko-KR" altLang="en-US" sz="1400" b="1" dirty="0"/>
              <a:t>을 학습하였고</a:t>
            </a:r>
            <a:r>
              <a:rPr lang="en-US" altLang="ko-KR" sz="1400" b="1" dirty="0"/>
              <a:t>, </a:t>
            </a:r>
            <a:r>
              <a:rPr lang="en-US" altLang="ko-KR" sz="1400" b="1" dirty="0" err="1"/>
              <a:t>S.S.error</a:t>
            </a:r>
            <a:r>
              <a:rPr lang="ko-KR" altLang="en-US" sz="1400" b="1" dirty="0"/>
              <a:t>를 제거하기 위한 방법들을 학습했습니다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또한 제어</a:t>
            </a:r>
            <a:r>
              <a:rPr lang="en-US" altLang="ko-KR" sz="1400" b="1" dirty="0"/>
              <a:t> gain k</a:t>
            </a:r>
            <a:r>
              <a:rPr lang="ko-KR" altLang="en-US" sz="1400" b="1" dirty="0"/>
              <a:t>값의 변화에 따른 안정성 변화와 적분기와 미분기</a:t>
            </a:r>
            <a:r>
              <a:rPr lang="en-US" altLang="ko-KR" sz="1400" b="1" dirty="0"/>
              <a:t>, PD</a:t>
            </a:r>
            <a:r>
              <a:rPr lang="ko-KR" altLang="en-US" sz="1400" b="1" dirty="0"/>
              <a:t>제어기를 통한 안정성 제어를 학습했습니다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7904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9956-14CE-A6D3-E41E-32F9E7C83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EA23B-D32E-A65E-5A27-18EFF939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제어공학 </a:t>
            </a:r>
            <a:r>
              <a:rPr lang="en-US" altLang="ko-KR" b="1" dirty="0"/>
              <a:t>11, 12</a:t>
            </a:r>
            <a:r>
              <a:rPr lang="ko-KR" altLang="en-US" b="1" dirty="0"/>
              <a:t>강 수강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C747EE-40B8-943C-B762-6DA481419B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11, 12</a:t>
            </a:r>
            <a:r>
              <a:rPr lang="ko-KR" altLang="en-US" b="1" dirty="0"/>
              <a:t>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527DE2-898E-7C06-105E-B78295F51CE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9DDC0-F73A-7CFE-66F8-ED86473EF5E8}"/>
              </a:ext>
            </a:extLst>
          </p:cNvPr>
          <p:cNvSpPr txBox="1"/>
          <p:nvPr/>
        </p:nvSpPr>
        <p:spPr>
          <a:xfrm>
            <a:off x="6357608" y="5052075"/>
            <a:ext cx="540706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/>
              <a:t>응답 속도와 안정성을 높여줄 수 있는 </a:t>
            </a:r>
            <a:r>
              <a:rPr lang="en-US" altLang="ko-KR" sz="1400" b="1" dirty="0"/>
              <a:t>lead compensation </a:t>
            </a:r>
            <a:r>
              <a:rPr lang="ko-KR" altLang="en-US" sz="1400" b="1" dirty="0"/>
              <a:t>과 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 err="1"/>
              <a:t>S.S.accuracy</a:t>
            </a:r>
            <a:r>
              <a:rPr lang="ko-KR" altLang="en-US" sz="1400" b="1" dirty="0"/>
              <a:t>를 높여주는 </a:t>
            </a:r>
            <a:r>
              <a:rPr lang="en-US" altLang="ko-KR" sz="1400" b="1" dirty="0"/>
              <a:t>lag compensation, </a:t>
            </a:r>
            <a:r>
              <a:rPr lang="ko-KR" altLang="en-US" sz="1400" b="1" dirty="0"/>
              <a:t>또 그 둘을 합친 </a:t>
            </a:r>
            <a:r>
              <a:rPr lang="en-US" altLang="ko-KR" sz="1400" b="1" dirty="0"/>
              <a:t>lag-lead compensation</a:t>
            </a:r>
            <a:r>
              <a:rPr lang="ko-KR" altLang="en-US" sz="1400" b="1" dirty="0"/>
              <a:t>을 학습했습니다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pic>
        <p:nvPicPr>
          <p:cNvPr id="7" name="그림 6" descr="텍스트, 도표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C4DAFC-946F-9E1A-463F-55CA6E853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38" y="1363419"/>
            <a:ext cx="5144928" cy="3638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F7ACB0-8A27-973A-0892-EB1EB74F3CCF}"/>
              </a:ext>
            </a:extLst>
          </p:cNvPr>
          <p:cNvSpPr txBox="1"/>
          <p:nvPr/>
        </p:nvSpPr>
        <p:spPr>
          <a:xfrm>
            <a:off x="641738" y="5052075"/>
            <a:ext cx="540706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/>
              <a:t>10</a:t>
            </a:r>
            <a:r>
              <a:rPr lang="ko-KR" altLang="en-US" sz="1400" b="1" dirty="0"/>
              <a:t>강에 이어서 </a:t>
            </a:r>
            <a:r>
              <a:rPr lang="ko-KR" altLang="en-US" sz="1400" b="1" dirty="0" err="1"/>
              <a:t>근궤적에</a:t>
            </a:r>
            <a:r>
              <a:rPr lang="ko-KR" altLang="en-US" sz="1400" b="1" dirty="0"/>
              <a:t> 대해서 더 심화적으로 학습하였습니다</a:t>
            </a:r>
            <a:r>
              <a:rPr lang="en-US" altLang="ko-KR" sz="1400" b="1" dirty="0"/>
              <a:t>. </a:t>
            </a:r>
            <a:r>
              <a:rPr lang="en-US" altLang="ko-KR" sz="1400" b="1" dirty="0" err="1"/>
              <a:t>O.L.pole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과 </a:t>
            </a:r>
            <a:r>
              <a:rPr lang="en-US" altLang="ko-KR" sz="1400" b="1" dirty="0" err="1"/>
              <a:t>O.L.zero</a:t>
            </a:r>
            <a:r>
              <a:rPr lang="ko-KR" altLang="en-US" sz="1400" b="1" dirty="0"/>
              <a:t>의 개수에 따라서 </a:t>
            </a:r>
            <a:r>
              <a:rPr lang="en-US" altLang="ko-KR" sz="1400" b="1" dirty="0"/>
              <a:t>root-locus</a:t>
            </a:r>
            <a:r>
              <a:rPr lang="ko-KR" altLang="en-US" sz="1400" b="1" dirty="0"/>
              <a:t>가 어떻게 형성되는지 확인했습니다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또한 시간지연에 따른 </a:t>
            </a:r>
            <a:r>
              <a:rPr lang="en-US" altLang="ko-KR" sz="1400" b="1" dirty="0"/>
              <a:t>unstable </a:t>
            </a:r>
            <a:r>
              <a:rPr lang="ko-KR" altLang="en-US" sz="1400" b="1" dirty="0"/>
              <a:t>가능성에 대해서도 학습했습니다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8" name="그림 7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2BDD96-28EE-5200-696C-37DA72BCF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08" y="1217113"/>
            <a:ext cx="5079298" cy="37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5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4022-1FAB-03AE-790F-1F2BF433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딥러닝 강의 </a:t>
            </a:r>
            <a:r>
              <a:rPr lang="en-US" altLang="ko-KR" b="1" dirty="0"/>
              <a:t>2, 3</a:t>
            </a:r>
            <a:r>
              <a:rPr lang="ko-KR" altLang="en-US" b="1" dirty="0"/>
              <a:t>강 수강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F2728-FA18-6DCA-D646-970CA4C18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CS231N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F09C58-2B89-3EDA-E536-37EDD451D9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160F1D7-816F-E5FB-83CF-717D645F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777042"/>
            <a:ext cx="5526788" cy="31012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0FE18E-C76A-87E5-AAA0-88B85E2A3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537" y="1659929"/>
            <a:ext cx="5723513" cy="3218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5B677-F49D-AAE9-7704-038BB201D9EA}"/>
              </a:ext>
            </a:extLst>
          </p:cNvPr>
          <p:cNvSpPr txBox="1"/>
          <p:nvPr/>
        </p:nvSpPr>
        <p:spPr>
          <a:xfrm>
            <a:off x="361950" y="5262113"/>
            <a:ext cx="5526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</a:t>
            </a:r>
            <a:r>
              <a:rPr lang="ko-KR" altLang="en-US" sz="1400" b="1" dirty="0"/>
              <a:t>강의 주요 내용은 </a:t>
            </a:r>
            <a:r>
              <a:rPr lang="en-US" altLang="ko-KR" sz="1400" b="1" dirty="0"/>
              <a:t>KNN</a:t>
            </a:r>
            <a:r>
              <a:rPr lang="ko-KR" altLang="en-US" sz="1400" b="1" dirty="0"/>
              <a:t>방식에 대한 내용입니다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단어의 뜻 그대로 </a:t>
            </a:r>
            <a:r>
              <a:rPr lang="en-US" altLang="ko-KR" sz="1400" b="1" dirty="0"/>
              <a:t>K</a:t>
            </a:r>
            <a:r>
              <a:rPr lang="ko-KR" altLang="en-US" sz="1400" b="1" dirty="0"/>
              <a:t>값의 값에 따라서 각 포인트들의 분류들이 좀 더 세부적으로 변하게 됩니다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분류하기 적절한 </a:t>
            </a:r>
            <a:r>
              <a:rPr lang="en-US" altLang="ko-KR" sz="1400" b="1" dirty="0"/>
              <a:t>K</a:t>
            </a:r>
            <a:r>
              <a:rPr lang="ko-KR" altLang="en-US" sz="1400" b="1" dirty="0"/>
              <a:t>값을 구하는 것과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분류를 하는 것에 있어서의 방식들 등을 학습했습니다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521A7-3D04-6EFB-3049-8FE5BED9076C}"/>
              </a:ext>
            </a:extLst>
          </p:cNvPr>
          <p:cNvSpPr txBox="1"/>
          <p:nvPr/>
        </p:nvSpPr>
        <p:spPr>
          <a:xfrm>
            <a:off x="6096001" y="5262113"/>
            <a:ext cx="57340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</a:t>
            </a:r>
            <a:r>
              <a:rPr lang="ko-KR" altLang="en-US" sz="1400" b="1" dirty="0"/>
              <a:t>강의 주요내용은 선형화 된 함수 속 파라미터를 통해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이미지를 특정 픽셀 단위로 나누고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각 나뉘어진 </a:t>
            </a:r>
            <a:r>
              <a:rPr lang="ko-KR" altLang="en-US" sz="1400" b="1" dirty="0" err="1"/>
              <a:t>픽셀들에서</a:t>
            </a:r>
            <a:r>
              <a:rPr lang="ko-KR" altLang="en-US" sz="1400" b="1" dirty="0"/>
              <a:t> 도출해낸 점수를 토대로 손실 점수를 내는 것입니다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예측한 점수의 카테고리가 이미지와 동일하다면 </a:t>
            </a:r>
            <a:r>
              <a:rPr lang="en-US" altLang="ko-KR" sz="1400" b="1" dirty="0"/>
              <a:t>0</a:t>
            </a:r>
            <a:r>
              <a:rPr lang="ko-KR" altLang="en-US" sz="1400" b="1" dirty="0"/>
              <a:t>점이므로 그 예측한 점수가 아무리 크더라도 해당 함수의 손실 점수는 차이가 없는 내용이 포함되어 있었습니다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7438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</TotalTime>
  <Words>434</Words>
  <Application>Microsoft Office PowerPoint</Application>
  <PresentationFormat>와이드스크린</PresentationFormat>
  <Paragraphs>38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-apple-system</vt:lpstr>
      <vt:lpstr>나눔고딕OTF</vt:lpstr>
      <vt:lpstr>나눔명조OTF ExtraBold</vt:lpstr>
      <vt:lpstr>나눔스퀘어OTF_ac</vt:lpstr>
      <vt:lpstr>마루 부리OTF 굵은</vt:lpstr>
      <vt:lpstr>마루 부리OTF 조금굵은</vt:lpstr>
      <vt:lpstr>맑은 고딕</vt:lpstr>
      <vt:lpstr>Arial</vt:lpstr>
      <vt:lpstr>Cambria Math</vt:lpstr>
      <vt:lpstr>Franklin Gothic Demi Cond</vt:lpstr>
      <vt:lpstr>Office 테마</vt:lpstr>
      <vt:lpstr>25.03.06</vt:lpstr>
      <vt:lpstr>RBQ10 스펀지 보강</vt:lpstr>
      <vt:lpstr>제어공학 5, 6강 수강 </vt:lpstr>
      <vt:lpstr>제어공학 7, 8강 수강 </vt:lpstr>
      <vt:lpstr>제어공학 9, 10강 수강 </vt:lpstr>
      <vt:lpstr>제어공학 11, 12강 수강 </vt:lpstr>
      <vt:lpstr>딥러닝 강의 2, 3강 수강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부제목 입력</dc:title>
  <dc:creator>권나현</dc:creator>
  <cp:lastModifiedBy>민우 조</cp:lastModifiedBy>
  <cp:revision>21</cp:revision>
  <dcterms:created xsi:type="dcterms:W3CDTF">2023-07-20T19:53:34Z</dcterms:created>
  <dcterms:modified xsi:type="dcterms:W3CDTF">2025-03-09T10:38:16Z</dcterms:modified>
</cp:coreProperties>
</file>