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3D5B9C"/>
    <a:srgbClr val="8F8F8F"/>
    <a:srgbClr val="B90005"/>
    <a:srgbClr val="0A1F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00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8EBD0AB-BCBB-0118-5A80-DA7347617E6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FCE9EE-D300-DE8D-B423-0568C234737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6C7B17-1A89-43CE-83E6-B5D9BEA54F58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1AFDCC3-6924-C76E-BE17-936ABBF7861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DAAFA3-AD89-91A2-3F7F-2906198481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7015C7-A97D-4CA9-BF79-D1804787A2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97111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AAEFEA-1FD0-4564-BFBC-3007BDECC2E2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E7A840-B931-45C3-B348-E95BF93FE12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0688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bg>
      <p:bgPr>
        <a:solidFill>
          <a:schemeClr val="bg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3D244BA0-D725-D004-8FFA-C66E9FE53C52}"/>
              </a:ext>
            </a:extLst>
          </p:cNvPr>
          <p:cNvSpPr/>
          <p:nvPr userDrawn="1"/>
        </p:nvSpPr>
        <p:spPr>
          <a:xfrm>
            <a:off x="0" y="3524623"/>
            <a:ext cx="12192000" cy="3333377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E84E00A-C976-3478-5434-F4F72E58032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580001" y="5930338"/>
            <a:ext cx="8348385" cy="548084"/>
          </a:xfrm>
        </p:spPr>
        <p:txBody>
          <a:bodyPr>
            <a:noAutofit/>
          </a:bodyPr>
          <a:lstStyle>
            <a:lvl1pPr marL="0" indent="0" algn="r">
              <a:buNone/>
              <a:defRPr sz="2400">
                <a:solidFill>
                  <a:schemeClr val="bg1"/>
                </a:solidFill>
                <a:latin typeface="마루 부리OTF 조금굵은" panose="020B0600000101010101" pitchFamily="34" charset="-127"/>
                <a:ea typeface="마루 부리OTF 조금굵은" panose="020B0600000101010101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이름을 입력하세요</a:t>
            </a: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A1C42AFF-31BB-3DBA-135C-EAD2F5418E0C}"/>
              </a:ext>
            </a:extLst>
          </p:cNvPr>
          <p:cNvCxnSpPr/>
          <p:nvPr userDrawn="1"/>
        </p:nvCxnSpPr>
        <p:spPr>
          <a:xfrm>
            <a:off x="6172200" y="6478422"/>
            <a:ext cx="5756186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pic>
        <p:nvPicPr>
          <p:cNvPr id="38" name="그림 37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E6C6C0F2-1658-D905-877A-B756102680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1565993"/>
            <a:ext cx="5639768" cy="2846238"/>
          </a:xfrm>
          <a:prstGeom prst="rect">
            <a:avLst/>
          </a:prstGeom>
        </p:spPr>
      </p:pic>
      <p:sp>
        <p:nvSpPr>
          <p:cNvPr id="42" name="제목 41">
            <a:extLst>
              <a:ext uri="{FF2B5EF4-FFF2-40B4-BE49-F238E27FC236}">
                <a16:creationId xmlns:a16="http://schemas.microsoft.com/office/drawing/2014/main" id="{0F2CAB11-06C9-B8E7-8652-D763267BDB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97386" y="5192303"/>
            <a:ext cx="6731000" cy="734142"/>
          </a:xfrm>
        </p:spPr>
        <p:txBody>
          <a:bodyPr>
            <a:normAutofit/>
          </a:bodyPr>
          <a:lstStyle>
            <a:lvl1pPr algn="r">
              <a:defRPr sz="4400">
                <a:solidFill>
                  <a:schemeClr val="bg1"/>
                </a:solidFill>
                <a:latin typeface="나눔명조OTF ExtraBold" panose="02020603020101020101" pitchFamily="18" charset="-127"/>
                <a:ea typeface="나눔명조OTF ExtraBold" panose="02020603020101020101" pitchFamily="18" charset="-127"/>
              </a:defRPr>
            </a:lvl1pPr>
          </a:lstStyle>
          <a:p>
            <a:r>
              <a:rPr lang="ko-KR" altLang="en-US" dirty="0"/>
              <a:t>미팅 날짜 입력</a:t>
            </a:r>
          </a:p>
        </p:txBody>
      </p:sp>
    </p:spTree>
    <p:extLst>
      <p:ext uri="{BB962C8B-B14F-4D97-AF65-F5344CB8AC3E}">
        <p14:creationId xmlns:p14="http://schemas.microsoft.com/office/powerpoint/2010/main" val="2282824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2AF33F91-796E-F7B4-F82E-AB32AD043907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5" name="그림 4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8827371D-2C35-EAB2-F2AE-F8C2F27130B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6" name="제목 123">
            <a:extLst>
              <a:ext uri="{FF2B5EF4-FFF2-40B4-BE49-F238E27FC236}">
                <a16:creationId xmlns:a16="http://schemas.microsoft.com/office/drawing/2014/main" id="{C27ED4FF-0490-4162-31DD-908E7742ED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7" name="텍스트 개체 틀 132">
            <a:extLst>
              <a:ext uri="{FF2B5EF4-FFF2-40B4-BE49-F238E27FC236}">
                <a16:creationId xmlns:a16="http://schemas.microsoft.com/office/drawing/2014/main" id="{E0CA3AB4-F1D1-C555-B497-7280E413BC5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8" name="텍스트 개체 틀 132">
            <a:extLst>
              <a:ext uri="{FF2B5EF4-FFF2-40B4-BE49-F238E27FC236}">
                <a16:creationId xmlns:a16="http://schemas.microsoft.com/office/drawing/2014/main" id="{1CAE7D92-967F-7EE7-02AC-B0B318254D9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9" name="텍스트 개체 틀 132">
            <a:extLst>
              <a:ext uri="{FF2B5EF4-FFF2-40B4-BE49-F238E27FC236}">
                <a16:creationId xmlns:a16="http://schemas.microsoft.com/office/drawing/2014/main" id="{6A089ADA-80D4-26B9-673B-44D16900994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0" name="텍스트 개체 틀 132">
            <a:extLst>
              <a:ext uri="{FF2B5EF4-FFF2-40B4-BE49-F238E27FC236}">
                <a16:creationId xmlns:a16="http://schemas.microsoft.com/office/drawing/2014/main" id="{F714C85F-A6A2-88F8-7BED-CE1487FF1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1" name="텍스트 개체 틀 132">
            <a:extLst>
              <a:ext uri="{FF2B5EF4-FFF2-40B4-BE49-F238E27FC236}">
                <a16:creationId xmlns:a16="http://schemas.microsoft.com/office/drawing/2014/main" id="{2A34D2FE-9127-AB1B-CB6E-E82D3C0C89E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rgbClr val="3D5B9C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2" name="텍스트 개체 틀 140">
            <a:extLst>
              <a:ext uri="{FF2B5EF4-FFF2-40B4-BE49-F238E27FC236}">
                <a16:creationId xmlns:a16="http://schemas.microsoft.com/office/drawing/2014/main" id="{E97C8DFB-6E5D-6A54-71E0-64434DCCD9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3" name="텍스트 개체 틀 140">
            <a:extLst>
              <a:ext uri="{FF2B5EF4-FFF2-40B4-BE49-F238E27FC236}">
                <a16:creationId xmlns:a16="http://schemas.microsoft.com/office/drawing/2014/main" id="{810D75F9-CEF8-F990-94D5-E3803DDB74E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" name="텍스트 개체 틀 140">
            <a:extLst>
              <a:ext uri="{FF2B5EF4-FFF2-40B4-BE49-F238E27FC236}">
                <a16:creationId xmlns:a16="http://schemas.microsoft.com/office/drawing/2014/main" id="{DEDDC154-F09F-9E97-CA1E-C37E4A39FC2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5" name="텍스트 개체 틀 140">
            <a:extLst>
              <a:ext uri="{FF2B5EF4-FFF2-40B4-BE49-F238E27FC236}">
                <a16:creationId xmlns:a16="http://schemas.microsoft.com/office/drawing/2014/main" id="{AB12217B-5F25-2DDC-487D-FF746327DA0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6" name="텍스트 개체 틀 140">
            <a:extLst>
              <a:ext uri="{FF2B5EF4-FFF2-40B4-BE49-F238E27FC236}">
                <a16:creationId xmlns:a16="http://schemas.microsoft.com/office/drawing/2014/main" id="{CDE23B3A-CF32-C298-6DDB-10AF11D9583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7" name="텍스트 개체 틀 140">
            <a:extLst>
              <a:ext uri="{FF2B5EF4-FFF2-40B4-BE49-F238E27FC236}">
                <a16:creationId xmlns:a16="http://schemas.microsoft.com/office/drawing/2014/main" id="{7632AA23-D3C8-44EA-D81D-D0CA1C9D2C1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0063C6-1C67-CEED-E6BC-8FB432C44E69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0064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E23D2D-09D1-1886-E950-F1C41BD12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2446CB-6E7C-B57B-3390-3FBF957F2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A1DE4E-3726-CBEE-0357-91478A741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FD81D8-36AB-467C-8431-70E1FA902C5E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663580-8B5F-2C83-AFB2-6217867AD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D46372-186E-2B3D-C64B-30EC909D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2030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D7C715-3113-B5E2-ACE0-8B202F0FF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EE09C-BB41-D464-BF2A-EFB3415CAD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9A39AF-3791-874B-EA82-49A1E8E5F2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D8DF98-0CD5-0CF1-2615-26DF8B71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49FEC2-4B64-4D69-BB65-0F6A21894B39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B28824-0EB3-661A-5569-DC2781BA7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327A95-3EDC-3192-2AB3-962C83A2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750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16B85-F993-09E6-94A1-BC76AAFD8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313003-D7FD-C439-311C-96176CC69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0572C6-1A6D-4DF4-9DB1-118B35AF9F82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4E8E0B-FADE-8F4E-4E9C-63D8505220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F6DCA1-E78A-730E-15F0-5E082E266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255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AD54A7-7A9D-C322-A3B3-1B9FEB2287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1BD713-56E3-400C-8B92-6462C9332D3D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4CA1377-5A68-F602-A3D6-241B2D941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1048D17-D532-FF24-1A67-8E540ABA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17739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8446AA-12AC-90F0-AE03-88AA6E501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46629C-57B8-77B6-2DDD-DE19035CB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48C40E-6FA9-F4FF-481C-2428F1E4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B675F0-2AF0-C09E-2935-97255D896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EF007-AFD6-4C61-A0B0-483FF601CEA2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E0EF1A-E7DD-59FF-904E-EE30A97FB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D02FEB-492D-C976-32C8-1DCA32A44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9738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CFF740-E263-5DF1-1218-605F823DB5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7D17B99-7173-4ABC-8FA4-B406894C9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E9C456D-1F15-F2F4-2B6B-C8941CB5DD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5F1603-AD4C-74DD-EA33-4B83FAA0F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DFF-7F65-4AD7-A72F-C83E75650CF3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4FAD07-6D5C-2C4D-93B7-CDA775FA8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F45116-4F97-09A9-818E-63833B5D2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68366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6F3173-C290-5793-D759-CFE67FFB1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ADBBE0-EB41-5325-CC99-5F9B4267D2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E1E3E4-3FFA-9736-3772-40991B46D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A48B2E-171C-4CEA-8810-C9117E2394EC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CF2AE36-F529-1966-587D-7967B1AE8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237D259-D3E5-E330-ACBF-E0C7060DA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3529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5FF0ED8-B70A-3A81-EDCB-E717C69769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F76DC81-5757-850C-F818-05F09CC12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0B23F1-58CD-7930-D3F5-32C1F352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58806-DB14-404D-8171-7B1B76E89300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F6262A-EFE4-F387-427D-EC7847F7B7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98E075-BE1E-9EDF-1B3D-E0CC4D33E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9849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457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</p:cNvCxnSpPr>
          <p:nvPr userDrawn="1"/>
        </p:nvCxnSpPr>
        <p:spPr>
          <a:xfrm>
            <a:off x="361950" y="5782583"/>
            <a:ext cx="11468100" cy="0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3C2B4CF-08D1-61F2-EDD1-132ACE9C923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61950" y="5918200"/>
            <a:ext cx="11055350" cy="7429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설명을 입력하세요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722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4" name="그림 개체 틀 3">
            <a:extLst>
              <a:ext uri="{FF2B5EF4-FFF2-40B4-BE49-F238E27FC236}">
                <a16:creationId xmlns:a16="http://schemas.microsoft.com/office/drawing/2014/main" id="{05FB74B1-747C-467F-D9F4-1E3826802F9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61950" y="1813615"/>
            <a:ext cx="7029450" cy="4165343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7513583A-2964-A858-4845-A2E81ED7F21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532501" y="1813358"/>
            <a:ext cx="4279900" cy="4165600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그림에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6931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4E5D36F0-C8F1-16A8-691B-22E937A2FDBE}"/>
              </a:ext>
            </a:extLst>
          </p:cNvPr>
          <p:cNvSpPr/>
          <p:nvPr userDrawn="1"/>
        </p:nvSpPr>
        <p:spPr>
          <a:xfrm>
            <a:off x="0" y="1568384"/>
            <a:ext cx="7628544" cy="474840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" name="제목 1">
            <a:extLst>
              <a:ext uri="{FF2B5EF4-FFF2-40B4-BE49-F238E27FC236}">
                <a16:creationId xmlns:a16="http://schemas.microsoft.com/office/drawing/2014/main" id="{8A5A018F-A0E6-A2C4-0A82-84D31F39E8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1950" y="603849"/>
            <a:ext cx="6399212" cy="444500"/>
          </a:xfrm>
        </p:spPr>
        <p:txBody>
          <a:bodyPr>
            <a:normAutofit/>
          </a:bodyPr>
          <a:lstStyle>
            <a:lvl1pPr>
              <a:defRPr sz="3200">
                <a:latin typeface="마루 부리OTF 굵은" panose="020B0600000101010101" pitchFamily="34" charset="-127"/>
                <a:ea typeface="마루 부리OTF 굵은" panose="020B0600000101010101" pitchFamily="34" charset="-127"/>
              </a:defRPr>
            </a:lvl1pPr>
          </a:lstStyle>
          <a:p>
            <a:r>
              <a:rPr lang="ko-KR" altLang="en-US" dirty="0"/>
              <a:t>제목을 입력하세요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1" y="517527"/>
            <a:ext cx="295274" cy="836033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1" y="1037561"/>
            <a:ext cx="295274" cy="31599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텍스트 개체 틀 13">
            <a:extLst>
              <a:ext uri="{FF2B5EF4-FFF2-40B4-BE49-F238E27FC236}">
                <a16:creationId xmlns:a16="http://schemas.microsoft.com/office/drawing/2014/main" id="{C56D15E0-8871-837B-69A2-05CA2C661DD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1950" y="1075417"/>
            <a:ext cx="3914775" cy="238125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latin typeface="나눔고딕OTF" panose="020D0604000000000000" pitchFamily="34" charset="-127"/>
                <a:ea typeface="나눔고딕OTF" panose="020D0604000000000000" pitchFamily="34" charset="-127"/>
              </a:defRPr>
            </a:lvl1pPr>
          </a:lstStyle>
          <a:p>
            <a:pPr lvl="0"/>
            <a:r>
              <a:rPr lang="ko-KR" altLang="en-US" dirty="0"/>
              <a:t>소제목을 입력하세요</a:t>
            </a:r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1186" y="326759"/>
            <a:ext cx="1978864" cy="998679"/>
          </a:xfrm>
          <a:prstGeom prst="rect">
            <a:avLst/>
          </a:prstGeom>
        </p:spPr>
      </p:pic>
      <p:sp>
        <p:nvSpPr>
          <p:cNvPr id="5" name="미디어 개체 틀 4">
            <a:extLst>
              <a:ext uri="{FF2B5EF4-FFF2-40B4-BE49-F238E27FC236}">
                <a16:creationId xmlns:a16="http://schemas.microsoft.com/office/drawing/2014/main" id="{1742E20A-BECD-5917-33FE-5AD530212803}"/>
              </a:ext>
            </a:extLst>
          </p:cNvPr>
          <p:cNvSpPr>
            <a:spLocks noGrp="1"/>
          </p:cNvSpPr>
          <p:nvPr>
            <p:ph type="media" sz="quarter" idx="14"/>
          </p:nvPr>
        </p:nvSpPr>
        <p:spPr>
          <a:xfrm>
            <a:off x="0" y="1568383"/>
            <a:ext cx="7628545" cy="4290270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텍스트 개체 틀 5">
            <a:extLst>
              <a:ext uri="{FF2B5EF4-FFF2-40B4-BE49-F238E27FC236}">
                <a16:creationId xmlns:a16="http://schemas.microsoft.com/office/drawing/2014/main" id="{77F2FB3D-A623-2D69-607F-7D4A73C1C0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0" y="5930516"/>
            <a:ext cx="7628544" cy="365126"/>
          </a:xfrm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FEFEFE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 제목 입력</a:t>
            </a:r>
          </a:p>
        </p:txBody>
      </p:sp>
      <p:sp>
        <p:nvSpPr>
          <p:cNvPr id="13" name="텍스트 개체 틀 5">
            <a:extLst>
              <a:ext uri="{FF2B5EF4-FFF2-40B4-BE49-F238E27FC236}">
                <a16:creationId xmlns:a16="http://schemas.microsoft.com/office/drawing/2014/main" id="{0323CDC9-8356-FBDA-7E0C-7954873F8E7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772400" y="1568381"/>
            <a:ext cx="4057650" cy="4361917"/>
          </a:xfrm>
        </p:spPr>
        <p:txBody>
          <a:bodyPr>
            <a:normAutofit/>
          </a:bodyPr>
          <a:lstStyle>
            <a:lvl1pPr>
              <a:defRPr sz="2400"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영상에</a:t>
            </a:r>
            <a:r>
              <a:rPr lang="en-US" altLang="ko-KR" dirty="0"/>
              <a:t> </a:t>
            </a:r>
            <a:r>
              <a:rPr lang="ko-KR" altLang="en-US" dirty="0"/>
              <a:t>대한 설명을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1290920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790858"/>
            <a:ext cx="11088501" cy="5596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21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C71D3AB-C1D5-3587-B202-52C146F7E6E0}"/>
              </a:ext>
            </a:extLst>
          </p:cNvPr>
          <p:cNvCxnSpPr>
            <a:cxnSpLocks/>
            <a:endCxn id="22" idx="1"/>
          </p:cNvCxnSpPr>
          <p:nvPr userDrawn="1"/>
        </p:nvCxnSpPr>
        <p:spPr>
          <a:xfrm flipV="1">
            <a:off x="6172200" y="6478205"/>
            <a:ext cx="5397087" cy="217"/>
          </a:xfrm>
          <a:prstGeom prst="line">
            <a:avLst/>
          </a:prstGeom>
          <a:ln w="127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2FEC96C-3074-92AD-E129-DC8535941DC2}"/>
              </a:ext>
            </a:extLst>
          </p:cNvPr>
          <p:cNvSpPr/>
          <p:nvPr userDrawn="1"/>
        </p:nvSpPr>
        <p:spPr>
          <a:xfrm>
            <a:off x="379599" y="386721"/>
            <a:ext cx="9356538" cy="45719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D552C6-02FD-69A9-AC8A-65C7D8BBDB84}"/>
              </a:ext>
            </a:extLst>
          </p:cNvPr>
          <p:cNvSpPr/>
          <p:nvPr userDrawn="1"/>
        </p:nvSpPr>
        <p:spPr>
          <a:xfrm>
            <a:off x="8777102" y="386721"/>
            <a:ext cx="3035299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슬라이드 번호 개체 틀 5">
            <a:extLst>
              <a:ext uri="{FF2B5EF4-FFF2-40B4-BE49-F238E27FC236}">
                <a16:creationId xmlns:a16="http://schemas.microsoft.com/office/drawing/2014/main" id="{BF9DD721-7AA6-A687-BD22-5757C03B779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569287" y="6295642"/>
            <a:ext cx="486229" cy="365125"/>
          </a:xfrm>
        </p:spPr>
        <p:txBody>
          <a:bodyPr/>
          <a:lstStyle>
            <a:lvl1pPr algn="ctr">
              <a:defRPr sz="1800"/>
            </a:lvl1pPr>
          </a:lstStyle>
          <a:p>
            <a:fld id="{1BE43D98-612C-4605-ACC0-A58BA79608A3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23" name="그림 22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F455A00D-83F4-87C9-3B7B-7C8865F542D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599" y="6053984"/>
            <a:ext cx="1202329" cy="606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771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직사각형 117">
            <a:extLst>
              <a:ext uri="{FF2B5EF4-FFF2-40B4-BE49-F238E27FC236}">
                <a16:creationId xmlns:a16="http://schemas.microsoft.com/office/drawing/2014/main" id="{A9C28DE0-5DA6-55E9-FED8-3E62C4DE25EB}"/>
              </a:ext>
            </a:extLst>
          </p:cNvPr>
          <p:cNvSpPr/>
          <p:nvPr userDrawn="1"/>
        </p:nvSpPr>
        <p:spPr>
          <a:xfrm>
            <a:off x="3606800" y="0"/>
            <a:ext cx="8585200" cy="6858000"/>
          </a:xfrm>
          <a:prstGeom prst="rect">
            <a:avLst/>
          </a:prstGeom>
          <a:solidFill>
            <a:srgbClr val="3D5B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bg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4167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11DC33E4-9B4A-5D59-7A0C-E277CBD565C9}"/>
              </a:ext>
            </a:extLst>
          </p:cNvPr>
          <p:cNvSpPr/>
          <p:nvPr userDrawn="1"/>
        </p:nvSpPr>
        <p:spPr>
          <a:xfrm>
            <a:off x="0" y="0"/>
            <a:ext cx="36068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bg1"/>
              </a:solidFill>
            </a:endParaRPr>
          </a:p>
        </p:txBody>
      </p:sp>
      <p:pic>
        <p:nvPicPr>
          <p:cNvPr id="117" name="그림 116" descr="폰트, 그래픽, 스크린샷, 로고이(가) 표시된 사진&#10;&#10;자동 생성된 설명">
            <a:extLst>
              <a:ext uri="{FF2B5EF4-FFF2-40B4-BE49-F238E27FC236}">
                <a16:creationId xmlns:a16="http://schemas.microsoft.com/office/drawing/2014/main" id="{2685D226-5374-9DC9-8A68-2DCD59A463F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450" y="-364407"/>
            <a:ext cx="5639768" cy="2846238"/>
          </a:xfrm>
          <a:prstGeom prst="rect">
            <a:avLst/>
          </a:prstGeom>
        </p:spPr>
      </p:pic>
      <p:sp>
        <p:nvSpPr>
          <p:cNvPr id="124" name="제목 123">
            <a:extLst>
              <a:ext uri="{FF2B5EF4-FFF2-40B4-BE49-F238E27FC236}">
                <a16:creationId xmlns:a16="http://schemas.microsoft.com/office/drawing/2014/main" id="{FBA234E1-2408-7FF0-E23E-7B211F7538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70200" y="2146755"/>
            <a:ext cx="908050" cy="670151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r>
              <a:rPr lang="en-US" altLang="ko-KR" dirty="0"/>
              <a:t>1.</a:t>
            </a:r>
            <a:endParaRPr lang="ko-KR" altLang="en-US" dirty="0"/>
          </a:p>
        </p:txBody>
      </p:sp>
      <p:sp>
        <p:nvSpPr>
          <p:cNvPr id="133" name="텍스트 개체 틀 132">
            <a:extLst>
              <a:ext uri="{FF2B5EF4-FFF2-40B4-BE49-F238E27FC236}">
                <a16:creationId xmlns:a16="http://schemas.microsoft.com/office/drawing/2014/main" id="{B6BDA5E2-DA64-618B-2962-B374D93839E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870200" y="2816906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2.</a:t>
            </a:r>
            <a:endParaRPr lang="ko-KR" altLang="en-US" dirty="0"/>
          </a:p>
        </p:txBody>
      </p:sp>
      <p:sp>
        <p:nvSpPr>
          <p:cNvPr id="134" name="텍스트 개체 틀 132">
            <a:extLst>
              <a:ext uri="{FF2B5EF4-FFF2-40B4-BE49-F238E27FC236}">
                <a16:creationId xmlns:a16="http://schemas.microsoft.com/office/drawing/2014/main" id="{4C21673D-BB4F-93B0-E201-8A979E421C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870200" y="3536270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3.</a:t>
            </a:r>
            <a:endParaRPr lang="ko-KR" altLang="en-US" dirty="0"/>
          </a:p>
        </p:txBody>
      </p:sp>
      <p:sp>
        <p:nvSpPr>
          <p:cNvPr id="135" name="텍스트 개체 틀 132">
            <a:extLst>
              <a:ext uri="{FF2B5EF4-FFF2-40B4-BE49-F238E27FC236}">
                <a16:creationId xmlns:a16="http://schemas.microsoft.com/office/drawing/2014/main" id="{EDA5BEF7-20A7-181A-EDF9-D6E87B75BCD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870200" y="4255634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4.</a:t>
            </a:r>
            <a:endParaRPr lang="ko-KR" altLang="en-US" dirty="0"/>
          </a:p>
        </p:txBody>
      </p:sp>
      <p:sp>
        <p:nvSpPr>
          <p:cNvPr id="136" name="텍스트 개체 틀 132">
            <a:extLst>
              <a:ext uri="{FF2B5EF4-FFF2-40B4-BE49-F238E27FC236}">
                <a16:creationId xmlns:a16="http://schemas.microsoft.com/office/drawing/2014/main" id="{F5558A42-7201-111D-50E5-A25220EC3DE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1312" y="4974998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5.</a:t>
            </a:r>
            <a:endParaRPr lang="ko-KR" altLang="en-US" dirty="0"/>
          </a:p>
        </p:txBody>
      </p:sp>
      <p:sp>
        <p:nvSpPr>
          <p:cNvPr id="137" name="텍스트 개체 틀 132">
            <a:extLst>
              <a:ext uri="{FF2B5EF4-FFF2-40B4-BE49-F238E27FC236}">
                <a16:creationId xmlns:a16="http://schemas.microsoft.com/office/drawing/2014/main" id="{CB59C18D-A704-BF8D-EC1E-1608EF52EB0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81312" y="5694362"/>
            <a:ext cx="908050" cy="669925"/>
          </a:xfrm>
        </p:spPr>
        <p:txBody>
          <a:bodyPr>
            <a:noAutofit/>
          </a:bodyPr>
          <a:lstStyle>
            <a:lvl1pPr marL="0" indent="0">
              <a:buNone/>
              <a:defRPr sz="4400">
                <a:solidFill>
                  <a:schemeClr val="bg1"/>
                </a:solidFill>
                <a:latin typeface="Franklin Gothic Demi Cond" panose="020B0706030402020204" pitchFamily="34" charset="0"/>
              </a:defRPr>
            </a:lvl1pPr>
          </a:lstStyle>
          <a:p>
            <a:pPr lvl="0"/>
            <a:r>
              <a:rPr lang="en-US" altLang="ko-KR" dirty="0"/>
              <a:t>6.</a:t>
            </a:r>
            <a:endParaRPr lang="ko-KR" altLang="en-US" dirty="0"/>
          </a:p>
        </p:txBody>
      </p:sp>
      <p:sp>
        <p:nvSpPr>
          <p:cNvPr id="141" name="텍스트 개체 틀 140">
            <a:extLst>
              <a:ext uri="{FF2B5EF4-FFF2-40B4-BE49-F238E27FC236}">
                <a16:creationId xmlns:a16="http://schemas.microsoft.com/office/drawing/2014/main" id="{1BB7C4DB-61FC-3038-F5EB-496E82D691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930652" y="2307717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2" name="텍스트 개체 틀 140">
            <a:extLst>
              <a:ext uri="{FF2B5EF4-FFF2-40B4-BE49-F238E27FC236}">
                <a16:creationId xmlns:a16="http://schemas.microsoft.com/office/drawing/2014/main" id="{6BFD30C2-59D6-3A8D-BA58-F18224FBDF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930652" y="2981042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3" name="텍스트 개체 틀 140">
            <a:extLst>
              <a:ext uri="{FF2B5EF4-FFF2-40B4-BE49-F238E27FC236}">
                <a16:creationId xmlns:a16="http://schemas.microsoft.com/office/drawing/2014/main" id="{9B01DD53-1AA7-0101-B2F4-CE6BCF0BCB9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930652" y="3706605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4" name="텍스트 개체 틀 140">
            <a:extLst>
              <a:ext uri="{FF2B5EF4-FFF2-40B4-BE49-F238E27FC236}">
                <a16:creationId xmlns:a16="http://schemas.microsoft.com/office/drawing/2014/main" id="{D9F2EEA8-3730-72FE-61C8-51E57C00325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930652" y="443216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5" name="텍스트 개체 틀 140">
            <a:extLst>
              <a:ext uri="{FF2B5EF4-FFF2-40B4-BE49-F238E27FC236}">
                <a16:creationId xmlns:a16="http://schemas.microsoft.com/office/drawing/2014/main" id="{DD09131C-F743-ABD3-92F6-5CB2DA337E5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930652" y="5139134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sp>
        <p:nvSpPr>
          <p:cNvPr id="146" name="텍스트 개체 틀 140">
            <a:extLst>
              <a:ext uri="{FF2B5EF4-FFF2-40B4-BE49-F238E27FC236}">
                <a16:creationId xmlns:a16="http://schemas.microsoft.com/office/drawing/2014/main" id="{151F1205-8317-677A-3D8D-66814036E02D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930652" y="5858498"/>
            <a:ext cx="7848598" cy="341651"/>
          </a:xfrm>
        </p:spPr>
        <p:txBody>
          <a:bodyPr>
            <a:normAutofit/>
          </a:bodyPr>
          <a:lstStyle>
            <a:lvl1pPr marL="0" indent="0">
              <a:buNone/>
              <a:defRPr sz="2400" b="1">
                <a:solidFill>
                  <a:schemeClr val="tx1"/>
                </a:solidFill>
                <a:latin typeface="나눔스퀘어OTF_ac" panose="020B0600000101010101" pitchFamily="34" charset="-127"/>
                <a:ea typeface="나눔스퀘어OTF_ac" panose="020B0600000101010101" pitchFamily="34" charset="-127"/>
              </a:defRPr>
            </a:lvl1pPr>
          </a:lstStyle>
          <a:p>
            <a:pPr lvl="0"/>
            <a:r>
              <a:rPr lang="ko-KR" altLang="en-US" dirty="0"/>
              <a:t>내용을 입력하세요</a:t>
            </a:r>
          </a:p>
        </p:txBody>
      </p:sp>
      <p:cxnSp>
        <p:nvCxnSpPr>
          <p:cNvPr id="148" name="직선 연결선 147">
            <a:extLst>
              <a:ext uri="{FF2B5EF4-FFF2-40B4-BE49-F238E27FC236}">
                <a16:creationId xmlns:a16="http://schemas.microsoft.com/office/drawing/2014/main" id="{9B3AA4CA-2F9C-6137-8683-2639CF6ACB22}"/>
              </a:ext>
            </a:extLst>
          </p:cNvPr>
          <p:cNvCxnSpPr/>
          <p:nvPr userDrawn="1"/>
        </p:nvCxnSpPr>
        <p:spPr>
          <a:xfrm>
            <a:off x="403225" y="1612900"/>
            <a:ext cx="11385550" cy="0"/>
          </a:xfrm>
          <a:prstGeom prst="line">
            <a:avLst/>
          </a:prstGeom>
          <a:ln>
            <a:solidFill>
              <a:srgbClr val="8F8F8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33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BBD97D0-9F35-EC3D-CD21-DB93256C1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C0F94C7-AF02-2784-2BD1-1F6AFBC8E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EBE0C4-0CB5-A810-460E-B29DF6061A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78FDE8-EC5A-406B-AB21-EBA993C600AD}" type="datetime1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1A9DD7-C2B5-3F67-EBC6-C414FF7ED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D09683-4EC5-63F3-0C35-0B6FAFC6E7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E43D98-612C-4605-ACC0-A58BA79608A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4789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66" r:id="rId3"/>
    <p:sldLayoutId id="2147483662" r:id="rId4"/>
    <p:sldLayoutId id="2147483663" r:id="rId5"/>
    <p:sldLayoutId id="2147483664" r:id="rId6"/>
    <p:sldLayoutId id="2147483665" r:id="rId7"/>
    <p:sldLayoutId id="2147483651" r:id="rId8"/>
    <p:sldLayoutId id="2147483661" r:id="rId9"/>
    <p:sldLayoutId id="2147483660" r:id="rId10"/>
    <p:sldLayoutId id="2147483650" r:id="rId11"/>
    <p:sldLayoutId id="2147483652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부제목 1">
            <a:extLst>
              <a:ext uri="{FF2B5EF4-FFF2-40B4-BE49-F238E27FC236}">
                <a16:creationId xmlns:a16="http://schemas.microsoft.com/office/drawing/2014/main" id="{EE464E9F-C43B-6E93-460F-CF59D8497A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한성재</a:t>
            </a:r>
            <a:endParaRPr lang="ko-KR" altLang="en-US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A5108079-0DE7-ED1D-6B0C-6D8F7A707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2024..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088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33D7F-814D-36A5-67D4-EC848DD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Sim-to-real Transfer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842B-6CE6-3DB8-6AB9-C97A0E4C9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11335469" cy="5342636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dirty="0"/>
              <a:t>최종적으로 고정된 정책으로 진행 </a:t>
            </a:r>
            <a:endParaRPr lang="en-US" altLang="ko-KR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2000" dirty="0"/>
              <a:t>로봇의 센서로부터 관찰데이터를 정책으로 전달</a:t>
            </a:r>
            <a:r>
              <a:rPr lang="en-US" altLang="ko-KR" sz="2000" dirty="0"/>
              <a:t> &gt; </a:t>
            </a:r>
            <a:r>
              <a:rPr lang="ko-KR" altLang="en-US" sz="2000" dirty="0"/>
              <a:t>정책에서 행동 생성</a:t>
            </a:r>
            <a:r>
              <a:rPr lang="en-US" altLang="ko-KR" sz="2000" dirty="0"/>
              <a:t>&gt; </a:t>
            </a:r>
            <a:r>
              <a:rPr lang="ko-KR" altLang="en-US" sz="2000" dirty="0"/>
              <a:t>생성된 행동을 목표 관절 위치로 모터로 전달</a:t>
            </a:r>
            <a:endParaRPr lang="en-US" altLang="ko-KR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800" dirty="0"/>
              <a:t>지형의 높이 측정은 </a:t>
            </a:r>
            <a:r>
              <a:rPr lang="en-US" altLang="ko-KR" sz="1800" dirty="0"/>
              <a:t>Lidar</a:t>
            </a:r>
            <a:r>
              <a:rPr lang="ko-KR" altLang="en-US" sz="1800" dirty="0"/>
              <a:t>스캔을 통해 구축하는 </a:t>
            </a:r>
            <a:r>
              <a:rPr lang="en-US" altLang="ko-KR" sz="1800" dirty="0"/>
              <a:t>elevation map</a:t>
            </a:r>
            <a:r>
              <a:rPr lang="ko-KR" altLang="en-US" sz="1800" dirty="0"/>
              <a:t>에서 가져옴</a:t>
            </a:r>
            <a:br>
              <a:rPr lang="en-US" altLang="ko-KR" sz="1800" dirty="0"/>
            </a:br>
            <a:r>
              <a:rPr lang="ko-KR" altLang="en-US" sz="1800" dirty="0"/>
              <a:t>그러나 완벽하지 않아 </a:t>
            </a:r>
            <a:r>
              <a:rPr lang="en-US" altLang="ko-KR" sz="1800" dirty="0"/>
              <a:t>robustness</a:t>
            </a:r>
            <a:r>
              <a:rPr lang="ko-KR" altLang="en-US" sz="1800" dirty="0"/>
              <a:t>가 감소함</a:t>
            </a:r>
            <a:r>
              <a:rPr lang="en-US" altLang="ko-KR" sz="1800" dirty="0"/>
              <a:t>. </a:t>
            </a:r>
            <a:r>
              <a:rPr lang="ko-KR" altLang="en-US" sz="1800" dirty="0"/>
              <a:t>주로 고속에서 발생하여 최대 선형속도를 </a:t>
            </a:r>
            <a:r>
              <a:rPr lang="en-US" altLang="ko-KR" sz="1800" dirty="0"/>
              <a:t>0.6m/s </a:t>
            </a:r>
            <a:r>
              <a:rPr lang="ko-KR" altLang="en-US" sz="1800" dirty="0"/>
              <a:t>감소</a:t>
            </a:r>
            <a:endParaRPr lang="en-US" altLang="ko-KR" sz="18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800" dirty="0"/>
              <a:t>이런 불완전함을 개선하기위해 </a:t>
            </a:r>
            <a:r>
              <a:rPr lang="en-US" altLang="ko-KR" sz="1800" dirty="0"/>
              <a:t>teacher-student setup</a:t>
            </a:r>
            <a:r>
              <a:rPr lang="ko-KR" altLang="en-US" sz="1800" dirty="0"/>
              <a:t>을 사용하는 연구를 할 예정</a:t>
            </a:r>
            <a:endParaRPr lang="en-US" altLang="ko-KR" sz="1800" dirty="0"/>
          </a:p>
          <a:p>
            <a:r>
              <a:rPr lang="en-US" altLang="ko-KR" sz="1800" dirty="0"/>
              <a:t>  ***teacher-student setup: </a:t>
            </a:r>
            <a:r>
              <a:rPr lang="ko-KR" altLang="en-US" sz="1800" dirty="0"/>
              <a:t>실제 환경에서는 알 수 없는 정확한 데이터</a:t>
            </a:r>
            <a:r>
              <a:rPr lang="en-US" altLang="ko-KR" sz="1800" dirty="0"/>
              <a:t>(</a:t>
            </a:r>
            <a:r>
              <a:rPr lang="ko-KR" altLang="en-US" sz="1800" dirty="0"/>
              <a:t>지형 등</a:t>
            </a:r>
            <a:r>
              <a:rPr lang="en-US" altLang="ko-KR" sz="1800" dirty="0"/>
              <a:t>)</a:t>
            </a:r>
            <a:r>
              <a:rPr lang="ko-KR" altLang="en-US" sz="1800" dirty="0"/>
              <a:t>을 가지고 </a:t>
            </a:r>
            <a:r>
              <a:rPr lang="en-US" altLang="ko-KR" sz="1800" dirty="0"/>
              <a:t>teacher policy </a:t>
            </a:r>
            <a:r>
              <a:rPr lang="ko-KR" altLang="en-US" sz="1800" dirty="0"/>
              <a:t>학습</a:t>
            </a:r>
            <a:r>
              <a:rPr lang="en-US" altLang="ko-KR" sz="1800" dirty="0"/>
              <a:t>. </a:t>
            </a:r>
            <a:r>
              <a:rPr lang="ko-KR" altLang="en-US" sz="1800" dirty="0"/>
              <a:t>후에 실제 로봇이 사용할 수 있는 센서 데이터만을 가지고 </a:t>
            </a:r>
            <a:r>
              <a:rPr lang="en-US" altLang="ko-KR" sz="1800" dirty="0"/>
              <a:t>teacher policy</a:t>
            </a:r>
            <a:r>
              <a:rPr lang="ko-KR" altLang="en-US" sz="1800" dirty="0"/>
              <a:t>를 모방하는 </a:t>
            </a:r>
            <a:r>
              <a:rPr lang="en-US" altLang="ko-KR" sz="1800" dirty="0"/>
              <a:t>student policy</a:t>
            </a:r>
            <a:r>
              <a:rPr lang="ko-KR" altLang="en-US" sz="1800" dirty="0"/>
              <a:t>학습</a:t>
            </a:r>
            <a:endParaRPr lang="en-US" altLang="ko-KR" sz="1800" dirty="0"/>
          </a:p>
          <a:p>
            <a:r>
              <a:rPr lang="ko-KR" altLang="en-US" sz="1800" dirty="0"/>
              <a:t>훈련을 마치면 바로 실제환경에 대입 가능</a:t>
            </a:r>
            <a:endParaRPr lang="en-US" altLang="ko-KR" sz="1800" dirty="0"/>
          </a:p>
          <a:p>
            <a:endParaRPr lang="en-US" altLang="ko-KR" sz="1800" dirty="0"/>
          </a:p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2F389-BC22-0326-32B4-2827E02695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724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28AF5-0FA4-B7EA-92DD-750B7C207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대규모 병렬 강화학습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D81B5B-9E32-9EDC-EE43-BB12233742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11480280" cy="5370353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2020</a:t>
            </a:r>
            <a:r>
              <a:rPr lang="ko-KR" altLang="en-US" sz="2000" dirty="0"/>
              <a:t>년 기준 강화학습 알고리즘</a:t>
            </a:r>
            <a:r>
              <a:rPr lang="en-US" altLang="ko-KR" sz="2000" dirty="0"/>
              <a:t>= </a:t>
            </a:r>
            <a:r>
              <a:rPr lang="ko-KR" altLang="en-US" sz="2000" dirty="0"/>
              <a:t>데이터 </a:t>
            </a:r>
            <a:r>
              <a:rPr lang="en-US" altLang="ko-KR" sz="2000" dirty="0"/>
              <a:t>+ </a:t>
            </a:r>
            <a:r>
              <a:rPr lang="ko-KR" altLang="en-US" sz="2000" dirty="0"/>
              <a:t>정책 업데이트</a:t>
            </a:r>
            <a:endParaRPr lang="en-US" altLang="ko-KR" sz="2000" dirty="0"/>
          </a:p>
          <a:p>
            <a:r>
              <a:rPr lang="ko-KR" altLang="en-US" sz="2000" dirty="0"/>
              <a:t>정책 업데이트는 </a:t>
            </a:r>
            <a:r>
              <a:rPr lang="en-US" altLang="ko-KR" sz="2000" dirty="0"/>
              <a:t>GPU</a:t>
            </a:r>
            <a:r>
              <a:rPr lang="ko-KR" altLang="en-US" sz="2000" dirty="0"/>
              <a:t>에서 쉽게 수행 가능</a:t>
            </a:r>
            <a:r>
              <a:rPr lang="en-US" altLang="ko-KR" sz="2000" dirty="0"/>
              <a:t>(</a:t>
            </a:r>
            <a:r>
              <a:rPr lang="ko-KR" altLang="en-US" sz="2000" dirty="0"/>
              <a:t>신경망 </a:t>
            </a:r>
            <a:r>
              <a:rPr lang="ko-KR" altLang="en-US" sz="2000" dirty="0" err="1"/>
              <a:t>역전파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But </a:t>
            </a:r>
            <a:r>
              <a:rPr lang="ko-KR" altLang="en-US" sz="2000" dirty="0"/>
              <a:t>데이터 수집은 </a:t>
            </a:r>
            <a:r>
              <a:rPr lang="en-US" altLang="ko-KR" sz="2000" dirty="0"/>
              <a:t>GPU</a:t>
            </a:r>
            <a:r>
              <a:rPr lang="ko-KR" altLang="en-US" sz="2000" dirty="0"/>
              <a:t>에서 어려움</a:t>
            </a:r>
            <a:r>
              <a:rPr lang="en-US" altLang="ko-KR" sz="2000" dirty="0"/>
              <a:t>(communication bottle-necks, GPU </a:t>
            </a:r>
            <a:r>
              <a:rPr lang="ko-KR" altLang="en-US" sz="2000" dirty="0"/>
              <a:t>계산 속도가 저장장치에서의 전달 속도 보다 빠름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ko-KR" altLang="en-US" sz="2000" dirty="0"/>
              <a:t>그래서 </a:t>
            </a:r>
            <a:r>
              <a:rPr lang="en-US" altLang="ko-KR" sz="2000" dirty="0"/>
              <a:t>CPU </a:t>
            </a:r>
            <a:r>
              <a:rPr lang="ko-KR" altLang="en-US" sz="2000" dirty="0"/>
              <a:t>사용하지만 </a:t>
            </a:r>
            <a:r>
              <a:rPr lang="en-US" altLang="ko-KR" sz="2000" dirty="0"/>
              <a:t>CPU</a:t>
            </a:r>
            <a:r>
              <a:rPr lang="ko-KR" altLang="en-US" sz="2000" dirty="0"/>
              <a:t>에서 </a:t>
            </a:r>
            <a:r>
              <a:rPr lang="en-US" altLang="ko-KR" sz="2000" dirty="0"/>
              <a:t>GPU</a:t>
            </a:r>
            <a:r>
              <a:rPr lang="ko-KR" altLang="en-US" sz="2000" dirty="0"/>
              <a:t>로의 전달 속도가 느림 </a:t>
            </a:r>
            <a:r>
              <a:rPr lang="en-US" altLang="ko-KR" sz="2000" dirty="0"/>
              <a:t>&gt;&gt;</a:t>
            </a:r>
            <a:r>
              <a:rPr lang="ko-KR" altLang="en-US" sz="2000" dirty="0"/>
              <a:t>학습 속도 느려짐 </a:t>
            </a:r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 err="1"/>
              <a:t>IasscGym</a:t>
            </a:r>
            <a:r>
              <a:rPr lang="ko-KR" altLang="en-US" sz="2000" dirty="0"/>
              <a:t>의 </a:t>
            </a:r>
            <a:r>
              <a:rPr lang="en-US" altLang="ko-KR" sz="2000" dirty="0"/>
              <a:t>end to end </a:t>
            </a:r>
            <a:r>
              <a:rPr lang="ko-KR" altLang="en-US" sz="2000" dirty="0"/>
              <a:t>데이터 수집과 정책 업데이트를 </a:t>
            </a:r>
            <a:r>
              <a:rPr lang="en-US" altLang="ko-KR" sz="2000" dirty="0"/>
              <a:t>GPU</a:t>
            </a:r>
            <a:r>
              <a:rPr lang="ko-KR" altLang="en-US" sz="2000" dirty="0"/>
              <a:t>에서 수행하여 </a:t>
            </a:r>
            <a:br>
              <a:rPr lang="en-US" altLang="ko-KR" sz="2000" dirty="0"/>
            </a:br>
            <a:r>
              <a:rPr lang="ko-KR" altLang="en-US" sz="2000" dirty="0"/>
              <a:t>빠르게 훈련하는 대규모 병렬 강화학습 연구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F5038-4ABA-1A38-1701-B93DA68E7FB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887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33D7F-814D-36A5-67D4-EC848DD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Simulation Throughput optimize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842B-6CE6-3DB8-6AB9-C97A0E4C9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11405329" cy="54153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Proximal Policy Optimization(PPO) </a:t>
            </a:r>
            <a:r>
              <a:rPr lang="ko-KR" altLang="en-US" sz="2000" dirty="0"/>
              <a:t>알고리즘을 </a:t>
            </a:r>
            <a:r>
              <a:rPr lang="en-US" altLang="ko-KR" sz="2000" dirty="0"/>
              <a:t>GPU</a:t>
            </a:r>
            <a:r>
              <a:rPr lang="ko-KR" altLang="en-US" sz="2000" dirty="0"/>
              <a:t>에서 모든 계산을 하고 저장하도록 </a:t>
            </a:r>
            <a:br>
              <a:rPr lang="en-US" altLang="ko-KR" sz="2000" dirty="0"/>
            </a:br>
            <a:r>
              <a:rPr lang="ko-KR" altLang="en-US" sz="2000" dirty="0" err="1"/>
              <a:t>커스텀한</a:t>
            </a:r>
            <a:r>
              <a:rPr lang="ko-KR" altLang="en-US" sz="2000" dirty="0"/>
              <a:t> 뒤에 사용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tx2"/>
                </a:solidFill>
              </a:rPr>
              <a:t>(*PPO: </a:t>
            </a:r>
            <a:r>
              <a:rPr lang="ko-KR" altLang="en-US" sz="2000" dirty="0">
                <a:solidFill>
                  <a:schemeClr val="tx2"/>
                </a:solidFill>
              </a:rPr>
              <a:t>안전한 학습을 위해 정책 업데이트를 제한 하는 알고리즘</a:t>
            </a:r>
            <a:r>
              <a:rPr lang="en-US" altLang="ko-KR" sz="2000" dirty="0">
                <a:solidFill>
                  <a:schemeClr val="tx2"/>
                </a:solidFill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정책 업데이트 후에 데이터 수집</a:t>
            </a:r>
            <a:r>
              <a:rPr lang="en-US" altLang="ko-KR" sz="2000" dirty="0">
                <a:solidFill>
                  <a:schemeClr val="tx2"/>
                </a:solidFill>
              </a:rPr>
              <a:t>(</a:t>
            </a:r>
            <a:r>
              <a:rPr lang="ko-KR" altLang="en-US" sz="2000" dirty="0">
                <a:solidFill>
                  <a:schemeClr val="tx2"/>
                </a:solidFill>
              </a:rPr>
              <a:t>배치크기</a:t>
            </a:r>
            <a:r>
              <a:rPr lang="en-US" altLang="ko-KR" sz="2000" dirty="0">
                <a:solidFill>
                  <a:schemeClr val="tx2"/>
                </a:solidFill>
              </a:rPr>
              <a:t>(B)</a:t>
            </a:r>
            <a:r>
              <a:rPr lang="ko-KR" altLang="en-US" sz="2000" dirty="0">
                <a:solidFill>
                  <a:schemeClr val="tx2"/>
                </a:solidFill>
              </a:rPr>
              <a:t>에 따라 결정</a:t>
            </a:r>
            <a:r>
              <a:rPr lang="en-US" altLang="ko-KR" sz="2000" dirty="0">
                <a:solidFill>
                  <a:schemeClr val="tx2"/>
                </a:solidFill>
              </a:rPr>
              <a:t>, B = n-robot * n-step)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/>
              <a:t>B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/>
              <a:t>작으면 </a:t>
            </a:r>
            <a:r>
              <a:rPr lang="en-US" altLang="ko-KR" sz="2000" dirty="0"/>
              <a:t>gradient</a:t>
            </a:r>
            <a:r>
              <a:rPr lang="ko-KR" altLang="en-US" sz="2000" dirty="0"/>
              <a:t>가 불안정해지고</a:t>
            </a:r>
            <a:r>
              <a:rPr lang="en-US" altLang="ko-KR" sz="2000" dirty="0"/>
              <a:t>, </a:t>
            </a:r>
            <a:r>
              <a:rPr lang="ko-KR" altLang="en-US" sz="2000" dirty="0"/>
              <a:t>너무 크면 샘플이 반복되어 정보 획득 </a:t>
            </a:r>
            <a:r>
              <a:rPr lang="en-US" altLang="ko-KR" sz="2000" dirty="0"/>
              <a:t>X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n-robot</a:t>
            </a:r>
            <a:r>
              <a:rPr lang="ko-KR" altLang="en-US" sz="2000" dirty="0"/>
              <a:t>은 큼 </a:t>
            </a:r>
            <a:r>
              <a:rPr lang="en-US" altLang="ko-KR" sz="2000" dirty="0"/>
              <a:t>&gt;B</a:t>
            </a:r>
            <a:r>
              <a:rPr lang="ko-KR" altLang="en-US" sz="2000" dirty="0"/>
              <a:t>가 </a:t>
            </a:r>
            <a:r>
              <a:rPr lang="ko-KR" altLang="en-US" sz="2000" dirty="0" err="1"/>
              <a:t>적절해야함</a:t>
            </a:r>
            <a:r>
              <a:rPr lang="ko-KR" altLang="en-US" sz="2000" dirty="0"/>
              <a:t> </a:t>
            </a:r>
            <a:r>
              <a:rPr lang="en-US" altLang="ko-KR" sz="2000" dirty="0"/>
              <a:t>&gt;</a:t>
            </a:r>
            <a:r>
              <a:rPr lang="ko-KR" altLang="en-US" sz="2000" dirty="0"/>
              <a:t> </a:t>
            </a:r>
            <a:r>
              <a:rPr lang="en-US" altLang="ko-KR" sz="2000" dirty="0"/>
              <a:t>n-step</a:t>
            </a:r>
            <a:r>
              <a:rPr lang="ko-KR" altLang="en-US" sz="2000" dirty="0"/>
              <a:t>이 </a:t>
            </a:r>
            <a:r>
              <a:rPr lang="ko-KR" altLang="en-US" sz="2000" dirty="0" err="1"/>
              <a:t>작아야함</a:t>
            </a:r>
            <a:r>
              <a:rPr lang="ko-KR" altLang="en-US" sz="2000" dirty="0"/>
              <a:t> </a:t>
            </a:r>
            <a:br>
              <a:rPr lang="en-US" altLang="ko-KR" sz="2000" dirty="0"/>
            </a:br>
            <a:r>
              <a:rPr lang="en-US" altLang="ko-KR" sz="2000" dirty="0"/>
              <a:t>but n-step</a:t>
            </a:r>
            <a:r>
              <a:rPr lang="ko-KR" altLang="en-US" sz="2000" dirty="0"/>
              <a:t>은 최소 </a:t>
            </a:r>
            <a:r>
              <a:rPr lang="en-US" altLang="ko-KR" sz="2000" dirty="0"/>
              <a:t>25</a:t>
            </a:r>
            <a:r>
              <a:rPr lang="ko-KR" altLang="en-US" sz="2000" dirty="0"/>
              <a:t>이상이여야 학습이 잘 됨 </a:t>
            </a:r>
            <a:r>
              <a:rPr lang="en-US" altLang="ko-KR" sz="2000" dirty="0"/>
              <a:t>&gt; n-robot</a:t>
            </a:r>
            <a:r>
              <a:rPr lang="ko-KR" altLang="en-US" sz="2000" dirty="0"/>
              <a:t> 감소 </a:t>
            </a:r>
            <a:r>
              <a:rPr lang="en-US" altLang="ko-KR" sz="2000" dirty="0"/>
              <a:t>&gt; </a:t>
            </a:r>
            <a:r>
              <a:rPr lang="ko-KR" altLang="en-US" sz="2000" dirty="0"/>
              <a:t>성능 저하</a:t>
            </a:r>
            <a:endParaRPr lang="en-US" altLang="ko-KR" sz="2000" dirty="0"/>
          </a:p>
          <a:p>
            <a:r>
              <a:rPr lang="en-US" altLang="ko-KR" sz="2000" dirty="0">
                <a:solidFill>
                  <a:schemeClr val="tx2"/>
                </a:solidFill>
              </a:rPr>
              <a:t>*** batch</a:t>
            </a:r>
            <a:r>
              <a:rPr lang="ko-KR" altLang="en-US" sz="2000" dirty="0">
                <a:solidFill>
                  <a:schemeClr val="tx2"/>
                </a:solidFill>
              </a:rPr>
              <a:t>는 데이터셋을 한번에 학습 후 마지막 한번만 정책 업데이트</a:t>
            </a:r>
            <a:r>
              <a:rPr lang="en-US" altLang="ko-KR" sz="2000" dirty="0">
                <a:solidFill>
                  <a:schemeClr val="tx2"/>
                </a:solidFill>
              </a:rPr>
              <a:t>,</a:t>
            </a:r>
            <a:br>
              <a:rPr lang="en-US" altLang="ko-KR" sz="2000" dirty="0">
                <a:solidFill>
                  <a:schemeClr val="tx2"/>
                </a:solidFill>
              </a:rPr>
            </a:br>
            <a:r>
              <a:rPr lang="en-US" altLang="ko-KR" sz="2000" dirty="0">
                <a:solidFill>
                  <a:schemeClr val="tx2"/>
                </a:solidFill>
              </a:rPr>
              <a:t>     mini-batch</a:t>
            </a:r>
            <a:r>
              <a:rPr lang="ko-KR" altLang="en-US" sz="2000" dirty="0">
                <a:solidFill>
                  <a:schemeClr val="tx2"/>
                </a:solidFill>
              </a:rPr>
              <a:t>는 나눠서 학습하고 한 덩어리 마다 정책 업데이트</a:t>
            </a:r>
            <a:r>
              <a:rPr lang="en-US" altLang="ko-KR" sz="2000" dirty="0">
                <a:solidFill>
                  <a:schemeClr val="tx2"/>
                </a:solidFill>
              </a:rPr>
              <a:t>***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000" dirty="0"/>
              <a:t>큰 </a:t>
            </a:r>
            <a:r>
              <a:rPr lang="en-US" altLang="ko-KR" sz="2000" dirty="0"/>
              <a:t>mini-batch</a:t>
            </a:r>
            <a:r>
              <a:rPr lang="ko-KR" altLang="en-US" sz="2000" dirty="0"/>
              <a:t>가 결과적으로 효율적임</a:t>
            </a:r>
            <a:r>
              <a:rPr lang="en-US" altLang="ko-KR" sz="2000" dirty="0"/>
              <a:t>(</a:t>
            </a:r>
            <a:r>
              <a:rPr lang="ko-KR" altLang="en-US" sz="2000" dirty="0"/>
              <a:t>발견된 사실</a:t>
            </a:r>
            <a:r>
              <a:rPr lang="en-US" altLang="ko-KR" sz="2000" dirty="0"/>
              <a:t>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2F389-BC22-0326-32B4-2827E02695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5209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33D7F-814D-36A5-67D4-EC848DD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Reset Handling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842B-6CE6-3DB8-6AB9-C97A0E4C9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11465289" cy="5415324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로봇이 넘어지거나 새로운 궤적</a:t>
            </a:r>
            <a:r>
              <a:rPr lang="en-US" altLang="ko-KR" sz="2000" dirty="0"/>
              <a:t>, </a:t>
            </a:r>
            <a:r>
              <a:rPr lang="ko-KR" altLang="en-US" sz="2000" dirty="0"/>
              <a:t>지형을 탐색하도록 주기적으로 </a:t>
            </a:r>
            <a:r>
              <a:rPr lang="ko-KR" altLang="en-US" sz="2000" dirty="0" err="1"/>
              <a:t>리셋함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PPO</a:t>
            </a:r>
            <a:r>
              <a:rPr lang="ko-KR" altLang="en-US" sz="2000" dirty="0"/>
              <a:t>는 미래의 할인된 보상의 무한 합을 예측하는 구조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따라서 타임아웃으로 인한 리셋은 예측이 불가능하여 학습 부진 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/>
              <a:t>시작한 뒤 </a:t>
            </a:r>
            <a:r>
              <a:rPr lang="en-US" altLang="ko-KR" sz="2000" dirty="0"/>
              <a:t>20</a:t>
            </a:r>
            <a:r>
              <a:rPr lang="ko-KR" altLang="en-US" sz="2000" dirty="0"/>
              <a:t>초 후에 리셋이 발생한다고 가정</a:t>
            </a:r>
            <a:r>
              <a:rPr lang="en-US" altLang="ko-KR" sz="2000" dirty="0"/>
              <a:t>.</a:t>
            </a:r>
            <a:r>
              <a:rPr lang="ko-KR" altLang="en-US" sz="2000" dirty="0"/>
              <a:t> </a:t>
            </a:r>
            <a:r>
              <a:rPr lang="en-US" altLang="ko-KR" sz="2000" dirty="0"/>
              <a:t>20</a:t>
            </a:r>
            <a:r>
              <a:rPr lang="ko-KR" altLang="en-US" sz="2000" dirty="0"/>
              <a:t>초에 보상을 </a:t>
            </a:r>
            <a:r>
              <a:rPr lang="en-US" altLang="ko-KR" sz="2000" dirty="0"/>
              <a:t>10, </a:t>
            </a:r>
            <a:r>
              <a:rPr lang="ko-KR" altLang="en-US" sz="2000" dirty="0"/>
              <a:t>미래 총보상을 </a:t>
            </a:r>
            <a:r>
              <a:rPr lang="en-US" altLang="ko-KR" sz="2000" dirty="0"/>
              <a:t>100</a:t>
            </a:r>
            <a:r>
              <a:rPr lang="ko-KR" altLang="en-US" sz="2000" dirty="0"/>
              <a:t>으로 예측했을 때  </a:t>
            </a:r>
            <a:r>
              <a:rPr lang="en-US" altLang="ko-KR" sz="2000" dirty="0"/>
              <a:t>20</a:t>
            </a:r>
            <a:r>
              <a:rPr lang="ko-KR" altLang="en-US" sz="2000" dirty="0"/>
              <a:t>초에 바로 종료되어 예측 보상과 최종 보상에 큰 차이가 생김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과거에는 타임아웃을 주지 않거나 마지막 배치에서만 타임아웃을 주는 식으로 이 문제를 회피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But </a:t>
            </a:r>
            <a:r>
              <a:rPr lang="ko-KR" altLang="en-US" sz="2000" dirty="0"/>
              <a:t>대규모 병렬에서는 배치 당 로봇 수에 제한이 있어 </a:t>
            </a:r>
            <a:r>
              <a:rPr lang="en-US" altLang="ko-KR" sz="2000" dirty="0"/>
              <a:t>bootstrap </a:t>
            </a:r>
            <a:r>
              <a:rPr lang="ko-KR" altLang="en-US" sz="2000" dirty="0"/>
              <a:t>방식 사용</a:t>
            </a:r>
            <a:br>
              <a:rPr lang="en-US" altLang="ko-KR" sz="2000" dirty="0"/>
            </a:br>
            <a:r>
              <a:rPr lang="ko-KR" altLang="en-US" sz="2000" dirty="0"/>
              <a:t>타임아웃에서도 마지막 예측을 바탕으로 보상을 보강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2F389-BC22-0326-32B4-2827E02695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110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33D7F-814D-36A5-67D4-EC848DD47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1950" y="97833"/>
            <a:ext cx="6399212" cy="4445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Task Description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842B-6CE6-3DB8-6AB9-C97A0E4C9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583343"/>
            <a:ext cx="11207337" cy="6176823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평지</a:t>
            </a:r>
            <a:r>
              <a:rPr lang="en-US" altLang="ko-KR" sz="2000" dirty="0"/>
              <a:t>, </a:t>
            </a:r>
            <a:r>
              <a:rPr lang="ko-KR" altLang="en-US" sz="2000" dirty="0"/>
              <a:t>경사면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울퉁불퉁면</a:t>
            </a:r>
            <a:r>
              <a:rPr lang="en-US" altLang="ko-KR" sz="2000" dirty="0"/>
              <a:t>, </a:t>
            </a:r>
            <a:r>
              <a:rPr lang="ko-KR" altLang="en-US" sz="2000" dirty="0"/>
              <a:t>장애물 지형</a:t>
            </a:r>
            <a:r>
              <a:rPr lang="en-US" altLang="ko-KR" sz="2000" dirty="0"/>
              <a:t>, </a:t>
            </a:r>
            <a:r>
              <a:rPr lang="ko-KR" altLang="en-US" sz="2000" dirty="0"/>
              <a:t>계단 지형 사용</a:t>
            </a:r>
            <a:r>
              <a:rPr lang="en-US" altLang="ko-KR" sz="2000" dirty="0"/>
              <a:t>(8*8 </a:t>
            </a:r>
            <a:r>
              <a:rPr lang="ko-KR" altLang="en-US" sz="2000" dirty="0"/>
              <a:t>타일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무작위 방향과 속도 명령 속에서 지형을 가로질러 감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경사면과 계단은 피라미드 형태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게임 방식</a:t>
            </a:r>
            <a:r>
              <a:rPr lang="en-US" altLang="ko-KR" sz="2000" dirty="0"/>
              <a:t>. </a:t>
            </a:r>
            <a:r>
              <a:rPr lang="ko-KR" altLang="en-US" sz="2000" dirty="0"/>
              <a:t>지형마다 레벨 설정</a:t>
            </a:r>
            <a:r>
              <a:rPr lang="en-US" altLang="ko-KR" sz="2000" dirty="0"/>
              <a:t>(</a:t>
            </a:r>
            <a:r>
              <a:rPr lang="ko-KR" altLang="en-US" sz="2000" dirty="0"/>
              <a:t>계단 높이</a:t>
            </a:r>
            <a:r>
              <a:rPr lang="en-US" altLang="ko-KR" sz="2000" dirty="0"/>
              <a:t>, </a:t>
            </a:r>
            <a:r>
              <a:rPr lang="ko-KR" altLang="en-US" sz="2000" dirty="0"/>
              <a:t>경사도 등</a:t>
            </a:r>
            <a:r>
              <a:rPr lang="en-US" altLang="ko-KR" sz="2000" dirty="0"/>
              <a:t>) &gt; </a:t>
            </a:r>
            <a:r>
              <a:rPr lang="ko-KR" altLang="en-US" sz="2000" dirty="0"/>
              <a:t>특정 지형의 가장 낮은 레벨로 시작</a:t>
            </a:r>
            <a:br>
              <a:rPr lang="en-US" altLang="ko-KR" sz="2000" dirty="0"/>
            </a:br>
            <a:r>
              <a:rPr lang="en-US" altLang="ko-KR" sz="2000" dirty="0"/>
              <a:t>&gt; </a:t>
            </a:r>
            <a:r>
              <a:rPr lang="ko-KR" altLang="en-US" sz="2000" dirty="0"/>
              <a:t>성공하면 다음 레벨</a:t>
            </a:r>
            <a:r>
              <a:rPr lang="en-US" altLang="ko-KR" sz="2000" dirty="0"/>
              <a:t>, </a:t>
            </a:r>
            <a:r>
              <a:rPr lang="ko-KR" altLang="en-US" sz="2000" dirty="0"/>
              <a:t>거리의 절반도 못 가면 전 레벨 </a:t>
            </a:r>
            <a:r>
              <a:rPr lang="en-US" altLang="ko-KR" sz="2000" dirty="0"/>
              <a:t>&gt;</a:t>
            </a:r>
            <a:r>
              <a:rPr lang="ko-KR" altLang="en-US" sz="2000" dirty="0"/>
              <a:t>가장 높은 레벨 해결 시 무작위 레벨 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망각을 방지하고 각 성능에 맞춘 난이도 제공 가능</a:t>
            </a:r>
            <a:r>
              <a:rPr lang="en-US" altLang="ko-KR" sz="2000" dirty="0"/>
              <a:t>. </a:t>
            </a:r>
            <a:r>
              <a:rPr lang="ko-KR" altLang="en-US" sz="2000" dirty="0"/>
              <a:t>지형 유형마다 개별 조정과 시각적</a:t>
            </a:r>
            <a:r>
              <a:rPr lang="en-US" altLang="ko-KR" sz="2000" dirty="0"/>
              <a:t>,</a:t>
            </a:r>
            <a:r>
              <a:rPr lang="ko-KR" altLang="en-US" sz="2000" dirty="0"/>
              <a:t>정량적 피드백 제공가능 </a:t>
            </a:r>
            <a:r>
              <a:rPr lang="en-US" altLang="ko-KR" sz="2000" dirty="0"/>
              <a:t>(</a:t>
            </a:r>
            <a:r>
              <a:rPr lang="ko-KR" altLang="en-US" sz="2000" dirty="0"/>
              <a:t>위 </a:t>
            </a:r>
            <a:r>
              <a:rPr lang="en-US" altLang="ko-KR" sz="2000" dirty="0"/>
              <a:t>500</a:t>
            </a:r>
            <a:r>
              <a:rPr lang="ko-KR" altLang="en-US" sz="2000" dirty="0"/>
              <a:t>번</a:t>
            </a:r>
            <a:r>
              <a:rPr lang="en-US" altLang="ko-KR" sz="2000" dirty="0"/>
              <a:t>, </a:t>
            </a:r>
            <a:r>
              <a:rPr lang="ko-KR" altLang="en-US" sz="2000" dirty="0"/>
              <a:t>아래</a:t>
            </a:r>
            <a:r>
              <a:rPr lang="en-US" altLang="ko-KR" sz="2000" dirty="0"/>
              <a:t>1000</a:t>
            </a:r>
            <a:r>
              <a:rPr lang="ko-KR" altLang="en-US" sz="2000" dirty="0"/>
              <a:t>번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난이도 조절 측면에서</a:t>
            </a:r>
            <a:r>
              <a:rPr lang="en-US" altLang="ko-KR" sz="2000" dirty="0"/>
              <a:t> </a:t>
            </a:r>
            <a:r>
              <a:rPr lang="ko-KR" altLang="en-US" sz="2000" dirty="0"/>
              <a:t>처리비용이 거의 들어가지 </a:t>
            </a:r>
            <a:br>
              <a:rPr lang="en-US" altLang="ko-KR" sz="2000" dirty="0"/>
            </a:br>
            <a:r>
              <a:rPr lang="ko-KR" altLang="en-US" sz="2000" dirty="0"/>
              <a:t>않고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하이퍼파라미터</a:t>
            </a:r>
            <a:r>
              <a:rPr lang="ko-KR" altLang="en-US" sz="2000" dirty="0"/>
              <a:t> 튜닝이 필요하지 않음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지형을 재생성하지 않음 </a:t>
            </a:r>
            <a:r>
              <a:rPr lang="en-US" altLang="ko-KR" sz="2000" dirty="0"/>
              <a:t>(</a:t>
            </a:r>
            <a:r>
              <a:rPr lang="ko-KR" altLang="en-US" sz="2000" dirty="0"/>
              <a:t>계산감소</a:t>
            </a:r>
            <a:r>
              <a:rPr lang="en-US" altLang="ko-KR" sz="20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2F389-BC22-0326-32B4-2827E02695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5</a:t>
            </a:fld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A314804-1225-477E-33BA-96129862B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126" y="1473301"/>
            <a:ext cx="7571874" cy="14764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E8A6109-E3A1-8448-778C-869C9DA82D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7936" y="4020117"/>
            <a:ext cx="5382708" cy="2458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533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33D7F-814D-36A5-67D4-EC848DD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Observations, Actions, and Rewards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842B-6CE6-3DB8-6AB9-C97A0E4C9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11445039" cy="5357467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정책이 받는 것</a:t>
            </a:r>
            <a:r>
              <a:rPr lang="en-US" altLang="ko-KR" sz="2000" dirty="0"/>
              <a:t>: base </a:t>
            </a:r>
            <a:r>
              <a:rPr lang="ko-KR" altLang="en-US" sz="2000" dirty="0"/>
              <a:t>선형</a:t>
            </a:r>
            <a:r>
              <a:rPr lang="en-US" altLang="ko-KR" sz="2000" dirty="0"/>
              <a:t>(and </a:t>
            </a:r>
            <a:r>
              <a:rPr lang="ko-KR" altLang="en-US" sz="2000" dirty="0"/>
              <a:t>각</a:t>
            </a:r>
            <a:r>
              <a:rPr lang="en-US" altLang="ko-KR" sz="2000" dirty="0"/>
              <a:t>)</a:t>
            </a:r>
            <a:r>
              <a:rPr lang="ko-KR" altLang="en-US" sz="2000" dirty="0"/>
              <a:t>속도</a:t>
            </a:r>
            <a:r>
              <a:rPr lang="en-US" altLang="ko-KR" sz="2000" dirty="0"/>
              <a:t>, </a:t>
            </a:r>
            <a:r>
              <a:rPr lang="ko-KR" altLang="en-US" sz="2000" dirty="0"/>
              <a:t>중력벡터 측정값</a:t>
            </a:r>
            <a:r>
              <a:rPr lang="en-US" altLang="ko-KR" sz="2000" dirty="0"/>
              <a:t>, </a:t>
            </a:r>
            <a:r>
              <a:rPr lang="ko-KR" altLang="en-US" sz="2000" dirty="0"/>
              <a:t>관절 위치와 속도</a:t>
            </a:r>
            <a:r>
              <a:rPr lang="en-US" altLang="ko-KR" sz="2000" dirty="0"/>
              <a:t>, </a:t>
            </a:r>
            <a:r>
              <a:rPr lang="ko-KR" altLang="en-US" sz="2000" dirty="0"/>
              <a:t>이전 정책의 행동</a:t>
            </a:r>
            <a:r>
              <a:rPr lang="en-US" altLang="ko-KR" sz="2000" dirty="0"/>
              <a:t>, </a:t>
            </a:r>
            <a:r>
              <a:rPr lang="ko-KR" altLang="en-US" sz="2000" dirty="0"/>
              <a:t>로봇</a:t>
            </a:r>
            <a:r>
              <a:rPr lang="en-US" altLang="ko-KR" sz="2000" dirty="0"/>
              <a:t> base </a:t>
            </a:r>
            <a:r>
              <a:rPr lang="ko-KR" altLang="en-US" sz="2000" dirty="0"/>
              <a:t>중심의 </a:t>
            </a:r>
            <a:r>
              <a:rPr lang="en-US" altLang="ko-KR" sz="2000" dirty="0"/>
              <a:t>108</a:t>
            </a:r>
            <a:r>
              <a:rPr lang="ko-KR" altLang="en-US" sz="2000" dirty="0"/>
              <a:t>개의</a:t>
            </a:r>
            <a:r>
              <a:rPr lang="en-US" altLang="ko-KR" sz="2000" dirty="0"/>
              <a:t> </a:t>
            </a:r>
            <a:r>
              <a:rPr lang="ko-KR" altLang="en-US" sz="2000" dirty="0"/>
              <a:t>지형 측정값</a:t>
            </a:r>
            <a:r>
              <a:rPr lang="en-US" altLang="ko-KR" sz="2000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보상</a:t>
            </a:r>
            <a:r>
              <a:rPr lang="en-US" altLang="ko-KR" sz="2000" dirty="0"/>
              <a:t>: </a:t>
            </a:r>
            <a:r>
              <a:rPr lang="ko-KR" altLang="en-US" sz="2000" dirty="0"/>
              <a:t>명령된 속도 추정</a:t>
            </a:r>
            <a:r>
              <a:rPr lang="en-US" altLang="ko-KR" sz="2000" dirty="0"/>
              <a:t>, </a:t>
            </a:r>
            <a:r>
              <a:rPr lang="ko-KR" altLang="en-US" sz="2000" dirty="0"/>
              <a:t>부드럽고 효율적인 움직임</a:t>
            </a:r>
            <a:r>
              <a:rPr lang="en-US" altLang="ko-KR" sz="2000" dirty="0"/>
              <a:t>, </a:t>
            </a:r>
            <a:r>
              <a:rPr lang="ko-KR" altLang="en-US" sz="2000" dirty="0"/>
              <a:t>충돌 방지</a:t>
            </a:r>
            <a:r>
              <a:rPr lang="en-US" altLang="ko-KR" sz="2000" dirty="0"/>
              <a:t>, </a:t>
            </a:r>
            <a:r>
              <a:rPr lang="ko-KR" altLang="en-US" sz="2000" dirty="0"/>
              <a:t>긴 걸음 유도</a:t>
            </a:r>
            <a:r>
              <a:rPr lang="en-US" altLang="ko-KR" sz="2000" dirty="0"/>
              <a:t>(</a:t>
            </a:r>
            <a:r>
              <a:rPr lang="ko-KR" altLang="en-US" sz="2000" dirty="0" err="1"/>
              <a:t>이뻐보임</a:t>
            </a:r>
            <a:r>
              <a:rPr lang="en-US" altLang="ko-KR" sz="2000" dirty="0"/>
              <a:t>)</a:t>
            </a:r>
          </a:p>
          <a:p>
            <a:r>
              <a:rPr lang="en-US" altLang="ko-KR" sz="2000" dirty="0"/>
              <a:t>	(</a:t>
            </a:r>
            <a:r>
              <a:rPr lang="ko-KR" altLang="en-US" sz="2000" dirty="0"/>
              <a:t>모든 지형에서 동일한 보상의 단일 </a:t>
            </a:r>
            <a:r>
              <a:rPr lang="en-US" altLang="ko-KR" sz="2000" dirty="0"/>
              <a:t>policy </a:t>
            </a:r>
            <a:r>
              <a:rPr lang="ko-KR" altLang="en-US" sz="2000" dirty="0"/>
              <a:t>사용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행동</a:t>
            </a:r>
            <a:r>
              <a:rPr lang="en-US" altLang="ko-KR" sz="2000" dirty="0"/>
              <a:t>: </a:t>
            </a:r>
            <a:r>
              <a:rPr lang="ko-KR" altLang="en-US" sz="2000" dirty="0"/>
              <a:t>모터에 전달되는 관절 위치 명령을 </a:t>
            </a:r>
            <a:r>
              <a:rPr lang="en-US" altLang="ko-KR" sz="2000" dirty="0"/>
              <a:t>pd</a:t>
            </a:r>
            <a:r>
              <a:rPr lang="ko-KR" altLang="en-US" sz="2000" dirty="0"/>
              <a:t>컨트롤러가 </a:t>
            </a:r>
            <a:r>
              <a:rPr lang="en-US" altLang="ko-KR" sz="2000" dirty="0"/>
              <a:t>torque</a:t>
            </a:r>
            <a:r>
              <a:rPr lang="ko-KR" altLang="en-US" sz="2000" dirty="0"/>
              <a:t>로 전환</a:t>
            </a:r>
            <a:r>
              <a:rPr lang="en-US" altLang="ko-KR" sz="2000" dirty="0"/>
              <a:t> </a:t>
            </a:r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2F389-BC22-0326-32B4-2827E02695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52127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33D7F-814D-36A5-67D4-EC848DD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Sim-to-Real Additions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842B-6CE6-3DB8-6AB9-C97A0E4C9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11076071" cy="5178734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Sim to Real </a:t>
            </a:r>
            <a:r>
              <a:rPr lang="ko-KR" altLang="en-US" sz="2000" dirty="0"/>
              <a:t>성능 향상을 위해 일부의 무작위성 가미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마찰계수를 다양하게 설정 </a:t>
            </a:r>
            <a:r>
              <a:rPr lang="en-US" altLang="ko-KR" sz="2000" dirty="0"/>
              <a:t>(0.5~1.25)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관찰에 노이즈 추가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10</a:t>
            </a:r>
            <a:r>
              <a:rPr lang="ko-KR" altLang="en-US" sz="2000" dirty="0"/>
              <a:t>초마다 로봇 밀치기 </a:t>
            </a:r>
            <a:r>
              <a:rPr lang="en-US" altLang="ko-KR" sz="2000" dirty="0"/>
              <a:t>(</a:t>
            </a:r>
            <a:r>
              <a:rPr lang="en-US" altLang="ko-KR" sz="2000" dirty="0" err="1"/>
              <a:t>x,y</a:t>
            </a:r>
            <a:r>
              <a:rPr lang="en-US" altLang="ko-KR" sz="2000" dirty="0"/>
              <a:t> </a:t>
            </a:r>
            <a:r>
              <a:rPr lang="ko-KR" altLang="en-US" sz="2000" dirty="0"/>
              <a:t>방향으로 </a:t>
            </a:r>
            <a:r>
              <a:rPr lang="en-US" altLang="ko-KR" sz="2000" dirty="0"/>
              <a:t>+-1m/s)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R" sz="2000" dirty="0"/>
          </a:p>
          <a:p>
            <a:r>
              <a:rPr lang="en-US" altLang="ko-KR" sz="2000" dirty="0"/>
              <a:t>***</a:t>
            </a:r>
            <a:r>
              <a:rPr lang="en-US" altLang="ko-KR" sz="2000" dirty="0" err="1"/>
              <a:t>ANYmal</a:t>
            </a:r>
            <a:r>
              <a:rPr lang="ko-KR" altLang="en-US" sz="2000" dirty="0"/>
              <a:t>은 모델링이 어려운 </a:t>
            </a:r>
            <a:r>
              <a:rPr lang="en-US" altLang="ko-KR" sz="2000" dirty="0"/>
              <a:t>series elastic actuators</a:t>
            </a:r>
            <a:r>
              <a:rPr lang="ko-KR" altLang="en-US" sz="2000" dirty="0"/>
              <a:t>를 사용</a:t>
            </a:r>
            <a:r>
              <a:rPr lang="en-US" altLang="ko-KR" sz="2000" dirty="0"/>
              <a:t>. </a:t>
            </a:r>
            <a:r>
              <a:rPr lang="ko-KR" altLang="en-US" sz="2000" dirty="0"/>
              <a:t>따라서 </a:t>
            </a:r>
            <a:r>
              <a:rPr lang="en-US" altLang="ko-KR" sz="2000" dirty="0"/>
              <a:t>LSTM</a:t>
            </a:r>
            <a:r>
              <a:rPr lang="ko-KR" altLang="en-US" sz="2000" dirty="0"/>
              <a:t>으로 관절 위치명령으로 부터 토크 계산</a:t>
            </a:r>
            <a:r>
              <a:rPr lang="en-US" altLang="ko-KR" sz="2000" dirty="0"/>
              <a:t>. </a:t>
            </a:r>
            <a:r>
              <a:rPr lang="ko-KR" altLang="en-US" sz="2000" dirty="0"/>
              <a:t>그러나 </a:t>
            </a:r>
            <a:r>
              <a:rPr lang="ko-KR" altLang="en-US" sz="2000" dirty="0" err="1"/>
              <a:t>엑추에이터의</a:t>
            </a:r>
            <a:r>
              <a:rPr lang="ko-KR" altLang="en-US" sz="2000" dirty="0"/>
              <a:t> 시간적 정보를 </a:t>
            </a:r>
            <a:r>
              <a:rPr lang="ko-KR" altLang="en-US" sz="2000" dirty="0" err="1"/>
              <a:t>갖지못함</a:t>
            </a:r>
            <a:endParaRPr lang="en-US" altLang="ko-KR" sz="2000" dirty="0"/>
          </a:p>
          <a:p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2F389-BC22-0326-32B4-2827E02695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3722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33D7F-814D-36A5-67D4-EC848DD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Effects of Massive Parallelism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842B-6CE6-3DB8-6AB9-C97A0E4C9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11207337" cy="5373509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로봇의 수가 정책의 최종성능에 미치는 영향 평가</a:t>
            </a:r>
            <a:br>
              <a:rPr lang="en-US" altLang="ko-KR" sz="2000" dirty="0"/>
            </a:br>
            <a:r>
              <a:rPr lang="ko-KR" altLang="en-US" sz="2000" dirty="0"/>
              <a:t>좋은 정책이 더 어려운 작업을 하기 때문에 총보상에 영향을 주기 때문에 앞선 커리큘럼은 사용하지 않고 다양한 지형에 바로 대입함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 dirty="0"/>
              <a:t>Batch size</a:t>
            </a:r>
            <a:r>
              <a:rPr lang="ko-KR" altLang="en-US" sz="2000" dirty="0"/>
              <a:t>가 증가 할수록 성능 증가</a:t>
            </a:r>
            <a:r>
              <a:rPr lang="en-US" altLang="ko-KR" sz="2000" dirty="0"/>
              <a:t>, </a:t>
            </a:r>
            <a:r>
              <a:rPr lang="ko-KR" altLang="en-US" sz="2000" dirty="0"/>
              <a:t>로봇 수가 너무 많거나 적으면 </a:t>
            </a:r>
            <a:r>
              <a:rPr lang="ko-KR" altLang="en-US" sz="2000" dirty="0" err="1"/>
              <a:t>학습률</a:t>
            </a:r>
            <a:r>
              <a:rPr lang="ko-KR" altLang="en-US" sz="2000" dirty="0"/>
              <a:t> 저하</a:t>
            </a:r>
            <a:br>
              <a:rPr lang="ko-KR" altLang="en-US" sz="2000" dirty="0"/>
            </a:br>
            <a:r>
              <a:rPr lang="en-US" altLang="ko-KR" sz="2000" dirty="0"/>
              <a:t>(n-step</a:t>
            </a:r>
            <a:r>
              <a:rPr lang="ko-KR" altLang="en-US" sz="2000" dirty="0"/>
              <a:t>이 감소하여 </a:t>
            </a:r>
            <a:r>
              <a:rPr lang="en-US" altLang="ko-KR" sz="2000" dirty="0"/>
              <a:t>time-horizon</a:t>
            </a:r>
            <a:r>
              <a:rPr lang="ko-KR" altLang="en-US" sz="2000" dirty="0"/>
              <a:t>이 짧아지기 때문</a:t>
            </a:r>
            <a:r>
              <a:rPr lang="en-US" altLang="ko-KR" sz="20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학습 시간은 </a:t>
            </a:r>
            <a:r>
              <a:rPr lang="en-US" altLang="ko-KR" sz="2000" dirty="0"/>
              <a:t>4000</a:t>
            </a:r>
            <a:r>
              <a:rPr lang="ko-KR" altLang="en-US" sz="2000" dirty="0"/>
              <a:t>개까지는 증가하지만 그 이후에 미미함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배치 크기는 증가 시키는 것이 좋지만 그에 따라 학습 시간도 증가함</a:t>
            </a:r>
            <a:endParaRPr lang="en-US" altLang="ko-KR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/>
              <a:t>마지막 그래프처럼 로봇은 </a:t>
            </a:r>
            <a:r>
              <a:rPr lang="en-US" altLang="ko-KR" sz="2000" dirty="0"/>
              <a:t>2048~4096</a:t>
            </a:r>
            <a:r>
              <a:rPr lang="ko-KR" altLang="en-US" sz="2000" dirty="0"/>
              <a:t>개를 사용하는 것이 가장 균형적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2F389-BC22-0326-32B4-2827E02695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93E97E9-D861-C021-8C92-70892CFF7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4179155"/>
            <a:ext cx="10430298" cy="3206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84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533D7F-814D-36A5-67D4-EC848DD47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Simulation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B8842B-6CE6-3DB8-6AB9-C97A0E4C9F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1950" y="1075417"/>
            <a:ext cx="11207337" cy="4154309"/>
          </a:xfrm>
        </p:spPr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/>
              <a:t>4096</a:t>
            </a:r>
            <a:r>
              <a:rPr lang="ko-KR" altLang="en-US" sz="2000" dirty="0"/>
              <a:t>개의 </a:t>
            </a:r>
            <a:r>
              <a:rPr lang="en-US" altLang="ko-KR" sz="2000" dirty="0"/>
              <a:t>robot</a:t>
            </a:r>
            <a:r>
              <a:rPr lang="ko-KR" altLang="en-US" sz="2000" dirty="0"/>
              <a:t>과 </a:t>
            </a:r>
            <a:r>
              <a:rPr lang="en-US" altLang="ko-KR" sz="2000" dirty="0"/>
              <a:t>98304</a:t>
            </a:r>
            <a:r>
              <a:rPr lang="ko-KR" altLang="en-US" sz="2000" dirty="0"/>
              <a:t>의 </a:t>
            </a:r>
            <a:r>
              <a:rPr lang="en-US" altLang="ko-KR" sz="2000" dirty="0"/>
              <a:t>batch size</a:t>
            </a:r>
            <a:r>
              <a:rPr lang="ko-KR" altLang="en-US" sz="2000" dirty="0"/>
              <a:t>로 훈련 진행 </a:t>
            </a:r>
            <a:endParaRPr lang="en-US" altLang="ko-KR" sz="2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2000" dirty="0"/>
              <a:t>1500</a:t>
            </a:r>
            <a:r>
              <a:rPr lang="ko-KR" altLang="en-US" sz="2000" dirty="0"/>
              <a:t>번의 정책 업데이트를 통해 총 </a:t>
            </a:r>
            <a:r>
              <a:rPr lang="en-US" altLang="ko-KR" sz="2000" dirty="0"/>
              <a:t>20</a:t>
            </a:r>
            <a:r>
              <a:rPr lang="ko-KR" altLang="en-US" sz="2000" dirty="0"/>
              <a:t>분 훈련</a:t>
            </a:r>
            <a:r>
              <a:rPr lang="en-US" altLang="ko-KR" sz="2000" dirty="0"/>
              <a:t>. 0.75m/s</a:t>
            </a:r>
            <a:r>
              <a:rPr lang="ko-KR" altLang="en-US" sz="2000" dirty="0"/>
              <a:t>의</a:t>
            </a:r>
            <a:r>
              <a:rPr lang="en-US" altLang="ko-KR" sz="2000" dirty="0"/>
              <a:t> forward velocity </a:t>
            </a:r>
            <a:r>
              <a:rPr lang="en-US" altLang="ko-KR" sz="2000" dirty="0" err="1"/>
              <a:t>comman</a:t>
            </a:r>
            <a:r>
              <a:rPr lang="ko-KR" altLang="en-US" sz="2000" dirty="0"/>
              <a:t>와 </a:t>
            </a:r>
            <a:r>
              <a:rPr lang="en-US" altLang="ko-KR" sz="2000" dirty="0"/>
              <a:t>[-0.1,0.1] </a:t>
            </a:r>
            <a:r>
              <a:rPr lang="ko-KR" altLang="en-US" sz="2000" dirty="0"/>
              <a:t>사이의 </a:t>
            </a:r>
            <a:r>
              <a:rPr lang="en-US" altLang="ko-KR" sz="2000" dirty="0"/>
              <a:t>a side velocity command randomized</a:t>
            </a:r>
            <a:r>
              <a:rPr lang="ko-KR" altLang="en-US" sz="2000" dirty="0"/>
              <a:t>를 받음</a:t>
            </a:r>
            <a:endParaRPr lang="en-US" altLang="ko-KR" sz="2000" dirty="0"/>
          </a:p>
          <a:p>
            <a:pPr marL="171450" indent="-171450" algn="ctr">
              <a:buFont typeface="Arial" panose="020B0604020202020204" pitchFamily="34" charset="0"/>
              <a:buChar char="•"/>
            </a:pP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52F389-BC22-0326-32B4-2827E026956D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BE43D98-612C-4605-ACC0-A58BA79608A3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E5C624A-A3BA-6A8A-7AA0-B54A011716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950" y="2093748"/>
            <a:ext cx="7733206" cy="23338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892E553-7E2F-83A8-8313-9A779C7DDEB6}"/>
              </a:ext>
            </a:extLst>
          </p:cNvPr>
          <p:cNvSpPr txBox="1"/>
          <p:nvPr/>
        </p:nvSpPr>
        <p:spPr>
          <a:xfrm>
            <a:off x="7922284" y="2378420"/>
            <a:ext cx="39077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계단에서는 </a:t>
            </a:r>
            <a:r>
              <a:rPr lang="en-US" altLang="ko-KR" sz="1600" dirty="0"/>
              <a:t>0.2m</a:t>
            </a:r>
            <a:r>
              <a:rPr lang="ko-KR" altLang="en-US" sz="1600" dirty="0"/>
              <a:t>까지 성공적으로 학습</a:t>
            </a:r>
            <a:r>
              <a:rPr lang="en-US" altLang="ko-KR" sz="1600" dirty="0"/>
              <a:t>. </a:t>
            </a:r>
            <a:r>
              <a:rPr lang="ko-KR" altLang="en-US" sz="1600" dirty="0"/>
              <a:t>그 이상은 기구학적 한계임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무작위 장애물은 점점 감소함을 보임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경사는 </a:t>
            </a:r>
            <a:r>
              <a:rPr lang="en-US" altLang="ko-KR" sz="1600" dirty="0"/>
              <a:t>25</a:t>
            </a:r>
            <a:r>
              <a:rPr lang="ko-KR" altLang="en-US" sz="1600" dirty="0"/>
              <a:t>도 이상은 올라가지 못함</a:t>
            </a:r>
            <a:r>
              <a:rPr lang="en-US" altLang="ko-KR" sz="1600" dirty="0"/>
              <a:t>. </a:t>
            </a:r>
            <a:r>
              <a:rPr lang="ko-KR" altLang="en-US" sz="1600" dirty="0"/>
              <a:t>내려가는 건 어느정도 학습함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3751BE-E97A-B9F2-F531-8B7F3E88980E}"/>
              </a:ext>
            </a:extLst>
          </p:cNvPr>
          <p:cNvSpPr txBox="1"/>
          <p:nvPr/>
        </p:nvSpPr>
        <p:spPr>
          <a:xfrm>
            <a:off x="526211" y="4494362"/>
            <a:ext cx="113038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정책의 특성상 다양한 보행 방식과 행동이 가능하지만 </a:t>
            </a:r>
            <a:r>
              <a:rPr lang="en-US" altLang="ko-KR" dirty="0"/>
              <a:t>trotting gait</a:t>
            </a:r>
            <a:r>
              <a:rPr lang="ko-KR" altLang="en-US" dirty="0"/>
              <a:t>로 수렴함</a:t>
            </a:r>
            <a:r>
              <a:rPr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가끔 다리를 끌거나 </a:t>
            </a:r>
            <a:r>
              <a:rPr lang="en-US" altLang="ko-KR" dirty="0"/>
              <a:t>base </a:t>
            </a:r>
            <a:r>
              <a:rPr lang="ko-KR" altLang="en-US" dirty="0"/>
              <a:t>높이가 높거나 낮은 등의 비정상적인 행동을 보임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일반화 증명을 위해 </a:t>
            </a:r>
            <a:r>
              <a:rPr lang="en-US" altLang="ko-KR" dirty="0"/>
              <a:t>20%</a:t>
            </a:r>
            <a:r>
              <a:rPr lang="ko-KR" altLang="en-US" dirty="0"/>
              <a:t>의 추가 중량 상황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 </a:t>
            </a:r>
            <a:r>
              <a:rPr lang="ko-KR" altLang="en-US" dirty="0"/>
              <a:t>다양한 로봇에 적용함 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4AA2272-6AF4-AC12-C82D-1685FF32A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1684" y="5159664"/>
            <a:ext cx="6415256" cy="124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345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1702</TotalTime>
  <Words>854</Words>
  <Application>Microsoft Office PowerPoint</Application>
  <PresentationFormat>와이드스크린</PresentationFormat>
  <Paragraphs>81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9" baseType="lpstr">
      <vt:lpstr>나눔고딕OTF</vt:lpstr>
      <vt:lpstr>나눔명조OTF ExtraBold</vt:lpstr>
      <vt:lpstr>나눔스퀘어OTF_ac</vt:lpstr>
      <vt:lpstr>마루 부리OTF 굵은</vt:lpstr>
      <vt:lpstr>마루 부리OTF 조금굵은</vt:lpstr>
      <vt:lpstr>맑은 고딕</vt:lpstr>
      <vt:lpstr>Arial</vt:lpstr>
      <vt:lpstr>Franklin Gothic Demi Cond</vt:lpstr>
      <vt:lpstr>Office 테마</vt:lpstr>
      <vt:lpstr>2024..</vt:lpstr>
      <vt:lpstr>대규모 병렬 강화학습</vt:lpstr>
      <vt:lpstr>Simulation Throughput optimize</vt:lpstr>
      <vt:lpstr>Reset Handling</vt:lpstr>
      <vt:lpstr>Task Description</vt:lpstr>
      <vt:lpstr>Observations, Actions, and Rewards</vt:lpstr>
      <vt:lpstr>Sim-to-Real Additions</vt:lpstr>
      <vt:lpstr>Effects of Massive Parallelism</vt:lpstr>
      <vt:lpstr>Simulation</vt:lpstr>
      <vt:lpstr>Sim-to-real Transfer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부제목 입력</dc:title>
  <dc:creator>권나현</dc:creator>
  <cp:lastModifiedBy>한성재</cp:lastModifiedBy>
  <cp:revision>18</cp:revision>
  <dcterms:created xsi:type="dcterms:W3CDTF">2023-07-20T19:53:34Z</dcterms:created>
  <dcterms:modified xsi:type="dcterms:W3CDTF">2024-09-10T11:24:55Z</dcterms:modified>
</cp:coreProperties>
</file>