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0"/>
  </p:notesMasterIdLst>
  <p:sldIdLst>
    <p:sldId id="279" r:id="rId2"/>
    <p:sldId id="281" r:id="rId3"/>
    <p:sldId id="269" r:id="rId4"/>
    <p:sldId id="287" r:id="rId5"/>
    <p:sldId id="286" r:id="rId6"/>
    <p:sldId id="285" r:id="rId7"/>
    <p:sldId id="284" r:id="rId8"/>
    <p:sldId id="288" r:id="rId9"/>
    <p:sldId id="289" r:id="rId10"/>
    <p:sldId id="290" r:id="rId11"/>
    <p:sldId id="291" r:id="rId12"/>
    <p:sldId id="293" r:id="rId13"/>
    <p:sldId id="295" r:id="rId14"/>
    <p:sldId id="292" r:id="rId15"/>
    <p:sldId id="280" r:id="rId16"/>
    <p:sldId id="282" r:id="rId17"/>
    <p:sldId id="276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DBE01-415F-435F-8C2A-A6E7B65AF10F}" v="76" dt="2023-12-06T16:13:32.389"/>
    <p1510:client id="{05E67C32-2F34-4BC9-8412-9A071657CE03}" v="76" dt="2023-12-06T15:12:24.873"/>
    <p1510:client id="{0EB16DD6-1836-4840-8340-C5D3A647BA3A}" v="504" dt="2023-12-06T22:55:29.270"/>
    <p1510:client id="{1F519E6E-FA8C-42D2-896A-66A7EE05C87B}" v="657" dt="2023-12-06T17:56:09.014"/>
    <p1510:client id="{220CDF49-2D1D-46CF-91D4-AAFFECF9CF2F}" v="405" dt="2023-12-06T15:51:39.039"/>
    <p1510:client id="{39280E9B-B8ED-483F-9D70-043CAE0D4D96}" v="1" dt="2023-12-06T21:54:02.175"/>
    <p1510:client id="{4C2F24E6-6212-4790-86AE-557E2ED2BF66}" v="499" dt="2023-12-06T16:05:19.592"/>
    <p1510:client id="{58027CE2-DAF4-4BFF-AADD-0E38A6FE61C7}" v="43" dt="2023-12-06T17:07:17.722"/>
    <p1510:client id="{690DFF26-FC75-459C-A251-1B26EF2E9C5D}" v="94" dt="2023-12-06T17:04:05.092"/>
    <p1510:client id="{7EBB13F6-AC9F-4E37-80EA-735794D2B35E}" v="29" dt="2023-12-06T16:11:00.607"/>
    <p1510:client id="{8D625D13-5D02-4C9F-A505-B0F4C9FF8201}" v="32" dt="2023-12-06T15:08:59.447"/>
    <p1510:client id="{9742C652-AAE6-460E-828A-B84A44DC8448}" v="102" dt="2023-12-06T17:29:27.559"/>
    <p1510:client id="{9E360A4A-B318-4321-896A-9CD3EDD0BC74}" v="442" dt="2023-12-06T15:37:52.320"/>
    <p1510:client id="{9E9D45BF-6793-40AC-8B89-EC8AA67C1483}" v="569" dt="2023-12-06T17:43:16.353"/>
    <p1510:client id="{C0DC1C6B-30A6-4DB5-8F9E-481598345F9C}" v="163" dt="2023-12-06T17:22:25.810"/>
    <p1510:client id="{C41E4A54-F54F-4AE6-ADC6-6254B2678E4D}" v="127" dt="2023-12-06T18:00:45.967"/>
    <p1510:client id="{C96A4469-0475-4C32-B77F-951D4DFC6154}" v="447" dt="2023-12-06T15:55:26.594"/>
    <p1510:client id="{EC228FAC-309B-45FD-A8D3-F6232B01ACED}" v="44" dt="2023-12-06T16:15:53.790"/>
    <p1510:client id="{EE145130-12D3-485B-8067-067A75066E56}" v="65" dt="2023-12-06T22:53:13.712"/>
    <p1510:client id="{FD67A774-DDDF-4563-AB97-1B39E961E077}" v="1021" dt="2023-12-06T22:40:46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121" d="100"/>
          <a:sy n="121" d="100"/>
        </p:scale>
        <p:origin x="14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9E660-7154-496C-89BF-4F02B743A1E5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6383E-9E57-40E4-B784-4EE6D0CFC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ea typeface="Calibri"/>
                <a:cs typeface="Calibri"/>
              </a:rPr>
              <a:t>당신은</a:t>
            </a:r>
            <a:r>
              <a:rPr lang="en-US">
                <a:ea typeface="Calibri"/>
                <a:cs typeface="Calibri"/>
              </a:rPr>
              <a:t> </a:t>
            </a:r>
            <a:r>
              <a:rPr lang="ko-KR" altLang="en-US">
                <a:ea typeface="Calibri"/>
                <a:cs typeface="Calibri"/>
              </a:rPr>
              <a:t>나의</a:t>
            </a:r>
            <a:r>
              <a:rPr lang="en-US">
                <a:ea typeface="Calibri"/>
                <a:cs typeface="Calibri"/>
              </a:rPr>
              <a:t> </a:t>
            </a:r>
            <a:r>
              <a:rPr lang="ko-KR" altLang="en-US">
                <a:ea typeface="Calibri"/>
                <a:cs typeface="Calibri"/>
              </a:rPr>
              <a:t>동반자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ko-KR" altLang="en-US">
                <a:ea typeface="Calibri"/>
                <a:cs typeface="Calibri"/>
              </a:rPr>
              <a:t>줄여서</a:t>
            </a:r>
            <a:r>
              <a:rPr lang="en-US">
                <a:ea typeface="Calibri"/>
                <a:cs typeface="Calibri"/>
              </a:rPr>
              <a:t> </a:t>
            </a:r>
            <a:r>
              <a:rPr lang="ko-KR" altLang="en-US" err="1">
                <a:ea typeface="Calibri"/>
                <a:cs typeface="Calibri"/>
              </a:rPr>
              <a:t>당나동입니다</a:t>
            </a:r>
            <a:r>
              <a:rPr lang="en-US" altLang="ko-KR">
                <a:ea typeface="Calibri"/>
                <a:cs typeface="Calibri"/>
              </a:rPr>
              <a:t>.</a:t>
            </a:r>
          </a:p>
          <a:p>
            <a:r>
              <a:rPr lang="ko-KR" altLang="en-US">
                <a:ea typeface="Calibri"/>
                <a:cs typeface="Calibri"/>
              </a:rPr>
              <a:t>이 웹 서비스를 통해 사용자간 여행정보를 공유할 수 있고, 특히 함께 여행할 사람을 찾는 것이 주요 목적인 플랫폼입니다.</a:t>
            </a:r>
          </a:p>
          <a:p>
            <a:r>
              <a:rPr lang="ko-KR" altLang="en-US">
                <a:ea typeface="Calibri"/>
                <a:cs typeface="Calibri"/>
              </a:rPr>
              <a:t>이 서비스는 2가지 종류의 포스트를 지원합니다. </a:t>
            </a:r>
            <a:endParaRPr lang="en-US" altLang="ko-KR">
              <a:ea typeface="맑은 고딕"/>
              <a:cs typeface="Calibri"/>
            </a:endParaRPr>
          </a:p>
          <a:p>
            <a:r>
              <a:rPr lang="ko-KR">
                <a:ea typeface="맑은 고딕"/>
                <a:cs typeface="Calibri"/>
              </a:rPr>
              <a:t>여행</a:t>
            </a:r>
            <a:r>
              <a:rPr lang="ko-KR">
                <a:ea typeface="맑은 고딕"/>
              </a:rPr>
              <a:t> 계획, 구인 조건 등을 게시하고 여행을 함께 할 동행자를 찾는 글과</a:t>
            </a:r>
            <a:r>
              <a:rPr lang="ko-KR" altLang="en-US">
                <a:ea typeface="맑은 고딕"/>
              </a:rPr>
              <a:t> </a:t>
            </a:r>
            <a:r>
              <a:rPr lang="ko-KR">
                <a:ea typeface="맑은 고딕"/>
              </a:rPr>
              <a:t>여행에 대한 후기나 일정을 소개하는 글을 쓰거나 조회할 수 있습니다</a:t>
            </a:r>
            <a:r>
              <a:rPr lang="en-US" altLang="ko-KR">
                <a:ea typeface="맑은 고딕"/>
              </a:rPr>
              <a:t>.</a:t>
            </a:r>
            <a:endParaRPr lang="en-US" altLang="ko-KR">
              <a:ea typeface="맑은 고딕"/>
              <a:cs typeface="Calibri"/>
            </a:endParaRPr>
          </a:p>
          <a:p>
            <a:r>
              <a:rPr lang="ko-KR" altLang="en-US">
                <a:ea typeface="맑은 고딕"/>
                <a:cs typeface="Calibri"/>
              </a:rPr>
              <a:t>또한 사용자간 다양한 상호작용을 제공합니다.</a:t>
            </a:r>
          </a:p>
          <a:p>
            <a:r>
              <a:rPr lang="ko-KR" altLang="en-US">
                <a:ea typeface="맑은 고딕"/>
                <a:cs typeface="Calibri"/>
              </a:rPr>
              <a:t>기본적인 좋아요, 스크랩 기능과 더하여 채팅도 제공합니다. 사용자간 일대일 채팅으로 질의응답 할 수 있고, 나라별 채팅으로 해당 나라에 대한 정보도 물어볼 수 있습니다.</a:t>
            </a:r>
          </a:p>
          <a:p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383E-9E57-40E4-B784-4EE6D0CFC0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80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ea typeface="맑은 고딕"/>
                <a:cs typeface="Calibri"/>
              </a:rPr>
              <a:t>글쓰기부분입니다.</a:t>
            </a:r>
          </a:p>
          <a:p>
            <a:r>
              <a:rPr lang="ko-KR" altLang="en-US">
                <a:ea typeface="맑은 고딕"/>
                <a:cs typeface="Calibri"/>
              </a:rPr>
              <a:t>3개의 삽입연산이 </a:t>
            </a:r>
            <a:r>
              <a:rPr lang="ko-KR" altLang="en-US" err="1">
                <a:ea typeface="맑은 고딕"/>
                <a:cs typeface="Calibri"/>
              </a:rPr>
              <a:t>post_id라는</a:t>
            </a:r>
            <a:r>
              <a:rPr lang="ko-KR" altLang="en-US">
                <a:ea typeface="맑은 고딕"/>
                <a:cs typeface="Calibri"/>
              </a:rPr>
              <a:t> 속성을 공유하기 때문에 3개가 완전히 삽입되는 동안 다른 트랜젝션의 접근을 완전히 막음으로써 일관성을 </a:t>
            </a:r>
            <a:r>
              <a:rPr lang="ko-KR" altLang="en-US" err="1">
                <a:ea typeface="맑은 고딕"/>
                <a:cs typeface="Calibri"/>
              </a:rPr>
              <a:t>유지할수</a:t>
            </a:r>
            <a:r>
              <a:rPr lang="ko-KR" altLang="en-US">
                <a:ea typeface="맑은 고딕"/>
                <a:cs typeface="Calibri"/>
              </a:rPr>
              <a:t> 있도록 하여였습니다.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383E-9E57-40E4-B784-4EE6D0CFC0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Demo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COMP322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Demo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COMP322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Demo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COMP322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Demo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COMP322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Demo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COMP322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Demo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COMP322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Demo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COMP322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Demo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COMP322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Demo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COMP322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Demo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COMP322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Demo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COMP322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Project Demo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COMP322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bKOssa3m7c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637108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DangNaDong : </a:t>
            </a:r>
            <a:r>
              <a:rPr lang="ko-KR" altLang="en-US" sz="3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당신은 나의 동반자</a:t>
            </a:r>
            <a:endParaRPr lang="en-US" sz="36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4557" y="2297668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COMP322 Introduction to Databases (Fall’23)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DangNaDong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COMP322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1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B2081EE-F915-F87E-F719-416F016F5F7B}"/>
              </a:ext>
            </a:extLst>
          </p:cNvPr>
          <p:cNvSpPr txBox="1">
            <a:spLocks/>
          </p:cNvSpPr>
          <p:nvPr/>
        </p:nvSpPr>
        <p:spPr>
          <a:xfrm>
            <a:off x="5638800" y="4767148"/>
            <a:ext cx="3207571" cy="827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Team 3</a:t>
            </a:r>
          </a:p>
          <a:p>
            <a:pPr algn="r"/>
            <a:r>
              <a:rPr lang="ko-KR" altLang="en-US"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권수현</a:t>
            </a:r>
            <a:r>
              <a:rPr lang="en-US" altLang="ko-KR"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김민주</a:t>
            </a:r>
            <a:r>
              <a:rPr lang="en-US" altLang="ko-KR"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박지현</a:t>
            </a:r>
            <a:endParaRPr lang="en-US" sz="18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 descr="블랙, 어둠이(가) 표시된 사진&#10;&#10;자동 생성된 설명">
            <a:extLst>
              <a:ext uri="{FF2B5EF4-FFF2-40B4-BE49-F238E27FC236}">
                <a16:creationId xmlns:a16="http://schemas.microsoft.com/office/drawing/2014/main" id="{A8EE128E-E5A0-8282-D1F3-5681D839C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57400" y="2362200"/>
            <a:ext cx="447157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9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52728"/>
          </a:xfrm>
        </p:spPr>
        <p:txBody>
          <a:bodyPr/>
          <a:lstStyle/>
          <a:p>
            <a:r>
              <a:rPr lang="ko-KR" altLang="en-US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UI </a:t>
            </a:r>
            <a:r>
              <a:rPr lang="ko-KR" altLang="en-US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Design</a:t>
            </a:r>
            <a:r>
              <a:rPr lang="ko-KR" altLang="en-US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 </a:t>
            </a:r>
            <a:endParaRPr lang="en-US"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00BB9F2B-40F0-AC07-A823-0FF47397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</p:spPr>
        <p:txBody>
          <a:bodyPr/>
          <a:lstStyle/>
          <a:p>
            <a:r>
              <a:rPr lang="en-US"/>
              <a:t>DangNaDong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DC319E7-0EB8-F034-CA40-E307E162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</p:spPr>
        <p:txBody>
          <a:bodyPr/>
          <a:lstStyle/>
          <a:p>
            <a:r>
              <a:rPr lang="en-US"/>
              <a:t>COMP322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067544D-B9BE-0456-D37E-B31B29D4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91088" y="6250163"/>
            <a:ext cx="1161826" cy="365125"/>
          </a:xfrm>
        </p:spPr>
        <p:txBody>
          <a:bodyPr/>
          <a:lstStyle/>
          <a:p>
            <a:fld id="{F18AAE0F-99B3-48D0-A046-5C3E92F5D845}" type="slidenum">
              <a:rPr lang="en-US" dirty="0" smtClean="0"/>
              <a:t>10</a:t>
            </a:fld>
            <a:endParaRPr 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BE23FEED-0725-9616-9F33-144D1598BC22}"/>
              </a:ext>
            </a:extLst>
          </p:cNvPr>
          <p:cNvSpPr txBox="1">
            <a:spLocks/>
          </p:cNvSpPr>
          <p:nvPr/>
        </p:nvSpPr>
        <p:spPr>
          <a:xfrm>
            <a:off x="416060" y="1904023"/>
            <a:ext cx="42672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chemeClr val="accent2"/>
                </a:solidFill>
                <a:latin typeface="Arial"/>
                <a:ea typeface="함초롬돋움"/>
                <a:cs typeface="Arial"/>
              </a:rPr>
              <a:t>마이 페이지 </a:t>
            </a:r>
          </a:p>
        </p:txBody>
      </p:sp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76C318E-6E05-8FA0-64F1-A18580D3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93" y="2482894"/>
            <a:ext cx="7287294" cy="363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0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52728"/>
          </a:xfrm>
        </p:spPr>
        <p:txBody>
          <a:bodyPr/>
          <a:lstStyle/>
          <a:p>
            <a:r>
              <a:rPr lang="ko-KR" altLang="en-US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UI </a:t>
            </a:r>
            <a:r>
              <a:rPr lang="ko-KR" altLang="en-US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Design</a:t>
            </a:r>
            <a:r>
              <a:rPr lang="ko-KR" altLang="en-US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 </a:t>
            </a:r>
            <a:endParaRPr lang="en-US"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00BB9F2B-40F0-AC07-A823-0FF47397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</p:spPr>
        <p:txBody>
          <a:bodyPr/>
          <a:lstStyle/>
          <a:p>
            <a:r>
              <a:rPr lang="en-US"/>
              <a:t>DangNaDong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DC319E7-0EB8-F034-CA40-E307E162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</p:spPr>
        <p:txBody>
          <a:bodyPr/>
          <a:lstStyle/>
          <a:p>
            <a:r>
              <a:rPr lang="en-US"/>
              <a:t>COMP322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067544D-B9BE-0456-D37E-B31B29D4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91088" y="6250163"/>
            <a:ext cx="1161826" cy="365125"/>
          </a:xfrm>
        </p:spPr>
        <p:txBody>
          <a:bodyPr/>
          <a:lstStyle/>
          <a:p>
            <a:fld id="{F18AAE0F-99B3-48D0-A046-5C3E92F5D845}" type="slidenum">
              <a:rPr lang="en-US" dirty="0" smtClean="0"/>
              <a:t>11</a:t>
            </a:fld>
            <a:endParaRPr 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BE23FEED-0725-9616-9F33-144D1598BC22}"/>
              </a:ext>
            </a:extLst>
          </p:cNvPr>
          <p:cNvSpPr txBox="1">
            <a:spLocks/>
          </p:cNvSpPr>
          <p:nvPr/>
        </p:nvSpPr>
        <p:spPr>
          <a:xfrm>
            <a:off x="416060" y="1904023"/>
            <a:ext cx="42672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chemeClr val="accent2"/>
                </a:solidFill>
                <a:latin typeface="Arial"/>
                <a:ea typeface="함초롬돋움"/>
                <a:cs typeface="Arial"/>
              </a:rPr>
              <a:t>게시글 페이지</a:t>
            </a:r>
          </a:p>
        </p:txBody>
      </p:sp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E05365F-91D4-0218-E2CE-DCAF696C7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89" y="2354723"/>
            <a:ext cx="5881352" cy="1933905"/>
          </a:xfrm>
          <a:prstGeom prst="rect">
            <a:avLst/>
          </a:prstGeom>
        </p:spPr>
      </p:pic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042C1FF-DB54-CCBA-B298-BB6BEBD6B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380" y="4340674"/>
            <a:ext cx="6310647" cy="196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14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Concurrency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Demo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COMP322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741ECB4-924F-8F28-3F8A-3CE5C5947644}"/>
              </a:ext>
            </a:extLst>
          </p:cNvPr>
          <p:cNvSpPr txBox="1">
            <a:spLocks/>
          </p:cNvSpPr>
          <p:nvPr/>
        </p:nvSpPr>
        <p:spPr>
          <a:xfrm>
            <a:off x="404285" y="2223150"/>
            <a:ext cx="8336492" cy="402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2"/>
                </a:solidFill>
                <a:latin typeface="Arial"/>
                <a:ea typeface="함초롬돋움"/>
                <a:cs typeface="Arial"/>
              </a:rPr>
              <a:t>실시간 채팅</a:t>
            </a:r>
            <a:r>
              <a:rPr lang="ko-KR" altLang="en-US">
                <a:solidFill>
                  <a:schemeClr val="tx1"/>
                </a:solidFill>
                <a:latin typeface="Arial"/>
                <a:ea typeface="함초롬돋움"/>
                <a:cs typeface="Arial"/>
              </a:rPr>
              <a:t> </a:t>
            </a:r>
            <a:br>
              <a:rPr lang="ko-KR" altLang="en-US">
                <a:latin typeface="Arial"/>
                <a:ea typeface="함초롬돋움"/>
                <a:cs typeface="Arial"/>
              </a:rPr>
            </a:br>
            <a:r>
              <a:rPr lang="ko-KR" altLang="en-US">
                <a:solidFill>
                  <a:schemeClr val="tx1"/>
                </a:solidFill>
                <a:latin typeface="Arial"/>
                <a:ea typeface="함초롬돋움"/>
                <a:cs typeface="Arial"/>
              </a:rPr>
              <a:t>: 채팅이 중복으로 생성되거나 일부만 성공하는 문제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>
              <a:solidFill>
                <a:schemeClr val="tx1"/>
              </a:solidFill>
              <a:latin typeface="Arial"/>
              <a:ea typeface="함초롬돋움" panose="020B0604000101010101" pitchFamily="50" charset="-127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2"/>
                </a:solidFill>
                <a:latin typeface="Arial"/>
                <a:ea typeface="함초롬돋움"/>
                <a:cs typeface="Arial"/>
              </a:rPr>
              <a:t>1:1 채팅 </a:t>
            </a:r>
            <a:r>
              <a:rPr lang="ko-KR" altLang="en-US">
                <a:solidFill>
                  <a:schemeClr val="tx1"/>
                </a:solidFill>
                <a:latin typeface="Arial"/>
                <a:ea typeface="함초롬돋움"/>
                <a:cs typeface="Arial"/>
              </a:rPr>
              <a:t> </a:t>
            </a:r>
            <a:br>
              <a:rPr lang="en-US">
                <a:solidFill>
                  <a:schemeClr val="tx1"/>
                </a:solidFill>
              </a:rPr>
            </a:br>
            <a:r>
              <a:rPr lang="ko-KR" altLang="en-US">
                <a:solidFill>
                  <a:schemeClr val="tx1"/>
                </a:solidFill>
                <a:latin typeface="Arial"/>
                <a:ea typeface="함초롬돋움"/>
                <a:cs typeface="Arial"/>
              </a:rPr>
              <a:t>: 동시에 두 사용자가 서로에게 메세지를 보낸 경우, 메세지의 도착 순서를 제대로 처리하지 못하여 메시지 흐름이 엉키는 경우</a:t>
            </a:r>
            <a:br>
              <a:rPr lang="ko-KR" altLang="en-US">
                <a:latin typeface="Arial"/>
                <a:ea typeface="함초롬돋움"/>
                <a:cs typeface="Arial"/>
              </a:rPr>
            </a:br>
            <a:endParaRPr lang="ko-KR" altLang="en-US">
              <a:solidFill>
                <a:schemeClr val="tx1"/>
              </a:solidFill>
              <a:latin typeface="Arial"/>
              <a:ea typeface="함초롬돋움" panose="020B0604000101010101" pitchFamily="50" charset="-127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2"/>
                </a:solidFill>
                <a:latin typeface="Arial"/>
                <a:ea typeface="함초롬돋움"/>
                <a:cs typeface="Arial"/>
              </a:rPr>
              <a:t>게시 글 저장</a:t>
            </a:r>
            <a:r>
              <a:rPr lang="ko-KR" altLang="en-US">
                <a:solidFill>
                  <a:schemeClr val="accent1"/>
                </a:solidFill>
                <a:latin typeface="Arial"/>
                <a:ea typeface="함초롬돋움"/>
                <a:cs typeface="Arial"/>
              </a:rPr>
              <a:t> </a:t>
            </a:r>
            <a:br>
              <a:rPr lang="ko-KR" altLang="en-US">
                <a:solidFill>
                  <a:schemeClr val="accent1"/>
                </a:solidFill>
                <a:latin typeface="Arial"/>
                <a:ea typeface="함초롬돋움"/>
                <a:cs typeface="Arial"/>
              </a:rPr>
            </a:br>
            <a:r>
              <a:rPr lang="ko-KR" altLang="en-US">
                <a:solidFill>
                  <a:schemeClr val="tx1"/>
                </a:solidFill>
                <a:latin typeface="Arial"/>
                <a:ea typeface="함초롬돋움"/>
                <a:cs typeface="Arial"/>
              </a:rPr>
              <a:t>:작성한 글 저장 중 문제가 발생하는 경우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>
              <a:solidFill>
                <a:schemeClr val="tx1"/>
              </a:solidFill>
              <a:latin typeface="Arial"/>
              <a:ea typeface="함초롬돋움" panose="020B0604000101010101" pitchFamily="50" charset="-127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2"/>
                </a:solidFill>
                <a:latin typeface="Arial"/>
                <a:ea typeface="함초롬돋움"/>
                <a:cs typeface="Arial"/>
              </a:rPr>
              <a:t>게시 글 작성</a:t>
            </a:r>
            <a:r>
              <a:rPr lang="ko-KR" altLang="en-US">
                <a:solidFill>
                  <a:schemeClr val="tx1"/>
                </a:solidFill>
                <a:latin typeface="Arial"/>
                <a:ea typeface="함초롬돋움"/>
                <a:cs typeface="Arial"/>
              </a:rPr>
              <a:t> </a:t>
            </a:r>
            <a:br>
              <a:rPr lang="ko-KR" altLang="en-US">
                <a:latin typeface="Arial"/>
                <a:ea typeface="함초롬돋움"/>
                <a:cs typeface="Arial"/>
              </a:rPr>
            </a:br>
            <a:r>
              <a:rPr lang="ko-KR" altLang="en-US">
                <a:solidFill>
                  <a:schemeClr val="tx1"/>
                </a:solidFill>
                <a:latin typeface="Arial"/>
                <a:ea typeface="함초롬돋움"/>
                <a:cs typeface="Arial"/>
              </a:rPr>
              <a:t>: 글 작성 시에 여러 사용자가 동시에 같은 PK(</a:t>
            </a:r>
            <a:r>
              <a:rPr lang="ko-KR" altLang="en-US" err="1">
                <a:solidFill>
                  <a:schemeClr val="tx1"/>
                </a:solidFill>
                <a:latin typeface="Arial"/>
                <a:ea typeface="함초롬돋움"/>
                <a:cs typeface="Arial"/>
              </a:rPr>
              <a:t>post_id</a:t>
            </a:r>
            <a:r>
              <a:rPr lang="ko-KR" altLang="en-US">
                <a:solidFill>
                  <a:schemeClr val="tx1"/>
                </a:solidFill>
                <a:latin typeface="Arial"/>
                <a:ea typeface="함초롬돋움"/>
                <a:cs typeface="Arial"/>
              </a:rPr>
              <a:t>)</a:t>
            </a:r>
            <a:r>
              <a:rPr lang="ko-KR" altLang="en-US" err="1">
                <a:solidFill>
                  <a:schemeClr val="tx1"/>
                </a:solidFill>
                <a:latin typeface="Arial"/>
                <a:ea typeface="함초롬돋움"/>
                <a:cs typeface="Arial"/>
              </a:rPr>
              <a:t>를</a:t>
            </a:r>
            <a:r>
              <a:rPr lang="ko-KR" altLang="en-US">
                <a:solidFill>
                  <a:schemeClr val="tx1"/>
                </a:solidFill>
                <a:latin typeface="Arial"/>
                <a:ea typeface="함초롬돋움"/>
                <a:cs typeface="Arial"/>
              </a:rPr>
              <a:t> 얻는 경우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>
              <a:solidFill>
                <a:schemeClr val="tx1"/>
              </a:solidFill>
              <a:latin typeface="Arial"/>
              <a:ea typeface="함초롬돋움" panose="020B0604000101010101" pitchFamily="50" charset="-127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2"/>
                </a:solidFill>
                <a:latin typeface="Arial"/>
                <a:ea typeface="함초롬돋움"/>
                <a:cs typeface="Arial"/>
              </a:rPr>
              <a:t>DB 접근</a:t>
            </a:r>
            <a:br>
              <a:rPr lang="ko-KR" altLang="en-US">
                <a:solidFill>
                  <a:schemeClr val="accent2"/>
                </a:solidFill>
                <a:latin typeface="Arial"/>
                <a:ea typeface="함초롬돋움"/>
                <a:cs typeface="Arial"/>
              </a:rPr>
            </a:br>
            <a:r>
              <a:rPr lang="ko-KR" altLang="en-US">
                <a:solidFill>
                  <a:schemeClr val="tx1"/>
                </a:solidFill>
                <a:latin typeface="Arial"/>
                <a:ea typeface="함초롬돋움"/>
                <a:cs typeface="Arial"/>
              </a:rPr>
              <a:t>: </a:t>
            </a:r>
            <a:r>
              <a:rPr lang="ko-KR" altLang="en-US" err="1">
                <a:solidFill>
                  <a:schemeClr val="tx1"/>
                </a:solidFill>
                <a:latin typeface="Arial"/>
                <a:ea typeface="함초롬돋움"/>
                <a:cs typeface="Arial"/>
              </a:rPr>
              <a:t>SQL문을</a:t>
            </a:r>
            <a:r>
              <a:rPr lang="ko-KR" altLang="en-US">
                <a:solidFill>
                  <a:schemeClr val="tx1"/>
                </a:solidFill>
                <a:latin typeface="Arial"/>
                <a:ea typeface="함초롬돋움"/>
                <a:cs typeface="Arial"/>
              </a:rPr>
              <a:t> 수행하는 경우에 하나의 </a:t>
            </a:r>
            <a:r>
              <a:rPr lang="ko-KR" altLang="en-US" err="1">
                <a:solidFill>
                  <a:schemeClr val="tx1"/>
                </a:solidFill>
                <a:latin typeface="Arial"/>
                <a:ea typeface="함초롬돋움"/>
                <a:cs typeface="Arial"/>
              </a:rPr>
              <a:t>트랙잭션으로</a:t>
            </a:r>
            <a:r>
              <a:rPr lang="ko-KR" altLang="en-US">
                <a:solidFill>
                  <a:schemeClr val="tx1"/>
                </a:solidFill>
                <a:latin typeface="Arial"/>
                <a:ea typeface="함초롬돋움"/>
                <a:cs typeface="Arial"/>
              </a:rPr>
              <a:t> 관리하며,  오류가 발생하면 롤백을 수행하여 데이터 일관성 유지</a:t>
            </a:r>
            <a:endParaRPr lang="ko-KR" altLang="en-US">
              <a:solidFill>
                <a:schemeClr val="tx1"/>
              </a:solidFill>
              <a:latin typeface="Arial"/>
              <a:ea typeface="함초롬돋움" panose="020B0604000101010101" pitchFamily="50" charset="-127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>
              <a:solidFill>
                <a:schemeClr val="accent2"/>
              </a:solidFill>
              <a:latin typeface="Arial"/>
              <a:ea typeface="함초롬돋움" panose="020B0604000101010101" pitchFamily="50" charset="-127"/>
              <a:cs typeface="Arial"/>
            </a:endParaRPr>
          </a:p>
          <a:p>
            <a:pPr marL="0" indent="0">
              <a:buNone/>
            </a:pPr>
            <a:endParaRPr lang="ko-KR" altLang="en-US">
              <a:solidFill>
                <a:schemeClr val="accent2"/>
              </a:solidFill>
              <a:latin typeface="Arial"/>
              <a:ea typeface="함초롬돋움" panose="020B0604000101010101" pitchFamily="50" charset="-127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>
              <a:solidFill>
                <a:schemeClr val="accent2"/>
              </a:solidFill>
              <a:latin typeface="Arial"/>
              <a:ea typeface="함초롬돋움" panose="020B0604000101010101" pitchFamily="50" charset="-127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>
              <a:solidFill>
                <a:schemeClr val="accent2"/>
              </a:solidFill>
              <a:latin typeface="Arial"/>
              <a:ea typeface="함초롬돋움" panose="020B0604000101010101" pitchFamily="50" charset="-127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>
              <a:solidFill>
                <a:schemeClr val="accent2"/>
              </a:solidFill>
              <a:latin typeface="Arial"/>
              <a:ea typeface="함초롬돋움" panose="020B0604000101010101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333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Concurrency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Demo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COMP322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741ECB4-924F-8F28-3F8A-3CE5C5947644}"/>
              </a:ext>
            </a:extLst>
          </p:cNvPr>
          <p:cNvSpPr txBox="1">
            <a:spLocks/>
          </p:cNvSpPr>
          <p:nvPr/>
        </p:nvSpPr>
        <p:spPr>
          <a:xfrm>
            <a:off x="314285" y="2493150"/>
            <a:ext cx="8336492" cy="402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accent2"/>
                </a:solidFill>
                <a:latin typeface="Arial"/>
                <a:ea typeface="함초롬돋움"/>
                <a:cs typeface="Arial"/>
              </a:rPr>
              <a:t>SELECT ~ FOR UPDATE 구문</a:t>
            </a:r>
            <a:r>
              <a:rPr lang="ko-KR" altLang="en-US" sz="2000">
                <a:solidFill>
                  <a:schemeClr val="tx1"/>
                </a:solidFill>
                <a:latin typeface="Arial"/>
                <a:ea typeface="함초롬돋움"/>
                <a:cs typeface="Arial"/>
              </a:rPr>
              <a:t> 사용</a:t>
            </a:r>
            <a:br>
              <a:rPr lang="ko-KR" altLang="en-US" sz="2000">
                <a:latin typeface="Arial"/>
                <a:ea typeface="함초롬돋움"/>
                <a:cs typeface="Arial"/>
              </a:rPr>
            </a:br>
            <a:r>
              <a:rPr lang="ko-KR" altLang="en-US" sz="2000">
                <a:solidFill>
                  <a:schemeClr val="tx1"/>
                </a:solidFill>
                <a:latin typeface="Arial"/>
                <a:ea typeface="함초롬돋움"/>
                <a:cs typeface="Arial"/>
              </a:rPr>
              <a:t>: 접근하고 있는 특정 테이블 또는 행에 대한 </a:t>
            </a:r>
            <a:r>
              <a:rPr lang="ko-KR" altLang="en-US" sz="2000" err="1">
                <a:solidFill>
                  <a:schemeClr val="tx1"/>
                </a:solidFill>
                <a:latin typeface="Arial"/>
                <a:ea typeface="함초롬돋움"/>
                <a:cs typeface="Arial"/>
              </a:rPr>
              <a:t>Lock</a:t>
            </a:r>
            <a:r>
              <a:rPr lang="ko-KR" altLang="en-US" sz="2000">
                <a:solidFill>
                  <a:schemeClr val="tx1"/>
                </a:solidFill>
                <a:latin typeface="Arial"/>
                <a:ea typeface="함초롬돋움"/>
                <a:cs typeface="Arial"/>
              </a:rPr>
              <a:t> 적용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sz="2000">
              <a:solidFill>
                <a:schemeClr val="tx1"/>
              </a:solidFill>
              <a:latin typeface="Arial"/>
              <a:ea typeface="함초롬돋움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err="1">
                <a:solidFill>
                  <a:schemeClr val="tx1"/>
                </a:solidFill>
                <a:latin typeface="Arial"/>
                <a:ea typeface="함초롬돋움"/>
                <a:cs typeface="Arial"/>
              </a:rPr>
              <a:t>JAVA의</a:t>
            </a:r>
            <a:r>
              <a:rPr lang="ko-KR" altLang="en-US" sz="2000">
                <a:solidFill>
                  <a:schemeClr val="tx1"/>
                </a:solidFill>
                <a:latin typeface="Arial"/>
                <a:ea typeface="함초롬돋움"/>
                <a:cs typeface="Arial"/>
              </a:rPr>
              <a:t> </a:t>
            </a:r>
            <a:r>
              <a:rPr lang="ko-KR" altLang="en-US" sz="2000" err="1">
                <a:solidFill>
                  <a:schemeClr val="accent2"/>
                </a:solidFill>
                <a:latin typeface="Arial"/>
                <a:ea typeface="함초롬돋움"/>
                <a:cs typeface="Arial"/>
              </a:rPr>
              <a:t>Lock</a:t>
            </a:r>
            <a:r>
              <a:rPr lang="ko-KR" altLang="en-US" sz="2000" err="1">
                <a:solidFill>
                  <a:schemeClr val="tx1"/>
                </a:solidFill>
                <a:latin typeface="Arial"/>
                <a:ea typeface="함초롬돋움"/>
                <a:cs typeface="Arial"/>
              </a:rPr>
              <a:t>사용</a:t>
            </a:r>
            <a:br>
              <a:rPr lang="ko-KR" altLang="en-US" sz="2000">
                <a:latin typeface="Arial"/>
                <a:ea typeface="함초롬돋움"/>
                <a:cs typeface="Arial"/>
              </a:rPr>
            </a:br>
            <a:r>
              <a:rPr lang="ko-KR" altLang="en-US" sz="2000">
                <a:solidFill>
                  <a:schemeClr val="tx1"/>
                </a:solidFill>
                <a:latin typeface="Arial"/>
                <a:ea typeface="함초롬돋움"/>
                <a:cs typeface="Arial"/>
              </a:rPr>
              <a:t>: 어플리케이션 내에서 스레드 간 공유 자원 접근 제어</a:t>
            </a:r>
            <a:endParaRPr lang="ko-KR" altLang="en-US" sz="2000">
              <a:solidFill>
                <a:schemeClr val="tx1"/>
              </a:solidFill>
              <a:latin typeface="Arial"/>
              <a:ea typeface="함초롬돋움" panose="020B0604000101010101" pitchFamily="50" charset="-127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2000">
              <a:solidFill>
                <a:schemeClr val="tx1"/>
              </a:solidFill>
              <a:latin typeface="Arial"/>
              <a:ea typeface="함초롬돋움" panose="020B0604000101010101" pitchFamily="50" charset="-127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Arial"/>
                <a:ea typeface="함초롬돋움"/>
                <a:cs typeface="Arial"/>
              </a:rPr>
              <a:t>모든 작업이 </a:t>
            </a:r>
            <a:r>
              <a:rPr lang="ko-KR" altLang="en-US" sz="2000">
                <a:solidFill>
                  <a:schemeClr val="accent2"/>
                </a:solidFill>
                <a:latin typeface="Arial"/>
                <a:ea typeface="함초롬돋움"/>
                <a:cs typeface="Arial"/>
              </a:rPr>
              <a:t>성공</a:t>
            </a:r>
            <a:r>
              <a:rPr lang="ko-KR" altLang="en-US" sz="2000">
                <a:solidFill>
                  <a:schemeClr val="tx1"/>
                </a:solidFill>
                <a:latin typeface="Arial"/>
                <a:ea typeface="함초롬돋움"/>
                <a:cs typeface="Arial"/>
              </a:rPr>
              <a:t>적으로 수행되면</a:t>
            </a:r>
            <a:r>
              <a:rPr lang="ko-KR" altLang="en-US" sz="2000">
                <a:solidFill>
                  <a:schemeClr val="accent1"/>
                </a:solidFill>
                <a:latin typeface="Arial"/>
                <a:ea typeface="함초롬돋움"/>
                <a:cs typeface="Arial"/>
              </a:rPr>
              <a:t> </a:t>
            </a:r>
            <a:r>
              <a:rPr lang="ko-KR" altLang="en-US" sz="2000" err="1">
                <a:solidFill>
                  <a:schemeClr val="accent2"/>
                </a:solidFill>
                <a:latin typeface="Arial"/>
                <a:ea typeface="함초롬돋움"/>
                <a:cs typeface="Arial"/>
              </a:rPr>
              <a:t>commit</a:t>
            </a:r>
            <a:r>
              <a:rPr lang="ko-KR" altLang="en-US" sz="2000">
                <a:solidFill>
                  <a:schemeClr val="accent2"/>
                </a:solidFill>
                <a:latin typeface="Arial"/>
                <a:ea typeface="함초롬돋움"/>
                <a:cs typeface="Arial"/>
              </a:rPr>
              <a:t>(), </a:t>
            </a:r>
            <a:r>
              <a:rPr lang="ko-KR" altLang="en-US" sz="2000" err="1">
                <a:solidFill>
                  <a:schemeClr val="accent2"/>
                </a:solidFill>
                <a:latin typeface="Arial"/>
                <a:ea typeface="함초롬돋움"/>
                <a:cs typeface="Arial"/>
              </a:rPr>
              <a:t>Lock</a:t>
            </a:r>
            <a:r>
              <a:rPr lang="ko-KR" altLang="en-US" sz="2000">
                <a:solidFill>
                  <a:schemeClr val="accent2"/>
                </a:solidFill>
                <a:latin typeface="Arial"/>
                <a:ea typeface="함초롬돋움"/>
                <a:cs typeface="Arial"/>
              </a:rPr>
              <a:t> 해제</a:t>
            </a:r>
          </a:p>
          <a:p>
            <a:pPr marL="0" indent="0">
              <a:buNone/>
            </a:pPr>
            <a:endParaRPr lang="ko-KR" altLang="en-US" sz="2000">
              <a:solidFill>
                <a:schemeClr val="tx1"/>
              </a:solidFill>
              <a:latin typeface="Arial"/>
              <a:ea typeface="함초롬돋움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Arial"/>
                <a:ea typeface="함초롬돋움"/>
                <a:cs typeface="Arial"/>
              </a:rPr>
              <a:t>작업 중 </a:t>
            </a:r>
            <a:r>
              <a:rPr lang="ko-KR" altLang="en-US" sz="2000">
                <a:solidFill>
                  <a:schemeClr val="accent2"/>
                </a:solidFill>
                <a:latin typeface="Arial"/>
                <a:ea typeface="함초롬돋움"/>
                <a:cs typeface="Arial"/>
              </a:rPr>
              <a:t>오류</a:t>
            </a:r>
            <a:r>
              <a:rPr lang="ko-KR" altLang="en-US" sz="2000">
                <a:solidFill>
                  <a:schemeClr val="tx1"/>
                </a:solidFill>
                <a:latin typeface="Arial"/>
                <a:ea typeface="함초롬돋움"/>
                <a:cs typeface="Arial"/>
              </a:rPr>
              <a:t>가 발생하는 경우 </a:t>
            </a:r>
            <a:r>
              <a:rPr lang="ko-KR" altLang="en-US" sz="2000" err="1">
                <a:solidFill>
                  <a:schemeClr val="accent2"/>
                </a:solidFill>
                <a:latin typeface="Arial"/>
                <a:ea typeface="함초롬돋움"/>
                <a:cs typeface="Arial"/>
              </a:rPr>
              <a:t>rollback</a:t>
            </a:r>
            <a:r>
              <a:rPr lang="ko-KR" altLang="en-US" sz="2000">
                <a:solidFill>
                  <a:schemeClr val="accent2"/>
                </a:solidFill>
                <a:latin typeface="Arial"/>
                <a:ea typeface="함초롬돋움"/>
                <a:cs typeface="Arial"/>
              </a:rPr>
              <a:t>()</a:t>
            </a:r>
            <a:endParaRPr lang="ko-KR" altLang="en-US" sz="2000">
              <a:solidFill>
                <a:schemeClr val="accent2"/>
              </a:solidFill>
              <a:latin typeface="Arial"/>
              <a:ea typeface="함초롬돋움" panose="020B0604000101010101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662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662333" cy="3953933"/>
          </a:xfrm>
        </p:spPr>
        <p:txBody>
          <a:bodyPr>
            <a:normAutofit/>
          </a:bodyPr>
          <a:lstStyle/>
          <a:p>
            <a:r>
              <a:rPr lang="en-US"/>
              <a:t>Show how your website can support multiple transactions simultaneously along with a desired isolation level.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Concurrency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Demo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COMP322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14</a:t>
            </a:fld>
            <a:endParaRPr lang="en-US"/>
          </a:p>
        </p:txBody>
      </p:sp>
      <p:pic>
        <p:nvPicPr>
          <p:cNvPr id="7" name="그림 6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5B2100A6-4CF0-04AC-45E9-B716853B1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75" y="2062315"/>
            <a:ext cx="8344941" cy="4419709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5F9326A-A3FC-5D61-3B0E-41BEC04AD885}"/>
              </a:ext>
            </a:extLst>
          </p:cNvPr>
          <p:cNvSpPr txBox="1">
            <a:spLocks/>
          </p:cNvSpPr>
          <p:nvPr/>
        </p:nvSpPr>
        <p:spPr>
          <a:xfrm>
            <a:off x="330201" y="1979150"/>
            <a:ext cx="42672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chemeClr val="accent2"/>
                </a:solidFill>
                <a:latin typeface="Arial"/>
                <a:ea typeface="함초롬돋움"/>
                <a:cs typeface="Arial"/>
              </a:rPr>
              <a:t>Post 작성</a:t>
            </a:r>
            <a:endParaRPr lang="ko-KR" altLang="en-US" b="1">
              <a:solidFill>
                <a:schemeClr val="accent2"/>
              </a:solidFill>
              <a:latin typeface="Arial"/>
              <a:ea typeface="함초롬돋움" panose="020B0604000101010101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7928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666323"/>
            <a:ext cx="7467600" cy="37344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ko-KR" sz="2800" b="0" i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Window OS</a:t>
            </a:r>
            <a:br>
              <a:rPr lang="en-US" altLang="ko-KR" sz="2800" b="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en-US" altLang="ko-KR" sz="2800" b="0" i="0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Oracle DBMS 19c</a:t>
            </a:r>
            <a:b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en-US" altLang="ko-KR" sz="28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Eclipse IDE</a:t>
            </a:r>
            <a:b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en-US" altLang="ko-KR" sz="28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JAVA</a:t>
            </a:r>
            <a:endParaRPr lang="en-US" altLang="ko-KR" sz="28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52728"/>
          </a:xfrm>
        </p:spPr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Environment Settings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00BB9F2B-40F0-AC07-A823-0FF47397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</p:spPr>
        <p:txBody>
          <a:bodyPr/>
          <a:lstStyle/>
          <a:p>
            <a:r>
              <a:rPr lang="en-US"/>
              <a:t>DangNaDong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DC319E7-0EB8-F034-CA40-E307E162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</p:spPr>
        <p:txBody>
          <a:bodyPr/>
          <a:lstStyle/>
          <a:p>
            <a:r>
              <a:rPr lang="en-US"/>
              <a:t>COMP322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067544D-B9BE-0456-D37E-B31B29D4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91088" y="6250163"/>
            <a:ext cx="1161826" cy="365125"/>
          </a:xfrm>
        </p:spPr>
        <p:txBody>
          <a:bodyPr/>
          <a:lstStyle/>
          <a:p>
            <a:fld id="{F18AAE0F-99B3-48D0-A046-5C3E92F5D8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43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536706"/>
            <a:ext cx="8645562" cy="373447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accent2"/>
                </a:solidFill>
                <a:latin typeface="Arial"/>
                <a:ea typeface="HY그래픽M"/>
                <a:cs typeface="Arial"/>
              </a:rPr>
              <a:t>공통 분담</a:t>
            </a:r>
            <a:br>
              <a:rPr lang="en-US" altLang="ko-KR" sz="1800" b="0" i="0" dirty="0">
                <a:effectLst/>
                <a:latin typeface="Tahoma" panose="020B0604030504040204" pitchFamily="34" charset="0"/>
              </a:rPr>
            </a:br>
            <a:r>
              <a:rPr lang="ko-KR" altLang="ko-KR" sz="1800" dirty="0">
                <a:solidFill>
                  <a:schemeClr val="tx1"/>
                </a:solidFill>
                <a:latin typeface="Arial"/>
                <a:ea typeface="HY그래픽M"/>
                <a:cs typeface="Arial"/>
              </a:rPr>
              <a:t>: 더미 데이터 생성/ DB 설계 / 프로젝트 구체화 및 시나리오 구성 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Tahoma"/>
                <a:ea typeface="HY그래픽M"/>
                <a:cs typeface="Tahoma"/>
              </a:rPr>
              <a:t>​</a:t>
            </a:r>
            <a:br>
              <a:rPr lang="en-US" altLang="ko-KR" sz="1800" b="0" i="0" dirty="0">
                <a:effectLst/>
                <a:latin typeface="Tahoma" panose="020B0604030504040204" pitchFamily="34" charset="0"/>
              </a:rPr>
            </a:br>
            <a:endParaRPr lang="en-US" altLang="ko-KR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ko-KR" sz="1800" b="1" dirty="0">
                <a:solidFill>
                  <a:schemeClr val="accent2"/>
                </a:solidFill>
                <a:latin typeface="Arial"/>
                <a:ea typeface="HY그래픽M"/>
                <a:cs typeface="Arial"/>
              </a:rPr>
              <a:t>권수현</a:t>
            </a:r>
            <a:br>
              <a:rPr lang="en-US" altLang="ko-KR" sz="1800" b="0" i="0" dirty="0">
                <a:effectLst/>
                <a:latin typeface="Tahoma" panose="020B0604030504040204" pitchFamily="34" charset="0"/>
              </a:rPr>
            </a:br>
            <a:r>
              <a:rPr lang="ko-KR" altLang="ko-KR" sz="1800" b="0" i="0" u="none" strike="noStrike" dirty="0">
                <a:solidFill>
                  <a:schemeClr val="tx1"/>
                </a:solidFill>
                <a:effectLst/>
                <a:latin typeface="Arial"/>
                <a:ea typeface="Tahoma" panose="020B0604030504040204" pitchFamily="34" charset="0"/>
                <a:cs typeface="Arial"/>
              </a:rPr>
              <a:t>: </a:t>
            </a:r>
            <a:r>
              <a:rPr lang="en-US" altLang="ko-KR" sz="1800" dirty="0" err="1">
                <a:solidFill>
                  <a:schemeClr val="tx1"/>
                </a:solidFill>
                <a:latin typeface="Arial"/>
                <a:ea typeface="Tahoma"/>
                <a:cs typeface="Arial"/>
              </a:rPr>
              <a:t>백엔드</a:t>
            </a:r>
            <a:r>
              <a:rPr lang="en-US" altLang="ko-KR" sz="1800" dirty="0">
                <a:solidFill>
                  <a:schemeClr val="tx1"/>
                </a:solidFill>
                <a:latin typeface="Arial"/>
                <a:ea typeface="Tahoma"/>
                <a:cs typeface="Arial"/>
              </a:rPr>
              <a:t> / </a:t>
            </a:r>
            <a:r>
              <a:rPr lang="en-US" altLang="ko-KR" sz="1800" dirty="0" err="1">
                <a:solidFill>
                  <a:schemeClr val="tx1"/>
                </a:solidFill>
                <a:latin typeface="Arial"/>
                <a:ea typeface="Tahoma"/>
                <a:cs typeface="Arial"/>
              </a:rPr>
              <a:t>프론트</a:t>
            </a:r>
            <a:r>
              <a:rPr lang="en-US" altLang="ko-KR" sz="1800" dirty="0">
                <a:solidFill>
                  <a:schemeClr val="tx1"/>
                </a:solidFill>
                <a:latin typeface="Arial"/>
                <a:ea typeface="Tahoma"/>
                <a:cs typeface="Arial"/>
              </a:rPr>
              <a:t> / </a:t>
            </a:r>
            <a:r>
              <a:rPr lang="en-US" altLang="ko-KR" sz="1800" dirty="0" err="1">
                <a:solidFill>
                  <a:schemeClr val="tx1"/>
                </a:solidFill>
                <a:latin typeface="Arial"/>
                <a:ea typeface="Tahoma"/>
                <a:cs typeface="Arial"/>
              </a:rPr>
              <a:t>기획</a:t>
            </a:r>
            <a:r>
              <a:rPr lang="en-US" altLang="ko-KR" sz="1800" dirty="0">
                <a:solidFill>
                  <a:schemeClr val="tx1"/>
                </a:solidFill>
                <a:latin typeface="Arial"/>
                <a:ea typeface="Tahoma"/>
                <a:cs typeface="Arial"/>
              </a:rPr>
              <a:t> / </a:t>
            </a:r>
            <a:r>
              <a:rPr lang="en-US" altLang="ko-KR" sz="1800" dirty="0" err="1">
                <a:solidFill>
                  <a:schemeClr val="tx1"/>
                </a:solidFill>
                <a:latin typeface="Arial"/>
                <a:ea typeface="Tahoma"/>
                <a:cs typeface="Arial"/>
              </a:rPr>
              <a:t>디자인</a:t>
            </a:r>
            <a:br>
              <a:rPr lang="en-US" altLang="ko-KR" sz="1800" dirty="0">
                <a:latin typeface="Arial"/>
                <a:ea typeface="Tahoma"/>
                <a:cs typeface="Arial"/>
              </a:rPr>
            </a:br>
            <a:r>
              <a:rPr lang="en-US" altLang="ko-KR" sz="1800" dirty="0">
                <a:solidFill>
                  <a:schemeClr val="tx1"/>
                </a:solidFill>
                <a:latin typeface="Tahoma"/>
                <a:ea typeface="HY그래픽M"/>
                <a:cs typeface="Tahoma"/>
              </a:rPr>
              <a:t>: </a:t>
            </a:r>
            <a:r>
              <a:rPr lang="en-US" altLang="ko-KR" sz="1800" dirty="0" err="1">
                <a:solidFill>
                  <a:schemeClr val="tx1"/>
                </a:solidFill>
                <a:latin typeface="Tahoma"/>
                <a:ea typeface="HY그래픽M"/>
                <a:cs typeface="Tahoma"/>
              </a:rPr>
              <a:t>핵심</a:t>
            </a:r>
            <a:r>
              <a:rPr lang="en-US" altLang="ko-KR" sz="1800" dirty="0">
                <a:solidFill>
                  <a:schemeClr val="tx1"/>
                </a:solidFill>
                <a:latin typeface="Tahoma"/>
                <a:ea typeface="HY그래픽M"/>
                <a:cs typeface="Tahoma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Tahoma"/>
                <a:ea typeface="HY그래픽M"/>
                <a:cs typeface="Tahoma"/>
              </a:rPr>
              <a:t>기능</a:t>
            </a:r>
            <a:r>
              <a:rPr lang="en-US" altLang="ko-KR" sz="1800" dirty="0">
                <a:solidFill>
                  <a:schemeClr val="tx1"/>
                </a:solidFill>
                <a:latin typeface="Tahoma"/>
                <a:ea typeface="HY그래픽M"/>
                <a:cs typeface="Tahoma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Tahoma"/>
                <a:ea typeface="HY그래픽M"/>
                <a:cs typeface="Tahoma"/>
              </a:rPr>
              <a:t>구현</a:t>
            </a:r>
            <a:r>
              <a:rPr lang="en-US" altLang="ko-KR" sz="1800" dirty="0">
                <a:solidFill>
                  <a:schemeClr val="tx1"/>
                </a:solidFill>
                <a:latin typeface="Tahoma"/>
                <a:ea typeface="HY그래픽M"/>
                <a:cs typeface="Tahoma"/>
              </a:rPr>
              <a:t> / </a:t>
            </a:r>
            <a:r>
              <a:rPr lang="en-US" altLang="ko-KR" sz="1800" dirty="0" err="1">
                <a:solidFill>
                  <a:schemeClr val="tx1"/>
                </a:solidFill>
                <a:latin typeface="Tahoma"/>
                <a:ea typeface="HY그래픽M"/>
                <a:cs typeface="Tahoma"/>
              </a:rPr>
              <a:t>프로젝트</a:t>
            </a:r>
            <a:r>
              <a:rPr lang="en-US" altLang="ko-KR" sz="1800" dirty="0">
                <a:solidFill>
                  <a:schemeClr val="tx1"/>
                </a:solidFill>
                <a:latin typeface="Tahoma"/>
                <a:ea typeface="HY그래픽M"/>
                <a:cs typeface="Tahoma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Tahoma"/>
                <a:ea typeface="HY그래픽M"/>
                <a:cs typeface="Tahoma"/>
              </a:rPr>
              <a:t>전반적인</a:t>
            </a:r>
            <a:r>
              <a:rPr lang="en-US" altLang="ko-KR" sz="1800" dirty="0">
                <a:solidFill>
                  <a:schemeClr val="tx1"/>
                </a:solidFill>
                <a:latin typeface="Tahoma"/>
                <a:ea typeface="HY그래픽M"/>
                <a:cs typeface="Tahoma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Tahoma"/>
                <a:ea typeface="HY그래픽M"/>
                <a:cs typeface="Tahoma"/>
              </a:rPr>
              <a:t>코드</a:t>
            </a:r>
            <a:r>
              <a:rPr lang="en-US" altLang="ko-KR" sz="1800" dirty="0">
                <a:solidFill>
                  <a:schemeClr val="tx1"/>
                </a:solidFill>
                <a:latin typeface="Tahoma"/>
                <a:ea typeface="HY그래픽M"/>
                <a:cs typeface="Tahoma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Tahoma"/>
                <a:ea typeface="HY그래픽M"/>
                <a:cs typeface="Tahoma"/>
              </a:rPr>
              <a:t>검토</a:t>
            </a:r>
            <a:r>
              <a:rPr lang="en-US" altLang="ko-KR" sz="1800" dirty="0">
                <a:solidFill>
                  <a:schemeClr val="tx1"/>
                </a:solidFill>
                <a:latin typeface="Tahoma"/>
                <a:ea typeface="HY그래픽M"/>
                <a:cs typeface="Tahoma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Tahoma"/>
                <a:ea typeface="HY그래픽M"/>
                <a:cs typeface="Tahoma"/>
              </a:rPr>
              <a:t>및</a:t>
            </a:r>
            <a:r>
              <a:rPr lang="en-US" altLang="ko-KR" sz="1800" dirty="0">
                <a:solidFill>
                  <a:schemeClr val="tx1"/>
                </a:solidFill>
                <a:latin typeface="Tahoma"/>
                <a:ea typeface="HY그래픽M"/>
                <a:cs typeface="Tahoma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Tahoma"/>
                <a:ea typeface="HY그래픽M"/>
                <a:cs typeface="Tahoma"/>
              </a:rPr>
              <a:t>병합</a:t>
            </a:r>
            <a:br>
              <a:rPr lang="en-US" altLang="ko-KR" sz="1800" b="0" i="0" dirty="0">
                <a:effectLst/>
                <a:latin typeface="Tahoma" panose="020B0604030504040204" pitchFamily="34" charset="0"/>
              </a:rPr>
            </a:br>
            <a:endParaRPr lang="en-US" altLang="ko-KR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ko-KR" sz="1800" b="1" dirty="0">
                <a:solidFill>
                  <a:schemeClr val="accent2"/>
                </a:solidFill>
                <a:latin typeface="Arial"/>
                <a:ea typeface="HY그래픽M"/>
                <a:cs typeface="Arial"/>
              </a:rPr>
              <a:t>김민주</a:t>
            </a:r>
            <a:br>
              <a:rPr lang="en-US" altLang="ko-KR" sz="1800" b="0" i="0" dirty="0">
                <a:effectLst/>
                <a:latin typeface="Tahoma" panose="020B0604030504040204" pitchFamily="34" charset="0"/>
              </a:rPr>
            </a:br>
            <a:r>
              <a:rPr lang="ko-KR" altLang="ko-KR" sz="1800" b="0" i="0" u="none" strike="noStrike" dirty="0">
                <a:solidFill>
                  <a:schemeClr val="tx1"/>
                </a:solidFill>
                <a:effectLst/>
                <a:latin typeface="Arial"/>
                <a:ea typeface="Tahoma" panose="020B0604030504040204" pitchFamily="34" charset="0"/>
                <a:cs typeface="Arial"/>
              </a:rPr>
              <a:t>:</a:t>
            </a:r>
            <a:r>
              <a:rPr lang="ko-KR" altLang="ko-KR" sz="1800" dirty="0">
                <a:solidFill>
                  <a:schemeClr val="tx1"/>
                </a:solidFill>
                <a:latin typeface="Arial"/>
                <a:ea typeface="Tahoma" panose="020B0604030504040204" pitchFamily="34" charset="0"/>
                <a:cs typeface="Arial"/>
              </a:rPr>
              <a:t> </a:t>
            </a:r>
            <a:r>
              <a:rPr lang="ko-KR" altLang="ko-KR" sz="1800" dirty="0" err="1">
                <a:solidFill>
                  <a:schemeClr val="tx1"/>
                </a:solidFill>
                <a:latin typeface="Arial"/>
                <a:ea typeface="Tahoma" panose="020B0604030504040204" pitchFamily="34" charset="0"/>
                <a:cs typeface="Arial"/>
              </a:rPr>
              <a:t>백엔드</a:t>
            </a:r>
            <a:r>
              <a:rPr lang="ko-KR" altLang="ko-KR" sz="1800" dirty="0">
                <a:solidFill>
                  <a:schemeClr val="tx1"/>
                </a:solidFill>
                <a:latin typeface="Arial"/>
                <a:ea typeface="Tahoma" panose="020B0604030504040204" pitchFamily="34" charset="0"/>
                <a:cs typeface="Arial"/>
              </a:rPr>
              <a:t> / 프론트 / 기획 / 디자인</a:t>
            </a:r>
            <a:br>
              <a:rPr lang="ko-KR" altLang="ko-KR" sz="1800" dirty="0">
                <a:latin typeface="Arial"/>
                <a:ea typeface="Tahoma" panose="020B0604030504040204" pitchFamily="34" charset="0"/>
                <a:cs typeface="Arial"/>
              </a:rPr>
            </a:br>
            <a:r>
              <a:rPr lang="ko-KR" altLang="ko-KR" sz="1800" dirty="0">
                <a:solidFill>
                  <a:schemeClr val="tx1"/>
                </a:solidFill>
                <a:latin typeface="Arial"/>
                <a:ea typeface="HY그래픽M"/>
                <a:cs typeface="Arial"/>
              </a:rPr>
              <a:t>: 핵심 기능 구현 / 사용자 친화적 UI/UX 디자인 설계</a:t>
            </a:r>
            <a:endParaRPr lang="ko-KR" alt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ko-KR" sz="1800" dirty="0">
              <a:solidFill>
                <a:schemeClr val="tx1"/>
              </a:solidFill>
              <a:latin typeface="Arial"/>
              <a:ea typeface="HY그래픽M"/>
              <a:cs typeface="Arial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ko-KR" sz="1800" b="1" dirty="0">
                <a:solidFill>
                  <a:schemeClr val="accent2"/>
                </a:solidFill>
                <a:latin typeface="Arial"/>
                <a:ea typeface="HY그래픽M"/>
                <a:cs typeface="Arial"/>
              </a:rPr>
              <a:t>박지현</a:t>
            </a:r>
            <a:br>
              <a:rPr lang="en-US" altLang="ko-KR" sz="1800" b="0" i="0" dirty="0">
                <a:effectLst/>
                <a:latin typeface="Tahoma" panose="020B0604030504040204" pitchFamily="34" charset="0"/>
              </a:rPr>
            </a:br>
            <a:r>
              <a:rPr lang="en-US" altLang="ko-KR" sz="1800" dirty="0">
                <a:solidFill>
                  <a:schemeClr val="tx1"/>
                </a:solidFill>
                <a:latin typeface="Arial"/>
                <a:ea typeface="HY그래픽M"/>
                <a:cs typeface="Arial"/>
              </a:rPr>
              <a:t>:</a:t>
            </a:r>
            <a:r>
              <a:rPr lang="ko-KR" altLang="en-US" sz="1800" dirty="0">
                <a:solidFill>
                  <a:schemeClr val="tx1"/>
                </a:solidFill>
                <a:latin typeface="Arial"/>
                <a:ea typeface="HY그래픽M"/>
                <a:cs typeface="Arial"/>
              </a:rPr>
              <a:t> </a:t>
            </a:r>
            <a:r>
              <a:rPr lang="ko-KR" sz="1800" dirty="0" err="1">
                <a:solidFill>
                  <a:schemeClr val="tx1"/>
                </a:solidFill>
                <a:latin typeface="Arial"/>
                <a:ea typeface="HY그래픽M"/>
                <a:cs typeface="Arial"/>
              </a:rPr>
              <a:t>백엔드</a:t>
            </a:r>
            <a:r>
              <a:rPr lang="ko-KR" sz="1800" dirty="0">
                <a:solidFill>
                  <a:schemeClr val="tx1"/>
                </a:solidFill>
                <a:latin typeface="Arial"/>
                <a:ea typeface="HY그래픽M"/>
                <a:cs typeface="Arial"/>
              </a:rPr>
              <a:t> / 프론트 / 기획 / 디자인</a:t>
            </a:r>
            <a:br>
              <a:rPr lang="ko-KR" altLang="en-US" sz="1800" dirty="0">
                <a:latin typeface="Arial"/>
                <a:ea typeface="HY그래픽M"/>
                <a:cs typeface="Arial"/>
              </a:rPr>
            </a:br>
            <a:r>
              <a:rPr lang="en-US" altLang="ko-KR" sz="1800" dirty="0">
                <a:solidFill>
                  <a:schemeClr val="tx1"/>
                </a:solidFill>
                <a:latin typeface="Arial"/>
                <a:ea typeface="HY그래픽M"/>
                <a:cs typeface="Arial"/>
              </a:rPr>
              <a:t>:</a:t>
            </a:r>
            <a:r>
              <a:rPr lang="ko-KR" sz="1800" dirty="0">
                <a:solidFill>
                  <a:schemeClr val="tx1"/>
                </a:solidFill>
                <a:latin typeface="Arial"/>
                <a:ea typeface="HY그래픽M"/>
                <a:cs typeface="Arial"/>
              </a:rPr>
              <a:t> 핵심 기능 구현 </a:t>
            </a:r>
            <a:r>
              <a:rPr lang="en-US" altLang="ko-KR" sz="1800" dirty="0">
                <a:solidFill>
                  <a:schemeClr val="tx1"/>
                </a:solidFill>
                <a:latin typeface="Arial"/>
                <a:ea typeface="HY그래픽M"/>
                <a:cs typeface="Arial"/>
              </a:rPr>
              <a:t>/</a:t>
            </a:r>
            <a:r>
              <a:rPr lang="ko-KR" altLang="en-US" sz="1800" dirty="0">
                <a:solidFill>
                  <a:schemeClr val="tx1"/>
                </a:solidFill>
                <a:latin typeface="Arial"/>
                <a:ea typeface="HY그래픽M"/>
                <a:cs typeface="Arial"/>
              </a:rPr>
              <a:t> 테스트 실시 및 케이스 처리</a:t>
            </a:r>
            <a:endParaRPr lang="en-US" sz="1800" b="0" i="0" dirty="0">
              <a:solidFill>
                <a:schemeClr val="tx1"/>
              </a:solidFill>
              <a:effectLst/>
              <a:latin typeface="Tahoma"/>
              <a:ea typeface="HY그래픽M"/>
              <a:cs typeface="Tahom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52728"/>
          </a:xfrm>
        </p:spPr>
        <p:txBody>
          <a:bodyPr/>
          <a:lstStyle/>
          <a:p>
            <a:r>
              <a:rPr lang="en-US">
                <a:ea typeface="함초롬돋움"/>
              </a:rPr>
              <a:t>Role Summary 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00BB9F2B-40F0-AC07-A823-0FF47397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</p:spPr>
        <p:txBody>
          <a:bodyPr/>
          <a:lstStyle/>
          <a:p>
            <a:r>
              <a:rPr lang="en-US"/>
              <a:t>DangNaDong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DC319E7-0EB8-F034-CA40-E307E162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</p:spPr>
        <p:txBody>
          <a:bodyPr/>
          <a:lstStyle/>
          <a:p>
            <a:r>
              <a:rPr lang="en-US"/>
              <a:t>COMP322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067544D-B9BE-0456-D37E-B31B29D4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91088" y="6250163"/>
            <a:ext cx="1161826" cy="365125"/>
          </a:xfrm>
        </p:spPr>
        <p:txBody>
          <a:bodyPr/>
          <a:lstStyle/>
          <a:p>
            <a:fld id="{F18AAE0F-99B3-48D0-A046-5C3E92F5D8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23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Demo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COMP322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B00BB07A-B9A1-0DC4-DC92-55C75489D616}"/>
              </a:ext>
            </a:extLst>
          </p:cNvPr>
          <p:cNvSpPr txBox="1">
            <a:spLocks/>
          </p:cNvSpPr>
          <p:nvPr/>
        </p:nvSpPr>
        <p:spPr>
          <a:xfrm>
            <a:off x="368298" y="2167467"/>
            <a:ext cx="8635232" cy="40523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,Sans-Serif" panose="020B0604020202020204" pitchFamily="34" charset="0"/>
              <a:buChar char="•"/>
            </a:pPr>
            <a:endParaRPr lang="en-US" altLang="ko-KR" sz="2000">
              <a:solidFill>
                <a:srgbClr val="073E87"/>
              </a:solidFill>
              <a:latin typeface="Candara"/>
              <a:ea typeface="함초롬돋움"/>
              <a:cs typeface="Arial"/>
            </a:endParaRPr>
          </a:p>
          <a:p>
            <a:pPr>
              <a:buFont typeface="Arial,Sans-Serif" panose="020B0604020202020204" pitchFamily="34" charset="0"/>
              <a:buChar char="•"/>
            </a:pPr>
            <a:r>
              <a:rPr lang="en-US" altLang="ko-KR" sz="2000" err="1">
                <a:latin typeface="Tahoma"/>
                <a:ea typeface="Tahoma"/>
                <a:cs typeface="Tahoma"/>
              </a:rPr>
              <a:t>팀원들</a:t>
            </a:r>
            <a:r>
              <a:rPr lang="en-US" altLang="ko-KR" sz="2000">
                <a:latin typeface="Tahoma"/>
                <a:ea typeface="Tahoma"/>
                <a:cs typeface="Tahoma"/>
              </a:rPr>
              <a:t> 간 </a:t>
            </a:r>
            <a:r>
              <a:rPr lang="en-US" altLang="ko-KR" sz="2000" err="1">
                <a:latin typeface="Tahoma"/>
                <a:ea typeface="Tahoma"/>
                <a:cs typeface="Tahoma"/>
              </a:rPr>
              <a:t>협업의</a:t>
            </a:r>
            <a:r>
              <a:rPr lang="en-US" altLang="ko-KR" sz="2000">
                <a:latin typeface="Tahoma"/>
                <a:ea typeface="Tahoma"/>
                <a:cs typeface="Tahoma"/>
              </a:rPr>
              <a:t> </a:t>
            </a:r>
            <a:r>
              <a:rPr lang="en-US" altLang="ko-KR" sz="2000" err="1">
                <a:latin typeface="Tahoma"/>
                <a:ea typeface="Tahoma"/>
                <a:cs typeface="Tahoma"/>
              </a:rPr>
              <a:t>중요성</a:t>
            </a:r>
            <a:r>
              <a:rPr lang="en-US" altLang="ko-KR" sz="2000">
                <a:latin typeface="Tahoma"/>
                <a:ea typeface="Tahoma"/>
                <a:cs typeface="Tahoma"/>
              </a:rPr>
              <a:t> 및 </a:t>
            </a:r>
            <a:r>
              <a:rPr lang="en-US" altLang="ko-KR" sz="2000" err="1">
                <a:latin typeface="Tahoma"/>
                <a:ea typeface="Tahoma"/>
                <a:cs typeface="Tahoma"/>
              </a:rPr>
              <a:t>효과</a:t>
            </a:r>
            <a:endParaRPr lang="en-US" altLang="ko-KR" sz="2000"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endParaRPr lang="en-US" altLang="ko-KR" sz="2000">
              <a:latin typeface="Tahoma"/>
              <a:ea typeface="Tahoma"/>
              <a:cs typeface="Tahoma"/>
            </a:endParaRPr>
          </a:p>
          <a:p>
            <a:pPr>
              <a:buFont typeface="Arial,Sans-Serif" panose="020B0604020202020204" pitchFamily="34" charset="0"/>
              <a:buChar char="•"/>
            </a:pPr>
            <a:r>
              <a:rPr lang="ko-KR" altLang="en-US" sz="2000">
                <a:ea typeface="HY그래픽M"/>
              </a:rPr>
              <a:t>데이터베이스 설계와 모델링을 통한 DB 이해도 향상</a:t>
            </a:r>
          </a:p>
          <a:p>
            <a:pPr>
              <a:buFont typeface="Arial,Sans-Serif" panose="020B0604020202020204" pitchFamily="34" charset="0"/>
              <a:buChar char="•"/>
            </a:pPr>
            <a:endParaRPr lang="ko-KR"/>
          </a:p>
          <a:p>
            <a:pPr>
              <a:buFont typeface="Arial,Sans-Serif" panose="020B0604020202020204" pitchFamily="34" charset="0"/>
              <a:buChar char="•"/>
            </a:pPr>
            <a:r>
              <a:rPr lang="en-US" altLang="ko-KR" sz="2000" err="1">
                <a:ea typeface="HY그래픽M"/>
              </a:rPr>
              <a:t>서비스</a:t>
            </a:r>
            <a:r>
              <a:rPr lang="en-US" altLang="ko-KR" sz="2000">
                <a:ea typeface="HY그래픽M"/>
              </a:rPr>
              <a:t> </a:t>
            </a:r>
            <a:r>
              <a:rPr lang="en-US" altLang="ko-KR" sz="2000" err="1">
                <a:ea typeface="HY그래픽M"/>
              </a:rPr>
              <a:t>라이프사이클의</a:t>
            </a:r>
            <a:r>
              <a:rPr lang="en-US" altLang="ko-KR" sz="2000">
                <a:ea typeface="HY그래픽M"/>
              </a:rPr>
              <a:t> </a:t>
            </a:r>
            <a:r>
              <a:rPr lang="en-US" altLang="ko-KR" sz="2000" err="1">
                <a:ea typeface="HY그래픽M"/>
              </a:rPr>
              <a:t>대한</a:t>
            </a:r>
            <a:r>
              <a:rPr lang="en-US" altLang="ko-KR" sz="2000">
                <a:ea typeface="HY그래픽M"/>
              </a:rPr>
              <a:t> </a:t>
            </a:r>
            <a:r>
              <a:rPr lang="en-US" altLang="ko-KR" sz="2000" err="1">
                <a:ea typeface="HY그래픽M"/>
              </a:rPr>
              <a:t>이해도</a:t>
            </a:r>
            <a:r>
              <a:rPr lang="en-US" altLang="ko-KR" sz="2000">
                <a:ea typeface="HY그래픽M"/>
              </a:rPr>
              <a:t> </a:t>
            </a:r>
            <a:r>
              <a:rPr lang="en-US" altLang="ko-KR" sz="2000" err="1">
                <a:ea typeface="HY그래픽M"/>
              </a:rPr>
              <a:t>상승</a:t>
            </a:r>
            <a:r>
              <a:rPr lang="en-US" altLang="ko-KR" sz="2000">
                <a:ea typeface="HY그래픽M"/>
              </a:rPr>
              <a:t> </a:t>
            </a:r>
            <a:endParaRPr lang="en-US" altLang="ko-KR" sz="2000">
              <a:ea typeface="HY그래픽M" panose="02030600000101010101" pitchFamily="18" charset="-127"/>
            </a:endParaRPr>
          </a:p>
          <a:p>
            <a:pPr>
              <a:buFont typeface="Arial,Sans-Serif" panose="020B0604020202020204" pitchFamily="34" charset="0"/>
              <a:buChar char="•"/>
            </a:pPr>
            <a:endParaRPr lang="en-US" altLang="ko-KR" sz="2000">
              <a:ea typeface="HY그래픽M"/>
            </a:endParaRPr>
          </a:p>
          <a:p>
            <a:pPr>
              <a:buFont typeface="Arial,Sans-Serif" panose="020B0604020202020204" pitchFamily="34" charset="0"/>
              <a:buChar char="•"/>
            </a:pPr>
            <a:r>
              <a:rPr lang="en-US" altLang="ko-KR" sz="2000" err="1">
                <a:ea typeface="HY그래픽M"/>
              </a:rPr>
              <a:t>JSP와</a:t>
            </a:r>
            <a:r>
              <a:rPr lang="en-US" altLang="ko-KR" sz="2000">
                <a:ea typeface="HY그래픽M"/>
              </a:rPr>
              <a:t> </a:t>
            </a:r>
            <a:r>
              <a:rPr lang="en-US" altLang="ko-KR" sz="2000" err="1">
                <a:ea typeface="HY그래픽M"/>
              </a:rPr>
              <a:t>서블릿의을</a:t>
            </a:r>
            <a:r>
              <a:rPr lang="en-US" altLang="ko-KR" sz="2000">
                <a:ea typeface="HY그래픽M"/>
              </a:rPr>
              <a:t> </a:t>
            </a:r>
            <a:r>
              <a:rPr lang="en-US" altLang="ko-KR" sz="2000" err="1">
                <a:ea typeface="HY그래픽M"/>
              </a:rPr>
              <a:t>활용한</a:t>
            </a:r>
            <a:r>
              <a:rPr lang="en-US" altLang="ko-KR" sz="2000">
                <a:ea typeface="HY그래픽M"/>
              </a:rPr>
              <a:t> </a:t>
            </a:r>
            <a:r>
              <a:rPr lang="en-US" altLang="ko-KR" sz="2000" err="1">
                <a:ea typeface="HY그래픽M"/>
              </a:rPr>
              <a:t>동적</a:t>
            </a:r>
            <a:r>
              <a:rPr lang="en-US" altLang="ko-KR" sz="2000">
                <a:ea typeface="HY그래픽M"/>
              </a:rPr>
              <a:t> 웹 </a:t>
            </a:r>
            <a:r>
              <a:rPr lang="en-US" altLang="ko-KR" sz="2000" err="1">
                <a:ea typeface="HY그래픽M"/>
              </a:rPr>
              <a:t>페이지를</a:t>
            </a:r>
            <a:r>
              <a:rPr lang="en-US" altLang="ko-KR" sz="2000">
                <a:ea typeface="HY그래픽M"/>
              </a:rPr>
              <a:t> </a:t>
            </a:r>
            <a:r>
              <a:rPr lang="en-US" altLang="ko-KR" sz="2000" err="1">
                <a:ea typeface="HY그래픽M"/>
              </a:rPr>
              <a:t>개발을</a:t>
            </a:r>
            <a:r>
              <a:rPr lang="en-US" altLang="ko-KR" sz="2000">
                <a:ea typeface="HY그래픽M"/>
              </a:rPr>
              <a:t> </a:t>
            </a:r>
            <a:r>
              <a:rPr lang="en-US" altLang="ko-KR" sz="2000" err="1">
                <a:ea typeface="HY그래픽M"/>
              </a:rPr>
              <a:t>통한</a:t>
            </a:r>
            <a:r>
              <a:rPr lang="en-US" altLang="ko-KR" sz="2000">
                <a:ea typeface="HY그래픽M"/>
              </a:rPr>
              <a:t> 웹 </a:t>
            </a:r>
            <a:r>
              <a:rPr lang="en-US" altLang="ko-KR" sz="2000" err="1">
                <a:ea typeface="HY그래픽M"/>
              </a:rPr>
              <a:t>애플리케이션의</a:t>
            </a:r>
            <a:r>
              <a:rPr lang="en-US" altLang="ko-KR" sz="2000">
                <a:ea typeface="HY그래픽M"/>
              </a:rPr>
              <a:t> </a:t>
            </a:r>
            <a:endParaRPr lang="en-US" altLang="ko-KR" sz="2000" err="1">
              <a:ea typeface="HY그래픽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000">
                <a:ea typeface="HY그래픽M"/>
              </a:rPr>
              <a:t>     </a:t>
            </a:r>
            <a:r>
              <a:rPr lang="en-US" altLang="ko-KR" sz="2000" err="1">
                <a:ea typeface="HY그래픽M"/>
              </a:rPr>
              <a:t>구조와</a:t>
            </a:r>
            <a:r>
              <a:rPr lang="en-US" altLang="ko-KR" sz="2000">
                <a:ea typeface="HY그래픽M"/>
              </a:rPr>
              <a:t> </a:t>
            </a:r>
            <a:r>
              <a:rPr lang="en-US" altLang="ko-KR" sz="2000" err="1">
                <a:ea typeface="HY그래픽M"/>
              </a:rPr>
              <a:t>동작</a:t>
            </a:r>
            <a:r>
              <a:rPr lang="en-US" altLang="ko-KR" sz="2000">
                <a:ea typeface="HY그래픽M"/>
              </a:rPr>
              <a:t> </a:t>
            </a:r>
            <a:r>
              <a:rPr lang="en-US" altLang="ko-KR" sz="2000" err="1">
                <a:ea typeface="HY그래픽M"/>
              </a:rPr>
              <a:t>방식</a:t>
            </a:r>
            <a:r>
              <a:rPr lang="en-US" altLang="ko-KR" sz="2000">
                <a:ea typeface="HY그래픽M"/>
              </a:rPr>
              <a:t> </a:t>
            </a:r>
            <a:r>
              <a:rPr lang="en-US" altLang="ko-KR" sz="2000" err="1">
                <a:ea typeface="HY그래픽M"/>
              </a:rPr>
              <a:t>이해</a:t>
            </a:r>
            <a:endParaRPr lang="en-US" altLang="ko-KR" sz="2000">
              <a:ea typeface="HY그래픽M" panose="02030600000101010101" pitchFamily="18" charset="-127"/>
            </a:endParaRPr>
          </a:p>
          <a:p>
            <a:pPr>
              <a:buFont typeface="Arial,Sans-Serif" panose="020B0604020202020204" pitchFamily="34" charset="0"/>
              <a:buChar char="•"/>
            </a:pPr>
            <a:endParaRPr lang="en-US" altLang="ko-KR" sz="2000">
              <a:ea typeface="HY그래픽M"/>
            </a:endParaRPr>
          </a:p>
          <a:p>
            <a:pPr>
              <a:buFont typeface="Arial,Sans-Serif" panose="020B0604020202020204" pitchFamily="34" charset="0"/>
              <a:buChar char="•"/>
            </a:pPr>
            <a:r>
              <a:rPr lang="en-US" altLang="ko-KR" sz="2000" err="1">
                <a:ea typeface="HY그래픽M"/>
              </a:rPr>
              <a:t>새로운</a:t>
            </a:r>
            <a:r>
              <a:rPr lang="en-US" altLang="ko-KR" sz="2000">
                <a:ea typeface="HY그래픽M"/>
              </a:rPr>
              <a:t> </a:t>
            </a:r>
            <a:r>
              <a:rPr lang="en-US" altLang="ko-KR" sz="2000" err="1">
                <a:ea typeface="HY그래픽M"/>
              </a:rPr>
              <a:t>기술</a:t>
            </a:r>
            <a:r>
              <a:rPr lang="en-US" altLang="ko-KR" sz="2000">
                <a:ea typeface="HY그래픽M"/>
              </a:rPr>
              <a:t> </a:t>
            </a:r>
            <a:r>
              <a:rPr lang="en-US" altLang="ko-KR" sz="2000" err="1">
                <a:ea typeface="HY그래픽M"/>
              </a:rPr>
              <a:t>스택</a:t>
            </a:r>
            <a:r>
              <a:rPr lang="en-US" altLang="ko-KR" sz="2000">
                <a:ea typeface="HY그래픽M"/>
              </a:rPr>
              <a:t> </a:t>
            </a:r>
            <a:r>
              <a:rPr lang="en-US" altLang="ko-KR" sz="2000" err="1">
                <a:ea typeface="HY그래픽M"/>
              </a:rPr>
              <a:t>활용</a:t>
            </a:r>
            <a:endParaRPr lang="en-US" altLang="ko-KR" sz="2000" err="1">
              <a:ea typeface="HY그래픽M" panose="02030600000101010101" pitchFamily="18" charset="-127"/>
            </a:endParaRPr>
          </a:p>
          <a:p>
            <a:pPr>
              <a:buFont typeface="Arial,Sans-Serif" panose="020B0604020202020204" pitchFamily="34" charset="0"/>
              <a:buChar char="•"/>
            </a:pPr>
            <a:endParaRPr lang="ko-KR" altLang="en-US" sz="2000">
              <a:ea typeface="HY그래픽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000">
              <a:ea typeface="HY그래픽M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F0E67E72-F0C7-1159-5047-EC0D7B484585}"/>
              </a:ext>
            </a:extLst>
          </p:cNvPr>
          <p:cNvSpPr txBox="1">
            <a:spLocks/>
          </p:cNvSpPr>
          <p:nvPr/>
        </p:nvSpPr>
        <p:spPr>
          <a:xfrm>
            <a:off x="457200" y="457200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Lessons</a:t>
            </a:r>
            <a:endParaRPr lang="ko-KR" altLang="en-US" err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946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 &amp; 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Demo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COMP322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1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29872" y="640700"/>
            <a:ext cx="7772400" cy="637108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DangNaDong Is ...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DangNaDong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COMP322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2</a:t>
            </a:fld>
            <a:endParaRPr lang="en-US"/>
          </a:p>
        </p:txBody>
      </p:sp>
      <p:pic>
        <p:nvPicPr>
          <p:cNvPr id="12" name="그림 11" descr="블랙, 어둠이(가) 표시된 사진&#10;&#10;자동 생성된 설명">
            <a:extLst>
              <a:ext uri="{FF2B5EF4-FFF2-40B4-BE49-F238E27FC236}">
                <a16:creationId xmlns:a16="http://schemas.microsoft.com/office/drawing/2014/main" id="{56CA7C0B-2224-5088-5813-2B7920614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438400"/>
            <a:ext cx="609600" cy="6096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7917A7B-7FD4-860D-EA56-B0DF0A4D8F20}"/>
              </a:ext>
            </a:extLst>
          </p:cNvPr>
          <p:cNvSpPr txBox="1">
            <a:spLocks/>
          </p:cNvSpPr>
          <p:nvPr/>
        </p:nvSpPr>
        <p:spPr>
          <a:xfrm>
            <a:off x="762000" y="2895600"/>
            <a:ext cx="7772400" cy="6371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8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여행 동행</a:t>
            </a:r>
            <a:r>
              <a:rPr lang="ko-KR" altLang="en-US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구할 수 있는 플랫폼 </a:t>
            </a:r>
            <a:r>
              <a:rPr lang="en-US" altLang="ko-KR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!!</a:t>
            </a:r>
            <a:endParaRPr lang="en-US" sz="28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31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52728"/>
          </a:xfrm>
        </p:spPr>
        <p:txBody>
          <a:bodyPr/>
          <a:lstStyle/>
          <a:p>
            <a:r>
              <a: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About DangNaDong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00BB9F2B-40F0-AC07-A823-0FF47397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</p:spPr>
        <p:txBody>
          <a:bodyPr/>
          <a:lstStyle/>
          <a:p>
            <a:r>
              <a:rPr lang="en-US"/>
              <a:t>DangNaDong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DC319E7-0EB8-F034-CA40-E307E162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</p:spPr>
        <p:txBody>
          <a:bodyPr/>
          <a:lstStyle/>
          <a:p>
            <a:r>
              <a:rPr lang="en-US"/>
              <a:t>COMP322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067544D-B9BE-0456-D37E-B31B29D4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91088" y="6250163"/>
            <a:ext cx="1161826" cy="365125"/>
          </a:xfrm>
        </p:spPr>
        <p:txBody>
          <a:bodyPr/>
          <a:lstStyle/>
          <a:p>
            <a:fld id="{F18AAE0F-99B3-48D0-A046-5C3E92F5D845}" type="slidenum">
              <a:rPr lang="en-US" smtClean="0"/>
              <a:t>3</a:t>
            </a:fld>
            <a:endParaRPr lang="en-US"/>
          </a:p>
        </p:txBody>
      </p:sp>
      <p:pic>
        <p:nvPicPr>
          <p:cNvPr id="6" name="내용 개체 틀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732B5B9-22E6-3AE2-F90B-5CC502AF0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825" y="1619039"/>
            <a:ext cx="8962158" cy="4732276"/>
          </a:xfrm>
        </p:spPr>
      </p:pic>
      <p:pic>
        <p:nvPicPr>
          <p:cNvPr id="10" name="그림 9" descr="폰트, 화이트, 텍스트, 디자인이(가) 표시된 사진&#10;&#10;자동 생성된 설명">
            <a:extLst>
              <a:ext uri="{FF2B5EF4-FFF2-40B4-BE49-F238E27FC236}">
                <a16:creationId xmlns:a16="http://schemas.microsoft.com/office/drawing/2014/main" id="{AB3C86C1-E55D-FAA7-DD4E-F4580725F4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204" b="-1021"/>
          <a:stretch/>
        </p:blipFill>
        <p:spPr>
          <a:xfrm>
            <a:off x="5328362" y="5559059"/>
            <a:ext cx="1424517" cy="36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5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52728"/>
          </a:xfrm>
        </p:spPr>
        <p:txBody>
          <a:bodyPr/>
          <a:lstStyle/>
          <a:p>
            <a:r>
              <a: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Case Scenario</a:t>
            </a:r>
            <a:endParaRPr 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00BB9F2B-40F0-AC07-A823-0FF47397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</p:spPr>
        <p:txBody>
          <a:bodyPr/>
          <a:lstStyle/>
          <a:p>
            <a:r>
              <a:rPr lang="en-US"/>
              <a:t>DangNaDong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DC319E7-0EB8-F034-CA40-E307E162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</p:spPr>
        <p:txBody>
          <a:bodyPr/>
          <a:lstStyle/>
          <a:p>
            <a:r>
              <a:rPr lang="en-US"/>
              <a:t>COMP322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067544D-B9BE-0456-D37E-B31B29D4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91088" y="6250163"/>
            <a:ext cx="1161826" cy="365125"/>
          </a:xfrm>
        </p:spPr>
        <p:txBody>
          <a:bodyPr/>
          <a:lstStyle/>
          <a:p>
            <a:fld id="{F18AAE0F-99B3-48D0-A046-5C3E92F5D845}" type="slidenum">
              <a:rPr lang="en-US" smtClean="0"/>
              <a:t>4</a:t>
            </a:fld>
            <a:endParaRPr lang="en-US"/>
          </a:p>
        </p:txBody>
      </p:sp>
      <p:pic>
        <p:nvPicPr>
          <p:cNvPr id="10" name="내용 개체 틀 9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F3C88B30-F86D-7EC2-3344-FD1AC851F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1" y="2601740"/>
            <a:ext cx="6934200" cy="3657659"/>
          </a:xfr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F6514A5B-C960-93DE-8CC0-63B34481FCB5}"/>
              </a:ext>
            </a:extLst>
          </p:cNvPr>
          <p:cNvSpPr txBox="1">
            <a:spLocks/>
          </p:cNvSpPr>
          <p:nvPr/>
        </p:nvSpPr>
        <p:spPr>
          <a:xfrm>
            <a:off x="330201" y="1979150"/>
            <a:ext cx="42672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chemeClr val="accent2"/>
                </a:solidFill>
                <a:latin typeface="Arial"/>
                <a:ea typeface="함초롬돋움"/>
                <a:cs typeface="Arial"/>
              </a:rPr>
              <a:t>동행 신청 / 수락 &amp; 거절</a:t>
            </a:r>
            <a:endParaRPr lang="ko-KR" b="1">
              <a:solidFill>
                <a:schemeClr val="accent2"/>
              </a:solidFill>
              <a:latin typeface="Arial"/>
              <a:ea typeface="함초롬돋움" panose="020B0604000101010101" pitchFamily="50" charset="-127"/>
              <a:cs typeface="Arial"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en-US" altLang="ko-KR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en-US" altLang="ko-KR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876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Demo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COMP322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5</a:t>
            </a:fld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85925A8B-7287-EDD1-6AB5-2F73F3C6471C}"/>
              </a:ext>
            </a:extLst>
          </p:cNvPr>
          <p:cNvSpPr txBox="1">
            <a:spLocks/>
          </p:cNvSpPr>
          <p:nvPr/>
        </p:nvSpPr>
        <p:spPr>
          <a:xfrm>
            <a:off x="457200" y="457200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Cool Feature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8E0FD6FC-8D7E-EC0F-9DAD-A2D9E345116C}"/>
              </a:ext>
            </a:extLst>
          </p:cNvPr>
          <p:cNvSpPr txBox="1">
            <a:spLocks/>
          </p:cNvSpPr>
          <p:nvPr/>
        </p:nvSpPr>
        <p:spPr>
          <a:xfrm>
            <a:off x="431800" y="2666323"/>
            <a:ext cx="7467600" cy="3734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국가 별 실시간 채팅</a:t>
            </a:r>
            <a:br>
              <a:rPr lang="en-US" altLang="ko-KR" sz="2000" b="1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en-US" altLang="ko-KR" sz="200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개인의 상황에 따라 </a:t>
            </a:r>
            <a:r>
              <a:rPr lang="ko-KR" altLang="en-US" sz="200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짧은 동행 </a:t>
            </a:r>
            <a:r>
              <a:rPr lang="ko-KR" altLang="en-US" sz="200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구하기</a:t>
            </a:r>
            <a:endParaRPr lang="en-US" altLang="ko-KR" sz="200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01943" lvl="1" indent="0" fontAlgn="base">
              <a:buNone/>
            </a:pPr>
            <a:r>
              <a:rPr lang="en-US" altLang="ko-KR" sz="200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ex ) </a:t>
            </a:r>
            <a:r>
              <a:rPr lang="ko-KR" altLang="en-US" sz="200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강남에서 </a:t>
            </a:r>
            <a:r>
              <a:rPr lang="en-US" altLang="ko-KR" sz="200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00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시쯤 함께 택시 탈 분 구해요</a:t>
            </a:r>
            <a:r>
              <a:rPr lang="en-US" altLang="ko-KR" sz="200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관심있는 국가의 </a:t>
            </a:r>
            <a:r>
              <a:rPr lang="ko-KR" altLang="en-US" sz="200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상황</a:t>
            </a:r>
            <a:r>
              <a:rPr lang="ko-KR" altLang="en-US" sz="200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알아보기</a:t>
            </a:r>
            <a:endParaRPr lang="en-US" altLang="ko-KR" sz="200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01943" lvl="1" indent="0" fontAlgn="base">
              <a:buNone/>
            </a:pPr>
            <a:r>
              <a:rPr lang="en-US" altLang="ko-KR" sz="200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ex ) </a:t>
            </a:r>
            <a:r>
              <a:rPr lang="ko-KR" altLang="en-US" sz="200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일본의 지진 피해 정도가 </a:t>
            </a:r>
            <a:r>
              <a:rPr lang="ko-KR" altLang="en-US" sz="200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어떤가요</a:t>
            </a:r>
            <a:r>
              <a:rPr lang="en-US" altLang="ko-KR" sz="200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lang="en-US" altLang="ko-KR" sz="180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545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Demo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COMP322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6</a:t>
            </a:fld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85925A8B-7287-EDD1-6AB5-2F73F3C6471C}"/>
              </a:ext>
            </a:extLst>
          </p:cNvPr>
          <p:cNvSpPr txBox="1">
            <a:spLocks/>
          </p:cNvSpPr>
          <p:nvPr/>
        </p:nvSpPr>
        <p:spPr>
          <a:xfrm>
            <a:off x="457200" y="457200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Cool Feature</a:t>
            </a:r>
          </a:p>
        </p:txBody>
      </p:sp>
      <p:pic>
        <p:nvPicPr>
          <p:cNvPr id="10" name="그림 9" descr="텍스트, 하늘, 스크린샷, 나무이(가) 표시된 사진&#10;&#10;자동 생성된 설명">
            <a:extLst>
              <a:ext uri="{FF2B5EF4-FFF2-40B4-BE49-F238E27FC236}">
                <a16:creationId xmlns:a16="http://schemas.microsoft.com/office/drawing/2014/main" id="{AF6C37DC-8BC7-733B-752F-A751A88E8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65" y="433224"/>
            <a:ext cx="8111190" cy="629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Demo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COMP322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7</a:t>
            </a:fld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85925A8B-7287-EDD1-6AB5-2F73F3C6471C}"/>
              </a:ext>
            </a:extLst>
          </p:cNvPr>
          <p:cNvSpPr txBox="1">
            <a:spLocks/>
          </p:cNvSpPr>
          <p:nvPr/>
        </p:nvSpPr>
        <p:spPr>
          <a:xfrm>
            <a:off x="457200" y="457200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Cool Feature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11AFB9-4AF3-C3F3-844D-AD8E6EE91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22" b="5594"/>
          <a:stretch/>
        </p:blipFill>
        <p:spPr>
          <a:xfrm>
            <a:off x="533400" y="497428"/>
            <a:ext cx="8124467" cy="607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9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52728"/>
          </a:xfrm>
        </p:spPr>
        <p:txBody>
          <a:bodyPr/>
          <a:lstStyle/>
          <a:p>
            <a:r>
              <a: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Demo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00BB9F2B-40F0-AC07-A823-0FF47397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</p:spPr>
        <p:txBody>
          <a:bodyPr/>
          <a:lstStyle/>
          <a:p>
            <a:r>
              <a:rPr lang="en-US"/>
              <a:t>DangNaDong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DC319E7-0EB8-F034-CA40-E307E162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</p:spPr>
        <p:txBody>
          <a:bodyPr/>
          <a:lstStyle/>
          <a:p>
            <a:r>
              <a:rPr lang="en-US"/>
              <a:t>COMP322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067544D-B9BE-0456-D37E-B31B29D4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91088" y="6250163"/>
            <a:ext cx="1161826" cy="365125"/>
          </a:xfrm>
        </p:spPr>
        <p:txBody>
          <a:bodyPr/>
          <a:lstStyle/>
          <a:p>
            <a:fld id="{F18AAE0F-99B3-48D0-A046-5C3E92F5D845}" type="slidenum">
              <a:rPr lang="en-US" smtClean="0"/>
              <a:t>8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96FB14-DE01-3345-935D-C28F52D912E6}"/>
              </a:ext>
            </a:extLst>
          </p:cNvPr>
          <p:cNvSpPr txBox="1">
            <a:spLocks/>
          </p:cNvSpPr>
          <p:nvPr/>
        </p:nvSpPr>
        <p:spPr>
          <a:xfrm>
            <a:off x="431800" y="2590800"/>
            <a:ext cx="5629564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Demo</a:t>
            </a:r>
            <a:r>
              <a:rPr lang="ko-KR" altLang="en-US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YouTube Link</a:t>
            </a:r>
          </a:p>
          <a:p>
            <a:pPr marL="301943" lvl="1" indent="0" fontAlgn="base">
              <a:buNone/>
            </a:pPr>
            <a:endParaRPr lang="en-US" altLang="ko-KR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hlinkClick r:id="rId2"/>
            </a:endParaRPr>
          </a:p>
          <a:p>
            <a:pPr marL="301943" lvl="1" indent="0" fontAlgn="base">
              <a:buNone/>
            </a:pPr>
            <a:r>
              <a:rPr lang="en-US" altLang="ko-KR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2"/>
              </a:rPr>
              <a:t>https://youtu.be/bKOssa3m7cc</a:t>
            </a:r>
            <a:endParaRPr lang="en-US" altLang="ko-KR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01943" lvl="1" indent="0" fontAlgn="base">
              <a:buNone/>
            </a:pPr>
            <a:endParaRPr lang="en-US" altLang="ko-KR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en-US" altLang="ko-KR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92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52728"/>
          </a:xfrm>
        </p:spPr>
        <p:txBody>
          <a:bodyPr/>
          <a:lstStyle/>
          <a:p>
            <a:r>
              <a:rPr lang="ko-KR" altLang="en-US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UI </a:t>
            </a:r>
            <a:r>
              <a:rPr lang="ko-KR" altLang="en-US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Design</a:t>
            </a:r>
            <a:r>
              <a:rPr lang="ko-KR" altLang="en-US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 </a:t>
            </a:r>
            <a:endParaRPr lang="en-US"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00BB9F2B-40F0-AC07-A823-0FF47397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</p:spPr>
        <p:txBody>
          <a:bodyPr/>
          <a:lstStyle/>
          <a:p>
            <a:r>
              <a:rPr lang="en-US"/>
              <a:t>DangNaDong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DC319E7-0EB8-F034-CA40-E307E162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</p:spPr>
        <p:txBody>
          <a:bodyPr/>
          <a:lstStyle/>
          <a:p>
            <a:r>
              <a:rPr lang="en-US"/>
              <a:t>COMP322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067544D-B9BE-0456-D37E-B31B29D4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91088" y="6250163"/>
            <a:ext cx="1161826" cy="365125"/>
          </a:xfrm>
        </p:spPr>
        <p:txBody>
          <a:bodyPr/>
          <a:lstStyle/>
          <a:p>
            <a:fld id="{F18AAE0F-99B3-48D0-A046-5C3E92F5D845}" type="slidenum">
              <a:rPr lang="en-US" dirty="0" smtClean="0"/>
              <a:t>9</a:t>
            </a:fld>
            <a:endParaRPr 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BE23FEED-0725-9616-9F33-144D1598BC22}"/>
              </a:ext>
            </a:extLst>
          </p:cNvPr>
          <p:cNvSpPr txBox="1">
            <a:spLocks/>
          </p:cNvSpPr>
          <p:nvPr/>
        </p:nvSpPr>
        <p:spPr>
          <a:xfrm>
            <a:off x="416060" y="1904023"/>
            <a:ext cx="42672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chemeClr val="accent2"/>
                </a:solidFill>
                <a:latin typeface="Arial"/>
                <a:ea typeface="함초롬돋움"/>
                <a:cs typeface="Arial"/>
              </a:rPr>
              <a:t>메인 페이지 </a:t>
            </a:r>
            <a:endParaRPr lang="ko-KR"/>
          </a:p>
        </p:txBody>
      </p:sp>
      <p:pic>
        <p:nvPicPr>
          <p:cNvPr id="12" name="그림 11" descr="텍스트, 하늘, 스크린샷, 나무이(가) 표시된 사진&#10;&#10;자동 생성된 설명">
            <a:extLst>
              <a:ext uri="{FF2B5EF4-FFF2-40B4-BE49-F238E27FC236}">
                <a16:creationId xmlns:a16="http://schemas.microsoft.com/office/drawing/2014/main" id="{F8015722-1A8C-502B-2C81-324CE2D35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22" b="5594"/>
          <a:stretch/>
        </p:blipFill>
        <p:spPr>
          <a:xfrm>
            <a:off x="1327598" y="2316569"/>
            <a:ext cx="6482411" cy="42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75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584</Words>
  <Application>Microsoft Macintosh PowerPoint</Application>
  <PresentationFormat>화면 슬라이드 쇼(4:3)</PresentationFormat>
  <Paragraphs>140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함초롬돋움</vt:lpstr>
      <vt:lpstr>Arial,Sans-Serif</vt:lpstr>
      <vt:lpstr>Arial</vt:lpstr>
      <vt:lpstr>Calibri</vt:lpstr>
      <vt:lpstr>Candara</vt:lpstr>
      <vt:lpstr>Symbol</vt:lpstr>
      <vt:lpstr>Tahoma</vt:lpstr>
      <vt:lpstr>Waveform</vt:lpstr>
      <vt:lpstr>DangNaDong : 당신은 나의 동반자</vt:lpstr>
      <vt:lpstr>DangNaDong Is ...</vt:lpstr>
      <vt:lpstr>About DangNaDong</vt:lpstr>
      <vt:lpstr>Use Case Scenario</vt:lpstr>
      <vt:lpstr>PowerPoint 프레젠테이션</vt:lpstr>
      <vt:lpstr>PowerPoint 프레젠테이션</vt:lpstr>
      <vt:lpstr>PowerPoint 프레젠테이션</vt:lpstr>
      <vt:lpstr>Demo</vt:lpstr>
      <vt:lpstr>UI Design </vt:lpstr>
      <vt:lpstr>UI Design </vt:lpstr>
      <vt:lpstr>UI Design </vt:lpstr>
      <vt:lpstr>Concurrency Control</vt:lpstr>
      <vt:lpstr>Concurrency Control</vt:lpstr>
      <vt:lpstr>Concurrency Control</vt:lpstr>
      <vt:lpstr>Environment Settings</vt:lpstr>
      <vt:lpstr>Role Summary </vt:lpstr>
      <vt:lpstr>PowerPoint 프레젠테이션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OOO: Project Title</dc:title>
  <dc:creator>Youngkyoon Suh</dc:creator>
  <cp:lastModifiedBy>821052260834</cp:lastModifiedBy>
  <cp:revision>4</cp:revision>
  <dcterms:created xsi:type="dcterms:W3CDTF">2019-06-15T01:16:48Z</dcterms:created>
  <dcterms:modified xsi:type="dcterms:W3CDTF">2023-12-06T23:26:25Z</dcterms:modified>
</cp:coreProperties>
</file>