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0" r:id="rId5"/>
    <p:sldId id="259" r:id="rId6"/>
    <p:sldId id="265" r:id="rId7"/>
    <p:sldId id="271" r:id="rId8"/>
    <p:sldId id="260" r:id="rId9"/>
    <p:sldId id="266" r:id="rId10"/>
    <p:sldId id="272" r:id="rId11"/>
    <p:sldId id="261" r:id="rId12"/>
    <p:sldId id="267" r:id="rId13"/>
    <p:sldId id="273" r:id="rId14"/>
    <p:sldId id="262" r:id="rId15"/>
    <p:sldId id="274" r:id="rId16"/>
    <p:sldId id="268" r:id="rId17"/>
    <p:sldId id="275" r:id="rId18"/>
    <p:sldId id="263" r:id="rId19"/>
    <p:sldId id="269" r:id="rId20"/>
    <p:sldId id="276" r:id="rId21"/>
    <p:sldId id="26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457E-1314-4507-BCC5-55EF2BC808A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279F-D717-493E-BD88-F7373080A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5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457E-1314-4507-BCC5-55EF2BC808A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279F-D717-493E-BD88-F7373080A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457E-1314-4507-BCC5-55EF2BC808A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279F-D717-493E-BD88-F7373080A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1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457E-1314-4507-BCC5-55EF2BC808A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279F-D717-493E-BD88-F7373080A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457E-1314-4507-BCC5-55EF2BC808A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279F-D717-493E-BD88-F7373080A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6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457E-1314-4507-BCC5-55EF2BC808A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279F-D717-493E-BD88-F7373080A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7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457E-1314-4507-BCC5-55EF2BC808A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279F-D717-493E-BD88-F7373080A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4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457E-1314-4507-BCC5-55EF2BC808A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279F-D717-493E-BD88-F7373080A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457E-1314-4507-BCC5-55EF2BC808A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279F-D717-493E-BD88-F7373080A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6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457E-1314-4507-BCC5-55EF2BC808A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279F-D717-493E-BD88-F7373080A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457E-1314-4507-BCC5-55EF2BC808A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279F-D717-493E-BD88-F7373080A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8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457E-1314-4507-BCC5-55EF2BC808A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279F-D717-493E-BD88-F7373080A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6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988840"/>
            <a:ext cx="8712968" cy="1586607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Project #</a:t>
            </a:r>
            <a:r>
              <a:rPr lang="en-US" altLang="ko-KR" b="1" dirty="0" smtClean="0"/>
              <a:t>2</a:t>
            </a:r>
            <a:br>
              <a:rPr lang="en-US" altLang="ko-KR" b="1" dirty="0" smtClean="0"/>
            </a:br>
            <a:r>
              <a:rPr lang="ko-KR" altLang="ko-KR" sz="2200" dirty="0"/>
              <a:t/>
            </a:r>
            <a:br>
              <a:rPr lang="ko-KR" altLang="ko-KR" sz="2200" dirty="0"/>
            </a:br>
            <a:r>
              <a:rPr lang="en-US" altLang="ko-KR" sz="3900" b="1" dirty="0"/>
              <a:t>DB implementation &amp; query processing</a:t>
            </a:r>
            <a:r>
              <a:rPr lang="en-US" altLang="ko-KR" sz="3900" dirty="0"/>
              <a:t> 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4725144"/>
            <a:ext cx="6400800" cy="1096877"/>
          </a:xfrm>
        </p:spPr>
        <p:txBody>
          <a:bodyPr>
            <a:normAutofit/>
          </a:bodyPr>
          <a:lstStyle/>
          <a:p>
            <a:pPr algn="r"/>
            <a:r>
              <a:rPr lang="en-US" altLang="ko-KR" sz="2600" dirty="0" smtClean="0">
                <a:solidFill>
                  <a:schemeClr val="tx1"/>
                </a:solidFill>
              </a:rPr>
              <a:t>12</a:t>
            </a:r>
            <a:r>
              <a:rPr lang="ko-KR" altLang="en-US" sz="2600" dirty="0" smtClean="0">
                <a:solidFill>
                  <a:schemeClr val="tx1"/>
                </a:solidFill>
              </a:rPr>
              <a:t>조</a:t>
            </a:r>
            <a:endParaRPr lang="ko-KR" altLang="ko-KR" sz="2600" dirty="0">
              <a:solidFill>
                <a:schemeClr val="tx1"/>
              </a:solidFill>
            </a:endParaRPr>
          </a:p>
          <a:p>
            <a:pPr algn="r"/>
            <a:r>
              <a:rPr lang="ko-KR" altLang="ko-KR" sz="2600" dirty="0">
                <a:solidFill>
                  <a:schemeClr val="tx1"/>
                </a:solidFill>
              </a:rPr>
              <a:t>채현승</a:t>
            </a:r>
            <a:r>
              <a:rPr lang="en-US" altLang="ko-KR" sz="2600" dirty="0">
                <a:solidFill>
                  <a:schemeClr val="tx1"/>
                </a:solidFill>
              </a:rPr>
              <a:t> </a:t>
            </a:r>
            <a:r>
              <a:rPr lang="ko-KR" altLang="ko-KR" sz="2600" dirty="0" smtClean="0">
                <a:solidFill>
                  <a:schemeClr val="tx1"/>
                </a:solidFill>
              </a:rPr>
              <a:t>강예진</a:t>
            </a:r>
            <a:r>
              <a:rPr lang="en-US" altLang="ko-KR" sz="2600" dirty="0">
                <a:solidFill>
                  <a:schemeClr val="tx1"/>
                </a:solidFill>
              </a:rPr>
              <a:t> </a:t>
            </a:r>
            <a:r>
              <a:rPr lang="ko-KR" altLang="ko-KR" sz="2600" dirty="0" err="1" smtClean="0">
                <a:solidFill>
                  <a:schemeClr val="tx1"/>
                </a:solidFill>
              </a:rPr>
              <a:t>권순빈</a:t>
            </a:r>
            <a:r>
              <a:rPr lang="en-US" altLang="ko-KR" sz="2600" dirty="0" smtClean="0">
                <a:solidFill>
                  <a:schemeClr val="tx1"/>
                </a:solidFill>
              </a:rPr>
              <a:t> </a:t>
            </a:r>
            <a:r>
              <a:rPr lang="ko-KR" altLang="ko-KR" sz="2600" dirty="0" smtClean="0">
                <a:solidFill>
                  <a:schemeClr val="tx1"/>
                </a:solidFill>
              </a:rPr>
              <a:t>최하경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5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z="2500" dirty="0" err="1" smtClean="0"/>
              <a:t>댓글</a:t>
            </a:r>
            <a:r>
              <a:rPr lang="ko-KR" altLang="en-US" sz="2500" dirty="0" smtClean="0"/>
              <a:t> 수가 </a:t>
            </a:r>
            <a:r>
              <a:rPr lang="en-US" altLang="ko-KR" sz="2500" dirty="0" smtClean="0"/>
              <a:t>10</a:t>
            </a:r>
            <a:r>
              <a:rPr lang="ko-KR" altLang="en-US" sz="2500" dirty="0" smtClean="0"/>
              <a:t>개 이상인 게시물</a:t>
            </a:r>
            <a:endParaRPr lang="en-US" altLang="ko-KR" sz="2500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sz="25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500" dirty="0" err="1" smtClean="0"/>
              <a:t>좋아요가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개 이상인 게시물</a:t>
            </a:r>
            <a:endParaRPr lang="en-US" altLang="ko-KR" sz="2500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sz="25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500" dirty="0" smtClean="0"/>
              <a:t>위 두 조건을 만족시키는 게시물 출력</a:t>
            </a:r>
            <a:endParaRPr lang="en-US" altLang="ko-KR" sz="2500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sz="2500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z="2500" dirty="0" smtClean="0"/>
              <a:t>‘</a:t>
            </a:r>
            <a:r>
              <a:rPr lang="ko-KR" altLang="en-US" sz="2500" dirty="0" smtClean="0"/>
              <a:t>게시물 고유번호</a:t>
            </a:r>
            <a:r>
              <a:rPr lang="en-US" altLang="ko-KR" sz="2500" dirty="0" smtClean="0"/>
              <a:t>’, ‘</a:t>
            </a:r>
            <a:r>
              <a:rPr lang="ko-KR" altLang="en-US" sz="2500" dirty="0" smtClean="0"/>
              <a:t>좋아요 수</a:t>
            </a:r>
            <a:r>
              <a:rPr lang="en-US" altLang="ko-KR" sz="2500" dirty="0" smtClean="0"/>
              <a:t>’, ‘</a:t>
            </a:r>
            <a:r>
              <a:rPr lang="ko-KR" altLang="en-US" sz="2500" dirty="0" smtClean="0"/>
              <a:t>싫어요 수</a:t>
            </a:r>
            <a:r>
              <a:rPr lang="en-US" altLang="ko-KR" sz="2500" dirty="0" smtClean="0"/>
              <a:t>’, ‘</a:t>
            </a:r>
            <a:r>
              <a:rPr lang="ko-KR" altLang="en-US" sz="2500" dirty="0" smtClean="0"/>
              <a:t>점수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좋아요</a:t>
            </a:r>
            <a:r>
              <a:rPr lang="en-US" altLang="ko-KR" sz="2500" dirty="0" smtClean="0"/>
              <a:t>-</a:t>
            </a:r>
            <a:r>
              <a:rPr lang="ko-KR" altLang="en-US" sz="2500" dirty="0" smtClean="0"/>
              <a:t>싫어요</a:t>
            </a:r>
            <a:r>
              <a:rPr lang="en-US" altLang="ko-KR" sz="2500" dirty="0" smtClean="0"/>
              <a:t>)’</a:t>
            </a:r>
            <a:r>
              <a:rPr lang="ko-KR" altLang="en-US" sz="2500" dirty="0" smtClean="0"/>
              <a:t>로 구성된 결과 출력</a:t>
            </a:r>
            <a:endParaRPr lang="en-US" altLang="ko-KR" sz="2500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sz="25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500" dirty="0" smtClean="0"/>
              <a:t>가장 높은 점수를 획득한 게시물이 가장 위로 출력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5792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367798"/>
            <a:ext cx="5616624" cy="5521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850" b="1" dirty="0"/>
              <a:t>SELECT </a:t>
            </a:r>
            <a:r>
              <a:rPr lang="en-US" altLang="ko-KR" sz="850" b="1" dirty="0" err="1"/>
              <a:t>LIKEDISLIKE.Id</a:t>
            </a:r>
            <a:r>
              <a:rPr lang="en-US" altLang="ko-KR" sz="850" b="1" dirty="0"/>
              <a:t>, </a:t>
            </a:r>
            <a:r>
              <a:rPr lang="en-US" altLang="ko-KR" sz="850" b="1" dirty="0" err="1"/>
              <a:t>likeoverone</a:t>
            </a:r>
            <a:r>
              <a:rPr lang="en-US" altLang="ko-KR" sz="850" b="1" dirty="0"/>
              <a:t>, </a:t>
            </a:r>
            <a:r>
              <a:rPr lang="en-US" altLang="ko-KR" sz="850" b="1" dirty="0" err="1"/>
              <a:t>dislikecount</a:t>
            </a:r>
            <a:r>
              <a:rPr lang="en-US" altLang="ko-KR" sz="850" b="1" dirty="0"/>
              <a:t>, </a:t>
            </a:r>
            <a:r>
              <a:rPr lang="en-US" altLang="ko-KR" sz="850" b="1" dirty="0" err="1"/>
              <a:t>likeoverone-dislikecount</a:t>
            </a:r>
            <a:r>
              <a:rPr lang="en-US" altLang="ko-KR" sz="850" b="1" dirty="0"/>
              <a:t> AS score   </a:t>
            </a:r>
          </a:p>
          <a:p>
            <a:pPr marL="0" indent="0">
              <a:buNone/>
            </a:pPr>
            <a:r>
              <a:rPr lang="en-US" altLang="ko-KR" sz="850" b="1" dirty="0"/>
              <a:t>FROM</a:t>
            </a:r>
            <a:r>
              <a:rPr lang="en-US" altLang="ko-KR" sz="850" dirty="0"/>
              <a:t>   </a:t>
            </a:r>
          </a:p>
          <a:p>
            <a:pPr marL="0" indent="0">
              <a:buNone/>
            </a:pPr>
            <a:r>
              <a:rPr lang="en-US" altLang="ko-KR" sz="850" dirty="0"/>
              <a:t>    </a:t>
            </a:r>
            <a:r>
              <a:rPr lang="en-US" altLang="ko-KR" sz="850" dirty="0" smtClean="0"/>
              <a:t>   </a:t>
            </a:r>
            <a:r>
              <a:rPr lang="en-US" altLang="ko-KR" sz="850" dirty="0"/>
              <a:t>(SELECT </a:t>
            </a:r>
            <a:r>
              <a:rPr lang="en-US" altLang="ko-KR" sz="850" dirty="0" err="1"/>
              <a:t>P.Id</a:t>
            </a:r>
            <a:r>
              <a:rPr lang="en-US" altLang="ko-KR" sz="850" dirty="0"/>
              <a:t>, COUNT(*) AS </a:t>
            </a:r>
            <a:r>
              <a:rPr lang="en-US" altLang="ko-KR" sz="850" dirty="0" err="1"/>
              <a:t>commentcount</a:t>
            </a:r>
            <a:r>
              <a:rPr lang="en-US" altLang="ko-KR" sz="850" dirty="0"/>
              <a:t> </a:t>
            </a:r>
          </a:p>
          <a:p>
            <a:pPr marL="0" indent="0">
              <a:buNone/>
            </a:pPr>
            <a:r>
              <a:rPr lang="en-US" altLang="ko-KR" sz="850" dirty="0"/>
              <a:t>       </a:t>
            </a:r>
            <a:r>
              <a:rPr lang="en-US" altLang="ko-KR" sz="850" dirty="0" smtClean="0"/>
              <a:t> FROM </a:t>
            </a:r>
            <a:r>
              <a:rPr lang="en-US" altLang="ko-KR" sz="850" dirty="0"/>
              <a:t>posts AS P</a:t>
            </a:r>
          </a:p>
          <a:p>
            <a:pPr marL="0" indent="0">
              <a:buNone/>
            </a:pPr>
            <a:r>
              <a:rPr lang="en-US" altLang="ko-KR" sz="850" dirty="0"/>
              <a:t>       </a:t>
            </a:r>
            <a:r>
              <a:rPr lang="en-US" altLang="ko-KR" sz="850" dirty="0" smtClean="0"/>
              <a:t> INNER </a:t>
            </a:r>
            <a:r>
              <a:rPr lang="en-US" altLang="ko-KR" sz="850" dirty="0"/>
              <a:t>JOIN comments AS C</a:t>
            </a:r>
          </a:p>
          <a:p>
            <a:pPr marL="0" indent="0">
              <a:buNone/>
            </a:pPr>
            <a:r>
              <a:rPr lang="en-US" altLang="ko-KR" sz="850" dirty="0"/>
              <a:t>       </a:t>
            </a:r>
            <a:r>
              <a:rPr lang="en-US" altLang="ko-KR" sz="850" dirty="0" smtClean="0"/>
              <a:t> ON </a:t>
            </a:r>
            <a:r>
              <a:rPr lang="en-US" altLang="ko-KR" sz="850" dirty="0" err="1"/>
              <a:t>P.Id</a:t>
            </a:r>
            <a:r>
              <a:rPr lang="en-US" altLang="ko-KR" sz="850" dirty="0"/>
              <a:t> = </a:t>
            </a:r>
            <a:r>
              <a:rPr lang="en-US" altLang="ko-KR" sz="850" dirty="0" err="1"/>
              <a:t>C.PostId</a:t>
            </a:r>
            <a:endParaRPr lang="en-US" altLang="ko-KR" sz="850" dirty="0"/>
          </a:p>
          <a:p>
            <a:pPr marL="0" indent="0">
              <a:buNone/>
            </a:pPr>
            <a:r>
              <a:rPr lang="en-US" altLang="ko-KR" sz="850" dirty="0"/>
              <a:t>       </a:t>
            </a:r>
            <a:r>
              <a:rPr lang="en-US" altLang="ko-KR" sz="850" dirty="0" smtClean="0"/>
              <a:t> GROUP </a:t>
            </a:r>
            <a:r>
              <a:rPr lang="en-US" altLang="ko-KR" sz="850" dirty="0"/>
              <a:t>BY </a:t>
            </a:r>
            <a:r>
              <a:rPr lang="en-US" altLang="ko-KR" sz="850" dirty="0" err="1"/>
              <a:t>P.Id</a:t>
            </a:r>
            <a:endParaRPr lang="en-US" altLang="ko-KR" sz="850" dirty="0"/>
          </a:p>
          <a:p>
            <a:pPr marL="0" indent="0">
              <a:buNone/>
            </a:pPr>
            <a:r>
              <a:rPr lang="en-US" altLang="ko-KR" sz="850" dirty="0"/>
              <a:t>       </a:t>
            </a:r>
            <a:r>
              <a:rPr lang="en-US" altLang="ko-KR" sz="850" dirty="0" smtClean="0"/>
              <a:t> HAVING </a:t>
            </a:r>
            <a:r>
              <a:rPr lang="en-US" altLang="ko-KR" sz="850" dirty="0" err="1"/>
              <a:t>commentcount</a:t>
            </a:r>
            <a:r>
              <a:rPr lang="en-US" altLang="ko-KR" sz="850" dirty="0"/>
              <a:t> &gt;= 10) </a:t>
            </a:r>
            <a:r>
              <a:rPr lang="en-US" altLang="ko-KR" sz="850" b="1" dirty="0"/>
              <a:t>AS COMMENTCOUNT</a:t>
            </a:r>
          </a:p>
          <a:p>
            <a:pPr marL="0" indent="0">
              <a:buNone/>
            </a:pPr>
            <a:endParaRPr lang="en-US" altLang="ko-KR" sz="850" dirty="0"/>
          </a:p>
          <a:p>
            <a:pPr marL="0" indent="0">
              <a:buNone/>
            </a:pPr>
            <a:r>
              <a:rPr lang="en-US" altLang="ko-KR" sz="850" b="1" dirty="0" smtClean="0"/>
              <a:t>INNER </a:t>
            </a:r>
            <a:r>
              <a:rPr lang="en-US" altLang="ko-KR" sz="850" b="1" dirty="0"/>
              <a:t>JOIN    </a:t>
            </a:r>
            <a:endParaRPr lang="en-US" altLang="ko-KR" sz="850" dirty="0"/>
          </a:p>
          <a:p>
            <a:pPr marL="0" indent="0">
              <a:buNone/>
            </a:pPr>
            <a:r>
              <a:rPr lang="en-US" altLang="ko-KR" sz="850" dirty="0"/>
              <a:t>   </a:t>
            </a:r>
            <a:r>
              <a:rPr lang="en-US" altLang="ko-KR" sz="850" dirty="0" smtClean="0"/>
              <a:t>   (</a:t>
            </a:r>
            <a:r>
              <a:rPr lang="en-US" altLang="ko-KR" sz="850" dirty="0">
                <a:solidFill>
                  <a:srgbClr val="0070C0"/>
                </a:solidFill>
              </a:rPr>
              <a:t>SELECT</a:t>
            </a:r>
            <a:r>
              <a:rPr lang="en-US" altLang="ko-KR" sz="850" dirty="0"/>
              <a:t> </a:t>
            </a:r>
            <a:r>
              <a:rPr lang="en-US" altLang="ko-KR" sz="850" dirty="0" err="1"/>
              <a:t>LIKEPOST.Id</a:t>
            </a:r>
            <a:r>
              <a:rPr lang="en-US" altLang="ko-KR" sz="850" dirty="0"/>
              <a:t>, </a:t>
            </a:r>
            <a:r>
              <a:rPr lang="en-US" altLang="ko-KR" sz="850" dirty="0" err="1"/>
              <a:t>likeoverone</a:t>
            </a:r>
            <a:r>
              <a:rPr lang="en-US" altLang="ko-KR" sz="850" dirty="0"/>
              <a:t>, </a:t>
            </a:r>
            <a:r>
              <a:rPr lang="en-US" altLang="ko-KR" sz="850" dirty="0" err="1"/>
              <a:t>dislikecount</a:t>
            </a:r>
            <a:endParaRPr lang="en-US" altLang="ko-KR" sz="850" dirty="0"/>
          </a:p>
          <a:p>
            <a:pPr marL="0" indent="0">
              <a:buNone/>
            </a:pPr>
            <a:r>
              <a:rPr lang="en-US" altLang="ko-KR" sz="850" dirty="0"/>
              <a:t>    </a:t>
            </a:r>
            <a:r>
              <a:rPr lang="en-US" altLang="ko-KR" sz="850" dirty="0" smtClean="0"/>
              <a:t>   </a:t>
            </a:r>
            <a:r>
              <a:rPr lang="en-US" altLang="ko-KR" sz="850" dirty="0" smtClean="0">
                <a:solidFill>
                  <a:srgbClr val="0070C0"/>
                </a:solidFill>
              </a:rPr>
              <a:t>FROM</a:t>
            </a:r>
            <a:r>
              <a:rPr lang="en-US" altLang="ko-KR" sz="850" dirty="0" smtClean="0"/>
              <a:t>   </a:t>
            </a:r>
            <a:endParaRPr lang="en-US" altLang="ko-KR" sz="850" dirty="0"/>
          </a:p>
          <a:p>
            <a:pPr marL="0" indent="0">
              <a:buNone/>
            </a:pPr>
            <a:r>
              <a:rPr lang="en-US" altLang="ko-KR" sz="850" i="1" dirty="0"/>
              <a:t>     </a:t>
            </a:r>
            <a:r>
              <a:rPr lang="en-US" altLang="ko-KR" sz="850" i="1" dirty="0" smtClean="0"/>
              <a:t>  </a:t>
            </a:r>
            <a:r>
              <a:rPr lang="en-US" altLang="ko-KR" sz="850" dirty="0"/>
              <a:t>(SELECT </a:t>
            </a:r>
            <a:r>
              <a:rPr lang="en-US" altLang="ko-KR" sz="850" dirty="0" err="1"/>
              <a:t>P.Id</a:t>
            </a:r>
            <a:r>
              <a:rPr lang="en-US" altLang="ko-KR" sz="850" dirty="0"/>
              <a:t>, COUNT(*) AS </a:t>
            </a:r>
            <a:r>
              <a:rPr lang="en-US" altLang="ko-KR" sz="850" dirty="0" err="1"/>
              <a:t>likeoverone</a:t>
            </a:r>
            <a:endParaRPr lang="en-US" altLang="ko-KR" sz="850" dirty="0"/>
          </a:p>
          <a:p>
            <a:pPr marL="0" indent="0">
              <a:buNone/>
            </a:pPr>
            <a:r>
              <a:rPr lang="en-US" altLang="ko-KR" sz="850" dirty="0"/>
              <a:t>       FROM posts AS P</a:t>
            </a:r>
          </a:p>
          <a:p>
            <a:pPr marL="0" indent="0">
              <a:buNone/>
            </a:pPr>
            <a:r>
              <a:rPr lang="en-US" altLang="ko-KR" sz="850" dirty="0"/>
              <a:t>       INNER JOIN votes AS V</a:t>
            </a:r>
          </a:p>
          <a:p>
            <a:pPr marL="0" indent="0">
              <a:buNone/>
            </a:pPr>
            <a:r>
              <a:rPr lang="en-US" altLang="ko-KR" sz="850" dirty="0"/>
              <a:t>       ON </a:t>
            </a:r>
            <a:r>
              <a:rPr lang="en-US" altLang="ko-KR" sz="850" dirty="0" err="1"/>
              <a:t>P.Id</a:t>
            </a:r>
            <a:r>
              <a:rPr lang="en-US" altLang="ko-KR" sz="850" dirty="0"/>
              <a:t> = </a:t>
            </a:r>
            <a:r>
              <a:rPr lang="en-US" altLang="ko-KR" sz="850" dirty="0" err="1"/>
              <a:t>V.PostId</a:t>
            </a:r>
            <a:endParaRPr lang="en-US" altLang="ko-KR" sz="850" dirty="0"/>
          </a:p>
          <a:p>
            <a:pPr marL="0" indent="0">
              <a:buNone/>
            </a:pPr>
            <a:r>
              <a:rPr lang="en-US" altLang="ko-KR" sz="850" dirty="0"/>
              <a:t>       WHERE </a:t>
            </a:r>
            <a:r>
              <a:rPr lang="en-US" altLang="ko-KR" sz="850" dirty="0" err="1"/>
              <a:t>V.VoteTypeId</a:t>
            </a:r>
            <a:r>
              <a:rPr lang="en-US" altLang="ko-KR" sz="850" dirty="0"/>
              <a:t> = 2</a:t>
            </a:r>
          </a:p>
          <a:p>
            <a:pPr marL="0" indent="0">
              <a:buNone/>
            </a:pPr>
            <a:r>
              <a:rPr lang="en-US" altLang="ko-KR" sz="850" dirty="0"/>
              <a:t>       GROUP BY </a:t>
            </a:r>
            <a:r>
              <a:rPr lang="en-US" altLang="ko-KR" sz="850" dirty="0" err="1"/>
              <a:t>P.Id</a:t>
            </a:r>
            <a:endParaRPr lang="en-US" altLang="ko-KR" sz="850" dirty="0"/>
          </a:p>
          <a:p>
            <a:pPr marL="0" indent="0">
              <a:buNone/>
            </a:pPr>
            <a:r>
              <a:rPr lang="en-US" altLang="ko-KR" sz="850" dirty="0"/>
              <a:t>       HAVING </a:t>
            </a:r>
            <a:r>
              <a:rPr lang="en-US" altLang="ko-KR" sz="850" dirty="0" err="1"/>
              <a:t>likeoverone</a:t>
            </a:r>
            <a:r>
              <a:rPr lang="en-US" altLang="ko-KR" sz="850" dirty="0"/>
              <a:t> &gt;= 1) AS LIKEPOST</a:t>
            </a:r>
          </a:p>
          <a:p>
            <a:pPr marL="0" indent="0">
              <a:buNone/>
            </a:pPr>
            <a:r>
              <a:rPr lang="en-US" altLang="ko-KR" sz="850" dirty="0"/>
              <a:t>       </a:t>
            </a:r>
          </a:p>
          <a:p>
            <a:pPr marL="0" indent="0">
              <a:buNone/>
            </a:pPr>
            <a:r>
              <a:rPr lang="en-US" altLang="ko-KR" sz="850" dirty="0"/>
              <a:t>       </a:t>
            </a:r>
            <a:r>
              <a:rPr lang="en-US" altLang="ko-KR" sz="850" dirty="0">
                <a:solidFill>
                  <a:srgbClr val="0070C0"/>
                </a:solidFill>
              </a:rPr>
              <a:t>INNER </a:t>
            </a:r>
            <a:r>
              <a:rPr lang="en-US" altLang="ko-KR" sz="850" dirty="0" smtClean="0">
                <a:solidFill>
                  <a:srgbClr val="0070C0"/>
                </a:solidFill>
              </a:rPr>
              <a:t>JOIN</a:t>
            </a:r>
            <a:endParaRPr lang="en-US" altLang="ko-KR" sz="850" dirty="0"/>
          </a:p>
          <a:p>
            <a:pPr marL="0" indent="0">
              <a:buNone/>
            </a:pPr>
            <a:r>
              <a:rPr lang="en-US" altLang="ko-KR" sz="850" dirty="0"/>
              <a:t>     </a:t>
            </a:r>
            <a:r>
              <a:rPr lang="en-US" altLang="ko-KR" sz="850" dirty="0" smtClean="0"/>
              <a:t>  </a:t>
            </a:r>
            <a:r>
              <a:rPr lang="en-US" altLang="ko-KR" sz="850" dirty="0"/>
              <a:t>(SELECT </a:t>
            </a:r>
            <a:r>
              <a:rPr lang="en-US" altLang="ko-KR" sz="850" dirty="0" err="1"/>
              <a:t>P.Id</a:t>
            </a:r>
            <a:r>
              <a:rPr lang="en-US" altLang="ko-KR" sz="850" dirty="0"/>
              <a:t>, COUNT(*) AS </a:t>
            </a:r>
            <a:r>
              <a:rPr lang="en-US" altLang="ko-KR" sz="850" dirty="0" err="1"/>
              <a:t>dislikecount</a:t>
            </a:r>
            <a:endParaRPr lang="en-US" altLang="ko-KR" sz="850" dirty="0"/>
          </a:p>
          <a:p>
            <a:pPr marL="0" indent="0">
              <a:buNone/>
            </a:pPr>
            <a:r>
              <a:rPr lang="en-US" altLang="ko-KR" sz="850" dirty="0"/>
              <a:t>       FROM posts AS P</a:t>
            </a:r>
          </a:p>
          <a:p>
            <a:pPr marL="0" indent="0">
              <a:buNone/>
            </a:pPr>
            <a:r>
              <a:rPr lang="en-US" altLang="ko-KR" sz="850" dirty="0"/>
              <a:t>       INNER JOIN votes AS V</a:t>
            </a:r>
          </a:p>
          <a:p>
            <a:pPr marL="0" indent="0">
              <a:buNone/>
            </a:pPr>
            <a:r>
              <a:rPr lang="en-US" altLang="ko-KR" sz="850" dirty="0"/>
              <a:t>       ON </a:t>
            </a:r>
            <a:r>
              <a:rPr lang="en-US" altLang="ko-KR" sz="850" dirty="0" err="1"/>
              <a:t>P.Id</a:t>
            </a:r>
            <a:r>
              <a:rPr lang="en-US" altLang="ko-KR" sz="850" dirty="0"/>
              <a:t> = </a:t>
            </a:r>
            <a:r>
              <a:rPr lang="en-US" altLang="ko-KR" sz="850" dirty="0" err="1"/>
              <a:t>V.PostId</a:t>
            </a:r>
            <a:endParaRPr lang="en-US" altLang="ko-KR" sz="850" dirty="0"/>
          </a:p>
          <a:p>
            <a:pPr marL="0" indent="0">
              <a:buNone/>
            </a:pPr>
            <a:r>
              <a:rPr lang="en-US" altLang="ko-KR" sz="850" dirty="0"/>
              <a:t>       WHERE </a:t>
            </a:r>
            <a:r>
              <a:rPr lang="en-US" altLang="ko-KR" sz="850" dirty="0" err="1"/>
              <a:t>V.VoteTypeId</a:t>
            </a:r>
            <a:r>
              <a:rPr lang="en-US" altLang="ko-KR" sz="850" dirty="0"/>
              <a:t> = 3</a:t>
            </a:r>
          </a:p>
          <a:p>
            <a:pPr marL="0" indent="0">
              <a:buNone/>
            </a:pPr>
            <a:r>
              <a:rPr lang="en-US" altLang="ko-KR" sz="850" dirty="0"/>
              <a:t>       GROUP BY </a:t>
            </a:r>
            <a:r>
              <a:rPr lang="en-US" altLang="ko-KR" sz="850" dirty="0" err="1"/>
              <a:t>P.Id</a:t>
            </a:r>
            <a:r>
              <a:rPr lang="en-US" altLang="ko-KR" sz="850" dirty="0"/>
              <a:t>)  AS DISLIKEPOST</a:t>
            </a:r>
          </a:p>
          <a:p>
            <a:pPr marL="0" indent="0">
              <a:buNone/>
            </a:pPr>
            <a:r>
              <a:rPr lang="en-US" altLang="ko-KR" sz="850" dirty="0"/>
              <a:t>      </a:t>
            </a:r>
          </a:p>
          <a:p>
            <a:pPr marL="0" indent="0">
              <a:buNone/>
            </a:pPr>
            <a:r>
              <a:rPr lang="en-US" altLang="ko-KR" sz="850" dirty="0">
                <a:solidFill>
                  <a:srgbClr val="0070C0"/>
                </a:solidFill>
              </a:rPr>
              <a:t>     </a:t>
            </a:r>
            <a:r>
              <a:rPr lang="en-US" altLang="ko-KR" sz="850" dirty="0" smtClean="0">
                <a:solidFill>
                  <a:srgbClr val="0070C0"/>
                </a:solidFill>
              </a:rPr>
              <a:t>  </a:t>
            </a:r>
            <a:r>
              <a:rPr lang="en-US" altLang="ko-KR" sz="850" dirty="0">
                <a:solidFill>
                  <a:srgbClr val="0070C0"/>
                </a:solidFill>
              </a:rPr>
              <a:t>ON </a:t>
            </a:r>
            <a:r>
              <a:rPr lang="en-US" altLang="ko-KR" sz="850" dirty="0" err="1"/>
              <a:t>LiKEPOST.Id</a:t>
            </a:r>
            <a:r>
              <a:rPr lang="en-US" altLang="ko-KR" sz="850" dirty="0"/>
              <a:t> = </a:t>
            </a:r>
            <a:r>
              <a:rPr lang="en-US" altLang="ko-KR" sz="850" dirty="0" err="1" smtClean="0"/>
              <a:t>DISLIKEPOST.Id</a:t>
            </a:r>
            <a:r>
              <a:rPr lang="en-US" altLang="ko-KR" sz="850" dirty="0" smtClean="0"/>
              <a:t> </a:t>
            </a:r>
            <a:r>
              <a:rPr lang="en-US" altLang="ko-KR" sz="850" dirty="0"/>
              <a:t>) </a:t>
            </a:r>
            <a:r>
              <a:rPr lang="en-US" altLang="ko-KR" sz="850" b="1" dirty="0"/>
              <a:t>AS LIKEDISLIKE</a:t>
            </a:r>
          </a:p>
          <a:p>
            <a:pPr marL="0" indent="0">
              <a:buNone/>
            </a:pPr>
            <a:r>
              <a:rPr lang="en-US" altLang="ko-KR" sz="850" b="1" dirty="0"/>
              <a:t>      </a:t>
            </a:r>
          </a:p>
          <a:p>
            <a:pPr marL="0" indent="0">
              <a:buNone/>
            </a:pPr>
            <a:r>
              <a:rPr lang="en-US" altLang="ko-KR" sz="850" b="1" dirty="0" smtClean="0"/>
              <a:t>ON </a:t>
            </a:r>
            <a:r>
              <a:rPr lang="en-US" altLang="ko-KR" sz="850" b="1" dirty="0" err="1"/>
              <a:t>COMMENTCOUNT.Id</a:t>
            </a:r>
            <a:r>
              <a:rPr lang="en-US" altLang="ko-KR" sz="850" b="1" dirty="0"/>
              <a:t> = </a:t>
            </a:r>
            <a:r>
              <a:rPr lang="en-US" altLang="ko-KR" sz="850" b="1" dirty="0" err="1"/>
              <a:t>LIKEDISLIKE.Id</a:t>
            </a:r>
            <a:endParaRPr lang="en-US" altLang="ko-KR" sz="850" b="1" dirty="0"/>
          </a:p>
          <a:p>
            <a:pPr marL="0" indent="0">
              <a:buNone/>
            </a:pPr>
            <a:r>
              <a:rPr lang="en-US" altLang="ko-KR" sz="850" b="1" dirty="0"/>
              <a:t>ORDER BY score DESC</a:t>
            </a:r>
            <a:endParaRPr lang="ko-KR" altLang="en-US" sz="8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93588" y="5749000"/>
            <a:ext cx="208823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 QUERY</a:t>
            </a:r>
          </a:p>
          <a:p>
            <a:r>
              <a:rPr lang="en-US" altLang="ko-KR" dirty="0" smtClean="0"/>
              <a:t>SUBQUERY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SUB-SUBQUERY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3371" y="1642846"/>
            <a:ext cx="2952328" cy="1077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707904" y="1929591"/>
            <a:ext cx="1152128" cy="5040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1929591"/>
            <a:ext cx="349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수가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이상인 게시물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3368" y="2924944"/>
            <a:ext cx="2972331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719622" y="4077072"/>
            <a:ext cx="1152128" cy="5040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2624" y="3836947"/>
            <a:ext cx="3603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LIKEDILIKE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좋아요 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이상인 게시물에 대한 고유번호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좋아요 수와 싫어요 수 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3528" y="6237312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1835696" y="6237312"/>
            <a:ext cx="1042307" cy="217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58981" y="6160658"/>
            <a:ext cx="342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점수에 </a:t>
            </a:r>
            <a:r>
              <a:rPr lang="ko-KR" altLang="en-US" smtClean="0"/>
              <a:t>대한 내림차순으로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1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R8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17850960" descr="EMB000034804a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95" y="1831514"/>
            <a:ext cx="3763963" cy="40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2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획득한 </a:t>
            </a:r>
            <a:r>
              <a:rPr lang="ko-KR" altLang="en-US" dirty="0" err="1" smtClean="0"/>
              <a:t>뱃지가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 이상인 사용자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그들이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년마다 평균적으로 작성하는 게시물의 수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‘</a:t>
            </a:r>
            <a:r>
              <a:rPr lang="ko-KR" altLang="en-US" dirty="0" smtClean="0"/>
              <a:t>사용자 고유번호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획득한 </a:t>
            </a:r>
            <a:r>
              <a:rPr lang="ko-KR" altLang="en-US" dirty="0" err="1" smtClean="0"/>
              <a:t>뱃지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평균 게시물 작성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순서로 출력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획득한 </a:t>
            </a:r>
            <a:r>
              <a:rPr lang="ko-KR" altLang="en-US" dirty="0" err="1" smtClean="0"/>
              <a:t>뱃지</a:t>
            </a:r>
            <a:r>
              <a:rPr lang="ko-KR" altLang="en-US" dirty="0" smtClean="0"/>
              <a:t> 수의 내림차순으로 정렬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11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404664"/>
            <a:ext cx="5328592" cy="6453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b="1" dirty="0"/>
              <a:t>SELECT   </a:t>
            </a:r>
            <a:r>
              <a:rPr lang="en-US" altLang="ko-KR" sz="900" b="1" dirty="0" err="1"/>
              <a:t>getbadge.Id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cbadge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avPost</a:t>
            </a:r>
            <a:endParaRPr lang="en-US" altLang="ko-KR" sz="900" b="1" dirty="0"/>
          </a:p>
          <a:p>
            <a:pPr marL="0" indent="0">
              <a:buNone/>
            </a:pPr>
            <a:r>
              <a:rPr lang="en-US" altLang="ko-KR" sz="900" b="1" dirty="0"/>
              <a:t>FROM   </a:t>
            </a:r>
          </a:p>
          <a:p>
            <a:pPr marL="0" indent="0">
              <a:buNone/>
            </a:pPr>
            <a:r>
              <a:rPr lang="en-US" altLang="ko-KR" sz="900" dirty="0"/>
              <a:t>     </a:t>
            </a:r>
            <a:r>
              <a:rPr lang="en-US" altLang="ko-KR" sz="900" dirty="0" smtClean="0"/>
              <a:t>  </a:t>
            </a:r>
            <a:r>
              <a:rPr lang="en-US" altLang="ko-KR" sz="900" dirty="0">
                <a:solidFill>
                  <a:srgbClr val="0070C0"/>
                </a:solidFill>
              </a:rPr>
              <a:t>(SELECT </a:t>
            </a:r>
            <a:r>
              <a:rPr lang="en-US" altLang="ko-KR" sz="900" dirty="0" err="1"/>
              <a:t>U.Id</a:t>
            </a:r>
            <a:r>
              <a:rPr lang="en-US" altLang="ko-KR" sz="900" dirty="0"/>
              <a:t>, COUNT(*) AS </a:t>
            </a:r>
            <a:r>
              <a:rPr lang="en-US" altLang="ko-KR" sz="900" dirty="0" err="1"/>
              <a:t>cbadge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   </a:t>
            </a:r>
            <a:r>
              <a:rPr lang="en-US" altLang="ko-KR" sz="900" dirty="0">
                <a:solidFill>
                  <a:srgbClr val="0070C0"/>
                </a:solidFill>
              </a:rPr>
              <a:t>FROM</a:t>
            </a:r>
            <a:r>
              <a:rPr lang="en-US" altLang="ko-KR" sz="900" dirty="0"/>
              <a:t> </a:t>
            </a:r>
            <a:r>
              <a:rPr lang="en-US" altLang="ko-KR" sz="900" dirty="0" err="1"/>
              <a:t>userInfo</a:t>
            </a:r>
            <a:r>
              <a:rPr lang="en-US" altLang="ko-KR" sz="900" dirty="0"/>
              <a:t> AS U</a:t>
            </a:r>
          </a:p>
          <a:p>
            <a:pPr marL="0" indent="0">
              <a:buNone/>
            </a:pPr>
            <a:r>
              <a:rPr lang="en-US" altLang="ko-KR" sz="900" dirty="0"/>
              <a:t>       </a:t>
            </a:r>
            <a:r>
              <a:rPr lang="en-US" altLang="ko-KR" sz="900" dirty="0">
                <a:solidFill>
                  <a:srgbClr val="0070C0"/>
                </a:solidFill>
              </a:rPr>
              <a:t>LEFT OUTER JOIN </a:t>
            </a:r>
            <a:r>
              <a:rPr lang="en-US" altLang="ko-KR" sz="900" dirty="0"/>
              <a:t>badges AS B</a:t>
            </a:r>
          </a:p>
          <a:p>
            <a:pPr marL="0" indent="0">
              <a:buNone/>
            </a:pPr>
            <a:r>
              <a:rPr lang="en-US" altLang="ko-KR" sz="900" dirty="0"/>
              <a:t>       </a:t>
            </a:r>
            <a:r>
              <a:rPr lang="en-US" altLang="ko-KR" sz="900" dirty="0">
                <a:solidFill>
                  <a:srgbClr val="0070C0"/>
                </a:solidFill>
              </a:rPr>
              <a:t>ON</a:t>
            </a:r>
            <a:r>
              <a:rPr lang="en-US" altLang="ko-KR" sz="900" dirty="0"/>
              <a:t> </a:t>
            </a:r>
            <a:r>
              <a:rPr lang="en-US" altLang="ko-KR" sz="900" dirty="0" err="1"/>
              <a:t>U.Id</a:t>
            </a:r>
            <a:r>
              <a:rPr lang="en-US" altLang="ko-KR" sz="900" dirty="0"/>
              <a:t> = </a:t>
            </a:r>
            <a:r>
              <a:rPr lang="en-US" altLang="ko-KR" sz="900" dirty="0" err="1"/>
              <a:t>B.UserInfoId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   </a:t>
            </a:r>
            <a:r>
              <a:rPr lang="en-US" altLang="ko-KR" sz="900" dirty="0">
                <a:solidFill>
                  <a:srgbClr val="0070C0"/>
                </a:solidFill>
              </a:rPr>
              <a:t>UNION</a:t>
            </a:r>
          </a:p>
          <a:p>
            <a:pPr marL="0" indent="0">
              <a:buNone/>
            </a:pPr>
            <a:r>
              <a:rPr lang="en-US" altLang="ko-KR" sz="900" dirty="0"/>
              <a:t>       </a:t>
            </a:r>
            <a:r>
              <a:rPr lang="en-US" altLang="ko-KR" sz="900" dirty="0">
                <a:solidFill>
                  <a:srgbClr val="0070C0"/>
                </a:solidFill>
              </a:rPr>
              <a:t>SELECT</a:t>
            </a:r>
            <a:r>
              <a:rPr lang="en-US" altLang="ko-KR" sz="900" dirty="0"/>
              <a:t> </a:t>
            </a:r>
            <a:r>
              <a:rPr lang="en-US" altLang="ko-KR" sz="900" dirty="0" err="1"/>
              <a:t>U.Id</a:t>
            </a:r>
            <a:r>
              <a:rPr lang="en-US" altLang="ko-KR" sz="900" dirty="0"/>
              <a:t>, COUNT(*) AS </a:t>
            </a:r>
            <a:r>
              <a:rPr lang="en-US" altLang="ko-KR" sz="900" dirty="0" err="1"/>
              <a:t>cbadge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   </a:t>
            </a:r>
            <a:r>
              <a:rPr lang="en-US" altLang="ko-KR" sz="900" dirty="0">
                <a:solidFill>
                  <a:srgbClr val="0070C0"/>
                </a:solidFill>
              </a:rPr>
              <a:t>FROM</a:t>
            </a:r>
            <a:r>
              <a:rPr lang="en-US" altLang="ko-KR" sz="900" dirty="0"/>
              <a:t> </a:t>
            </a:r>
            <a:r>
              <a:rPr lang="en-US" altLang="ko-KR" sz="900" dirty="0" err="1"/>
              <a:t>userInfo</a:t>
            </a:r>
            <a:r>
              <a:rPr lang="en-US" altLang="ko-KR" sz="900" dirty="0"/>
              <a:t> AS U</a:t>
            </a:r>
          </a:p>
          <a:p>
            <a:pPr marL="0" indent="0">
              <a:buNone/>
            </a:pPr>
            <a:r>
              <a:rPr lang="en-US" altLang="ko-KR" sz="900" dirty="0"/>
              <a:t>       </a:t>
            </a:r>
            <a:r>
              <a:rPr lang="en-US" altLang="ko-KR" sz="900" dirty="0">
                <a:solidFill>
                  <a:srgbClr val="0070C0"/>
                </a:solidFill>
              </a:rPr>
              <a:t>RIGHT OUTER JOIN </a:t>
            </a:r>
            <a:r>
              <a:rPr lang="en-US" altLang="ko-KR" sz="900" dirty="0"/>
              <a:t>badges AS B</a:t>
            </a:r>
          </a:p>
          <a:p>
            <a:pPr marL="0" indent="0">
              <a:buNone/>
            </a:pPr>
            <a:r>
              <a:rPr lang="en-US" altLang="ko-KR" sz="900" dirty="0"/>
              <a:t>       </a:t>
            </a:r>
            <a:r>
              <a:rPr lang="en-US" altLang="ko-KR" sz="900" dirty="0">
                <a:solidFill>
                  <a:srgbClr val="0070C0"/>
                </a:solidFill>
              </a:rPr>
              <a:t>ON</a:t>
            </a:r>
            <a:r>
              <a:rPr lang="en-US" altLang="ko-KR" sz="900" dirty="0"/>
              <a:t> </a:t>
            </a:r>
            <a:r>
              <a:rPr lang="en-US" altLang="ko-KR" sz="900" dirty="0" err="1"/>
              <a:t>U.Id</a:t>
            </a:r>
            <a:r>
              <a:rPr lang="en-US" altLang="ko-KR" sz="900" dirty="0"/>
              <a:t> = </a:t>
            </a:r>
            <a:r>
              <a:rPr lang="en-US" altLang="ko-KR" sz="900" dirty="0" err="1"/>
              <a:t>B.UserInfoId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   </a:t>
            </a:r>
            <a:r>
              <a:rPr lang="en-US" altLang="ko-KR" sz="900" dirty="0">
                <a:solidFill>
                  <a:srgbClr val="0070C0"/>
                </a:solidFill>
              </a:rPr>
              <a:t>GROUP BY</a:t>
            </a:r>
            <a:r>
              <a:rPr lang="en-US" altLang="ko-KR" sz="900" dirty="0"/>
              <a:t> </a:t>
            </a:r>
            <a:r>
              <a:rPr lang="en-US" altLang="ko-KR" sz="900" dirty="0" err="1"/>
              <a:t>U.Id</a:t>
            </a:r>
            <a:r>
              <a:rPr lang="en-US" altLang="ko-KR" sz="900" dirty="0">
                <a:solidFill>
                  <a:srgbClr val="0070C0"/>
                </a:solidFill>
              </a:rPr>
              <a:t>)</a:t>
            </a:r>
            <a:r>
              <a:rPr lang="en-US" altLang="ko-KR" sz="900" dirty="0"/>
              <a:t> </a:t>
            </a:r>
            <a:r>
              <a:rPr lang="en-US" altLang="ko-KR" sz="900" b="1" dirty="0"/>
              <a:t>AS </a:t>
            </a:r>
            <a:r>
              <a:rPr lang="en-US" altLang="ko-KR" sz="900" b="1" dirty="0" err="1"/>
              <a:t>getbadge</a:t>
            </a:r>
            <a:endParaRPr lang="en-US" altLang="ko-KR" sz="900" b="1" dirty="0"/>
          </a:p>
          <a:p>
            <a:pPr marL="0" indent="0">
              <a:buNone/>
            </a:pPr>
            <a:r>
              <a:rPr lang="en-US" altLang="ko-KR" sz="900" b="1" dirty="0" smtClean="0"/>
              <a:t>INNER </a:t>
            </a:r>
            <a:r>
              <a:rPr lang="en-US" altLang="ko-KR" sz="900" b="1" dirty="0"/>
              <a:t>JOIN</a:t>
            </a:r>
          </a:p>
          <a:p>
            <a:pPr marL="0" indent="0">
              <a:buNone/>
            </a:pPr>
            <a:r>
              <a:rPr lang="en-US" altLang="ko-KR" sz="900" dirty="0"/>
              <a:t>      (</a:t>
            </a:r>
            <a:r>
              <a:rPr lang="en-US" altLang="ko-KR" sz="900" dirty="0">
                <a:solidFill>
                  <a:srgbClr val="0070C0"/>
                </a:solidFill>
              </a:rPr>
              <a:t>SELECT</a:t>
            </a:r>
            <a:r>
              <a:rPr lang="en-US" altLang="ko-KR" sz="900" dirty="0"/>
              <a:t> </a:t>
            </a:r>
            <a:r>
              <a:rPr lang="en-US" altLang="ko-KR" sz="900" dirty="0" err="1"/>
              <a:t>postcount.Id</a:t>
            </a:r>
            <a:r>
              <a:rPr lang="en-US" altLang="ko-KR" sz="900" dirty="0"/>
              <a:t>, AVG(</a:t>
            </a:r>
            <a:r>
              <a:rPr lang="en-US" altLang="ko-KR" sz="900" dirty="0" err="1"/>
              <a:t>cPost</a:t>
            </a:r>
            <a:r>
              <a:rPr lang="en-US" altLang="ko-KR" sz="900" dirty="0"/>
              <a:t>) AS AVPOST</a:t>
            </a:r>
          </a:p>
          <a:p>
            <a:pPr marL="0" indent="0">
              <a:buNone/>
            </a:pPr>
            <a:r>
              <a:rPr lang="en-US" altLang="ko-KR" sz="900" dirty="0">
                <a:solidFill>
                  <a:srgbClr val="0070C0"/>
                </a:solidFill>
              </a:rPr>
              <a:t>     </a:t>
            </a:r>
            <a:r>
              <a:rPr lang="en-US" altLang="ko-KR" sz="900" dirty="0" smtClean="0">
                <a:solidFill>
                  <a:srgbClr val="0070C0"/>
                </a:solidFill>
              </a:rPr>
              <a:t>  </a:t>
            </a:r>
            <a:r>
              <a:rPr lang="en-US" altLang="ko-KR" sz="900" dirty="0">
                <a:solidFill>
                  <a:srgbClr val="0070C0"/>
                </a:solidFill>
              </a:rPr>
              <a:t>FROM  </a:t>
            </a:r>
            <a:r>
              <a:rPr lang="en-US" altLang="ko-KR" sz="900" dirty="0"/>
              <a:t>(</a:t>
            </a:r>
          </a:p>
          <a:p>
            <a:pPr marL="0" indent="0">
              <a:buNone/>
            </a:pPr>
            <a:r>
              <a:rPr lang="en-US" altLang="ko-KR" sz="900" i="1" dirty="0"/>
              <a:t>            </a:t>
            </a:r>
            <a:r>
              <a:rPr lang="en-US" altLang="ko-KR" sz="900" i="1" dirty="0" smtClean="0"/>
              <a:t>  </a:t>
            </a:r>
            <a:r>
              <a:rPr lang="en-US" altLang="ko-KR" sz="900" i="1" dirty="0"/>
              <a:t>SELECT </a:t>
            </a:r>
            <a:r>
              <a:rPr lang="en-US" altLang="ko-KR" sz="900" i="1" dirty="0" err="1"/>
              <a:t>U.Id</a:t>
            </a:r>
            <a:r>
              <a:rPr lang="en-US" altLang="ko-KR" sz="900" i="1" dirty="0"/>
              <a:t>, COUNT(*) AS </a:t>
            </a:r>
            <a:r>
              <a:rPr lang="en-US" altLang="ko-KR" sz="900" i="1" dirty="0" err="1"/>
              <a:t>cPost</a:t>
            </a:r>
            <a:endParaRPr lang="en-US" altLang="ko-KR" sz="900" i="1" dirty="0"/>
          </a:p>
          <a:p>
            <a:pPr marL="0" indent="0">
              <a:buNone/>
            </a:pPr>
            <a:r>
              <a:rPr lang="en-US" altLang="ko-KR" sz="900" i="1" dirty="0"/>
              <a:t>              FROM </a:t>
            </a:r>
            <a:r>
              <a:rPr lang="en-US" altLang="ko-KR" sz="900" i="1" dirty="0" err="1"/>
              <a:t>userInfo</a:t>
            </a:r>
            <a:r>
              <a:rPr lang="en-US" altLang="ko-KR" sz="900" i="1" dirty="0"/>
              <a:t> AS U</a:t>
            </a:r>
          </a:p>
          <a:p>
            <a:pPr marL="0" indent="0">
              <a:buNone/>
            </a:pPr>
            <a:r>
              <a:rPr lang="en-US" altLang="ko-KR" sz="900" i="1" dirty="0"/>
              <a:t>              LEFT OUTER JOIN posts AS P</a:t>
            </a:r>
          </a:p>
          <a:p>
            <a:pPr marL="0" indent="0">
              <a:buNone/>
            </a:pPr>
            <a:r>
              <a:rPr lang="en-US" altLang="ko-KR" sz="900" i="1" dirty="0"/>
              <a:t>              ON </a:t>
            </a:r>
            <a:r>
              <a:rPr lang="en-US" altLang="ko-KR" sz="900" i="1" dirty="0" err="1"/>
              <a:t>U.Id</a:t>
            </a:r>
            <a:r>
              <a:rPr lang="en-US" altLang="ko-KR" sz="900" i="1" dirty="0"/>
              <a:t> = </a:t>
            </a:r>
            <a:r>
              <a:rPr lang="en-US" altLang="ko-KR" sz="900" i="1" dirty="0" err="1"/>
              <a:t>P.OwnerUserId</a:t>
            </a:r>
            <a:endParaRPr lang="en-US" altLang="ko-KR" sz="900" i="1" dirty="0"/>
          </a:p>
          <a:p>
            <a:pPr marL="0" indent="0">
              <a:buNone/>
            </a:pPr>
            <a:r>
              <a:rPr lang="en-US" altLang="ko-KR" sz="900" i="1" dirty="0"/>
              <a:t>              UNION</a:t>
            </a:r>
          </a:p>
          <a:p>
            <a:pPr marL="0" indent="0">
              <a:buNone/>
            </a:pPr>
            <a:r>
              <a:rPr lang="en-US" altLang="ko-KR" sz="900" i="1" dirty="0"/>
              <a:t>              SELECT </a:t>
            </a:r>
            <a:r>
              <a:rPr lang="en-US" altLang="ko-KR" sz="900" i="1" dirty="0" err="1"/>
              <a:t>U.Id</a:t>
            </a:r>
            <a:r>
              <a:rPr lang="en-US" altLang="ko-KR" sz="900" i="1" dirty="0"/>
              <a:t>, COUNT(*) AS </a:t>
            </a:r>
            <a:r>
              <a:rPr lang="en-US" altLang="ko-KR" sz="900" i="1" dirty="0" err="1"/>
              <a:t>cPost</a:t>
            </a:r>
            <a:endParaRPr lang="en-US" altLang="ko-KR" sz="900" i="1" dirty="0"/>
          </a:p>
          <a:p>
            <a:pPr marL="0" indent="0">
              <a:buNone/>
            </a:pPr>
            <a:r>
              <a:rPr lang="en-US" altLang="ko-KR" sz="900" i="1" dirty="0"/>
              <a:t>              FROM </a:t>
            </a:r>
            <a:r>
              <a:rPr lang="en-US" altLang="ko-KR" sz="900" i="1" dirty="0" err="1"/>
              <a:t>userInfo</a:t>
            </a:r>
            <a:r>
              <a:rPr lang="en-US" altLang="ko-KR" sz="900" i="1" dirty="0"/>
              <a:t> AS U</a:t>
            </a:r>
          </a:p>
          <a:p>
            <a:pPr marL="0" indent="0">
              <a:buNone/>
            </a:pPr>
            <a:r>
              <a:rPr lang="en-US" altLang="ko-KR" sz="900" i="1" dirty="0"/>
              <a:t>              RIGHT OUTER JOIN posts AS P</a:t>
            </a:r>
          </a:p>
          <a:p>
            <a:pPr marL="0" indent="0">
              <a:buNone/>
            </a:pPr>
            <a:r>
              <a:rPr lang="en-US" altLang="ko-KR" sz="900" i="1" dirty="0"/>
              <a:t>              ON </a:t>
            </a:r>
            <a:r>
              <a:rPr lang="en-US" altLang="ko-KR" sz="900" i="1" dirty="0" err="1"/>
              <a:t>U.Id</a:t>
            </a:r>
            <a:r>
              <a:rPr lang="en-US" altLang="ko-KR" sz="900" i="1" dirty="0"/>
              <a:t> = </a:t>
            </a:r>
            <a:r>
              <a:rPr lang="en-US" altLang="ko-KR" sz="900" i="1" dirty="0" err="1"/>
              <a:t>P.OwnerUserId</a:t>
            </a:r>
            <a:endParaRPr lang="en-US" altLang="ko-KR" sz="900" i="1" dirty="0"/>
          </a:p>
          <a:p>
            <a:pPr marL="0" indent="0">
              <a:buNone/>
            </a:pPr>
            <a:r>
              <a:rPr lang="en-US" altLang="ko-KR" sz="900" i="1" dirty="0"/>
              <a:t>              WHERE YEAR(</a:t>
            </a:r>
            <a:r>
              <a:rPr lang="en-US" altLang="ko-KR" sz="900" i="1" dirty="0" err="1"/>
              <a:t>P.CreationDate</a:t>
            </a:r>
            <a:r>
              <a:rPr lang="en-US" altLang="ko-KR" sz="900" i="1" dirty="0"/>
              <a:t>) =2010</a:t>
            </a:r>
          </a:p>
          <a:p>
            <a:pPr marL="0" indent="0">
              <a:buNone/>
            </a:pPr>
            <a:r>
              <a:rPr lang="en-US" altLang="ko-KR" sz="900" i="1" dirty="0"/>
              <a:t>              GROUP BY </a:t>
            </a:r>
            <a:r>
              <a:rPr lang="en-US" altLang="ko-KR" sz="900" i="1" dirty="0" err="1" smtClean="0"/>
              <a:t>U.Id</a:t>
            </a:r>
            <a:endParaRPr lang="en-US" altLang="ko-KR" sz="900" i="1" dirty="0" smtClean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b="1" i="1" dirty="0"/>
              <a:t>            </a:t>
            </a:r>
            <a:r>
              <a:rPr lang="en-US" altLang="ko-KR" sz="900" b="1" i="1" dirty="0" smtClean="0"/>
              <a:t>  </a:t>
            </a:r>
            <a:r>
              <a:rPr lang="en-US" altLang="ko-KR" sz="900" i="1" dirty="0" smtClean="0"/>
              <a:t>UNION </a:t>
            </a:r>
            <a:r>
              <a:rPr lang="en-US" altLang="ko-KR" sz="900" i="1" dirty="0"/>
              <a:t>ALL</a:t>
            </a:r>
          </a:p>
          <a:p>
            <a:pPr marL="0" indent="0">
              <a:buNone/>
            </a:pPr>
            <a:r>
              <a:rPr lang="en-US" altLang="ko-KR" sz="900" dirty="0"/>
              <a:t>             </a:t>
            </a:r>
            <a:r>
              <a:rPr lang="en-US" altLang="ko-KR" sz="900" dirty="0" smtClean="0"/>
              <a:t> </a:t>
            </a:r>
            <a:r>
              <a:rPr lang="en-US" altLang="ko-KR" sz="900" i="1" dirty="0" smtClean="0"/>
              <a:t>SELECT </a:t>
            </a:r>
            <a:r>
              <a:rPr lang="en-US" altLang="ko-KR" sz="900" i="1" dirty="0" err="1"/>
              <a:t>U.Id</a:t>
            </a:r>
            <a:r>
              <a:rPr lang="en-US" altLang="ko-KR" sz="900" i="1" dirty="0"/>
              <a:t>, COUNT(*) AS </a:t>
            </a:r>
            <a:r>
              <a:rPr lang="en-US" altLang="ko-KR" sz="900" i="1" dirty="0" err="1"/>
              <a:t>cPost</a:t>
            </a:r>
            <a:endParaRPr lang="en-US" altLang="ko-KR" sz="900" i="1" dirty="0"/>
          </a:p>
          <a:p>
            <a:pPr marL="0" indent="0">
              <a:buNone/>
            </a:pPr>
            <a:r>
              <a:rPr lang="en-US" altLang="ko-KR" sz="900" i="1" dirty="0"/>
              <a:t>              FROM </a:t>
            </a:r>
            <a:r>
              <a:rPr lang="en-US" altLang="ko-KR" sz="900" i="1" dirty="0" err="1"/>
              <a:t>userInfo</a:t>
            </a:r>
            <a:r>
              <a:rPr lang="en-US" altLang="ko-KR" sz="900" i="1" dirty="0"/>
              <a:t> AS U</a:t>
            </a:r>
          </a:p>
          <a:p>
            <a:pPr marL="0" indent="0">
              <a:buNone/>
            </a:pPr>
            <a:r>
              <a:rPr lang="en-US" altLang="ko-KR" sz="900" i="1" dirty="0"/>
              <a:t>              LEFT OUTER JOIN posts AS P</a:t>
            </a:r>
          </a:p>
          <a:p>
            <a:pPr marL="0" indent="0">
              <a:buNone/>
            </a:pPr>
            <a:r>
              <a:rPr lang="en-US" altLang="ko-KR" sz="900" i="1" dirty="0"/>
              <a:t>              ON </a:t>
            </a:r>
            <a:r>
              <a:rPr lang="en-US" altLang="ko-KR" sz="900" i="1" dirty="0" err="1"/>
              <a:t>U.Id</a:t>
            </a:r>
            <a:r>
              <a:rPr lang="en-US" altLang="ko-KR" sz="900" i="1" dirty="0"/>
              <a:t> = </a:t>
            </a:r>
            <a:r>
              <a:rPr lang="en-US" altLang="ko-KR" sz="900" i="1" dirty="0" err="1"/>
              <a:t>P.OwnerUserId</a:t>
            </a:r>
            <a:endParaRPr lang="en-US" altLang="ko-KR" sz="900" i="1" dirty="0"/>
          </a:p>
          <a:p>
            <a:pPr marL="0" indent="0">
              <a:buNone/>
            </a:pPr>
            <a:r>
              <a:rPr lang="en-US" altLang="ko-KR" sz="900" i="1" dirty="0"/>
              <a:t>              UNION</a:t>
            </a:r>
          </a:p>
          <a:p>
            <a:pPr marL="0" indent="0">
              <a:buNone/>
            </a:pPr>
            <a:r>
              <a:rPr lang="en-US" altLang="ko-KR" sz="900" i="1" dirty="0"/>
              <a:t>              SELECT </a:t>
            </a:r>
            <a:r>
              <a:rPr lang="en-US" altLang="ko-KR" sz="900" i="1" dirty="0" err="1"/>
              <a:t>U.Id</a:t>
            </a:r>
            <a:r>
              <a:rPr lang="en-US" altLang="ko-KR" sz="900" i="1" dirty="0"/>
              <a:t>, COUNT(*) AS </a:t>
            </a:r>
            <a:r>
              <a:rPr lang="en-US" altLang="ko-KR" sz="900" i="1" dirty="0" err="1"/>
              <a:t>cPost</a:t>
            </a:r>
            <a:endParaRPr lang="en-US" altLang="ko-KR" sz="900" i="1" dirty="0"/>
          </a:p>
          <a:p>
            <a:pPr marL="0" indent="0">
              <a:buNone/>
            </a:pPr>
            <a:r>
              <a:rPr lang="en-US" altLang="ko-KR" sz="900" i="1" dirty="0"/>
              <a:t>              FROM </a:t>
            </a:r>
            <a:r>
              <a:rPr lang="en-US" altLang="ko-KR" sz="900" i="1" dirty="0" err="1"/>
              <a:t>userInfo</a:t>
            </a:r>
            <a:r>
              <a:rPr lang="en-US" altLang="ko-KR" sz="900" i="1" dirty="0"/>
              <a:t> AS U</a:t>
            </a:r>
          </a:p>
          <a:p>
            <a:pPr marL="0" indent="0">
              <a:buNone/>
            </a:pPr>
            <a:r>
              <a:rPr lang="en-US" altLang="ko-KR" sz="900" i="1" dirty="0"/>
              <a:t>              RIGHT OUTER JOIN posts AS P</a:t>
            </a:r>
          </a:p>
          <a:p>
            <a:pPr marL="0" indent="0">
              <a:buNone/>
            </a:pPr>
            <a:r>
              <a:rPr lang="en-US" altLang="ko-KR" sz="900" i="1" dirty="0"/>
              <a:t>              ON </a:t>
            </a:r>
            <a:r>
              <a:rPr lang="en-US" altLang="ko-KR" sz="900" i="1" dirty="0" err="1"/>
              <a:t>U.Id</a:t>
            </a:r>
            <a:r>
              <a:rPr lang="en-US" altLang="ko-KR" sz="900" i="1" dirty="0"/>
              <a:t> = </a:t>
            </a:r>
            <a:r>
              <a:rPr lang="en-US" altLang="ko-KR" sz="900" i="1" dirty="0" err="1"/>
              <a:t>P.OwnerUserId</a:t>
            </a:r>
            <a:endParaRPr lang="en-US" altLang="ko-KR" sz="900" i="1" dirty="0"/>
          </a:p>
          <a:p>
            <a:pPr marL="0" indent="0">
              <a:buNone/>
            </a:pPr>
            <a:r>
              <a:rPr lang="en-US" altLang="ko-KR" sz="900" i="1" dirty="0"/>
              <a:t>              WHERE YEAR(</a:t>
            </a:r>
            <a:r>
              <a:rPr lang="en-US" altLang="ko-KR" sz="900" i="1" dirty="0" err="1"/>
              <a:t>P.CreationDate</a:t>
            </a:r>
            <a:r>
              <a:rPr lang="en-US" altLang="ko-KR" sz="900" i="1" dirty="0"/>
              <a:t>) =2011</a:t>
            </a:r>
          </a:p>
          <a:p>
            <a:pPr marL="0" indent="0">
              <a:buNone/>
            </a:pPr>
            <a:r>
              <a:rPr lang="en-US" altLang="ko-KR" sz="900" i="1" dirty="0"/>
              <a:t>              GROUP BY </a:t>
            </a:r>
            <a:r>
              <a:rPr lang="en-US" altLang="ko-KR" sz="900" i="1" dirty="0" err="1"/>
              <a:t>U.Id</a:t>
            </a:r>
            <a:r>
              <a:rPr lang="en-US" altLang="ko-KR" sz="900" i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8184" y="5271591"/>
            <a:ext cx="241226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 QUERY</a:t>
            </a:r>
          </a:p>
          <a:p>
            <a:r>
              <a:rPr lang="en-US" altLang="ko-KR" dirty="0" smtClean="0"/>
              <a:t>SUBQUERY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SUB-SUBQUERY</a:t>
            </a:r>
          </a:p>
          <a:p>
            <a:r>
              <a:rPr lang="en-US" altLang="ko-KR" i="1" dirty="0" smtClean="0"/>
              <a:t>SUB-SUB-SUBQUERY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764704"/>
            <a:ext cx="1872208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2699792" y="1772816"/>
            <a:ext cx="864096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63888" y="172688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사용자 별 </a:t>
            </a:r>
            <a:r>
              <a:rPr lang="ko-KR" altLang="en-US" sz="2000" dirty="0" err="1" smtClean="0"/>
              <a:t>뱃지</a:t>
            </a:r>
            <a:r>
              <a:rPr lang="ko-KR" altLang="en-US" sz="2000" dirty="0" smtClean="0"/>
              <a:t> 개수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899592" y="2852936"/>
            <a:ext cx="2016224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059832" y="3645024"/>
            <a:ext cx="864096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67944" y="3604954"/>
            <a:ext cx="3618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사용자 별 작성한 게시물 개수</a:t>
            </a:r>
            <a:r>
              <a:rPr lang="en-US" altLang="ko-KR" sz="2000" dirty="0" smtClean="0"/>
              <a:t>(2010</a:t>
            </a:r>
            <a:r>
              <a:rPr lang="ko-KR" altLang="en-US" sz="2000" dirty="0" smtClean="0"/>
              <a:t>년도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9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R9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5536" y="0"/>
            <a:ext cx="4038888" cy="7101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UNION ALL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SELECT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, COUNT(*) AS </a:t>
            </a:r>
            <a:r>
              <a:rPr lang="en-US" altLang="ko-KR" sz="850" i="1" dirty="0" err="1" smtClean="0"/>
              <a:t>cPost</a:t>
            </a: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FROM </a:t>
            </a:r>
            <a:r>
              <a:rPr lang="en-US" altLang="ko-KR" sz="850" i="1" dirty="0" err="1" smtClean="0"/>
              <a:t>userInfo</a:t>
            </a:r>
            <a:r>
              <a:rPr lang="en-US" altLang="ko-KR" sz="850" i="1" dirty="0" smtClean="0"/>
              <a:t> AS 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LEFT OUTER JOIN posts AS 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ON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 = </a:t>
            </a:r>
            <a:r>
              <a:rPr lang="en-US" altLang="ko-KR" sz="850" i="1" dirty="0" err="1" smtClean="0"/>
              <a:t>P.OwnerUserId</a:t>
            </a: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SELECT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, COUNT(*) AS </a:t>
            </a:r>
            <a:r>
              <a:rPr lang="en-US" altLang="ko-KR" sz="850" i="1" dirty="0" err="1" smtClean="0"/>
              <a:t>cPost</a:t>
            </a: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FROM </a:t>
            </a:r>
            <a:r>
              <a:rPr lang="en-US" altLang="ko-KR" sz="850" i="1" dirty="0" err="1" smtClean="0"/>
              <a:t>userInfo</a:t>
            </a:r>
            <a:r>
              <a:rPr lang="en-US" altLang="ko-KR" sz="850" i="1" dirty="0" smtClean="0"/>
              <a:t> AS 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RIGHT OUTER JOIN posts AS 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ON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 = </a:t>
            </a:r>
            <a:r>
              <a:rPr lang="en-US" altLang="ko-KR" sz="850" i="1" dirty="0" err="1" smtClean="0"/>
              <a:t>P.OwnerUserId</a:t>
            </a: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WHERE YEAR(</a:t>
            </a:r>
            <a:r>
              <a:rPr lang="en-US" altLang="ko-KR" sz="850" i="1" dirty="0" err="1" smtClean="0"/>
              <a:t>P.CreationDate</a:t>
            </a:r>
            <a:r>
              <a:rPr lang="en-US" altLang="ko-KR" sz="850" i="1" dirty="0" smtClean="0"/>
              <a:t>) =2012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GROUP BY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UNION ALL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SELECT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, COUNT(*) AS </a:t>
            </a:r>
            <a:r>
              <a:rPr lang="en-US" altLang="ko-KR" sz="850" i="1" dirty="0" err="1" smtClean="0"/>
              <a:t>cPost</a:t>
            </a: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FROM </a:t>
            </a:r>
            <a:r>
              <a:rPr lang="en-US" altLang="ko-KR" sz="850" i="1" dirty="0" err="1" smtClean="0"/>
              <a:t>userInfo</a:t>
            </a:r>
            <a:r>
              <a:rPr lang="en-US" altLang="ko-KR" sz="850" i="1" dirty="0" smtClean="0"/>
              <a:t> AS 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LEFT OUTER JOIN posts AS 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ON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 = </a:t>
            </a:r>
            <a:r>
              <a:rPr lang="en-US" altLang="ko-KR" sz="850" i="1" dirty="0" err="1" smtClean="0"/>
              <a:t>P.OwnerUserId</a:t>
            </a: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SELECT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, COUNT(*) AS </a:t>
            </a:r>
            <a:r>
              <a:rPr lang="en-US" altLang="ko-KR" sz="850" i="1" dirty="0" err="1" smtClean="0"/>
              <a:t>cPost</a:t>
            </a: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FROM </a:t>
            </a:r>
            <a:r>
              <a:rPr lang="en-US" altLang="ko-KR" sz="850" i="1" dirty="0" err="1" smtClean="0"/>
              <a:t>userInfo</a:t>
            </a:r>
            <a:r>
              <a:rPr lang="en-US" altLang="ko-KR" sz="850" i="1" dirty="0" smtClean="0"/>
              <a:t> AS 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RIGHT OUTER JOIN posts AS 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ON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 = </a:t>
            </a:r>
            <a:r>
              <a:rPr lang="en-US" altLang="ko-KR" sz="850" i="1" dirty="0" err="1" smtClean="0"/>
              <a:t>P.OwnerUserId</a:t>
            </a: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WHERE YEAR(</a:t>
            </a:r>
            <a:r>
              <a:rPr lang="en-US" altLang="ko-KR" sz="850" i="1" dirty="0" err="1" smtClean="0"/>
              <a:t>P.CreationDate</a:t>
            </a:r>
            <a:r>
              <a:rPr lang="en-US" altLang="ko-KR" sz="850" i="1" dirty="0" smtClean="0"/>
              <a:t>) =2013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GROUP BY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/>
              <a:t> </a:t>
            </a:r>
            <a:r>
              <a:rPr lang="en-US" altLang="ko-KR" sz="850" i="1" dirty="0" smtClean="0"/>
              <a:t>             UNION ALL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SELECT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, COUNT(*) AS </a:t>
            </a:r>
            <a:r>
              <a:rPr lang="en-US" altLang="ko-KR" sz="850" i="1" dirty="0" err="1" smtClean="0"/>
              <a:t>cPost</a:t>
            </a: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FROM </a:t>
            </a:r>
            <a:r>
              <a:rPr lang="en-US" altLang="ko-KR" sz="850" i="1" dirty="0" err="1" smtClean="0"/>
              <a:t>userInfo</a:t>
            </a:r>
            <a:r>
              <a:rPr lang="en-US" altLang="ko-KR" sz="850" i="1" dirty="0" smtClean="0"/>
              <a:t> AS 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LEFT OUTER JOIN posts AS 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ON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 = </a:t>
            </a:r>
            <a:r>
              <a:rPr lang="en-US" altLang="ko-KR" sz="850" i="1" dirty="0" err="1" smtClean="0"/>
              <a:t>P.OwnerUserId</a:t>
            </a: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SELECT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, COUNT(*) AS </a:t>
            </a:r>
            <a:r>
              <a:rPr lang="en-US" altLang="ko-KR" sz="850" i="1" dirty="0" err="1" smtClean="0"/>
              <a:t>cPost</a:t>
            </a: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FROM </a:t>
            </a:r>
            <a:r>
              <a:rPr lang="en-US" altLang="ko-KR" sz="850" i="1" dirty="0" err="1" smtClean="0"/>
              <a:t>userInfo</a:t>
            </a:r>
            <a:r>
              <a:rPr lang="en-US" altLang="ko-KR" sz="850" i="1" dirty="0" smtClean="0"/>
              <a:t> AS 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RIGHT OUTER JOIN posts AS 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ON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 = </a:t>
            </a:r>
            <a:r>
              <a:rPr lang="en-US" altLang="ko-KR" sz="850" i="1" dirty="0" err="1" smtClean="0"/>
              <a:t>P.OwnerUserId</a:t>
            </a: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WHERE YEAR(</a:t>
            </a:r>
            <a:r>
              <a:rPr lang="en-US" altLang="ko-KR" sz="850" i="1" dirty="0" err="1" smtClean="0"/>
              <a:t>P.CreationDate</a:t>
            </a:r>
            <a:r>
              <a:rPr lang="en-US" altLang="ko-KR" sz="850" i="1" dirty="0" smtClean="0"/>
              <a:t>) =2014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i="1" dirty="0" smtClean="0"/>
              <a:t>              GROUP BY </a:t>
            </a:r>
            <a:r>
              <a:rPr lang="en-US" altLang="ko-KR" sz="850" i="1" dirty="0" err="1" smtClean="0"/>
              <a:t>U.Id</a:t>
            </a:r>
            <a:r>
              <a:rPr lang="en-US" altLang="ko-KR" sz="850" i="1" dirty="0" smtClean="0"/>
              <a:t> ) AS </a:t>
            </a:r>
            <a:r>
              <a:rPr lang="en-US" altLang="ko-KR" sz="850" i="1" dirty="0" err="1" smtClean="0"/>
              <a:t>postcount</a:t>
            </a:r>
            <a:endParaRPr lang="en-US" altLang="ko-KR" sz="85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dirty="0" smtClean="0"/>
              <a:t>      </a:t>
            </a:r>
            <a:r>
              <a:rPr lang="en-US" altLang="ko-KR" sz="850" dirty="0" smtClean="0">
                <a:solidFill>
                  <a:srgbClr val="0070C0"/>
                </a:solidFill>
              </a:rPr>
              <a:t>GROUP BY</a:t>
            </a:r>
            <a:r>
              <a:rPr lang="en-US" altLang="ko-KR" sz="850" dirty="0" smtClean="0"/>
              <a:t> </a:t>
            </a:r>
            <a:r>
              <a:rPr lang="en-US" altLang="ko-KR" sz="850" dirty="0" err="1" smtClean="0"/>
              <a:t>postcount.Id</a:t>
            </a:r>
            <a:endParaRPr lang="en-US" altLang="ko-KR" sz="8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dirty="0" smtClean="0"/>
              <a:t>      ) AS </a:t>
            </a:r>
            <a:r>
              <a:rPr lang="en-US" altLang="ko-KR" sz="850" dirty="0" err="1" smtClean="0"/>
              <a:t>postaverage</a:t>
            </a:r>
            <a:endParaRPr lang="en-US" altLang="ko-KR" sz="8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b="1" dirty="0" smtClean="0"/>
              <a:t>ON </a:t>
            </a:r>
            <a:r>
              <a:rPr lang="en-US" altLang="ko-KR" sz="850" b="1" dirty="0" err="1" smtClean="0"/>
              <a:t>getbadge.Id</a:t>
            </a:r>
            <a:r>
              <a:rPr lang="en-US" altLang="ko-KR" sz="850" b="1" dirty="0" smtClean="0"/>
              <a:t> = </a:t>
            </a:r>
            <a:r>
              <a:rPr lang="en-US" altLang="ko-KR" sz="850" b="1" dirty="0" err="1" smtClean="0"/>
              <a:t>postaverage.Id</a:t>
            </a:r>
            <a:endParaRPr lang="en-US" altLang="ko-KR" sz="85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b="1" dirty="0" smtClean="0"/>
              <a:t>WHERE (</a:t>
            </a:r>
            <a:r>
              <a:rPr lang="en-US" altLang="ko-KR" sz="850" b="1" dirty="0" err="1" smtClean="0"/>
              <a:t>cbadge</a:t>
            </a:r>
            <a:r>
              <a:rPr lang="en-US" altLang="ko-KR" sz="850" b="1" dirty="0" smtClean="0"/>
              <a:t> &gt;= 50) AND NOT (</a:t>
            </a:r>
            <a:r>
              <a:rPr lang="en-US" altLang="ko-KR" sz="850" b="1" dirty="0" err="1" smtClean="0"/>
              <a:t>getbadge.Id</a:t>
            </a:r>
            <a:r>
              <a:rPr lang="en-US" altLang="ko-KR" sz="850" b="1" dirty="0" smtClean="0"/>
              <a:t> 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50" b="1" dirty="0" smtClean="0"/>
              <a:t>ORDER BY </a:t>
            </a:r>
            <a:r>
              <a:rPr lang="en-US" altLang="ko-KR" sz="850" b="1" dirty="0" err="1" smtClean="0"/>
              <a:t>cbadge</a:t>
            </a:r>
            <a:r>
              <a:rPr lang="en-US" altLang="ko-KR" sz="850" b="1" dirty="0" smtClean="0"/>
              <a:t> DESC </a:t>
            </a:r>
            <a:endParaRPr lang="ko-KR" altLang="en-US" sz="85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5271591"/>
            <a:ext cx="241226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 QUERY</a:t>
            </a:r>
          </a:p>
          <a:p>
            <a:r>
              <a:rPr lang="en-US" altLang="ko-KR" dirty="0" smtClean="0"/>
              <a:t>SUBQUERY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SUB-SUBQUERY</a:t>
            </a:r>
          </a:p>
          <a:p>
            <a:r>
              <a:rPr lang="en-US" altLang="ko-KR" i="1" dirty="0" smtClean="0"/>
              <a:t>SUB-SUB-SUBQUERY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9552" y="5796988"/>
            <a:ext cx="2232248" cy="490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915816" y="5967353"/>
            <a:ext cx="720080" cy="1495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5896" y="5748643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연도별 사용자가 </a:t>
            </a:r>
            <a:endParaRPr lang="en-US" altLang="ko-KR" sz="1600" dirty="0" smtClean="0"/>
          </a:p>
          <a:p>
            <a:r>
              <a:rPr lang="ko-KR" altLang="en-US" sz="1600" dirty="0" smtClean="0"/>
              <a:t>작성한 게시물의 개수 </a:t>
            </a:r>
            <a:endParaRPr lang="en-US" altLang="ko-KR" sz="1600" dirty="0" smtClean="0"/>
          </a:p>
          <a:p>
            <a:pPr marL="285750" indent="-285750">
              <a:buFont typeface="Wingdings"/>
              <a:buChar char="à"/>
            </a:pPr>
            <a:r>
              <a:rPr lang="en-US" altLang="ko-KR" sz="1600" dirty="0" err="1" smtClean="0">
                <a:sym typeface="Wingdings" panose="05000000000000000000" pitchFamily="2" charset="2"/>
              </a:rPr>
              <a:t>Postaverage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063389" y="1628800"/>
            <a:ext cx="6048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ON </a:t>
            </a:r>
            <a:r>
              <a:rPr lang="en-US" altLang="ko-KR" b="1" dirty="0" err="1"/>
              <a:t>getbadge.Id</a:t>
            </a:r>
            <a:r>
              <a:rPr lang="en-US" altLang="ko-KR" b="1" dirty="0"/>
              <a:t> = </a:t>
            </a:r>
            <a:r>
              <a:rPr lang="en-US" altLang="ko-KR" b="1" dirty="0" err="1"/>
              <a:t>postaverage.Id</a:t>
            </a:r>
            <a:endParaRPr lang="en-US" altLang="ko-KR" b="1" dirty="0"/>
          </a:p>
          <a:p>
            <a:r>
              <a:rPr lang="en-US" altLang="ko-KR" b="1" dirty="0"/>
              <a:t>WHERE (</a:t>
            </a:r>
            <a:r>
              <a:rPr lang="en-US" altLang="ko-KR" b="1" dirty="0" err="1"/>
              <a:t>cbadge</a:t>
            </a:r>
            <a:r>
              <a:rPr lang="en-US" altLang="ko-KR" b="1" dirty="0"/>
              <a:t> &gt;= 50) AND NOT (</a:t>
            </a:r>
            <a:r>
              <a:rPr lang="en-US" altLang="ko-KR" b="1" dirty="0" err="1"/>
              <a:t>getbadge.Id</a:t>
            </a:r>
            <a:r>
              <a:rPr lang="en-US" altLang="ko-KR" b="1" dirty="0"/>
              <a:t> = 0)</a:t>
            </a:r>
          </a:p>
          <a:p>
            <a:r>
              <a:rPr lang="en-US" altLang="ko-KR" b="1" dirty="0"/>
              <a:t>ORDER BY </a:t>
            </a:r>
            <a:r>
              <a:rPr lang="en-US" altLang="ko-KR" b="1" dirty="0" err="1"/>
              <a:t>cbadge</a:t>
            </a:r>
            <a:r>
              <a:rPr lang="en-US" altLang="ko-KR" b="1" dirty="0"/>
              <a:t> DESC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Getbadge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테이블과 </a:t>
            </a:r>
            <a:r>
              <a:rPr lang="en-US" altLang="ko-KR" dirty="0" err="1" smtClean="0">
                <a:sym typeface="Wingdings" panose="05000000000000000000" pitchFamily="2" charset="2"/>
              </a:rPr>
              <a:t>postaverage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테이블의 고유번호가 같으면서</a:t>
            </a:r>
            <a:r>
              <a:rPr lang="en-US" altLang="ko-KR" dirty="0" smtClean="0">
                <a:sym typeface="Wingdings" panose="05000000000000000000" pitchFamily="2" charset="2"/>
              </a:rPr>
              <a:t>, badge</a:t>
            </a:r>
            <a:r>
              <a:rPr lang="ko-KR" altLang="en-US" dirty="0" smtClean="0">
                <a:sym typeface="Wingdings" panose="05000000000000000000" pitchFamily="2" charset="2"/>
              </a:rPr>
              <a:t>의 개수가 </a:t>
            </a:r>
            <a:r>
              <a:rPr lang="en-US" altLang="ko-KR" dirty="0" smtClean="0">
                <a:sym typeface="Wingdings" panose="05000000000000000000" pitchFamily="2" charset="2"/>
              </a:rPr>
              <a:t>50</a:t>
            </a:r>
            <a:r>
              <a:rPr lang="ko-KR" altLang="en-US" dirty="0" smtClean="0">
                <a:sym typeface="Wingdings" panose="05000000000000000000" pitchFamily="2" charset="2"/>
              </a:rPr>
              <a:t>개 이상인 게시물을 내림차순으로 정렬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72200" y="1916831"/>
            <a:ext cx="2520280" cy="425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6516216" y="2420888"/>
            <a:ext cx="648072" cy="1440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236296" y="234186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익명의 사용자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5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R9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17851520" descr="EMB000034804a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84784"/>
            <a:ext cx="3024336" cy="485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44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ko-KR" sz="3000" dirty="0" smtClean="0"/>
              <a:t>(</a:t>
            </a:r>
            <a:r>
              <a:rPr lang="ko-KR" altLang="en-US" sz="3000" dirty="0" smtClean="0"/>
              <a:t>자유주제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주어진 데이터로부터 통계적인 의미가 있는 결과를 </a:t>
            </a:r>
            <a:r>
              <a:rPr lang="en-US" altLang="ko-KR" sz="3000" dirty="0" smtClean="0"/>
              <a:t>‘</a:t>
            </a:r>
            <a:r>
              <a:rPr lang="ko-KR" altLang="en-US" sz="3000" dirty="0" smtClean="0"/>
              <a:t>한 가지</a:t>
            </a:r>
            <a:r>
              <a:rPr lang="en-US" altLang="ko-KR" sz="3000" dirty="0" smtClean="0"/>
              <a:t>’ </a:t>
            </a:r>
            <a:r>
              <a:rPr lang="ko-KR" altLang="en-US" sz="3000" dirty="0" smtClean="0"/>
              <a:t>도출하시오</a:t>
            </a:r>
            <a:r>
              <a:rPr lang="en-US" altLang="ko-KR" sz="3000" dirty="0" smtClean="0"/>
              <a:t>.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sz="30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3000" dirty="0" smtClean="0"/>
              <a:t>주제 </a:t>
            </a:r>
            <a:r>
              <a:rPr lang="en-US" altLang="ko-KR" sz="3000" dirty="0" smtClean="0"/>
              <a:t>: </a:t>
            </a:r>
            <a:r>
              <a:rPr lang="ko-KR" altLang="ko-KR" sz="3000" dirty="0" smtClean="0"/>
              <a:t>월별 </a:t>
            </a:r>
            <a:r>
              <a:rPr lang="ko-KR" altLang="ko-KR" sz="3000" dirty="0" err="1"/>
              <a:t>댓글이</a:t>
            </a:r>
            <a:r>
              <a:rPr lang="ko-KR" altLang="ko-KR" sz="3000" dirty="0"/>
              <a:t> 가장 많이 달린 게시물</a:t>
            </a:r>
          </a:p>
          <a:p>
            <a:pPr marL="514350" indent="-514350">
              <a:buFont typeface="+mj-ea"/>
              <a:buAutoNum type="circleNumDbPlain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8239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b="1" dirty="0" smtClean="0"/>
              <a:t>SELECT  DATE_FORMAT(</a:t>
            </a:r>
            <a:r>
              <a:rPr lang="en-US" altLang="ko-KR" sz="1200" b="1" dirty="0" err="1" smtClean="0"/>
              <a:t>P.CreationDate</a:t>
            </a:r>
            <a:r>
              <a:rPr lang="en-US" altLang="ko-KR" sz="1200" b="1" dirty="0" smtClean="0"/>
              <a:t>, '%Y-%m') AS M, </a:t>
            </a:r>
            <a:r>
              <a:rPr lang="en-US" altLang="ko-KR" sz="1200" b="1" dirty="0" err="1" smtClean="0"/>
              <a:t>P.Id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P.Body</a:t>
            </a:r>
            <a:r>
              <a:rPr lang="en-US" altLang="ko-KR" sz="1200" b="1" dirty="0" smtClean="0"/>
              <a:t>, </a:t>
            </a:r>
          </a:p>
          <a:p>
            <a:pPr marL="0" indent="0">
              <a:buNone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</a:t>
            </a:r>
            <a:r>
              <a:rPr lang="en-US" altLang="ko-KR" sz="1200" b="1" dirty="0" err="1" smtClean="0"/>
              <a:t>maxcomment</a:t>
            </a:r>
            <a:endParaRPr lang="en-US" altLang="ko-KR" sz="1200" b="1" dirty="0" smtClean="0"/>
          </a:p>
          <a:p>
            <a:pPr marL="0" indent="0">
              <a:buNone/>
            </a:pPr>
            <a:r>
              <a:rPr lang="en-US" altLang="ko-KR" sz="1200" b="1" dirty="0" smtClean="0"/>
              <a:t>FROM posts AS P </a:t>
            </a:r>
          </a:p>
          <a:p>
            <a:pPr marL="0" indent="0">
              <a:buNone/>
            </a:pPr>
            <a:r>
              <a:rPr lang="en-US" altLang="ko-KR" sz="1200" b="1" dirty="0" smtClean="0"/>
              <a:t>INNER JOIN </a:t>
            </a:r>
          </a:p>
          <a:p>
            <a:pPr marL="0" indent="0">
              <a:buNone/>
            </a:pPr>
            <a:r>
              <a:rPr lang="en-US" altLang="ko-KR" sz="1200" dirty="0" smtClean="0"/>
              <a:t>       (SELECT </a:t>
            </a:r>
            <a:r>
              <a:rPr lang="en-US" altLang="ko-KR" sz="1200" dirty="0" err="1" smtClean="0"/>
              <a:t>P.Id</a:t>
            </a:r>
            <a:r>
              <a:rPr lang="en-US" altLang="ko-KR" sz="1200" dirty="0" smtClean="0"/>
              <a:t>, COUNT(*) AS </a:t>
            </a:r>
            <a:r>
              <a:rPr lang="en-US" altLang="ko-KR" sz="1200" dirty="0" err="1" smtClean="0"/>
              <a:t>maxcomment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FROM posts AS P</a:t>
            </a:r>
          </a:p>
          <a:p>
            <a:pPr marL="0" indent="0">
              <a:buNone/>
            </a:pPr>
            <a:r>
              <a:rPr lang="en-US" altLang="ko-KR" sz="1200" dirty="0" smtClean="0"/>
              <a:t>       LEFT OUTER JOIN comments AS C</a:t>
            </a:r>
          </a:p>
          <a:p>
            <a:pPr marL="0" indent="0">
              <a:buNone/>
            </a:pPr>
            <a:r>
              <a:rPr lang="en-US" altLang="ko-KR" sz="1200" dirty="0" smtClean="0"/>
              <a:t>       ON </a:t>
            </a:r>
            <a:r>
              <a:rPr lang="en-US" altLang="ko-KR" sz="1200" dirty="0" err="1" smtClean="0"/>
              <a:t>P.Id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C.PostId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UNION</a:t>
            </a:r>
          </a:p>
          <a:p>
            <a:pPr marL="0" indent="0">
              <a:buNone/>
            </a:pPr>
            <a:r>
              <a:rPr lang="en-US" altLang="ko-KR" sz="1200" dirty="0" smtClean="0"/>
              <a:t>       SELECT </a:t>
            </a:r>
            <a:r>
              <a:rPr lang="en-US" altLang="ko-KR" sz="1200" dirty="0" err="1" smtClean="0"/>
              <a:t>P.Id</a:t>
            </a:r>
            <a:r>
              <a:rPr lang="en-US" altLang="ko-KR" sz="1200" dirty="0" smtClean="0"/>
              <a:t>, COUNT(*) AS </a:t>
            </a:r>
            <a:r>
              <a:rPr lang="en-US" altLang="ko-KR" sz="1200" dirty="0" err="1" smtClean="0"/>
              <a:t>maxcomment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FROM posts AS P</a:t>
            </a:r>
          </a:p>
          <a:p>
            <a:pPr marL="0" indent="0">
              <a:buNone/>
            </a:pPr>
            <a:r>
              <a:rPr lang="en-US" altLang="ko-KR" sz="1200" dirty="0" smtClean="0"/>
              <a:t>       RIGHT OUTER JOIN comments AS C</a:t>
            </a:r>
          </a:p>
          <a:p>
            <a:pPr marL="0" indent="0">
              <a:buNone/>
            </a:pPr>
            <a:r>
              <a:rPr lang="en-US" altLang="ko-KR" sz="1200" dirty="0" smtClean="0"/>
              <a:t>       ON </a:t>
            </a:r>
            <a:r>
              <a:rPr lang="en-US" altLang="ko-KR" sz="1200" dirty="0" err="1" smtClean="0"/>
              <a:t>P.Id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C.PostId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GROUP BY </a:t>
            </a:r>
            <a:r>
              <a:rPr lang="en-US" altLang="ko-KR" sz="1200" dirty="0" err="1" smtClean="0"/>
              <a:t>P.Id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ORDER BY </a:t>
            </a:r>
            <a:r>
              <a:rPr lang="en-US" altLang="ko-KR" sz="1200" dirty="0" err="1" smtClean="0"/>
              <a:t>maxcomment</a:t>
            </a:r>
            <a:r>
              <a:rPr lang="en-US" altLang="ko-KR" sz="1200" dirty="0" smtClean="0"/>
              <a:t> DESC ) </a:t>
            </a:r>
            <a:r>
              <a:rPr lang="en-US" altLang="ko-KR" sz="1200" b="1" dirty="0" smtClean="0"/>
              <a:t>AS </a:t>
            </a:r>
            <a:r>
              <a:rPr lang="en-US" altLang="ko-KR" sz="1200" b="1" dirty="0" err="1" smtClean="0"/>
              <a:t>commentcount</a:t>
            </a: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b="1" dirty="0" smtClean="0"/>
              <a:t>ON </a:t>
            </a:r>
            <a:r>
              <a:rPr lang="en-US" altLang="ko-KR" sz="1200" b="1" dirty="0" err="1" smtClean="0"/>
              <a:t>P.Id</a:t>
            </a:r>
            <a:r>
              <a:rPr lang="en-US" altLang="ko-KR" sz="1200" b="1" dirty="0" smtClean="0"/>
              <a:t>=</a:t>
            </a:r>
            <a:r>
              <a:rPr lang="en-US" altLang="ko-KR" sz="1200" b="1" dirty="0" err="1" smtClean="0"/>
              <a:t>commentcount.Id</a:t>
            </a:r>
            <a:r>
              <a:rPr lang="en-US" altLang="ko-KR" sz="1200" b="1" dirty="0" smtClean="0"/>
              <a:t>   </a:t>
            </a:r>
          </a:p>
          <a:p>
            <a:pPr marL="0" indent="0">
              <a:buNone/>
            </a:pPr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P.Id</a:t>
            </a:r>
            <a:r>
              <a:rPr lang="en-US" altLang="ko-KR" sz="1200" b="1" dirty="0" smtClean="0"/>
              <a:t> != 0  </a:t>
            </a:r>
          </a:p>
          <a:p>
            <a:pPr marL="0" indent="0">
              <a:buNone/>
            </a:pPr>
            <a:r>
              <a:rPr lang="en-US" altLang="ko-KR" sz="1200" b="1" dirty="0" smtClean="0"/>
              <a:t>GROUP BY M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60232" y="5877272"/>
            <a:ext cx="208823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 QUERY</a:t>
            </a:r>
          </a:p>
          <a:p>
            <a:r>
              <a:rPr lang="en-US" altLang="ko-KR" dirty="0" smtClean="0"/>
              <a:t>SUBQUERY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81196" y="2492896"/>
            <a:ext cx="3960440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148064" y="3645024"/>
            <a:ext cx="936104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24596" y="367638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별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536" y="5999222"/>
            <a:ext cx="1656184" cy="310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249441" y="6046259"/>
            <a:ext cx="864096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856" y="599922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월별로 그룹화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R10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17850960" descr="EMB000034804a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988840"/>
            <a:ext cx="54006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3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3NF </a:t>
            </a:r>
            <a:r>
              <a:rPr lang="ko-KR" altLang="en-US" dirty="0" smtClean="0"/>
              <a:t>관계 스키마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R6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R7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R8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R9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R10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5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온라인 </a:t>
            </a:r>
            <a:r>
              <a:rPr lang="ko-KR" altLang="ko-KR" dirty="0"/>
              <a:t>쇼핑몰에 </a:t>
            </a:r>
            <a:r>
              <a:rPr lang="ko-KR" altLang="ko-KR" dirty="0" smtClean="0"/>
              <a:t>적용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ko-KR" dirty="0"/>
              <a:t>월별 가장 인기가 많았던 상품을 추출하여 </a:t>
            </a:r>
            <a:r>
              <a:rPr lang="ko-KR" altLang="en-US" dirty="0" smtClean="0"/>
              <a:t>쇼핑몰을 쇼핑하는데 정보를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 smtClean="0"/>
              <a:t>일반 커뮤</a:t>
            </a:r>
            <a:r>
              <a:rPr lang="ko-KR" altLang="en-US" dirty="0" smtClean="0"/>
              <a:t>니티</a:t>
            </a:r>
            <a:r>
              <a:rPr lang="ko-KR" altLang="ko-KR" dirty="0" smtClean="0"/>
              <a:t> 사이트</a:t>
            </a:r>
            <a:r>
              <a:rPr lang="ko-KR" altLang="en-US" dirty="0" smtClean="0"/>
              <a:t>에 적용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ko-KR" dirty="0" smtClean="0"/>
              <a:t> </a:t>
            </a:r>
            <a:r>
              <a:rPr lang="ko-KR" altLang="ko-KR" dirty="0"/>
              <a:t>연말에 </a:t>
            </a:r>
            <a:r>
              <a:rPr lang="en-US" altLang="ko-KR" dirty="0"/>
              <a:t>‘</a:t>
            </a:r>
            <a:r>
              <a:rPr lang="ko-KR" altLang="ko-KR" dirty="0"/>
              <a:t>월별 가장 인기가 많았던 게시물</a:t>
            </a:r>
            <a:r>
              <a:rPr lang="en-US" altLang="ko-KR" dirty="0"/>
              <a:t>’</a:t>
            </a:r>
            <a:r>
              <a:rPr lang="ko-KR" altLang="ko-KR" dirty="0"/>
              <a:t>과 같은 한 해에 대한 사이트 </a:t>
            </a:r>
            <a:r>
              <a:rPr lang="ko-KR" altLang="en-US" dirty="0" smtClean="0"/>
              <a:t>게시물에 대한 정산을 하는데 정보를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6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7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3NF </a:t>
            </a:r>
            <a:r>
              <a:rPr lang="ko-KR" altLang="en-US" dirty="0" smtClean="0"/>
              <a:t>관계 스키마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574209"/>
              </p:ext>
            </p:extLst>
          </p:nvPr>
        </p:nvGraphicFramePr>
        <p:xfrm>
          <a:off x="-36512" y="1916832"/>
          <a:ext cx="9168483" cy="38164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2308"/>
                <a:gridCol w="440876"/>
                <a:gridCol w="1175671"/>
                <a:gridCol w="1269068"/>
                <a:gridCol w="1008112"/>
                <a:gridCol w="1102873"/>
                <a:gridCol w="985359"/>
                <a:gridCol w="778147"/>
                <a:gridCol w="587835"/>
                <a:gridCol w="578234"/>
              </a:tblGrid>
              <a:tr h="320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userInfo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</a:rPr>
                        <a:t>Id</a:t>
                      </a:r>
                      <a:endParaRPr lang="en-US" sz="1000" b="0" i="0" u="sng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Reputation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DisplayName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CreationDate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LastAccessDate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WebsiteUrl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AboutMe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238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posts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effectLst/>
                        </a:rPr>
                        <a:t>Id</a:t>
                      </a:r>
                      <a:endParaRPr lang="en-US" sz="10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CreationDate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Body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OwnerUserId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LastActivityDate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238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questionPosts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effectLst/>
                        </a:rPr>
                        <a:t>Id</a:t>
                      </a:r>
                      <a:endParaRPr lang="en-US" sz="10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PostId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AcceptedAnswerId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ViewCount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238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questionTags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en-US" sz="1000" b="0" i="0" u="sng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effectLst/>
                        </a:rPr>
                        <a:t>Tags</a:t>
                      </a:r>
                      <a:endParaRPr lang="en-US" sz="10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238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answerPosts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effectLst/>
                        </a:rPr>
                        <a:t>Id</a:t>
                      </a:r>
                      <a:endParaRPr lang="en-US" sz="10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PostId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Accepted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ParentId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238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postHistory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</a:rPr>
                        <a:t>Id</a:t>
                      </a:r>
                      <a:endParaRPr lang="en-US" sz="1000" b="0" i="0" u="sng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PostHistoryTypeId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PostId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CreationDate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UserInfoId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Comment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238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postLinks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</a:rPr>
                        <a:t>Id</a:t>
                      </a:r>
                      <a:endParaRPr lang="en-US" sz="1000" b="0" i="0" u="sng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CreationDate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PostId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RelatedPostI</a:t>
                      </a:r>
                      <a:r>
                        <a:rPr lang="en-US" sz="1000" u="none" strike="noStrike" dirty="0" err="1">
                          <a:effectLst/>
                        </a:rPr>
                        <a:t>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LinkTypeId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238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badges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</a:rPr>
                        <a:t>Id</a:t>
                      </a:r>
                      <a:endParaRPr lang="en-US" sz="1000" b="0" i="0" u="sng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UserInfoId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238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comments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</a:rPr>
                        <a:t>Id</a:t>
                      </a:r>
                      <a:endParaRPr lang="en-US" sz="1000" b="0" i="0" u="sng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PostId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CreationDate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UserInfoId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238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tags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</a:rPr>
                        <a:t>Id</a:t>
                      </a:r>
                      <a:endParaRPr lang="en-US" sz="1000" b="0" i="0" u="sng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TagName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238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tagsPosts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en-US" sz="1000" b="0" i="0" u="sng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ExcerptPostId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WikiPostId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238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votes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</a:rPr>
                        <a:t>Id</a:t>
                      </a:r>
                      <a:endParaRPr lang="en-US" sz="1000" b="0" i="0" u="sng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PostId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VoteTypeId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CreationDate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238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votesBookMark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en-US" sz="1000" b="0" i="0" u="sng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UserInfoId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398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 smtClean="0">
                          <a:effectLst/>
                        </a:rPr>
                        <a:t>votesBounty</a:t>
                      </a:r>
                      <a:endParaRPr lang="en-US" sz="10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000" b="1" u="none" strike="noStrike" dirty="0" smtClean="0">
                          <a:effectLst/>
                        </a:rPr>
                        <a:t>Amount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en-US" sz="1000" b="0" i="0" u="sng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BountyAmount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  <a:tr h="238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foreign key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effectLst/>
                        </a:rPr>
                        <a:t>primary key</a:t>
                      </a:r>
                      <a:endParaRPr lang="en-US" sz="10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871" marR="3871" marT="3871" marB="0"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23311" y="2708920"/>
            <a:ext cx="2843808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915816" y="285293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1920" y="2708921"/>
            <a:ext cx="302433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Multivalue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제거하여 </a:t>
            </a:r>
            <a:r>
              <a:rPr lang="en-US" altLang="ko-KR" sz="1600" b="1" dirty="0" smtClean="0"/>
              <a:t>1NF </a:t>
            </a:r>
            <a:r>
              <a:rPr lang="ko-KR" altLang="en-US" sz="1600" b="1" dirty="0" smtClean="0"/>
              <a:t>만</a:t>
            </a:r>
            <a:r>
              <a:rPr lang="ko-KR" altLang="en-US" sz="1600" b="1" dirty="0"/>
              <a:t>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-38181" y="4149080"/>
            <a:ext cx="2843808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15816" y="429309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8632" y="4123819"/>
            <a:ext cx="119742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3NF </a:t>
            </a:r>
            <a:r>
              <a:rPr lang="ko-KR" altLang="en-US" sz="1600" b="1" dirty="0" smtClean="0"/>
              <a:t>만</a:t>
            </a:r>
            <a:r>
              <a:rPr lang="ko-KR" altLang="en-US" sz="1600" b="1" dirty="0"/>
              <a:t>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-38181" y="4653136"/>
            <a:ext cx="2843808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15816" y="5085184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8695" y="4915907"/>
            <a:ext cx="328565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NULL REDUNDANCY </a:t>
            </a:r>
            <a:r>
              <a:rPr lang="ko-KR" altLang="en-US" sz="1600" b="1" dirty="0" smtClean="0"/>
              <a:t>최소화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740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z="2600" dirty="0" smtClean="0"/>
              <a:t>사용자의 나이를 </a:t>
            </a:r>
            <a:r>
              <a:rPr lang="en-US" altLang="ko-KR" sz="2600" dirty="0" smtClean="0"/>
              <a:t>10</a:t>
            </a:r>
            <a:r>
              <a:rPr lang="ko-KR" altLang="en-US" sz="2600" dirty="0" smtClean="0"/>
              <a:t>대</a:t>
            </a:r>
            <a:r>
              <a:rPr lang="en-US" altLang="ko-KR" sz="2600" dirty="0" smtClean="0"/>
              <a:t>(10-19), 20</a:t>
            </a:r>
            <a:r>
              <a:rPr lang="ko-KR" altLang="en-US" sz="2600" dirty="0" smtClean="0"/>
              <a:t>대</a:t>
            </a:r>
            <a:r>
              <a:rPr lang="en-US" altLang="ko-KR" sz="2600" dirty="0" smtClean="0"/>
              <a:t>(20-29), 30</a:t>
            </a:r>
            <a:r>
              <a:rPr lang="ko-KR" altLang="en-US" sz="2600" dirty="0" smtClean="0"/>
              <a:t>대</a:t>
            </a:r>
            <a:r>
              <a:rPr lang="en-US" altLang="ko-KR" sz="2600" dirty="0" smtClean="0"/>
              <a:t>(30-39), 40</a:t>
            </a:r>
            <a:r>
              <a:rPr lang="ko-KR" altLang="en-US" sz="2600" dirty="0" smtClean="0"/>
              <a:t>대</a:t>
            </a:r>
            <a:r>
              <a:rPr lang="en-US" altLang="ko-KR" sz="2600" dirty="0" smtClean="0"/>
              <a:t>(40-49), 50</a:t>
            </a:r>
            <a:r>
              <a:rPr lang="ko-KR" altLang="en-US" sz="2600" dirty="0" smtClean="0"/>
              <a:t>대 이상</a:t>
            </a:r>
            <a:r>
              <a:rPr lang="en-US" altLang="ko-KR" sz="2600" dirty="0" smtClean="0"/>
              <a:t>(50~)</a:t>
            </a:r>
            <a:r>
              <a:rPr lang="ko-KR" altLang="en-US" sz="2600" dirty="0" smtClean="0"/>
              <a:t>으로 분류</a:t>
            </a:r>
            <a:endParaRPr lang="en-US" altLang="ko-KR" sz="2600" dirty="0"/>
          </a:p>
          <a:p>
            <a:pPr marL="514350" indent="-514350">
              <a:buFont typeface="+mj-ea"/>
              <a:buAutoNum type="circleNumDbPlain"/>
            </a:pPr>
            <a:endParaRPr lang="en-US" altLang="ko-KR" sz="26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600" dirty="0" err="1" smtClean="0"/>
              <a:t>나이대</a:t>
            </a:r>
            <a:r>
              <a:rPr lang="ko-KR" altLang="en-US" sz="2600" dirty="0" smtClean="0"/>
              <a:t> 별로 업로드 게시물의 총 조회수가 가장 높은 </a:t>
            </a:r>
            <a:r>
              <a:rPr lang="en-US" altLang="ko-KR" sz="2600" dirty="0" smtClean="0"/>
              <a:t>1</a:t>
            </a:r>
            <a:r>
              <a:rPr lang="ko-KR" altLang="en-US" sz="2600" dirty="0" smtClean="0"/>
              <a:t>명을 선발</a:t>
            </a:r>
            <a:endParaRPr lang="en-US" altLang="ko-KR" sz="2600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sz="26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600" dirty="0" smtClean="0"/>
              <a:t>총 </a:t>
            </a:r>
            <a:r>
              <a:rPr lang="en-US" altLang="ko-KR" sz="2600" dirty="0" smtClean="0"/>
              <a:t>5</a:t>
            </a:r>
            <a:r>
              <a:rPr lang="ko-KR" altLang="en-US" sz="2600" dirty="0" smtClean="0"/>
              <a:t>명의 사용자 정보 및 업로드 게시물의 총 조회 수를 출력</a:t>
            </a:r>
            <a:endParaRPr lang="en-US" altLang="ko-KR" sz="2600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sz="26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600" dirty="0" smtClean="0"/>
              <a:t>출력된 결과는 평판의 내림차순으로 정렬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1697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4215" y="1417113"/>
            <a:ext cx="5544616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800" b="1" dirty="0"/>
              <a:t>SELECT *</a:t>
            </a:r>
          </a:p>
          <a:p>
            <a:pPr marL="0" indent="0">
              <a:buNone/>
            </a:pPr>
            <a:r>
              <a:rPr lang="en-US" altLang="ko-KR" sz="800" b="1" dirty="0"/>
              <a:t>FROM </a:t>
            </a:r>
            <a:r>
              <a:rPr lang="en-US" altLang="ko-KR" sz="800" b="1" dirty="0" err="1"/>
              <a:t>userInfo</a:t>
            </a:r>
            <a:r>
              <a:rPr lang="en-US" altLang="ko-KR" sz="800" b="1" dirty="0"/>
              <a:t> AS </a:t>
            </a:r>
            <a:r>
              <a:rPr lang="en-US" altLang="ko-KR" sz="800" b="1" dirty="0" smtClean="0"/>
              <a:t>U</a:t>
            </a:r>
          </a:p>
          <a:p>
            <a:pPr marL="0" indent="0">
              <a:buNone/>
            </a:pPr>
            <a:r>
              <a:rPr lang="en-US" altLang="ko-KR" sz="800" b="1" dirty="0" smtClean="0"/>
              <a:t>INNER </a:t>
            </a:r>
            <a:r>
              <a:rPr lang="en-US" altLang="ko-KR" sz="800" b="1" dirty="0"/>
              <a:t>JOIN </a:t>
            </a:r>
            <a:r>
              <a:rPr lang="en-US" altLang="ko-KR" sz="800" b="1" dirty="0" smtClean="0"/>
              <a:t>(</a:t>
            </a:r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(</a:t>
            </a:r>
            <a:r>
              <a:rPr lang="en-US" altLang="ko-KR" sz="800" dirty="0"/>
              <a:t>SELECT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, SUM(</a:t>
            </a:r>
            <a:r>
              <a:rPr lang="en-US" altLang="ko-KR" sz="800" dirty="0" err="1"/>
              <a:t>Q.ViewCount</a:t>
            </a:r>
            <a:r>
              <a:rPr lang="en-US" altLang="ko-KR" sz="800" dirty="0"/>
              <a:t>) AS </a:t>
            </a:r>
            <a:r>
              <a:rPr lang="en-US" altLang="ko-KR" sz="800" dirty="0" err="1"/>
              <a:t>Totalhits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FROM </a:t>
            </a:r>
            <a:r>
              <a:rPr lang="en-US" altLang="ko-KR" sz="800" dirty="0" err="1"/>
              <a:t>userInfo</a:t>
            </a:r>
            <a:r>
              <a:rPr lang="en-US" altLang="ko-KR" sz="800" dirty="0"/>
              <a:t> AS U, posts AS P, </a:t>
            </a:r>
            <a:r>
              <a:rPr lang="en-US" altLang="ko-KR" sz="800" dirty="0" err="1"/>
              <a:t>questionposts</a:t>
            </a:r>
            <a:r>
              <a:rPr lang="en-US" altLang="ko-KR" sz="800" dirty="0"/>
              <a:t> AS Q 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WHERE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=</a:t>
            </a:r>
            <a:r>
              <a:rPr lang="en-US" altLang="ko-KR" sz="800" dirty="0" err="1"/>
              <a:t>P.OwnerUserId</a:t>
            </a:r>
            <a:r>
              <a:rPr lang="en-US" altLang="ko-KR" sz="800" dirty="0"/>
              <a:t> AND </a:t>
            </a:r>
            <a:r>
              <a:rPr lang="en-US" altLang="ko-KR" sz="800" dirty="0" err="1"/>
              <a:t>P.Id</a:t>
            </a:r>
            <a:r>
              <a:rPr lang="en-US" altLang="ko-KR" sz="800" dirty="0"/>
              <a:t>=</a:t>
            </a:r>
            <a:r>
              <a:rPr lang="en-US" altLang="ko-KR" sz="800" dirty="0" err="1"/>
              <a:t>Q.PostId</a:t>
            </a:r>
            <a:r>
              <a:rPr lang="en-US" altLang="ko-KR" sz="800" dirty="0"/>
              <a:t> AND (</a:t>
            </a:r>
            <a:r>
              <a:rPr lang="en-US" altLang="ko-KR" sz="800" dirty="0" err="1"/>
              <a:t>U.Age</a:t>
            </a:r>
            <a:r>
              <a:rPr lang="en-US" altLang="ko-KR" sz="800" dirty="0"/>
              <a:t> BETWEEN 10 </a:t>
            </a:r>
            <a:r>
              <a:rPr lang="en-US" altLang="ko-KR" sz="800" dirty="0" smtClean="0"/>
              <a:t>AND </a:t>
            </a:r>
            <a:r>
              <a:rPr lang="en-US" altLang="ko-KR" sz="800" dirty="0"/>
              <a:t>19</a:t>
            </a:r>
            <a:r>
              <a:rPr lang="en-US" altLang="ko-KR" sz="800" dirty="0" smtClean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GROUP </a:t>
            </a:r>
            <a:r>
              <a:rPr lang="en-US" altLang="ko-KR" sz="800" dirty="0"/>
              <a:t>BY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ORDER </a:t>
            </a:r>
            <a:r>
              <a:rPr lang="en-US" altLang="ko-KR" sz="800" dirty="0"/>
              <a:t>BY </a:t>
            </a:r>
            <a:r>
              <a:rPr lang="en-US" altLang="ko-KR" sz="800" dirty="0" err="1"/>
              <a:t>Totalhits</a:t>
            </a:r>
            <a:r>
              <a:rPr lang="en-US" altLang="ko-KR" sz="800" dirty="0"/>
              <a:t> DESC LIMIT 1</a:t>
            </a:r>
            <a:r>
              <a:rPr lang="en-US" altLang="ko-KR" sz="800" dirty="0" smtClean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smtClean="0"/>
              <a:t>        UNION </a:t>
            </a:r>
            <a:r>
              <a:rPr lang="en-US" altLang="ko-KR" sz="800" dirty="0"/>
              <a:t>ALL</a:t>
            </a:r>
          </a:p>
          <a:p>
            <a:pPr marL="0" indent="0">
              <a:buNone/>
            </a:pPr>
            <a:r>
              <a:rPr lang="en-US" altLang="ko-KR" sz="800" dirty="0" smtClean="0"/>
              <a:t>        (</a:t>
            </a:r>
            <a:r>
              <a:rPr lang="en-US" altLang="ko-KR" sz="800" dirty="0"/>
              <a:t>SELECT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, SUM(</a:t>
            </a:r>
            <a:r>
              <a:rPr lang="en-US" altLang="ko-KR" sz="800" dirty="0" err="1"/>
              <a:t>Q.ViewCount</a:t>
            </a:r>
            <a:r>
              <a:rPr lang="en-US" altLang="ko-KR" sz="800" dirty="0"/>
              <a:t>) AS </a:t>
            </a:r>
            <a:r>
              <a:rPr lang="en-US" altLang="ko-KR" sz="800" dirty="0" err="1"/>
              <a:t>Totalhits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FROM </a:t>
            </a:r>
            <a:r>
              <a:rPr lang="en-US" altLang="ko-KR" sz="800" dirty="0" err="1"/>
              <a:t>userInfo</a:t>
            </a:r>
            <a:r>
              <a:rPr lang="en-US" altLang="ko-KR" sz="800" dirty="0"/>
              <a:t> AS U, posts AS P, </a:t>
            </a:r>
            <a:r>
              <a:rPr lang="en-US" altLang="ko-KR" sz="800" dirty="0" err="1"/>
              <a:t>questionposts</a:t>
            </a:r>
            <a:r>
              <a:rPr lang="en-US" altLang="ko-KR" sz="800" dirty="0"/>
              <a:t> AS </a:t>
            </a:r>
            <a:r>
              <a:rPr lang="en-US" altLang="ko-KR" sz="800" dirty="0" smtClean="0"/>
              <a:t>Q</a:t>
            </a:r>
          </a:p>
          <a:p>
            <a:pPr marL="0" indent="0">
              <a:buNone/>
            </a:pPr>
            <a:r>
              <a:rPr lang="en-US" altLang="ko-KR" sz="800" dirty="0" smtClean="0"/>
              <a:t>         WHERE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=</a:t>
            </a:r>
            <a:r>
              <a:rPr lang="en-US" altLang="ko-KR" sz="800" dirty="0" err="1"/>
              <a:t>P.OwnerUserId</a:t>
            </a:r>
            <a:r>
              <a:rPr lang="en-US" altLang="ko-KR" sz="800" dirty="0"/>
              <a:t> AND </a:t>
            </a:r>
            <a:r>
              <a:rPr lang="en-US" altLang="ko-KR" sz="800" dirty="0" err="1"/>
              <a:t>P.Id</a:t>
            </a:r>
            <a:r>
              <a:rPr lang="en-US" altLang="ko-KR" sz="800" dirty="0"/>
              <a:t>=</a:t>
            </a:r>
            <a:r>
              <a:rPr lang="en-US" altLang="ko-KR" sz="800" dirty="0" err="1"/>
              <a:t>Q.PostId</a:t>
            </a:r>
            <a:r>
              <a:rPr lang="en-US" altLang="ko-KR" sz="800" dirty="0"/>
              <a:t> AND (</a:t>
            </a:r>
            <a:r>
              <a:rPr lang="en-US" altLang="ko-KR" sz="800" dirty="0" err="1"/>
              <a:t>U.Age</a:t>
            </a:r>
            <a:r>
              <a:rPr lang="en-US" altLang="ko-KR" sz="800" dirty="0"/>
              <a:t> BETWEEN 20 AND 29) GROUP BY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  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ORDER BY </a:t>
            </a:r>
            <a:r>
              <a:rPr lang="en-US" altLang="ko-KR" sz="800" dirty="0" err="1"/>
              <a:t>Totalhits</a:t>
            </a:r>
            <a:r>
              <a:rPr lang="en-US" altLang="ko-KR" sz="800" dirty="0"/>
              <a:t> DESC LIMIT 1</a:t>
            </a:r>
            <a:r>
              <a:rPr lang="en-US" altLang="ko-KR" sz="800" dirty="0" smtClean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smtClean="0"/>
              <a:t>        UNION </a:t>
            </a:r>
            <a:r>
              <a:rPr lang="en-US" altLang="ko-KR" sz="800" dirty="0"/>
              <a:t>ALL</a:t>
            </a:r>
          </a:p>
          <a:p>
            <a:pPr marL="0" indent="0">
              <a:buNone/>
            </a:pPr>
            <a:r>
              <a:rPr lang="en-US" altLang="ko-KR" sz="800" dirty="0" smtClean="0"/>
              <a:t>        (</a:t>
            </a:r>
            <a:r>
              <a:rPr lang="en-US" altLang="ko-KR" sz="800" dirty="0"/>
              <a:t>SELECT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, SUM(</a:t>
            </a:r>
            <a:r>
              <a:rPr lang="en-US" altLang="ko-KR" sz="800" dirty="0" err="1"/>
              <a:t>Q.ViewCount</a:t>
            </a:r>
            <a:r>
              <a:rPr lang="en-US" altLang="ko-KR" sz="800" dirty="0"/>
              <a:t>) AS </a:t>
            </a:r>
            <a:r>
              <a:rPr lang="en-US" altLang="ko-KR" sz="800" dirty="0" err="1"/>
              <a:t>Totalhits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FROM </a:t>
            </a:r>
            <a:r>
              <a:rPr lang="en-US" altLang="ko-KR" sz="800" dirty="0" err="1"/>
              <a:t>userInfo</a:t>
            </a:r>
            <a:r>
              <a:rPr lang="en-US" altLang="ko-KR" sz="800" dirty="0"/>
              <a:t> AS U, posts AS P, </a:t>
            </a:r>
            <a:r>
              <a:rPr lang="en-US" altLang="ko-KR" sz="800" dirty="0" err="1"/>
              <a:t>questionposts</a:t>
            </a:r>
            <a:r>
              <a:rPr lang="en-US" altLang="ko-KR" sz="800" dirty="0"/>
              <a:t> AS </a:t>
            </a:r>
            <a:r>
              <a:rPr lang="en-US" altLang="ko-KR" sz="800" dirty="0" smtClean="0"/>
              <a:t>Q</a:t>
            </a:r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</a:t>
            </a:r>
            <a:r>
              <a:rPr lang="en-US" altLang="ko-KR" sz="800" dirty="0"/>
              <a:t>WHERE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=</a:t>
            </a:r>
            <a:r>
              <a:rPr lang="en-US" altLang="ko-KR" sz="800" dirty="0" err="1"/>
              <a:t>P.OwnerUserId</a:t>
            </a:r>
            <a:r>
              <a:rPr lang="en-US" altLang="ko-KR" sz="800" dirty="0"/>
              <a:t> AND </a:t>
            </a:r>
            <a:r>
              <a:rPr lang="en-US" altLang="ko-KR" sz="800" dirty="0" err="1"/>
              <a:t>P.Id</a:t>
            </a:r>
            <a:r>
              <a:rPr lang="en-US" altLang="ko-KR" sz="800" dirty="0"/>
              <a:t>=</a:t>
            </a:r>
            <a:r>
              <a:rPr lang="en-US" altLang="ko-KR" sz="800" dirty="0" err="1"/>
              <a:t>Q.PostId</a:t>
            </a:r>
            <a:r>
              <a:rPr lang="en-US" altLang="ko-KR" sz="800" dirty="0"/>
              <a:t> AND (</a:t>
            </a:r>
            <a:r>
              <a:rPr lang="en-US" altLang="ko-KR" sz="800" dirty="0" err="1"/>
              <a:t>U.Age</a:t>
            </a:r>
            <a:r>
              <a:rPr lang="en-US" altLang="ko-KR" sz="800" dirty="0"/>
              <a:t> BETWEEN 30 AND 39) GROUP BY </a:t>
            </a:r>
            <a:r>
              <a:rPr lang="en-US" altLang="ko-KR" sz="800" dirty="0" err="1" smtClean="0"/>
              <a:t>U.Id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</a:t>
            </a:r>
            <a:r>
              <a:rPr lang="en-US" altLang="ko-KR" sz="800" dirty="0"/>
              <a:t>ORDER BY </a:t>
            </a:r>
            <a:r>
              <a:rPr lang="en-US" altLang="ko-KR" sz="800" dirty="0" err="1"/>
              <a:t>Totalhits</a:t>
            </a:r>
            <a:r>
              <a:rPr lang="en-US" altLang="ko-KR" sz="800" dirty="0"/>
              <a:t> DESC LIMIT 1</a:t>
            </a:r>
            <a:r>
              <a:rPr lang="en-US" altLang="ko-KR" sz="800" dirty="0" smtClean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smtClean="0"/>
              <a:t>        UNION </a:t>
            </a:r>
            <a:r>
              <a:rPr lang="en-US" altLang="ko-KR" sz="800" dirty="0"/>
              <a:t>ALL</a:t>
            </a:r>
          </a:p>
          <a:p>
            <a:pPr marL="0" indent="0">
              <a:buNone/>
            </a:pPr>
            <a:r>
              <a:rPr lang="en-US" altLang="ko-KR" sz="800" dirty="0" smtClean="0"/>
              <a:t>        (</a:t>
            </a:r>
            <a:r>
              <a:rPr lang="en-US" altLang="ko-KR" sz="800" dirty="0"/>
              <a:t>SELECT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, SUM(</a:t>
            </a:r>
            <a:r>
              <a:rPr lang="en-US" altLang="ko-KR" sz="800" dirty="0" err="1"/>
              <a:t>Q.ViewCount</a:t>
            </a:r>
            <a:r>
              <a:rPr lang="en-US" altLang="ko-KR" sz="800" dirty="0"/>
              <a:t>) AS </a:t>
            </a:r>
            <a:r>
              <a:rPr lang="en-US" altLang="ko-KR" sz="800" dirty="0" err="1"/>
              <a:t>Totalhits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FROM </a:t>
            </a:r>
            <a:r>
              <a:rPr lang="en-US" altLang="ko-KR" sz="800" dirty="0" err="1"/>
              <a:t>userInfo</a:t>
            </a:r>
            <a:r>
              <a:rPr lang="en-US" altLang="ko-KR" sz="800" dirty="0"/>
              <a:t> AS U, posts AS P, </a:t>
            </a:r>
            <a:r>
              <a:rPr lang="en-US" altLang="ko-KR" sz="800" dirty="0" err="1"/>
              <a:t>questionposts</a:t>
            </a:r>
            <a:r>
              <a:rPr lang="en-US" altLang="ko-KR" sz="800" dirty="0"/>
              <a:t> AS </a:t>
            </a:r>
            <a:r>
              <a:rPr lang="en-US" altLang="ko-KR" sz="800" dirty="0" smtClean="0"/>
              <a:t>Q</a:t>
            </a:r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</a:t>
            </a:r>
            <a:r>
              <a:rPr lang="en-US" altLang="ko-KR" sz="800" dirty="0"/>
              <a:t>WHERE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=</a:t>
            </a:r>
            <a:r>
              <a:rPr lang="en-US" altLang="ko-KR" sz="800" dirty="0" err="1"/>
              <a:t>P.OwnerUserId</a:t>
            </a:r>
            <a:r>
              <a:rPr lang="en-US" altLang="ko-KR" sz="800" dirty="0"/>
              <a:t> AND </a:t>
            </a:r>
            <a:r>
              <a:rPr lang="en-US" altLang="ko-KR" sz="800" dirty="0" err="1"/>
              <a:t>P.Id</a:t>
            </a:r>
            <a:r>
              <a:rPr lang="en-US" altLang="ko-KR" sz="800" dirty="0"/>
              <a:t>=</a:t>
            </a:r>
            <a:r>
              <a:rPr lang="en-US" altLang="ko-KR" sz="800" dirty="0" err="1"/>
              <a:t>Q.PostId</a:t>
            </a:r>
            <a:r>
              <a:rPr lang="en-US" altLang="ko-KR" sz="800" dirty="0"/>
              <a:t> AND (</a:t>
            </a:r>
            <a:r>
              <a:rPr lang="en-US" altLang="ko-KR" sz="800" dirty="0" err="1"/>
              <a:t>U.Age</a:t>
            </a:r>
            <a:r>
              <a:rPr lang="en-US" altLang="ko-KR" sz="800" dirty="0"/>
              <a:t> BETWEEN 40 AND 49) GROUP BY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ORDER </a:t>
            </a:r>
            <a:r>
              <a:rPr lang="en-US" altLang="ko-KR" sz="800" dirty="0"/>
              <a:t>BY </a:t>
            </a:r>
            <a:r>
              <a:rPr lang="en-US" altLang="ko-KR" sz="800" dirty="0" err="1"/>
              <a:t>Totalhits</a:t>
            </a:r>
            <a:r>
              <a:rPr lang="en-US" altLang="ko-KR" sz="800" dirty="0"/>
              <a:t> DESC LIMIT 1</a:t>
            </a:r>
            <a:r>
              <a:rPr lang="en-US" altLang="ko-KR" sz="800" dirty="0" smtClean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smtClean="0"/>
              <a:t>        UNION </a:t>
            </a:r>
            <a:r>
              <a:rPr lang="en-US" altLang="ko-KR" sz="800" dirty="0"/>
              <a:t>ALL</a:t>
            </a:r>
          </a:p>
          <a:p>
            <a:pPr marL="0" indent="0">
              <a:buNone/>
            </a:pPr>
            <a:r>
              <a:rPr lang="en-US" altLang="ko-KR" sz="800" dirty="0" smtClean="0"/>
              <a:t>        (</a:t>
            </a:r>
            <a:r>
              <a:rPr lang="en-US" altLang="ko-KR" sz="800" dirty="0"/>
              <a:t>SELECT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, SUM(</a:t>
            </a:r>
            <a:r>
              <a:rPr lang="en-US" altLang="ko-KR" sz="800" dirty="0" err="1"/>
              <a:t>Q.ViewCount</a:t>
            </a:r>
            <a:r>
              <a:rPr lang="en-US" altLang="ko-KR" sz="800" dirty="0"/>
              <a:t>) AS </a:t>
            </a:r>
            <a:r>
              <a:rPr lang="en-US" altLang="ko-KR" sz="800" dirty="0" err="1"/>
              <a:t>Totalhits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FROM </a:t>
            </a:r>
            <a:r>
              <a:rPr lang="en-US" altLang="ko-KR" sz="800" dirty="0" err="1"/>
              <a:t>userInfo</a:t>
            </a:r>
            <a:r>
              <a:rPr lang="en-US" altLang="ko-KR" sz="800" dirty="0"/>
              <a:t> AS U, posts AS P, </a:t>
            </a:r>
            <a:r>
              <a:rPr lang="en-US" altLang="ko-KR" sz="800" dirty="0" err="1"/>
              <a:t>questionposts</a:t>
            </a:r>
            <a:r>
              <a:rPr lang="en-US" altLang="ko-KR" sz="800" dirty="0"/>
              <a:t> AS Q 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WHERE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=</a:t>
            </a:r>
            <a:r>
              <a:rPr lang="en-US" altLang="ko-KR" sz="800" dirty="0" err="1"/>
              <a:t>P.OwnerUserId</a:t>
            </a:r>
            <a:r>
              <a:rPr lang="en-US" altLang="ko-KR" sz="800" dirty="0"/>
              <a:t> AND </a:t>
            </a:r>
            <a:r>
              <a:rPr lang="en-US" altLang="ko-KR" sz="800" dirty="0" err="1"/>
              <a:t>P.Id</a:t>
            </a:r>
            <a:r>
              <a:rPr lang="en-US" altLang="ko-KR" sz="800" dirty="0"/>
              <a:t>=</a:t>
            </a:r>
            <a:r>
              <a:rPr lang="en-US" altLang="ko-KR" sz="800" dirty="0" err="1"/>
              <a:t>Q.PostId</a:t>
            </a:r>
            <a:r>
              <a:rPr lang="en-US" altLang="ko-KR" sz="800" dirty="0"/>
              <a:t> AND (</a:t>
            </a:r>
            <a:r>
              <a:rPr lang="en-US" altLang="ko-KR" sz="800" dirty="0" err="1"/>
              <a:t>U.Age</a:t>
            </a:r>
            <a:r>
              <a:rPr lang="en-US" altLang="ko-KR" sz="800" dirty="0"/>
              <a:t> BETWEEN 50 AND 999) GROUP BY </a:t>
            </a:r>
            <a:r>
              <a:rPr lang="en-US" altLang="ko-KR" sz="800" dirty="0" err="1"/>
              <a:t>U.Id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ORDER </a:t>
            </a:r>
            <a:r>
              <a:rPr lang="en-US" altLang="ko-KR" sz="800" dirty="0"/>
              <a:t>BY </a:t>
            </a:r>
            <a:r>
              <a:rPr lang="en-US" altLang="ko-KR" sz="800" dirty="0" err="1"/>
              <a:t>Totalhits</a:t>
            </a:r>
            <a:r>
              <a:rPr lang="en-US" altLang="ko-KR" sz="800" dirty="0"/>
              <a:t> DESC LIMIT 1</a:t>
            </a:r>
            <a:r>
              <a:rPr lang="en-US" altLang="ko-KR" sz="800" dirty="0" smtClean="0"/>
              <a:t>)</a:t>
            </a:r>
            <a:r>
              <a:rPr lang="en-US" altLang="ko-KR" sz="800" b="1" dirty="0" smtClean="0"/>
              <a:t>) </a:t>
            </a:r>
            <a:r>
              <a:rPr lang="en-US" altLang="ko-KR" sz="800" b="1" dirty="0"/>
              <a:t>AS </a:t>
            </a:r>
            <a:r>
              <a:rPr lang="en-US" altLang="ko-KR" sz="800" b="1" dirty="0" err="1"/>
              <a:t>Agebest</a:t>
            </a:r>
            <a:r>
              <a:rPr lang="en-US" altLang="ko-KR" sz="800" b="1" dirty="0"/>
              <a:t> </a:t>
            </a:r>
            <a:endParaRPr lang="en-US" altLang="ko-KR" sz="800" b="1" dirty="0" smtClean="0"/>
          </a:p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</a:t>
            </a:r>
          </a:p>
          <a:p>
            <a:pPr marL="0" indent="0">
              <a:buNone/>
            </a:pPr>
            <a:r>
              <a:rPr lang="en-US" altLang="ko-KR" sz="800" b="1" dirty="0" smtClean="0"/>
              <a:t>ON </a:t>
            </a:r>
            <a:r>
              <a:rPr lang="en-US" altLang="ko-KR" sz="800" b="1" dirty="0" err="1" smtClean="0"/>
              <a:t>U.Id</a:t>
            </a:r>
            <a:r>
              <a:rPr lang="en-US" altLang="ko-KR" sz="800" b="1" dirty="0" smtClean="0"/>
              <a:t>=</a:t>
            </a:r>
            <a:r>
              <a:rPr lang="en-US" altLang="ko-KR" sz="800" b="1" dirty="0" err="1" smtClean="0"/>
              <a:t>Agebest.Id</a:t>
            </a:r>
            <a:endParaRPr lang="en-US" altLang="ko-KR" sz="800" b="1" dirty="0" smtClean="0"/>
          </a:p>
          <a:p>
            <a:pPr marL="0" indent="0">
              <a:buNone/>
            </a:pPr>
            <a:r>
              <a:rPr lang="en-US" altLang="ko-KR" sz="800" b="1" dirty="0" smtClean="0"/>
              <a:t>ORDER </a:t>
            </a:r>
            <a:r>
              <a:rPr lang="en-US" altLang="ko-KR" sz="800" b="1" dirty="0"/>
              <a:t>BY </a:t>
            </a:r>
            <a:r>
              <a:rPr lang="en-US" altLang="ko-KR" sz="800" b="1" dirty="0" err="1"/>
              <a:t>U.Reputation</a:t>
            </a:r>
            <a:r>
              <a:rPr lang="en-US" altLang="ko-KR" sz="800" b="1" dirty="0"/>
              <a:t> DESC</a:t>
            </a:r>
            <a:endParaRPr lang="ko-KR" altLang="en-US" sz="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60232" y="1172934"/>
            <a:ext cx="208823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 QUERY</a:t>
            </a:r>
          </a:p>
          <a:p>
            <a:r>
              <a:rPr lang="en-US" altLang="ko-KR" dirty="0" smtClean="0"/>
              <a:t>SUBQUERY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81453"/>
            <a:ext cx="417646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112060" y="2097477"/>
            <a:ext cx="972108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0192" y="1954331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대에서 총 조회수가 가장 높은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선발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4215" y="6420445"/>
            <a:ext cx="168951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411760" y="6348437"/>
            <a:ext cx="972108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63888" y="633914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평판의 내림차순 정렬</a:t>
            </a:r>
            <a:endParaRPr lang="ko-KR" altLang="en-US" dirty="0"/>
          </a:p>
        </p:txBody>
      </p:sp>
      <p:sp>
        <p:nvSpPr>
          <p:cNvPr id="12" name="왼쪽 중괄호 11"/>
          <p:cNvSpPr/>
          <p:nvPr/>
        </p:nvSpPr>
        <p:spPr>
          <a:xfrm>
            <a:off x="179512" y="1772816"/>
            <a:ext cx="311692" cy="43808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4215" y="1412775"/>
            <a:ext cx="1041441" cy="215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637674" y="1340476"/>
            <a:ext cx="972108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32789" y="1272037"/>
            <a:ext cx="3910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userInfo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Agebest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INNER JOIN</a:t>
            </a:r>
            <a:r>
              <a:rPr lang="ko-KR" altLang="en-US" sz="1400" dirty="0" smtClean="0"/>
              <a:t>한 결과로</a:t>
            </a:r>
            <a:endParaRPr lang="en-US" altLang="ko-KR" sz="1400" dirty="0" smtClean="0"/>
          </a:p>
          <a:p>
            <a:r>
              <a:rPr lang="en-US" altLang="ko-KR" sz="1400" dirty="0" smtClean="0"/>
              <a:t>R6</a:t>
            </a:r>
            <a:r>
              <a:rPr lang="ko-KR" altLang="en-US" sz="1400" dirty="0" smtClean="0"/>
              <a:t>에서 요구하는 모든 값을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4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R6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7851360" descr="EMB000034804a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870203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91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사용자 계정 생성 날짜시간을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(=2010/1/1 00:00:00 ~ 2010/12/31 23:59:59), 2011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2012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2013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2014</a:t>
            </a:r>
            <a:r>
              <a:rPr lang="ko-KR" altLang="en-US" dirty="0" smtClean="0"/>
              <a:t>년으로 나눴을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년도 별 생성 계정 수 출력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출력된 결과는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2011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2012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2013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2014</a:t>
            </a:r>
            <a:r>
              <a:rPr lang="ko-KR" altLang="en-US" dirty="0" smtClean="0"/>
              <a:t>년 순서</a:t>
            </a:r>
            <a:r>
              <a:rPr lang="en-US" altLang="ko-KR" dirty="0" smtClean="0"/>
              <a:t>(5 columns)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96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3672408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b="1" dirty="0" smtClean="0"/>
              <a:t>SELECT *   </a:t>
            </a:r>
          </a:p>
          <a:p>
            <a:pPr marL="0" indent="0">
              <a:buNone/>
            </a:pPr>
            <a:r>
              <a:rPr lang="en-US" altLang="ko-KR" sz="1200" b="1" dirty="0" smtClean="0"/>
              <a:t> FROM </a:t>
            </a:r>
          </a:p>
          <a:p>
            <a:pPr marL="0" indent="0">
              <a:buNone/>
            </a:pPr>
            <a:r>
              <a:rPr lang="en-US" altLang="ko-KR" sz="1200" dirty="0" smtClean="0"/>
              <a:t>       ( SELECT COUNT(*) AS "2010"</a:t>
            </a:r>
          </a:p>
          <a:p>
            <a:pPr marL="0" indent="0">
              <a:buNone/>
            </a:pPr>
            <a:r>
              <a:rPr lang="en-US" altLang="ko-KR" sz="1200" dirty="0" smtClean="0"/>
              <a:t>        FROM </a:t>
            </a:r>
            <a:r>
              <a:rPr lang="en-US" altLang="ko-KR" sz="1200" dirty="0" err="1" smtClean="0"/>
              <a:t>userInfo</a:t>
            </a:r>
            <a:r>
              <a:rPr lang="en-US" altLang="ko-KR" sz="1200" dirty="0" smtClean="0"/>
              <a:t> AS U</a:t>
            </a:r>
          </a:p>
          <a:p>
            <a:pPr marL="0" indent="0">
              <a:buNone/>
            </a:pPr>
            <a:r>
              <a:rPr lang="en-US" altLang="ko-KR" sz="1200" dirty="0" smtClean="0"/>
              <a:t>        WHERE Year(</a:t>
            </a:r>
            <a:r>
              <a:rPr lang="en-US" altLang="ko-KR" sz="1200" dirty="0" err="1" smtClean="0"/>
              <a:t>U.CreationDate</a:t>
            </a:r>
            <a:r>
              <a:rPr lang="en-US" altLang="ko-KR" sz="1200" dirty="0" smtClean="0"/>
              <a:t>)=2010</a:t>
            </a:r>
          </a:p>
          <a:p>
            <a:pPr marL="0" indent="0">
              <a:buNone/>
            </a:pPr>
            <a:r>
              <a:rPr lang="en-US" altLang="ko-KR" sz="1200" dirty="0" smtClean="0"/>
              <a:t>        GROUP BY Year(</a:t>
            </a:r>
            <a:r>
              <a:rPr lang="en-US" altLang="ko-KR" sz="1200" dirty="0" err="1" smtClean="0"/>
              <a:t>U.CreationDate</a:t>
            </a:r>
            <a:r>
              <a:rPr lang="en-US" altLang="ko-KR" sz="1200" dirty="0" smtClean="0"/>
              <a:t>) ) AS y2010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     CROSS JOIN </a:t>
            </a:r>
          </a:p>
          <a:p>
            <a:pPr marL="0" indent="0">
              <a:buNone/>
            </a:pPr>
            <a:r>
              <a:rPr lang="en-US" altLang="ko-KR" sz="1200" dirty="0" smtClean="0"/>
              <a:t>       ( SELECT COUNT(*) AS "2011"</a:t>
            </a:r>
          </a:p>
          <a:p>
            <a:pPr marL="0" indent="0">
              <a:buNone/>
            </a:pPr>
            <a:r>
              <a:rPr lang="en-US" altLang="ko-KR" sz="1200" dirty="0" smtClean="0"/>
              <a:t>        FROM </a:t>
            </a:r>
            <a:r>
              <a:rPr lang="en-US" altLang="ko-KR" sz="1200" dirty="0" err="1" smtClean="0"/>
              <a:t>userInfo</a:t>
            </a:r>
            <a:r>
              <a:rPr lang="en-US" altLang="ko-KR" sz="1200" dirty="0" smtClean="0"/>
              <a:t> AS U</a:t>
            </a:r>
          </a:p>
          <a:p>
            <a:pPr marL="0" indent="0">
              <a:buNone/>
            </a:pPr>
            <a:r>
              <a:rPr lang="en-US" altLang="ko-KR" sz="1200" dirty="0" smtClean="0"/>
              <a:t>        WHERE Year(</a:t>
            </a:r>
            <a:r>
              <a:rPr lang="en-US" altLang="ko-KR" sz="1200" dirty="0" err="1" smtClean="0"/>
              <a:t>U.CreationDate</a:t>
            </a:r>
            <a:r>
              <a:rPr lang="en-US" altLang="ko-KR" sz="1200" dirty="0" smtClean="0"/>
              <a:t>)=2011</a:t>
            </a:r>
          </a:p>
          <a:p>
            <a:pPr marL="0" indent="0">
              <a:buNone/>
            </a:pPr>
            <a:r>
              <a:rPr lang="en-US" altLang="ko-KR" sz="1200" dirty="0" smtClean="0"/>
              <a:t>        GROUP BY Year(</a:t>
            </a:r>
            <a:r>
              <a:rPr lang="en-US" altLang="ko-KR" sz="1200" dirty="0" err="1" smtClean="0"/>
              <a:t>U.CreationDate</a:t>
            </a:r>
            <a:r>
              <a:rPr lang="en-US" altLang="ko-KR" sz="1200" dirty="0" smtClean="0"/>
              <a:t>) ) AS y2011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    CROSS JOIN </a:t>
            </a:r>
          </a:p>
          <a:p>
            <a:pPr marL="0" indent="0">
              <a:buNone/>
            </a:pPr>
            <a:r>
              <a:rPr lang="en-US" altLang="ko-KR" sz="1200" dirty="0" smtClean="0"/>
              <a:t>       ( SELECT COUNT(*) AS "2012"</a:t>
            </a:r>
          </a:p>
          <a:p>
            <a:pPr marL="0" indent="0">
              <a:buNone/>
            </a:pPr>
            <a:r>
              <a:rPr lang="en-US" altLang="ko-KR" sz="1200" dirty="0" smtClean="0"/>
              <a:t>        FROM </a:t>
            </a:r>
            <a:r>
              <a:rPr lang="en-US" altLang="ko-KR" sz="1200" dirty="0" err="1" smtClean="0"/>
              <a:t>userInfo</a:t>
            </a:r>
            <a:r>
              <a:rPr lang="en-US" altLang="ko-KR" sz="1200" dirty="0" smtClean="0"/>
              <a:t> AS U</a:t>
            </a:r>
          </a:p>
          <a:p>
            <a:pPr marL="0" indent="0">
              <a:buNone/>
            </a:pPr>
            <a:r>
              <a:rPr lang="en-US" altLang="ko-KR" sz="1200" dirty="0" smtClean="0"/>
              <a:t>        WHERE Year(</a:t>
            </a:r>
            <a:r>
              <a:rPr lang="en-US" altLang="ko-KR" sz="1200" dirty="0" err="1" smtClean="0"/>
              <a:t>U.CreationDate</a:t>
            </a:r>
            <a:r>
              <a:rPr lang="en-US" altLang="ko-KR" sz="1200" dirty="0" smtClean="0"/>
              <a:t>)=2012</a:t>
            </a:r>
          </a:p>
          <a:p>
            <a:pPr marL="0" indent="0">
              <a:buNone/>
            </a:pPr>
            <a:r>
              <a:rPr lang="en-US" altLang="ko-KR" sz="1200" dirty="0" smtClean="0"/>
              <a:t>        GROUP BY Year(</a:t>
            </a:r>
            <a:r>
              <a:rPr lang="en-US" altLang="ko-KR" sz="1200" dirty="0" err="1" smtClean="0"/>
              <a:t>U.CreationDate</a:t>
            </a:r>
            <a:r>
              <a:rPr lang="en-US" altLang="ko-KR" sz="1200" dirty="0" smtClean="0"/>
              <a:t>) ) AS y2012</a:t>
            </a:r>
          </a:p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4008" y="1565176"/>
            <a:ext cx="3672408" cy="5069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 CROSS JOIN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( SELECT COUNT(*) AS "2013"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FROM </a:t>
            </a:r>
            <a:r>
              <a:rPr lang="en-US" altLang="ko-KR" sz="1200" dirty="0" err="1" smtClean="0"/>
              <a:t>userInfo</a:t>
            </a:r>
            <a:r>
              <a:rPr lang="en-US" altLang="ko-KR" sz="1200" dirty="0" smtClean="0"/>
              <a:t> AS 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WHERE Year(</a:t>
            </a:r>
            <a:r>
              <a:rPr lang="en-US" altLang="ko-KR" sz="1200" dirty="0" err="1" smtClean="0"/>
              <a:t>U.CreationDate</a:t>
            </a:r>
            <a:r>
              <a:rPr lang="en-US" altLang="ko-KR" sz="1200" dirty="0" smtClean="0"/>
              <a:t>)=2013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GROUP BY Year(</a:t>
            </a:r>
            <a:r>
              <a:rPr lang="en-US" altLang="ko-KR" sz="1200" dirty="0" err="1" smtClean="0"/>
              <a:t>U.CreationDate</a:t>
            </a:r>
            <a:r>
              <a:rPr lang="en-US" altLang="ko-KR" sz="1200" dirty="0" smtClean="0"/>
              <a:t>) ) AS y2013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 CROSS JOIN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( SELECT COUNT(*) AS "2014"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FROM </a:t>
            </a:r>
            <a:r>
              <a:rPr lang="en-US" altLang="ko-KR" sz="1200" dirty="0" err="1" smtClean="0"/>
              <a:t>userInfo</a:t>
            </a:r>
            <a:r>
              <a:rPr lang="en-US" altLang="ko-KR" sz="1200" dirty="0" smtClean="0"/>
              <a:t> AS 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WHERE Year(</a:t>
            </a:r>
            <a:r>
              <a:rPr lang="en-US" altLang="ko-KR" sz="1200" dirty="0" err="1" smtClean="0"/>
              <a:t>U.CreationDate</a:t>
            </a:r>
            <a:r>
              <a:rPr lang="en-US" altLang="ko-KR" sz="1200" dirty="0" smtClean="0"/>
              <a:t>)=2014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GROUP BY Year(</a:t>
            </a:r>
            <a:r>
              <a:rPr lang="en-US" altLang="ko-KR" sz="1200" dirty="0" err="1" smtClean="0"/>
              <a:t>U.CreationDate</a:t>
            </a:r>
            <a:r>
              <a:rPr lang="en-US" altLang="ko-KR" sz="1200" dirty="0" smtClean="0"/>
              <a:t>) ) AS y2014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004048" y="3091644"/>
            <a:ext cx="331236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6444208" y="4221088"/>
            <a:ext cx="432048" cy="7200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6016" y="507758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2014</a:t>
            </a:r>
            <a:r>
              <a:rPr lang="ko-KR" altLang="en-US" sz="2400" dirty="0" smtClean="0"/>
              <a:t>년도에 생성된 계정 수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480212" y="5733256"/>
            <a:ext cx="208823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 QUERY</a:t>
            </a:r>
          </a:p>
          <a:p>
            <a:r>
              <a:rPr lang="en-US" altLang="ko-KR" dirty="0" smtClean="0"/>
              <a:t>SUBQUERY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4289122"/>
            <a:ext cx="158417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843808" y="4289122"/>
            <a:ext cx="576064" cy="2520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63888" y="4289123"/>
            <a:ext cx="258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 columns</a:t>
            </a:r>
            <a:r>
              <a:rPr lang="ko-KR" altLang="en-US" sz="1400" dirty="0" smtClean="0"/>
              <a:t>로 반환하기 위해</a:t>
            </a:r>
            <a:r>
              <a:rPr lang="ko-KR" altLang="en-US" sz="1400" dirty="0"/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32889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R7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17851440" descr="EMB000034804a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720744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18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1641</Words>
  <Application>Microsoft Office PowerPoint</Application>
  <PresentationFormat>화면 슬라이드 쇼(4:3)</PresentationFormat>
  <Paragraphs>455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Project #2  DB implementation &amp; query processing  </vt:lpstr>
      <vt:lpstr>목차</vt:lpstr>
      <vt:lpstr>3NF 관계 스키마</vt:lpstr>
      <vt:lpstr>R6</vt:lpstr>
      <vt:lpstr>R6</vt:lpstr>
      <vt:lpstr>R6</vt:lpstr>
      <vt:lpstr>R7</vt:lpstr>
      <vt:lpstr>R7</vt:lpstr>
      <vt:lpstr>R7</vt:lpstr>
      <vt:lpstr>R8</vt:lpstr>
      <vt:lpstr>R8</vt:lpstr>
      <vt:lpstr>R8</vt:lpstr>
      <vt:lpstr>R9</vt:lpstr>
      <vt:lpstr>R9</vt:lpstr>
      <vt:lpstr>R9</vt:lpstr>
      <vt:lpstr>R9</vt:lpstr>
      <vt:lpstr>R10</vt:lpstr>
      <vt:lpstr>R10</vt:lpstr>
      <vt:lpstr>R10</vt:lpstr>
      <vt:lpstr>R10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#2 DB implementation &amp; query processing</dc:title>
  <dc:creator>gkrud1729@naver.com</dc:creator>
  <cp:lastModifiedBy>gkrud1729@naver.com</cp:lastModifiedBy>
  <cp:revision>27</cp:revision>
  <dcterms:created xsi:type="dcterms:W3CDTF">2017-11-15T06:47:48Z</dcterms:created>
  <dcterms:modified xsi:type="dcterms:W3CDTF">2017-11-15T14:55:09Z</dcterms:modified>
</cp:coreProperties>
</file>