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5" r:id="rId2"/>
    <p:sldId id="297" r:id="rId3"/>
    <p:sldId id="296" r:id="rId4"/>
  </p:sldIdLst>
  <p:sldSz cx="9145588" cy="702151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4D01251-C5AE-4680-8B34-2A6F0F617897}">
          <p14:sldIdLst>
            <p14:sldId id="295"/>
            <p14:sldId id="297"/>
            <p14:sldId id="296"/>
          </p14:sldIdLst>
        </p14:section>
        <p14:section name="사용 예시 및 스타일" id="{6C7AB5DE-0CEB-479C-BE3D-FE9257B163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881">
          <p15:clr>
            <a:srgbClr val="A4A3A4"/>
          </p15:clr>
        </p15:guide>
        <p15:guide id="3" orient="horz" pos="4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00FF"/>
    <a:srgbClr val="080808"/>
    <a:srgbClr val="1C1C1C"/>
    <a:srgbClr val="333333"/>
    <a:srgbClr val="5F5F5F"/>
    <a:srgbClr val="80808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6" autoAdjust="0"/>
    <p:restoredTop sz="92663" autoAdjust="0"/>
  </p:normalViewPr>
  <p:slideViewPr>
    <p:cSldViewPr>
      <p:cViewPr varScale="1">
        <p:scale>
          <a:sx n="82" d="100"/>
          <a:sy n="82" d="100"/>
        </p:scale>
        <p:origin x="1469" y="67"/>
      </p:cViewPr>
      <p:guideLst>
        <p:guide orient="horz" pos="2212"/>
        <p:guide pos="2881"/>
        <p:guide orient="horz" pos="4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54038-6C37-4CEE-9004-56790D1E8B4F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233488"/>
            <a:ext cx="43354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C870D-AB70-4CEA-9BCA-E52E050129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8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C870D-AB70-4CEA-9BCA-E52E050129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2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C870D-AB70-4CEA-9BCA-E52E050129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C870D-AB70-4CEA-9BCA-E52E050129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2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mi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0" y="1872265"/>
            <a:ext cx="9145588" cy="13504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000" b="1" spc="-70" baseline="0">
                <a:solidFill>
                  <a:schemeClr val="bg2">
                    <a:alpha val="99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 40pt</a:t>
            </a:r>
            <a:br>
              <a:rPr lang="en-US" altLang="ko-KR" dirty="0" smtClean="0"/>
            </a:br>
            <a:r>
              <a:rPr lang="ko-KR" altLang="en-US" dirty="0" smtClean="0"/>
              <a:t>마스터 제목 스타일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맑은고딕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238948"/>
            <a:ext cx="9145588" cy="456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spc="-70" baseline="0">
                <a:solidFill>
                  <a:schemeClr val="bg1">
                    <a:lumMod val="50000"/>
                    <a:alpha val="99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yyyy.mm.dd</a:t>
            </a:r>
          </a:p>
          <a:p>
            <a:pPr lvl="0"/>
            <a:r>
              <a:rPr lang="ko-KR" altLang="en-US" dirty="0" smtClean="0"/>
              <a:t>소속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4772"/>
            <a:ext cx="9145588" cy="86409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spc="-70" baseline="0">
                <a:solidFill>
                  <a:schemeClr val="bg1">
                    <a:lumMod val="50000"/>
                    <a:alpha val="99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소제목 스타일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16pt</a:t>
            </a:r>
          </a:p>
          <a:p>
            <a:pPr lvl="0"/>
            <a:r>
              <a:rPr lang="ko-KR" altLang="en-US" dirty="0" smtClean="0"/>
              <a:t>마스터 소제목 스타일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맑은고딕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30" y="5890514"/>
            <a:ext cx="1152128" cy="5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558428"/>
            <a:ext cx="914558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0" y="6587984"/>
            <a:ext cx="9149282" cy="432000"/>
            <a:chOff x="3021" y="6043294"/>
            <a:chExt cx="11522746" cy="432000"/>
          </a:xfrm>
          <a:solidFill>
            <a:schemeClr val="bg2"/>
          </a:solidFill>
        </p:grpSpPr>
        <p:sp>
          <p:nvSpPr>
            <p:cNvPr id="18" name="직사각형 17"/>
            <p:cNvSpPr/>
            <p:nvPr userDrawn="1"/>
          </p:nvSpPr>
          <p:spPr>
            <a:xfrm>
              <a:off x="3021" y="6151294"/>
              <a:ext cx="7596000" cy="3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7599690" y="6043294"/>
              <a:ext cx="3926077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0" y="174579"/>
            <a:ext cx="584538" cy="2571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10" y="6769935"/>
            <a:ext cx="1607864" cy="1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1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mi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774896"/>
            <a:ext cx="914558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0" y="6587984"/>
            <a:ext cx="9149282" cy="432000"/>
            <a:chOff x="3021" y="6043294"/>
            <a:chExt cx="11522746" cy="432000"/>
          </a:xfrm>
          <a:solidFill>
            <a:schemeClr val="bg2"/>
          </a:solidFill>
        </p:grpSpPr>
        <p:sp>
          <p:nvSpPr>
            <p:cNvPr id="26" name="직사각형 25"/>
            <p:cNvSpPr/>
            <p:nvPr userDrawn="1"/>
          </p:nvSpPr>
          <p:spPr>
            <a:xfrm>
              <a:off x="3021" y="6151294"/>
              <a:ext cx="7596000" cy="3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7599690" y="6043294"/>
              <a:ext cx="3926077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0" y="174579"/>
            <a:ext cx="584538" cy="25719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10" y="6769935"/>
            <a:ext cx="1607864" cy="1760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8461" y="155751"/>
            <a:ext cx="8704813" cy="6191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="1" spc="-19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4323" y="6031036"/>
            <a:ext cx="8496944" cy="504056"/>
          </a:xfrm>
          <a:prstGeom prst="rect">
            <a:avLst/>
          </a:prstGeom>
        </p:spPr>
        <p:txBody>
          <a:bodyPr>
            <a:noAutofit/>
          </a:bodyPr>
          <a:lstStyle>
            <a:lvl1pPr marL="108000" marR="0" indent="-1080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800" spc="-100" baseline="0">
                <a:solidFill>
                  <a:schemeClr val="bg1">
                    <a:lumMod val="50000"/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1" hasCustomPrompt="1"/>
          </p:nvPr>
        </p:nvSpPr>
        <p:spPr>
          <a:xfrm>
            <a:off x="324320" y="918468"/>
            <a:ext cx="8496948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spc="-70" baseline="0">
                <a:solidFill>
                  <a:schemeClr val="bg2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</a:lstStyle>
          <a:p>
            <a:pPr lvl="0"/>
            <a:r>
              <a:rPr lang="ko-KR" altLang="en-US" dirty="0" smtClean="0"/>
              <a:t>소제목을 입력하세요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5" hasCustomPrompt="1"/>
          </p:nvPr>
        </p:nvSpPr>
        <p:spPr>
          <a:xfrm>
            <a:off x="57471" y="6751210"/>
            <a:ext cx="5883475" cy="1948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itchFamily="34" charset="0"/>
              <a:buNone/>
              <a:defRPr sz="700" b="0" spc="-70" baseline="0">
                <a:solidFill>
                  <a:schemeClr val="bg1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9" name="내용 개체 틀 2"/>
          <p:cNvSpPr>
            <a:spLocks noGrp="1"/>
          </p:cNvSpPr>
          <p:nvPr>
            <p:ph idx="26" hasCustomPrompt="1"/>
          </p:nvPr>
        </p:nvSpPr>
        <p:spPr>
          <a:xfrm>
            <a:off x="468338" y="1494532"/>
            <a:ext cx="8352928" cy="4392488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>
              <a:lnSpc>
                <a:spcPct val="120000"/>
              </a:lnSpc>
              <a:buClr>
                <a:srgbClr val="00B0F0"/>
              </a:buClr>
              <a:buSzPct val="100000"/>
              <a:buFont typeface="Arial" pitchFamily="34" charset="0"/>
              <a:buChar char="•"/>
              <a:defRPr sz="1600" b="1" spc="-10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1pPr>
            <a:lvl2pPr marL="360000" indent="-180000">
              <a:lnSpc>
                <a:spcPct val="120000"/>
              </a:lnSpc>
              <a:buClr>
                <a:srgbClr val="00B0F0"/>
              </a:buClr>
              <a:buSzPct val="100000"/>
              <a:buFont typeface="+mj-lt"/>
              <a:buAutoNum type="alphaLcPeriod"/>
              <a:defRPr sz="1200" spc="-10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2pPr>
            <a:lvl3pPr marL="540000" indent="-10800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0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+mn-ea"/>
                <a:ea typeface="+mn-ea"/>
              </a:defRPr>
            </a:lvl3pPr>
            <a:lvl4pPr marL="720000" indent="-14400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lphaLcPeriod"/>
              <a:defRPr sz="10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+mn-ea"/>
                <a:ea typeface="+mn-ea"/>
              </a:defRPr>
            </a:lvl4pPr>
            <a:lvl5pPr marL="2057400" indent="-228600">
              <a:buClr>
                <a:srgbClr val="00B0F0"/>
              </a:buClr>
              <a:buSzPct val="15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0" y="174579"/>
            <a:ext cx="584538" cy="2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5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mi_2단 상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774896"/>
            <a:ext cx="914558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0" y="6587984"/>
            <a:ext cx="9149282" cy="432000"/>
            <a:chOff x="3021" y="6043294"/>
            <a:chExt cx="11522746" cy="432000"/>
          </a:xfrm>
          <a:solidFill>
            <a:schemeClr val="bg2"/>
          </a:solidFill>
        </p:grpSpPr>
        <p:sp>
          <p:nvSpPr>
            <p:cNvPr id="26" name="직사각형 25"/>
            <p:cNvSpPr/>
            <p:nvPr userDrawn="1"/>
          </p:nvSpPr>
          <p:spPr>
            <a:xfrm>
              <a:off x="3021" y="6151294"/>
              <a:ext cx="7596000" cy="3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7599690" y="6043294"/>
              <a:ext cx="3926077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0" y="174579"/>
            <a:ext cx="584538" cy="25719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10" y="6769935"/>
            <a:ext cx="1607864" cy="1760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8461" y="155751"/>
            <a:ext cx="8704813" cy="6191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="1" spc="-19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4323" y="6031036"/>
            <a:ext cx="8496944" cy="504056"/>
          </a:xfrm>
          <a:prstGeom prst="rect">
            <a:avLst/>
          </a:prstGeom>
        </p:spPr>
        <p:txBody>
          <a:bodyPr>
            <a:noAutofit/>
          </a:bodyPr>
          <a:lstStyle>
            <a:lvl1pPr marL="108000" marR="0" indent="-1080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800" spc="-100" baseline="0">
                <a:solidFill>
                  <a:schemeClr val="bg1">
                    <a:lumMod val="50000"/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1" hasCustomPrompt="1"/>
          </p:nvPr>
        </p:nvSpPr>
        <p:spPr>
          <a:xfrm>
            <a:off x="324320" y="918468"/>
            <a:ext cx="8496948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spc="-70" baseline="0">
                <a:solidFill>
                  <a:schemeClr val="bg2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</a:lstStyle>
          <a:p>
            <a:pPr lvl="0"/>
            <a:r>
              <a:rPr lang="ko-KR" altLang="en-US" dirty="0" smtClean="0"/>
              <a:t>소제목을 입력하세요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5" hasCustomPrompt="1"/>
          </p:nvPr>
        </p:nvSpPr>
        <p:spPr>
          <a:xfrm>
            <a:off x="57471" y="6751210"/>
            <a:ext cx="5883475" cy="1948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itchFamily="34" charset="0"/>
              <a:buNone/>
              <a:defRPr sz="700" b="0" spc="-70" baseline="0">
                <a:solidFill>
                  <a:schemeClr val="bg1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9" name="내용 개체 틀 2"/>
          <p:cNvSpPr>
            <a:spLocks noGrp="1"/>
          </p:cNvSpPr>
          <p:nvPr>
            <p:ph idx="26" hasCustomPrompt="1"/>
          </p:nvPr>
        </p:nvSpPr>
        <p:spPr>
          <a:xfrm>
            <a:off x="468338" y="1494532"/>
            <a:ext cx="8352928" cy="3168351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>
              <a:lnSpc>
                <a:spcPct val="120000"/>
              </a:lnSpc>
              <a:buClr>
                <a:srgbClr val="00B0F0"/>
              </a:buClr>
              <a:buSzPct val="100000"/>
              <a:buFont typeface="Arial" pitchFamily="34" charset="0"/>
              <a:buChar char="•"/>
              <a:defRPr sz="1600" b="1" spc="-10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1pPr>
            <a:lvl2pPr marL="360000" indent="-180000">
              <a:lnSpc>
                <a:spcPct val="120000"/>
              </a:lnSpc>
              <a:buClr>
                <a:srgbClr val="00B0F0"/>
              </a:buClr>
              <a:buSzPct val="100000"/>
              <a:buFont typeface="+mj-lt"/>
              <a:buAutoNum type="alphaLcPeriod"/>
              <a:defRPr sz="1200" spc="-10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2pPr>
            <a:lvl3pPr marL="540000" indent="-10800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0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+mn-ea"/>
                <a:ea typeface="+mn-ea"/>
              </a:defRPr>
            </a:lvl3pPr>
            <a:lvl4pPr marL="720000" indent="-14400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lphaLcPeriod"/>
              <a:defRPr sz="10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+mn-ea"/>
                <a:ea typeface="+mn-ea"/>
              </a:defRPr>
            </a:lvl4pPr>
            <a:lvl5pPr marL="2057400" indent="-228600">
              <a:buClr>
                <a:srgbClr val="00B0F0"/>
              </a:buClr>
              <a:buSzPct val="15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0" y="174579"/>
            <a:ext cx="584538" cy="257196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>
            <p:ph idx="27" hasCustomPrompt="1"/>
          </p:nvPr>
        </p:nvSpPr>
        <p:spPr>
          <a:xfrm>
            <a:off x="468338" y="4806900"/>
            <a:ext cx="8352928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>
              <a:lnSpc>
                <a:spcPct val="120000"/>
              </a:lnSpc>
              <a:buClr>
                <a:srgbClr val="00B0F0"/>
              </a:buClr>
              <a:buSzPct val="100000"/>
              <a:buFont typeface="Arial" pitchFamily="34" charset="0"/>
              <a:buChar char="•"/>
              <a:defRPr sz="1600" b="1" spc="-10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1pPr>
            <a:lvl2pPr marL="360000" indent="-180000">
              <a:lnSpc>
                <a:spcPct val="120000"/>
              </a:lnSpc>
              <a:buClr>
                <a:srgbClr val="00B0F0"/>
              </a:buClr>
              <a:buSzPct val="100000"/>
              <a:buFont typeface="+mj-lt"/>
              <a:buAutoNum type="alphaLcPeriod"/>
              <a:defRPr sz="1200" spc="-10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2pPr>
            <a:lvl3pPr marL="540000" indent="-10800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0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+mn-ea"/>
                <a:ea typeface="+mn-ea"/>
              </a:defRPr>
            </a:lvl3pPr>
            <a:lvl4pPr marL="720000" indent="-14400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lphaLcPeriod"/>
              <a:defRPr sz="10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+mn-ea"/>
                <a:ea typeface="+mn-ea"/>
              </a:defRPr>
            </a:lvl4pPr>
            <a:lvl5pPr marL="2057400" indent="-228600">
              <a:buClr>
                <a:srgbClr val="00B0F0"/>
              </a:buClr>
              <a:buSzPct val="15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353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mi_2단 좌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774896"/>
            <a:ext cx="914558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0" y="6587984"/>
            <a:ext cx="9149282" cy="432000"/>
            <a:chOff x="3021" y="6043294"/>
            <a:chExt cx="11522746" cy="432000"/>
          </a:xfrm>
          <a:solidFill>
            <a:schemeClr val="bg2"/>
          </a:solidFill>
        </p:grpSpPr>
        <p:sp>
          <p:nvSpPr>
            <p:cNvPr id="26" name="직사각형 25"/>
            <p:cNvSpPr/>
            <p:nvPr userDrawn="1"/>
          </p:nvSpPr>
          <p:spPr>
            <a:xfrm>
              <a:off x="3021" y="6151294"/>
              <a:ext cx="7596000" cy="3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7599690" y="6043294"/>
              <a:ext cx="3926077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0" y="174579"/>
            <a:ext cx="584538" cy="25719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10" y="6769935"/>
            <a:ext cx="1607864" cy="1760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8461" y="155751"/>
            <a:ext cx="8704813" cy="6191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="1" spc="-19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4323" y="6031036"/>
            <a:ext cx="8496944" cy="504056"/>
          </a:xfrm>
          <a:prstGeom prst="rect">
            <a:avLst/>
          </a:prstGeom>
        </p:spPr>
        <p:txBody>
          <a:bodyPr>
            <a:noAutofit/>
          </a:bodyPr>
          <a:lstStyle>
            <a:lvl1pPr marL="108000" marR="0" indent="-1080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800" spc="-100" baseline="0">
                <a:solidFill>
                  <a:schemeClr val="bg1">
                    <a:lumMod val="50000"/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1" hasCustomPrompt="1"/>
          </p:nvPr>
        </p:nvSpPr>
        <p:spPr>
          <a:xfrm>
            <a:off x="324320" y="918468"/>
            <a:ext cx="8496948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spc="-70" baseline="0">
                <a:solidFill>
                  <a:schemeClr val="bg2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</a:lstStyle>
          <a:p>
            <a:pPr lvl="0"/>
            <a:r>
              <a:rPr lang="ko-KR" altLang="en-US" dirty="0" smtClean="0"/>
              <a:t>소제목을 입력하세요</a:t>
            </a:r>
            <a:r>
              <a:rPr lang="en-US" altLang="ko-KR" dirty="0" smtClean="0"/>
              <a:t>.</a:t>
            </a:r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5" hasCustomPrompt="1"/>
          </p:nvPr>
        </p:nvSpPr>
        <p:spPr>
          <a:xfrm>
            <a:off x="57471" y="6751210"/>
            <a:ext cx="5883475" cy="1948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itchFamily="34" charset="0"/>
              <a:buNone/>
              <a:defRPr sz="700" b="0" spc="-70" baseline="0">
                <a:solidFill>
                  <a:schemeClr val="bg1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9" name="내용 개체 틀 2"/>
          <p:cNvSpPr>
            <a:spLocks noGrp="1"/>
          </p:cNvSpPr>
          <p:nvPr>
            <p:ph idx="26" hasCustomPrompt="1"/>
          </p:nvPr>
        </p:nvSpPr>
        <p:spPr>
          <a:xfrm>
            <a:off x="468338" y="1494532"/>
            <a:ext cx="4104456" cy="4392488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>
              <a:lnSpc>
                <a:spcPct val="120000"/>
              </a:lnSpc>
              <a:buClr>
                <a:srgbClr val="00B0F0"/>
              </a:buClr>
              <a:buSzPct val="100000"/>
              <a:buFont typeface="Arial" pitchFamily="34" charset="0"/>
              <a:buChar char="•"/>
              <a:defRPr sz="1600" b="1" spc="-10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1pPr>
            <a:lvl2pPr marL="360000" indent="-180000">
              <a:lnSpc>
                <a:spcPct val="120000"/>
              </a:lnSpc>
              <a:buClr>
                <a:srgbClr val="00B0F0"/>
              </a:buClr>
              <a:buSzPct val="100000"/>
              <a:buFont typeface="+mj-lt"/>
              <a:buAutoNum type="alphaLcPeriod"/>
              <a:defRPr sz="1200" spc="-10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2pPr>
            <a:lvl3pPr marL="540000" indent="-10800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0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+mn-ea"/>
                <a:ea typeface="+mn-ea"/>
              </a:defRPr>
            </a:lvl3pPr>
            <a:lvl4pPr marL="720000" indent="-14400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lphaLcPeriod"/>
              <a:defRPr sz="10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+mn-ea"/>
                <a:ea typeface="+mn-ea"/>
              </a:defRPr>
            </a:lvl4pPr>
            <a:lvl5pPr marL="2057400" indent="-228600">
              <a:buClr>
                <a:srgbClr val="00B0F0"/>
              </a:buClr>
              <a:buSzPct val="15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0" y="174579"/>
            <a:ext cx="584538" cy="257196"/>
          </a:xfrm>
          <a:prstGeom prst="rect">
            <a:avLst/>
          </a:prstGeom>
        </p:spPr>
      </p:pic>
      <p:sp>
        <p:nvSpPr>
          <p:cNvPr id="17" name="내용 개체 틀 2"/>
          <p:cNvSpPr>
            <a:spLocks noGrp="1"/>
          </p:cNvSpPr>
          <p:nvPr>
            <p:ph idx="27" hasCustomPrompt="1"/>
          </p:nvPr>
        </p:nvSpPr>
        <p:spPr>
          <a:xfrm>
            <a:off x="4716810" y="1494532"/>
            <a:ext cx="4104456" cy="4392488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>
              <a:lnSpc>
                <a:spcPct val="120000"/>
              </a:lnSpc>
              <a:buClr>
                <a:srgbClr val="00B0F0"/>
              </a:buClr>
              <a:buSzPct val="100000"/>
              <a:buFont typeface="Arial" pitchFamily="34" charset="0"/>
              <a:buChar char="•"/>
              <a:defRPr sz="1600" b="1" spc="-10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1pPr>
            <a:lvl2pPr marL="360000" indent="-180000">
              <a:lnSpc>
                <a:spcPct val="120000"/>
              </a:lnSpc>
              <a:buClr>
                <a:srgbClr val="00B0F0"/>
              </a:buClr>
              <a:buSzPct val="100000"/>
              <a:buFont typeface="+mj-lt"/>
              <a:buAutoNum type="alphaLcPeriod"/>
              <a:defRPr sz="1200" spc="-100" baseline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defRPr>
            </a:lvl2pPr>
            <a:lvl3pPr marL="540000" indent="-10800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0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+mn-ea"/>
                <a:ea typeface="+mn-ea"/>
              </a:defRPr>
            </a:lvl3pPr>
            <a:lvl4pPr marL="720000" indent="-14400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lphaLcPeriod"/>
              <a:defRPr sz="10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+mn-ea"/>
                <a:ea typeface="+mn-ea"/>
              </a:defRPr>
            </a:lvl4pPr>
            <a:lvl5pPr marL="2057400" indent="-228600">
              <a:buClr>
                <a:srgbClr val="00B0F0"/>
              </a:buClr>
              <a:buSzPct val="15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75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82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4" r:id="rId3"/>
    <p:sldLayoutId id="2147483668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14" y="284932"/>
            <a:ext cx="864096" cy="3607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980" y="226801"/>
            <a:ext cx="8372967" cy="619145"/>
          </a:xfrm>
        </p:spPr>
        <p:txBody>
          <a:bodyPr/>
          <a:lstStyle/>
          <a:p>
            <a:r>
              <a:rPr lang="en-US" altLang="ko-KR" sz="2800" dirty="0" smtClean="0"/>
              <a:t>Window 20H2</a:t>
            </a:r>
            <a:r>
              <a:rPr lang="ko-KR" altLang="en-US" sz="2800" dirty="0" smtClean="0"/>
              <a:t>버전</a:t>
            </a:r>
            <a:r>
              <a:rPr lang="en-US" altLang="ko-KR" sz="2800" dirty="0" smtClean="0"/>
              <a:t> Build-Up </a:t>
            </a:r>
            <a:r>
              <a:rPr lang="ko-KR" altLang="en-US" sz="2800" dirty="0"/>
              <a:t>건</a:t>
            </a:r>
          </a:p>
        </p:txBody>
      </p:sp>
      <p:sp>
        <p:nvSpPr>
          <p:cNvPr id="21" name="텍스트 개체 틀 3"/>
          <p:cNvSpPr>
            <a:spLocks noGrp="1"/>
          </p:cNvSpPr>
          <p:nvPr/>
        </p:nvSpPr>
        <p:spPr>
          <a:xfrm>
            <a:off x="12740" y="895698"/>
            <a:ext cx="8640960" cy="36004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marR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kern="1200" spc="-70" baseline="0">
                <a:solidFill>
                  <a:schemeClr val="bg2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개요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0074" y="2367688"/>
            <a:ext cx="819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rgbClr val="FF0000"/>
                </a:solidFill>
              </a:rPr>
              <a:t>정보보안규정 </a:t>
            </a:r>
            <a:r>
              <a:rPr lang="ko-KR" altLang="en-US" sz="1200" dirty="0">
                <a:solidFill>
                  <a:srgbClr val="FF0000"/>
                </a:solidFill>
              </a:rPr>
              <a:t>제 </a:t>
            </a:r>
            <a:r>
              <a:rPr lang="en-US" altLang="ko-KR" sz="1200" dirty="0">
                <a:solidFill>
                  <a:srgbClr val="FF0000"/>
                </a:solidFill>
              </a:rPr>
              <a:t>22</a:t>
            </a:r>
            <a:r>
              <a:rPr lang="ko-KR" altLang="en-US" sz="1200" dirty="0">
                <a:solidFill>
                  <a:srgbClr val="FF0000"/>
                </a:solidFill>
              </a:rPr>
              <a:t>조</a:t>
            </a:r>
            <a:r>
              <a:rPr lang="en-US" altLang="ko-KR" sz="1200" dirty="0">
                <a:solidFill>
                  <a:srgbClr val="FF0000"/>
                </a:solidFill>
              </a:rPr>
              <a:t>(PC</a:t>
            </a:r>
            <a:r>
              <a:rPr lang="ko-KR" altLang="en-US" sz="1200" dirty="0">
                <a:solidFill>
                  <a:srgbClr val="FF0000"/>
                </a:solidFill>
              </a:rPr>
              <a:t>등 단말기 보안관리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</a:rPr>
              <a:t>/ </a:t>
            </a:r>
            <a:r>
              <a:rPr lang="ko-KR" altLang="en-US" sz="1200" dirty="0" smtClean="0">
                <a:solidFill>
                  <a:srgbClr val="FF0000"/>
                </a:solidFill>
              </a:rPr>
              <a:t>제 </a:t>
            </a:r>
            <a:r>
              <a:rPr lang="en-US" altLang="ko-KR" sz="1200" dirty="0" smtClean="0">
                <a:solidFill>
                  <a:srgbClr val="FF0000"/>
                </a:solidFill>
              </a:rPr>
              <a:t>24</a:t>
            </a:r>
            <a:r>
              <a:rPr lang="ko-KR" altLang="en-US" sz="1200" dirty="0" smtClean="0">
                <a:solidFill>
                  <a:srgbClr val="FF0000"/>
                </a:solidFill>
              </a:rPr>
              <a:t>조 악성코드 감염 방지대책 </a:t>
            </a:r>
            <a:r>
              <a:rPr lang="en-US" altLang="ko-KR" sz="1200" dirty="0" smtClean="0">
                <a:solidFill>
                  <a:srgbClr val="FF0000"/>
                </a:solidFill>
              </a:rPr>
              <a:t>/ </a:t>
            </a:r>
            <a:r>
              <a:rPr lang="ko-KR" altLang="en-US" sz="1200" dirty="0" smtClean="0">
                <a:solidFill>
                  <a:srgbClr val="FF0000"/>
                </a:solidFill>
              </a:rPr>
              <a:t>제 </a:t>
            </a:r>
            <a:r>
              <a:rPr lang="en-US" altLang="ko-KR" sz="1200" dirty="0" smtClean="0">
                <a:solidFill>
                  <a:srgbClr val="FF0000"/>
                </a:solidFill>
              </a:rPr>
              <a:t>37</a:t>
            </a:r>
            <a:r>
              <a:rPr lang="ko-KR" altLang="en-US" sz="1200" dirty="0" smtClean="0">
                <a:solidFill>
                  <a:srgbClr val="FF0000"/>
                </a:solidFill>
              </a:rPr>
              <a:t>조 중대한 위반사항 근거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357171" y="3293057"/>
            <a:ext cx="3930624" cy="793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13" rIns="72013" rtlCol="0" anchor="ctr"/>
          <a:lstStyle>
            <a:defPPr>
              <a:defRPr lang="ko-KR"/>
            </a:defPPr>
            <a:lvl1pPr algn="ctr">
              <a:defRPr sz="1100" b="1" spc="-1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955866" fontAlgn="base" latinLnBrk="0">
              <a:lnSpc>
                <a:spcPct val="150000"/>
              </a:lnSpc>
              <a:spcBef>
                <a:spcPts val="200"/>
              </a:spcBef>
              <a:buClr>
                <a:srgbClr val="000000">
                  <a:lumMod val="65000"/>
                  <a:lumOff val="35000"/>
                </a:srgbClr>
              </a:buClr>
              <a:buSzPct val="100000"/>
              <a:defRPr/>
            </a:pPr>
            <a:r>
              <a:rPr kumimoji="1" lang="en-US" altLang="ko-KR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/>
                </a:solidFill>
              </a:rPr>
              <a:t>Window </a:t>
            </a:r>
            <a:r>
              <a:rPr kumimoji="1" lang="ko-KR" altLang="en-US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/>
                </a:solidFill>
              </a:rPr>
              <a:t>자동 업데이트 시 </a:t>
            </a:r>
            <a:r>
              <a:rPr kumimoji="1" lang="en-US" altLang="ko-KR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2"/>
                </a:solidFill>
              </a:rPr>
              <a:t>1~2</a:t>
            </a:r>
            <a:r>
              <a:rPr kumimoji="1" lang="ko-KR" altLang="en-US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2"/>
                </a:solidFill>
              </a:rPr>
              <a:t>시간 소요</a:t>
            </a:r>
            <a:r>
              <a:rPr kumimoji="1" lang="ko-KR" altLang="en-US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accent6"/>
                </a:solidFill>
              </a:rPr>
              <a:t> </a:t>
            </a:r>
            <a:r>
              <a:rPr kumimoji="1" lang="en-US" altLang="ko-KR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kumimoji="1" lang="ko-KR" altLang="en-US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2"/>
                </a:solidFill>
                <a:sym typeface="Wingdings" panose="05000000000000000000" pitchFamily="2" charset="2"/>
              </a:rPr>
              <a:t>업무 진행 불가</a:t>
            </a:r>
            <a:endParaRPr kumimoji="1" lang="en-US" altLang="ko-KR" sz="1200" spc="-150" dirty="0" smtClean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algn="l" defTabSz="955866" fontAlgn="base" latinLnBrk="0">
              <a:lnSpc>
                <a:spcPct val="150000"/>
              </a:lnSpc>
              <a:spcBef>
                <a:spcPts val="200"/>
              </a:spcBef>
              <a:buClr>
                <a:srgbClr val="000000">
                  <a:lumMod val="65000"/>
                  <a:lumOff val="35000"/>
                </a:srgbClr>
              </a:buClr>
              <a:buSzPct val="100000"/>
              <a:defRPr/>
            </a:pPr>
            <a:r>
              <a:rPr kumimoji="1" lang="ko-KR" altLang="en-US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설치 파일 배포 </a:t>
            </a:r>
            <a:r>
              <a:rPr kumimoji="1" lang="en-US" altLang="ko-KR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kumimoji="1" lang="ko-KR" altLang="en-US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서버</a:t>
            </a:r>
            <a:r>
              <a:rPr kumimoji="1" lang="en-US" altLang="ko-KR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kumimoji="1" lang="ko-KR" altLang="en-US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네트워크 </a:t>
            </a:r>
            <a:r>
              <a:rPr kumimoji="1" lang="ko-KR" altLang="en-US" sz="1200" spc="-1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chemeClr val="tx2"/>
                </a:solidFill>
                <a:sym typeface="Wingdings" panose="05000000000000000000" pitchFamily="2" charset="2"/>
              </a:rPr>
              <a:t>트래픽 초과</a:t>
            </a:r>
            <a:endParaRPr kumimoji="1" lang="en-US" altLang="ko-KR" sz="1200" spc="-15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28" name="텍스트 개체 틀 3"/>
          <p:cNvSpPr>
            <a:spLocks noGrp="1"/>
          </p:cNvSpPr>
          <p:nvPr/>
        </p:nvSpPr>
        <p:spPr>
          <a:xfrm>
            <a:off x="8297" y="2718668"/>
            <a:ext cx="8640960" cy="36004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marR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kern="1200" spc="-70" baseline="0">
                <a:solidFill>
                  <a:schemeClr val="bg2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smtClean="0">
                <a:solidFill>
                  <a:schemeClr val="accent2">
                    <a:lumMod val="50000"/>
                  </a:schemeClr>
                </a:solidFill>
              </a:rPr>
              <a:t>검토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텍스트 개체 틀 3"/>
          <p:cNvSpPr>
            <a:spLocks noGrp="1"/>
          </p:cNvSpPr>
          <p:nvPr/>
        </p:nvSpPr>
        <p:spPr>
          <a:xfrm>
            <a:off x="19757" y="4230836"/>
            <a:ext cx="945255" cy="36004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marR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kern="1200" spc="-70" baseline="0">
                <a:solidFill>
                  <a:schemeClr val="bg2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계획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1980506" y="1393855"/>
            <a:ext cx="6768752" cy="4237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13" rIns="72013" rtlCol="0" anchor="ctr"/>
          <a:lstStyle>
            <a:defPPr>
              <a:defRPr lang="ko-KR"/>
            </a:defPPr>
            <a:lvl1pPr algn="ctr">
              <a:defRPr sz="1100" b="1" spc="-1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MS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社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Windows 10 1809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버전의 보안 업데이트 서비스 종료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(21’05.11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sym typeface="Wingdings" panose="05000000000000000000" pitchFamily="2" charset="2"/>
              </a:rPr>
              <a:t>보안 업데이트 제공 중지</a:t>
            </a:r>
            <a:endParaRPr lang="en-US" altLang="ko-KR" sz="1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0075" y="1393854"/>
            <a:ext cx="1556416" cy="423747"/>
          </a:xfrm>
          <a:prstGeom prst="roundRect">
            <a:avLst>
              <a:gd name="adj" fmla="val 102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93273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cs typeface="Helvetica Neue" pitchFamily="2" charset="0"/>
              </a:rPr>
              <a:t>AS-IS</a:t>
            </a:r>
            <a:endParaRPr lang="en-US" altLang="ko-KR" sz="1400" b="1" spc="-100" dirty="0">
              <a:solidFill>
                <a:schemeClr val="bg1"/>
              </a:solidFill>
              <a:latin typeface="맑은 고딕" panose="020B0503020000020004" pitchFamily="50" charset="-127"/>
              <a:cs typeface="Helvetica Neue" pitchFamily="2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0075" y="1934265"/>
            <a:ext cx="1556416" cy="416062"/>
          </a:xfrm>
          <a:prstGeom prst="roundRect">
            <a:avLst>
              <a:gd name="adj" fmla="val 102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93273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cs typeface="Helvetica Neue" pitchFamily="2" charset="0"/>
              </a:rPr>
              <a:t>TO-BE</a:t>
            </a:r>
            <a:endParaRPr lang="en-US" altLang="ko-KR" sz="1400" b="1" spc="-100" dirty="0">
              <a:solidFill>
                <a:schemeClr val="bg1"/>
              </a:solidFill>
              <a:latin typeface="맑은 고딕" panose="020B0503020000020004" pitchFamily="50" charset="-127"/>
              <a:cs typeface="Helvetica Neue" pitchFamily="2" charset="0"/>
            </a:endParaRPr>
          </a:p>
        </p:txBody>
      </p:sp>
      <p:sp>
        <p:nvSpPr>
          <p:cNvPr id="71" name="TextBox 2"/>
          <p:cNvSpPr txBox="1">
            <a:spLocks noChangeArrowheads="1"/>
          </p:cNvSpPr>
          <p:nvPr/>
        </p:nvSpPr>
        <p:spPr bwMode="auto">
          <a:xfrm>
            <a:off x="1980506" y="1926580"/>
            <a:ext cx="6768752" cy="4237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13" rIns="72013" rtlCol="0" anchor="ctr"/>
          <a:lstStyle>
            <a:defPPr>
              <a:defRPr lang="ko-KR"/>
            </a:defPPr>
            <a:lvl1pPr algn="ctr">
              <a:defRPr sz="1100" b="1" spc="-1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/>
                </a:solidFill>
              </a:rPr>
              <a:t>Window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버전 </a:t>
            </a:r>
            <a:r>
              <a:rPr lang="en-US" altLang="ko-KR" sz="1200" dirty="0">
                <a:solidFill>
                  <a:schemeClr val="tx1"/>
                </a:solidFill>
              </a:rPr>
              <a:t>20H2 </a:t>
            </a:r>
            <a:r>
              <a:rPr lang="ko-KR" altLang="en-US" sz="1200" dirty="0">
                <a:solidFill>
                  <a:schemeClr val="tx1"/>
                </a:solidFill>
              </a:rPr>
              <a:t>버전으로의 </a:t>
            </a:r>
            <a:r>
              <a:rPr lang="en-US" altLang="ko-KR" sz="1200" dirty="0">
                <a:solidFill>
                  <a:schemeClr val="tx1"/>
                </a:solidFill>
              </a:rPr>
              <a:t>Build-Up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必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보안 안정성 확보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sp>
        <p:nvSpPr>
          <p:cNvPr id="73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4328777" y="4615590"/>
            <a:ext cx="1396145" cy="323069"/>
          </a:xfrm>
        </p:spPr>
        <p:txBody>
          <a:bodyPr anchor="ctr" anchorCtr="0"/>
          <a:lstStyle/>
          <a:p>
            <a:pPr marL="180975" lvl="0" indent="-180975" fontAlgn="ctr" latinLnBrk="0"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200" kern="0" spc="-150" dirty="0" smtClean="0">
                <a:solidFill>
                  <a:schemeClr val="tx1"/>
                </a:solidFill>
                <a:latin typeface="맑은 고딕"/>
                <a:cs typeface="+mn-cs"/>
              </a:rPr>
              <a:t>유의사항</a:t>
            </a:r>
            <a:endParaRPr lang="ko-KR" altLang="en-US" sz="1200" kern="0" spc="-150" dirty="0">
              <a:solidFill>
                <a:schemeClr val="tx1"/>
              </a:solidFill>
              <a:latin typeface="맑은 고딕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73588" y="4998781"/>
            <a:ext cx="4536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/>
              <a:t>연구센터는 </a:t>
            </a:r>
            <a:r>
              <a:rPr lang="en-US" altLang="ko-KR" sz="1200" dirty="0" err="1"/>
              <a:t>eRoom</a:t>
            </a:r>
            <a:r>
              <a:rPr lang="en-US" altLang="ko-KR" sz="1200" dirty="0"/>
              <a:t> </a:t>
            </a:r>
            <a:r>
              <a:rPr lang="ko-KR" altLang="en-US" sz="1200" dirty="0"/>
              <a:t>전환 </a:t>
            </a:r>
            <a:r>
              <a:rPr lang="ko-KR" altLang="en-US" sz="1200" dirty="0" smtClean="0"/>
              <a:t>이후 진행</a:t>
            </a:r>
            <a:endParaRPr lang="en-US" altLang="ko-KR" sz="1200" dirty="0" smtClean="0"/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200" dirty="0"/>
              <a:t>1</a:t>
            </a:r>
            <a:r>
              <a:rPr lang="ko-KR" altLang="en-US" sz="1200" dirty="0"/>
              <a:t>대당 약 </a:t>
            </a:r>
            <a:r>
              <a:rPr lang="en-US" altLang="ko-KR" sz="1200" dirty="0"/>
              <a:t>4 </a:t>
            </a:r>
            <a:r>
              <a:rPr lang="ko-KR" altLang="en-US" sz="1200" dirty="0"/>
              <a:t>시간 </a:t>
            </a:r>
            <a:r>
              <a:rPr lang="en-US" altLang="ko-KR" sz="1200" dirty="0"/>
              <a:t>~ 5</a:t>
            </a:r>
            <a:r>
              <a:rPr lang="ko-KR" altLang="en-US" sz="1200" dirty="0"/>
              <a:t>시간 정도가 </a:t>
            </a:r>
            <a:r>
              <a:rPr lang="ko-KR" altLang="en-US" sz="1200" dirty="0" smtClean="0"/>
              <a:t>소요</a:t>
            </a:r>
            <a:endParaRPr lang="en-US" altLang="ko-KR" sz="1200" dirty="0" smtClean="0"/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/>
              <a:t>PC </a:t>
            </a:r>
            <a:r>
              <a:rPr lang="ko-KR" altLang="en-US" sz="1200" dirty="0" err="1" smtClean="0"/>
              <a:t>포스트잇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메모부착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부서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사용자명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즐겨찾기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인증서 백업 필요 여부</a:t>
            </a:r>
            <a:r>
              <a:rPr lang="en-US" altLang="ko-KR" sz="1200" dirty="0" smtClean="0"/>
              <a:t>)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200" b="1" kern="0" spc="-12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23909" y="5105895"/>
            <a:ext cx="93745" cy="756000"/>
          </a:xfrm>
          <a:prstGeom prst="rect">
            <a:avLst/>
          </a:prstGeom>
          <a:solidFill>
            <a:srgbClr val="008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56259" y="4590876"/>
            <a:ext cx="4552194" cy="360000"/>
          </a:xfrm>
        </p:spPr>
        <p:txBody>
          <a:bodyPr anchor="ctr" anchorCtr="0"/>
          <a:lstStyle/>
          <a:p>
            <a:pPr marL="180975" lvl="0" indent="-180975" fontAlgn="ctr" latinLnBrk="0"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200" kern="0" spc="-150" dirty="0" smtClean="0">
                <a:solidFill>
                  <a:schemeClr val="tx1"/>
                </a:solidFill>
                <a:latin typeface="맑은 고딕"/>
                <a:cs typeface="+mn-cs"/>
              </a:rPr>
              <a:t>배포 전략 수립</a:t>
            </a:r>
            <a:endParaRPr lang="ko-KR" altLang="en-US" sz="1200" kern="0" spc="-150" dirty="0">
              <a:solidFill>
                <a:schemeClr val="tx1"/>
              </a:solidFill>
              <a:latin typeface="맑은 고딕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64362" y="4926773"/>
            <a:ext cx="4209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b="1" kern="0" spc="-120" dirty="0" smtClean="0"/>
              <a:t>본사</a:t>
            </a:r>
            <a:r>
              <a:rPr lang="en-US" altLang="ko-KR" sz="1200" b="1" kern="0" spc="-120" dirty="0" smtClean="0"/>
              <a:t>- </a:t>
            </a:r>
            <a:r>
              <a:rPr lang="ko-KR" altLang="en-US" sz="1200" b="1" kern="0" spc="-120" dirty="0" smtClean="0"/>
              <a:t>층</a:t>
            </a:r>
            <a:r>
              <a:rPr lang="en-US" altLang="ko-KR" sz="1200" b="1" kern="0" spc="-120" dirty="0" smtClean="0"/>
              <a:t>(</a:t>
            </a:r>
            <a:r>
              <a:rPr lang="ko-KR" altLang="en-US" sz="1200" b="1" kern="0" spc="-120" dirty="0" smtClean="0"/>
              <a:t>부서</a:t>
            </a:r>
            <a:r>
              <a:rPr lang="en-US" altLang="ko-KR" sz="1200" b="1" kern="0" spc="-120" dirty="0" smtClean="0"/>
              <a:t>)</a:t>
            </a:r>
            <a:r>
              <a:rPr lang="ko-KR" altLang="en-US" sz="1200" b="1" kern="0" spc="-120" dirty="0" smtClean="0"/>
              <a:t>별 </a:t>
            </a:r>
            <a:r>
              <a:rPr lang="en-US" altLang="ko-KR" sz="1200" b="1" kern="0" spc="-120" dirty="0" smtClean="0"/>
              <a:t>Build-up </a:t>
            </a:r>
            <a:r>
              <a:rPr lang="ko-KR" altLang="en-US" sz="1200" b="1" kern="0" spc="-120" dirty="0" smtClean="0"/>
              <a:t>진행 시작</a:t>
            </a:r>
            <a:r>
              <a:rPr lang="en-US" altLang="ko-KR" sz="1200" b="1" kern="0" spc="-120" dirty="0" smtClean="0"/>
              <a:t>(21’07.20~)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b="1" dirty="0">
                <a:solidFill>
                  <a:schemeClr val="accent6"/>
                </a:solidFill>
                <a:latin typeface="+mn-ea"/>
              </a:rPr>
              <a:t>임원 </a:t>
            </a:r>
            <a:r>
              <a:rPr lang="en-US" altLang="ko-KR" sz="1200" b="1" dirty="0" smtClean="0">
                <a:solidFill>
                  <a:schemeClr val="accent6"/>
                </a:solidFill>
                <a:latin typeface="+mn-ea"/>
              </a:rPr>
              <a:t>PC Build-up 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</a:rPr>
              <a:t>진행</a:t>
            </a:r>
            <a:endParaRPr lang="en-US" altLang="ko-KR" sz="1200" b="1" dirty="0" smtClean="0">
              <a:solidFill>
                <a:schemeClr val="accent6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 smtClean="0">
                <a:solidFill>
                  <a:schemeClr val="accent6"/>
                </a:solidFill>
                <a:latin typeface="+mn-ea"/>
              </a:rPr>
              <a:t>   </a:t>
            </a:r>
            <a:r>
              <a:rPr lang="en-US" altLang="ko-KR" sz="1200" b="1" dirty="0" smtClean="0">
                <a:solidFill>
                  <a:schemeClr val="accent6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</a:rPr>
              <a:t>임직원</a:t>
            </a:r>
            <a:r>
              <a:rPr lang="en-US" altLang="ko-KR" sz="1200" b="1" dirty="0" smtClean="0">
                <a:solidFill>
                  <a:schemeClr val="accent6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</a:rPr>
              <a:t>본사</a:t>
            </a:r>
            <a:r>
              <a:rPr lang="en-US" altLang="ko-KR" sz="1200" b="1" dirty="0" smtClean="0">
                <a:solidFill>
                  <a:schemeClr val="accent6"/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</a:rPr>
              <a:t> 작업 </a:t>
            </a:r>
            <a:r>
              <a:rPr lang="en-US" altLang="ko-KR" sz="1200" b="1" dirty="0" smtClean="0">
                <a:solidFill>
                  <a:schemeClr val="accent6"/>
                </a:solidFill>
                <a:latin typeface="+mn-ea"/>
              </a:rPr>
              <a:t>80% 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</a:rPr>
              <a:t>완료 후</a:t>
            </a:r>
            <a:r>
              <a:rPr lang="en-US" altLang="ko-KR" sz="1200" b="1" dirty="0" smtClean="0">
                <a:solidFill>
                  <a:schemeClr val="accent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</a:rPr>
              <a:t>안정성 확보 시점</a:t>
            </a:r>
            <a:endParaRPr lang="en-US" altLang="ko-KR" sz="1200" b="1" dirty="0" smtClean="0">
              <a:solidFill>
                <a:schemeClr val="accent6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b="1" dirty="0" smtClean="0">
                <a:latin typeface="+mn-ea"/>
              </a:rPr>
              <a:t>회의실</a:t>
            </a:r>
            <a:r>
              <a:rPr lang="en-US" altLang="ko-KR" sz="1200" b="1" dirty="0" smtClean="0">
                <a:latin typeface="+mn-ea"/>
              </a:rPr>
              <a:t>(17, 18</a:t>
            </a:r>
            <a:r>
              <a:rPr lang="ko-KR" altLang="en-US" sz="1200" b="1" dirty="0" smtClean="0">
                <a:latin typeface="+mn-ea"/>
              </a:rPr>
              <a:t>층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 적용 일정 수립</a:t>
            </a:r>
            <a:r>
              <a:rPr lang="en-US" altLang="ko-KR" sz="1200" b="1" dirty="0" smtClean="0">
                <a:latin typeface="+mn-ea"/>
              </a:rPr>
              <a:t>(~30</a:t>
            </a:r>
            <a:r>
              <a:rPr lang="ko-KR" altLang="en-US" sz="1200" b="1" dirty="0" smtClean="0">
                <a:latin typeface="+mn-ea"/>
              </a:rPr>
              <a:t>일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사업장별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배포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스케쥴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및 요구사항 </a:t>
            </a:r>
            <a:r>
              <a:rPr lang="ko-KR" altLang="en-US" sz="1200" b="1" dirty="0">
                <a:solidFill>
                  <a:srgbClr val="FF0000"/>
                </a:solidFill>
              </a:rPr>
              <a:t>수립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요청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ko-KR" altLang="en-US" sz="1200" b="1" kern="0" spc="-120" dirty="0" smtClean="0">
                <a:solidFill>
                  <a:srgbClr val="FF0000"/>
                </a:solidFill>
              </a:rPr>
              <a:t>    </a:t>
            </a:r>
            <a:r>
              <a:rPr lang="en-US" altLang="ko-KR" sz="1200" b="1" kern="0" spc="-12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kern="0" spc="-120" dirty="0" smtClean="0">
                <a:solidFill>
                  <a:srgbClr val="FF0000"/>
                </a:solidFill>
              </a:rPr>
              <a:t>뒷장 본사 </a:t>
            </a:r>
            <a:r>
              <a:rPr lang="ko-KR" altLang="en-US" sz="1200" b="1" kern="0" spc="-120" dirty="0" err="1" smtClean="0">
                <a:solidFill>
                  <a:srgbClr val="FF0000"/>
                </a:solidFill>
              </a:rPr>
              <a:t>스케쥴</a:t>
            </a:r>
            <a:r>
              <a:rPr lang="ko-KR" altLang="en-US" sz="1200" b="1" kern="0" spc="-120" dirty="0" smtClean="0">
                <a:solidFill>
                  <a:srgbClr val="FF0000"/>
                </a:solidFill>
              </a:rPr>
              <a:t> 참고 하여 수립 필요 </a:t>
            </a:r>
            <a:r>
              <a:rPr lang="en-US" altLang="ko-KR" sz="1200" b="1" kern="0" spc="-120" dirty="0" smtClean="0">
                <a:solidFill>
                  <a:srgbClr val="FF0000"/>
                </a:solidFill>
              </a:rPr>
              <a:t>– </a:t>
            </a:r>
            <a:r>
              <a:rPr lang="ko-KR" altLang="en-US" sz="1200" b="1" kern="0" spc="-120" dirty="0" smtClean="0">
                <a:solidFill>
                  <a:srgbClr val="FF0000"/>
                </a:solidFill>
              </a:rPr>
              <a:t>사업장</a:t>
            </a:r>
            <a:r>
              <a:rPr lang="en-US" altLang="ko-KR" sz="1200" b="1" kern="0" spc="-120" dirty="0" smtClean="0">
                <a:solidFill>
                  <a:srgbClr val="FF0000"/>
                </a:solidFill>
              </a:rPr>
              <a:t>A/S </a:t>
            </a:r>
            <a:r>
              <a:rPr lang="ko-KR" altLang="en-US" sz="1200" b="1" kern="0" spc="-120" dirty="0" smtClean="0">
                <a:solidFill>
                  <a:srgbClr val="FF0000"/>
                </a:solidFill>
              </a:rPr>
              <a:t>요원 공유</a:t>
            </a:r>
            <a:endParaRPr lang="en-US" altLang="ko-KR" sz="1200" b="1" kern="0" spc="-120" dirty="0" smtClean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4928" y="5037848"/>
            <a:ext cx="102243" cy="1558662"/>
          </a:xfrm>
          <a:prstGeom prst="rect">
            <a:avLst/>
          </a:prstGeom>
          <a:solidFill>
            <a:srgbClr val="008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2"/>
          <p:cNvSpPr txBox="1">
            <a:spLocks noChangeArrowheads="1"/>
          </p:cNvSpPr>
          <p:nvPr/>
        </p:nvSpPr>
        <p:spPr bwMode="auto">
          <a:xfrm>
            <a:off x="4860826" y="3310070"/>
            <a:ext cx="3894763" cy="793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13" rIns="72013" rtlCol="0" anchor="ctr"/>
          <a:lstStyle>
            <a:defPPr>
              <a:defRPr lang="ko-KR"/>
            </a:defPPr>
            <a:lvl1pPr algn="ctr">
              <a:defRPr sz="1100" b="1" spc="-1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b="1" dirty="0" smtClean="0">
                <a:solidFill>
                  <a:schemeClr val="accent6"/>
                </a:solidFill>
                <a:latin typeface="+mn-ea"/>
              </a:rPr>
              <a:t>각 </a:t>
            </a:r>
            <a:r>
              <a:rPr lang="ko-KR" altLang="en-US" sz="1100" b="1" dirty="0">
                <a:solidFill>
                  <a:schemeClr val="accent6"/>
                </a:solidFill>
                <a:latin typeface="+mn-ea"/>
              </a:rPr>
              <a:t>층별</a:t>
            </a:r>
            <a:r>
              <a:rPr lang="en-US" altLang="ko-KR" sz="1100" b="1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accent6"/>
                </a:solidFill>
                <a:latin typeface="+mn-ea"/>
              </a:rPr>
              <a:t>부서별</a:t>
            </a:r>
            <a:r>
              <a:rPr lang="en-US" altLang="ko-KR" sz="1100" b="1" dirty="0">
                <a:solidFill>
                  <a:schemeClr val="accent6"/>
                </a:solidFill>
                <a:latin typeface="+mn-ea"/>
              </a:rPr>
              <a:t>) </a:t>
            </a:r>
            <a:r>
              <a:rPr lang="ko-KR" altLang="en-US" sz="1100" b="1" dirty="0">
                <a:solidFill>
                  <a:schemeClr val="accent6"/>
                </a:solidFill>
                <a:latin typeface="+mn-ea"/>
              </a:rPr>
              <a:t>순차적으로 업무 시간 </a:t>
            </a:r>
            <a:r>
              <a:rPr lang="ko-KR" altLang="en-US" sz="1100" b="1" dirty="0" smtClean="0">
                <a:solidFill>
                  <a:schemeClr val="accent6"/>
                </a:solidFill>
                <a:latin typeface="+mn-ea"/>
              </a:rPr>
              <a:t>외 </a:t>
            </a:r>
            <a:r>
              <a:rPr lang="en-US" altLang="ko-KR" sz="1100" b="1" kern="0" spc="-120" dirty="0">
                <a:solidFill>
                  <a:schemeClr val="accent6"/>
                </a:solidFill>
                <a:latin typeface="+mn-ea"/>
              </a:rPr>
              <a:t>PC </a:t>
            </a:r>
            <a:r>
              <a:rPr lang="ko-KR" altLang="en-US" sz="1100" b="1" kern="0" spc="-120" dirty="0">
                <a:solidFill>
                  <a:schemeClr val="accent6"/>
                </a:solidFill>
                <a:latin typeface="+mn-ea"/>
              </a:rPr>
              <a:t>수집</a:t>
            </a:r>
            <a:r>
              <a:rPr lang="en-US" altLang="ko-KR" sz="1100" b="1" kern="0" spc="-120" dirty="0">
                <a:solidFill>
                  <a:schemeClr val="accent6"/>
                </a:solidFill>
                <a:latin typeface="+mn-ea"/>
              </a:rPr>
              <a:t>, </a:t>
            </a:r>
            <a:r>
              <a:rPr lang="ko-KR" altLang="en-US" sz="1100" b="1" kern="0" spc="-120" dirty="0" err="1">
                <a:solidFill>
                  <a:schemeClr val="accent6"/>
                </a:solidFill>
                <a:latin typeface="+mn-ea"/>
              </a:rPr>
              <a:t>포멧</a:t>
            </a:r>
            <a:r>
              <a:rPr lang="ko-KR" altLang="en-US" sz="1100" b="1" kern="0" spc="-120" dirty="0">
                <a:solidFill>
                  <a:schemeClr val="accent6"/>
                </a:solidFill>
                <a:latin typeface="+mn-ea"/>
              </a:rPr>
              <a:t> 후 재설치 및 풀 </a:t>
            </a:r>
            <a:r>
              <a:rPr lang="ko-KR" altLang="en-US" sz="1100" b="1" kern="0" spc="-120" dirty="0" err="1" smtClean="0">
                <a:solidFill>
                  <a:schemeClr val="accent6"/>
                </a:solidFill>
                <a:latin typeface="+mn-ea"/>
              </a:rPr>
              <a:t>셋팅</a:t>
            </a:r>
            <a:r>
              <a:rPr lang="ko-KR" altLang="en-US" sz="1100" b="1" kern="0" spc="-120" dirty="0" smtClean="0">
                <a:solidFill>
                  <a:schemeClr val="accent6"/>
                </a:solidFill>
                <a:latin typeface="+mn-ea"/>
              </a:rPr>
              <a:t> </a:t>
            </a:r>
            <a:r>
              <a:rPr lang="en-US" altLang="ko-KR" sz="1100" b="1" kern="0" spc="-120" dirty="0" smtClean="0">
                <a:solidFill>
                  <a:schemeClr val="accent6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100" b="1" dirty="0" smtClean="0">
                <a:solidFill>
                  <a:schemeClr val="accent6"/>
                </a:solidFill>
                <a:latin typeface="+mn-ea"/>
              </a:rPr>
              <a:t>A/S</a:t>
            </a:r>
            <a:r>
              <a:rPr lang="ko-KR" altLang="en-US" sz="1100" b="1" dirty="0">
                <a:solidFill>
                  <a:schemeClr val="accent6"/>
                </a:solidFill>
                <a:latin typeface="+mn-ea"/>
              </a:rPr>
              <a:t>팀 </a:t>
            </a:r>
            <a:r>
              <a:rPr lang="ko-KR" altLang="en-US" sz="1100" b="1" dirty="0" smtClean="0">
                <a:solidFill>
                  <a:schemeClr val="accent6"/>
                </a:solidFill>
                <a:latin typeface="+mn-ea"/>
              </a:rPr>
              <a:t>진행</a:t>
            </a:r>
            <a:endParaRPr lang="en-US" altLang="ko-KR" sz="1100" b="1" dirty="0" smtClean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410641" y="3467774"/>
            <a:ext cx="378177" cy="38556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36007"/>
              </p:ext>
            </p:extLst>
          </p:nvPr>
        </p:nvGraphicFramePr>
        <p:xfrm>
          <a:off x="280073" y="2822615"/>
          <a:ext cx="8613200" cy="376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1320">
                  <a:extLst>
                    <a:ext uri="{9D8B030D-6E8A-4147-A177-3AD203B41FA5}">
                      <a16:colId xmlns:a16="http://schemas.microsoft.com/office/drawing/2014/main" val="2353944921"/>
                    </a:ext>
                  </a:extLst>
                </a:gridCol>
                <a:gridCol w="5742134">
                  <a:extLst>
                    <a:ext uri="{9D8B030D-6E8A-4147-A177-3AD203B41FA5}">
                      <a16:colId xmlns:a16="http://schemas.microsoft.com/office/drawing/2014/main" val="560776242"/>
                    </a:ext>
                  </a:extLst>
                </a:gridCol>
                <a:gridCol w="2009746">
                  <a:extLst>
                    <a:ext uri="{9D8B030D-6E8A-4147-A177-3AD203B41FA5}">
                      <a16:colId xmlns:a16="http://schemas.microsoft.com/office/drawing/2014/main" val="3136759175"/>
                    </a:ext>
                  </a:extLst>
                </a:gridCol>
              </a:tblGrid>
              <a:tr h="215982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층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일정</a:t>
                      </a:r>
                      <a:endParaRPr lang="ko-KR" altLang="en-US" sz="1000" b="1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10454"/>
                  </a:ext>
                </a:extLst>
              </a:tr>
              <a:tr h="25886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해외사업팀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JVM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해외사업팀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DI</a:t>
                      </a:r>
                      <a:endParaRPr lang="en-US" altLang="ko-KR" sz="1000" dirty="0" smtClean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7.20~7.30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8954060"/>
                  </a:ext>
                </a:extLst>
              </a:tr>
              <a:tr h="25886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마케팅 사업부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마케팅전략팀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디자인팀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8.2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~8.13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381361"/>
                  </a:ext>
                </a:extLst>
              </a:tr>
              <a:tr h="25886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컴플라이언스팀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종병기획팀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의원기획팀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CI/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도매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입찰기획팀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영업기획팀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8.16~8.27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2274842"/>
                  </a:ext>
                </a:extLst>
              </a:tr>
              <a:tr h="25886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신제품 임상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(1,2)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(1,2,3)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정보보안팀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8.30~9.10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3742945"/>
                  </a:ext>
                </a:extLst>
              </a:tr>
              <a:tr h="25886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글로벌구매팀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구매지원팀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구매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경영정보팀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CSV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A/S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9.13~9.24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15520"/>
                  </a:ext>
                </a:extLst>
              </a:tr>
              <a:tr h="25886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법무팀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해외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RA(1,2)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해외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BD(1,2)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9.27~10.8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3409363"/>
                  </a:ext>
                </a:extLst>
              </a:tr>
              <a:tr h="25886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E-Contents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PMS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메디컬팀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임상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QA(1,2)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</a:rPr>
                        <a:t>eR&amp;D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/licensing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R&amp;BD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10.11~10.22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296849"/>
                  </a:ext>
                </a:extLst>
              </a:tr>
              <a:tr h="25886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</a:rPr>
                        <a:t>DrugSafety&amp;PV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특허팀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Clinical Science(1,2,Operation)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effectLst/>
                          <a:latin typeface="+mn-ea"/>
                          <a:ea typeface="+mn-ea"/>
                        </a:rPr>
                        <a:t>BioMetrics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10.25~11.5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9073816"/>
                  </a:ext>
                </a:extLst>
              </a:tr>
              <a:tr h="25981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1" u="none" dirty="0" smtClean="0">
                          <a:latin typeface="+mn-ea"/>
                          <a:ea typeface="+mn-ea"/>
                        </a:rPr>
                        <a:t>임원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1000" b="1" u="none" dirty="0" smtClean="0">
                          <a:latin typeface="+mn-ea"/>
                          <a:ea typeface="+mn-ea"/>
                        </a:rPr>
                        <a:t>임원 </a:t>
                      </a:r>
                      <a:r>
                        <a:rPr lang="en-US" altLang="ko-KR" sz="1000" b="1" u="none" dirty="0" smtClean="0">
                          <a:latin typeface="+mn-ea"/>
                          <a:ea typeface="+mn-ea"/>
                        </a:rPr>
                        <a:t>PC Build-up </a:t>
                      </a:r>
                      <a:r>
                        <a:rPr lang="ko-KR" altLang="en-US" sz="1000" b="1" u="none" dirty="0" smtClean="0">
                          <a:latin typeface="+mn-ea"/>
                          <a:ea typeface="+mn-ea"/>
                        </a:rPr>
                        <a:t>진행 </a:t>
                      </a:r>
                      <a:r>
                        <a:rPr lang="en-US" altLang="ko-KR" sz="1000" b="1" u="none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u="none" dirty="0" smtClean="0">
                          <a:latin typeface="+mn-ea"/>
                          <a:ea typeface="+mn-ea"/>
                        </a:rPr>
                        <a:t>임직원</a:t>
                      </a:r>
                      <a:r>
                        <a:rPr lang="en-US" altLang="ko-KR" sz="1000" b="1" u="none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u="none" dirty="0" smtClean="0">
                          <a:latin typeface="+mn-ea"/>
                          <a:ea typeface="+mn-ea"/>
                        </a:rPr>
                        <a:t>본사</a:t>
                      </a:r>
                      <a:r>
                        <a:rPr lang="en-US" altLang="ko-KR" sz="1000" b="1" u="none" dirty="0" smtClean="0">
                          <a:latin typeface="+mn-ea"/>
                          <a:ea typeface="+mn-ea"/>
                        </a:rPr>
                        <a:t>) Build-up</a:t>
                      </a:r>
                      <a:r>
                        <a:rPr lang="ko-KR" altLang="en-US" sz="1000" b="1" u="none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u="none" dirty="0" smtClean="0">
                          <a:latin typeface="+mn-ea"/>
                          <a:ea typeface="+mn-ea"/>
                        </a:rPr>
                        <a:t>80% </a:t>
                      </a:r>
                      <a:r>
                        <a:rPr lang="ko-KR" altLang="en-US" sz="1000" b="1" u="none" dirty="0" smtClean="0">
                          <a:latin typeface="+mn-ea"/>
                          <a:ea typeface="+mn-ea"/>
                        </a:rPr>
                        <a:t>완료 후</a:t>
                      </a:r>
                      <a:r>
                        <a:rPr lang="en-US" altLang="ko-KR" sz="1000" b="1" u="none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u="none" dirty="0" smtClean="0">
                          <a:latin typeface="+mn-ea"/>
                          <a:ea typeface="+mn-ea"/>
                        </a:rPr>
                        <a:t>안정성 확보 시점</a:t>
                      </a:r>
                      <a:endParaRPr lang="en-US" altLang="ko-KR" sz="10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b="1" u="none" dirty="0" smtClean="0">
                          <a:latin typeface="+mn-ea"/>
                          <a:ea typeface="+mn-ea"/>
                        </a:rPr>
                        <a:t>11.8~11.12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2543501"/>
                  </a:ext>
                </a:extLst>
              </a:tr>
              <a:tr h="25886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기획팀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재무팀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회계팀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홍보팀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effectLst/>
                          <a:latin typeface="+mn-ea"/>
                          <a:ea typeface="+mn-ea"/>
                        </a:rPr>
                        <a:t>대외협력팀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IR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dirty="0" smtClean="0">
                          <a:effectLst/>
                          <a:latin typeface="+mn-ea"/>
                          <a:ea typeface="+mn-ea"/>
                        </a:rPr>
                        <a:t>, CSR</a:t>
                      </a:r>
                      <a:r>
                        <a:rPr lang="ko-KR" altLang="en-US" sz="1000" dirty="0" smtClean="0"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11.15~11.26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4869158"/>
                  </a:ext>
                </a:extLst>
              </a:tr>
              <a:tr h="25886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지하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관재팀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방재실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11.29~12.10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635836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14" y="284932"/>
            <a:ext cx="864096" cy="3607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980" y="226801"/>
            <a:ext cx="8372967" cy="619145"/>
          </a:xfrm>
        </p:spPr>
        <p:txBody>
          <a:bodyPr/>
          <a:lstStyle/>
          <a:p>
            <a:r>
              <a:rPr lang="en-US" altLang="ko-KR" sz="2800" dirty="0" smtClean="0"/>
              <a:t>Window 20H2</a:t>
            </a:r>
            <a:r>
              <a:rPr lang="ko-KR" altLang="en-US" sz="2800" dirty="0" smtClean="0"/>
              <a:t>버전</a:t>
            </a:r>
            <a:r>
              <a:rPr lang="en-US" altLang="ko-KR" sz="2800" dirty="0" smtClean="0"/>
              <a:t> Build-Up </a:t>
            </a:r>
            <a:r>
              <a:rPr lang="ko-KR" altLang="en-US" sz="2800" dirty="0"/>
              <a:t>건</a:t>
            </a:r>
          </a:p>
        </p:txBody>
      </p:sp>
      <p:sp>
        <p:nvSpPr>
          <p:cNvPr id="21" name="텍스트 개체 틀 3"/>
          <p:cNvSpPr>
            <a:spLocks noGrp="1"/>
          </p:cNvSpPr>
          <p:nvPr/>
        </p:nvSpPr>
        <p:spPr>
          <a:xfrm>
            <a:off x="12740" y="895698"/>
            <a:ext cx="8640960" cy="36004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marR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kern="1200" spc="-70" baseline="0">
                <a:solidFill>
                  <a:schemeClr val="bg2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개요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0074" y="2142604"/>
            <a:ext cx="8191873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solidFill>
                  <a:srgbClr val="FF0000"/>
                </a:solidFill>
              </a:rPr>
              <a:t>사업장 별 배포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스케쥴</a:t>
            </a:r>
            <a:r>
              <a:rPr lang="ko-KR" altLang="en-US" sz="1100" dirty="0" smtClean="0">
                <a:solidFill>
                  <a:srgbClr val="FF0000"/>
                </a:solidFill>
              </a:rPr>
              <a:t> 및 요구사항 수립 요청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본사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스케쥴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참고하여 수립 필요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사업장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A/S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요원 공유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1999168" y="1315832"/>
            <a:ext cx="6894106" cy="3782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13" rIns="72013" rtlCol="0" anchor="ctr"/>
          <a:lstStyle>
            <a:defPPr>
              <a:defRPr lang="ko-KR"/>
            </a:defPPr>
            <a:lvl1pPr algn="ctr">
              <a:defRPr sz="1100" b="1" spc="-1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MS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社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Windows 10 1809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버전의 보안 업데이트 서비스 종료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(21’05.11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보안 업데이트 제공 중지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0073" y="1315832"/>
            <a:ext cx="1575080" cy="378265"/>
          </a:xfrm>
          <a:prstGeom prst="roundRect">
            <a:avLst>
              <a:gd name="adj" fmla="val 102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93273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cs typeface="Helvetica Neue" pitchFamily="2" charset="0"/>
              </a:rPr>
              <a:t>AS-IS</a:t>
            </a:r>
            <a:endParaRPr lang="en-US" altLang="ko-KR" sz="1200" b="1" spc="-100" dirty="0">
              <a:solidFill>
                <a:schemeClr val="bg1"/>
              </a:solidFill>
              <a:latin typeface="맑은 고딕" panose="020B0503020000020004" pitchFamily="50" charset="-127"/>
              <a:cs typeface="Helvetica Neue" pitchFamily="2" charset="0"/>
            </a:endParaRPr>
          </a:p>
        </p:txBody>
      </p:sp>
      <p:sp>
        <p:nvSpPr>
          <p:cNvPr id="71" name="TextBox 2"/>
          <p:cNvSpPr txBox="1">
            <a:spLocks noChangeArrowheads="1"/>
          </p:cNvSpPr>
          <p:nvPr/>
        </p:nvSpPr>
        <p:spPr bwMode="auto">
          <a:xfrm>
            <a:off x="1999168" y="1763902"/>
            <a:ext cx="6894106" cy="378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13" rIns="72013" rtlCol="0" anchor="ctr"/>
          <a:lstStyle>
            <a:defPPr>
              <a:defRPr lang="ko-KR"/>
            </a:defPPr>
            <a:lvl1pPr algn="ctr">
              <a:defRPr sz="1100" b="1" spc="-1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/>
                </a:solidFill>
              </a:rPr>
              <a:t>Window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버전 </a:t>
            </a:r>
            <a:r>
              <a:rPr lang="en-US" altLang="ko-KR" sz="1200" dirty="0">
                <a:solidFill>
                  <a:schemeClr val="tx1"/>
                </a:solidFill>
              </a:rPr>
              <a:t>20H2 </a:t>
            </a:r>
            <a:r>
              <a:rPr lang="ko-KR" altLang="en-US" sz="1200" dirty="0">
                <a:solidFill>
                  <a:schemeClr val="tx1"/>
                </a:solidFill>
              </a:rPr>
              <a:t>버전으로의 </a:t>
            </a:r>
            <a:r>
              <a:rPr lang="en-US" altLang="ko-KR" sz="1200" dirty="0">
                <a:solidFill>
                  <a:schemeClr val="tx1"/>
                </a:solidFill>
              </a:rPr>
              <a:t>Build-Up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必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보안 안정성 확보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0074" y="1763902"/>
            <a:ext cx="1575077" cy="378265"/>
          </a:xfrm>
          <a:prstGeom prst="roundRect">
            <a:avLst>
              <a:gd name="adj" fmla="val 102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93273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spc="-100" dirty="0" smtClean="0">
                <a:solidFill>
                  <a:schemeClr val="bg1"/>
                </a:solidFill>
                <a:latin typeface="맑은 고딕" panose="020B0503020000020004" pitchFamily="50" charset="-127"/>
                <a:cs typeface="Helvetica Neue" pitchFamily="2" charset="0"/>
              </a:rPr>
              <a:t>TO-BE</a:t>
            </a:r>
            <a:endParaRPr lang="en-US" altLang="ko-KR" sz="1200" b="1" spc="-100" dirty="0">
              <a:solidFill>
                <a:schemeClr val="bg1"/>
              </a:solidFill>
              <a:latin typeface="맑은 고딕" panose="020B0503020000020004" pitchFamily="50" charset="-127"/>
              <a:cs typeface="Helvetica Neue" pitchFamily="2" charset="0"/>
            </a:endParaRPr>
          </a:p>
        </p:txBody>
      </p:sp>
      <p:sp>
        <p:nvSpPr>
          <p:cNvPr id="24" name="텍스트 개체 틀 3"/>
          <p:cNvSpPr>
            <a:spLocks noGrp="1"/>
          </p:cNvSpPr>
          <p:nvPr/>
        </p:nvSpPr>
        <p:spPr>
          <a:xfrm>
            <a:off x="14952" y="2430636"/>
            <a:ext cx="8640960" cy="36004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marR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kern="1200" spc="-70" baseline="0">
                <a:solidFill>
                  <a:schemeClr val="bg2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본사 진행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(21’ 07.20~ 12.2w,  21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주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980" y="226801"/>
            <a:ext cx="8372967" cy="619145"/>
          </a:xfrm>
        </p:spPr>
        <p:txBody>
          <a:bodyPr/>
          <a:lstStyle/>
          <a:p>
            <a:r>
              <a:rPr lang="en-US" altLang="ko-KR" sz="2800" dirty="0" smtClean="0"/>
              <a:t>Appendix. </a:t>
            </a:r>
            <a:r>
              <a:rPr lang="ko-KR" altLang="en-US" sz="2800" dirty="0" smtClean="0"/>
              <a:t>본사 공지 사항</a:t>
            </a:r>
            <a:endParaRPr lang="ko-KR" altLang="en-US" sz="2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79548"/>
              </p:ext>
            </p:extLst>
          </p:nvPr>
        </p:nvGraphicFramePr>
        <p:xfrm>
          <a:off x="263831" y="2581203"/>
          <a:ext cx="8629443" cy="34498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2353944921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560776242"/>
                    </a:ext>
                  </a:extLst>
                </a:gridCol>
              </a:tblGrid>
              <a:tr h="32298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NUM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유의사항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10454"/>
                  </a:ext>
                </a:extLst>
              </a:tr>
              <a:tr h="42747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이미 업데이트를 완료하신 분들은 진행하지 않으셔도 됩니다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버전 확인 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실행창에 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dirty="0" err="1" smtClean="0">
                          <a:effectLst/>
                          <a:latin typeface="+mn-ea"/>
                          <a:ea typeface="+mn-ea"/>
                        </a:rPr>
                        <a:t>winver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입력 후 버전 확인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최신 버전</a:t>
                      </a:r>
                      <a:r>
                        <a:rPr lang="en-US" altLang="ko-KR" sz="1100" baseline="0" dirty="0" smtClean="0">
                          <a:effectLst/>
                          <a:latin typeface="+mn-ea"/>
                          <a:ea typeface="+mn-ea"/>
                        </a:rPr>
                        <a:t> : 20H2)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8954060"/>
                  </a:ext>
                </a:extLst>
              </a:tr>
              <a:tr h="42747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②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설치를 진행하는데 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대당 약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4~5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시간 정도가 소요 되오니 일정 고려 후 진행하시기 바랍니다</a:t>
                      </a:r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381361"/>
                  </a:ext>
                </a:extLst>
              </a:tr>
              <a:tr h="42747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③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백업이 필요한</a:t>
                      </a:r>
                      <a:r>
                        <a:rPr lang="ko-KR" altLang="en-US" sz="1100" u="sng" kern="12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1100" u="sng" kern="1200" dirty="0" smtClean="0">
                          <a:effectLst/>
                          <a:latin typeface="+mn-ea"/>
                          <a:ea typeface="+mn-ea"/>
                        </a:rPr>
                        <a:t>(C, D, U, W </a:t>
                      </a:r>
                      <a:r>
                        <a:rPr lang="ko-KR" altLang="en-US" sz="1100" u="sng" kern="1200" dirty="0" smtClean="0"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100" u="sng" kern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u="sng" kern="1200" dirty="0" smtClean="0">
                          <a:effectLst/>
                          <a:latin typeface="+mn-ea"/>
                          <a:ea typeface="+mn-ea"/>
                        </a:rPr>
                        <a:t>모든 드라이브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 내 문서들은 </a:t>
                      </a:r>
                      <a:r>
                        <a:rPr lang="en-US" altLang="ko-KR" sz="1100" u="sng" kern="1200" dirty="0" smtClean="0">
                          <a:effectLst/>
                          <a:latin typeface="+mn-ea"/>
                          <a:ea typeface="+mn-ea"/>
                        </a:rPr>
                        <a:t>HIVE </a:t>
                      </a:r>
                      <a:r>
                        <a:rPr lang="ko-KR" altLang="en-US" sz="1100" u="sng" kern="1200" dirty="0" smtClean="0">
                          <a:effectLst/>
                          <a:latin typeface="+mn-ea"/>
                          <a:ea typeface="+mn-ea"/>
                        </a:rPr>
                        <a:t>등록을 필수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로 진행 부탁드립니다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.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2274842"/>
                  </a:ext>
                </a:extLst>
              </a:tr>
              <a:tr h="42747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④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sng" kern="1200" dirty="0" err="1" smtClean="0">
                          <a:effectLst/>
                          <a:latin typeface="+mn-ea"/>
                          <a:ea typeface="+mn-ea"/>
                        </a:rPr>
                        <a:t>즐겨찾기</a:t>
                      </a:r>
                      <a:r>
                        <a:rPr lang="en-US" altLang="ko-KR" sz="1100" u="sng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u="sng" kern="1200" dirty="0" smtClean="0">
                          <a:effectLst/>
                          <a:latin typeface="+mn-ea"/>
                          <a:ea typeface="+mn-ea"/>
                        </a:rPr>
                        <a:t>인증서 백업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을 원하시는 분들은 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A/S 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팀을 통해 백업 진행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sng" kern="1200" dirty="0" smtClean="0">
                          <a:effectLst/>
                          <a:latin typeface="+mn-ea"/>
                          <a:ea typeface="+mn-ea"/>
                        </a:rPr>
                        <a:t>추가 시간 소요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)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3742945"/>
                  </a:ext>
                </a:extLst>
              </a:tr>
              <a:tr h="42747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⑤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PC 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맡길 시 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에 </a:t>
                      </a:r>
                      <a:r>
                        <a:rPr lang="ko-KR" altLang="en-US" sz="1100" u="sng" kern="1200" dirty="0" err="1" smtClean="0">
                          <a:effectLst/>
                          <a:latin typeface="+mn-ea"/>
                          <a:ea typeface="+mn-ea"/>
                        </a:rPr>
                        <a:t>포스트잇</a:t>
                      </a:r>
                      <a:r>
                        <a:rPr lang="ko-KR" altLang="en-US" sz="1100" u="sng" kern="1200" dirty="0" smtClean="0">
                          <a:effectLst/>
                          <a:latin typeface="+mn-ea"/>
                          <a:ea typeface="+mn-ea"/>
                        </a:rPr>
                        <a:t> 메모 부착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사용자명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kern="1200" dirty="0" err="1" smtClean="0">
                          <a:effectLst/>
                          <a:latin typeface="+mn-ea"/>
                          <a:ea typeface="+mn-ea"/>
                        </a:rPr>
                        <a:t>즐겨찾기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인증서 백업 필요 여부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,window 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로그인 비밀번호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)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15520"/>
                  </a:ext>
                </a:extLst>
              </a:tr>
              <a:tr h="42747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⑥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에 연결된 모든 </a:t>
                      </a:r>
                      <a:r>
                        <a:rPr lang="en-US" altLang="ko-KR" sz="1100" u="sng" kern="1200" dirty="0" smtClean="0">
                          <a:effectLst/>
                          <a:latin typeface="+mn-ea"/>
                          <a:ea typeface="+mn-ea"/>
                        </a:rPr>
                        <a:t>USB </a:t>
                      </a:r>
                      <a:r>
                        <a:rPr lang="ko-KR" altLang="en-US" sz="1100" u="sng" kern="1200" dirty="0" smtClean="0">
                          <a:effectLst/>
                          <a:latin typeface="+mn-ea"/>
                          <a:ea typeface="+mn-ea"/>
                        </a:rPr>
                        <a:t>장치 제거 필수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3409363"/>
                  </a:ext>
                </a:extLst>
              </a:tr>
              <a:tr h="42747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노트북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sng" kern="1200" dirty="0" smtClean="0">
                          <a:effectLst/>
                          <a:latin typeface="+mn-ea"/>
                          <a:ea typeface="+mn-ea"/>
                        </a:rPr>
                        <a:t>본체</a:t>
                      </a:r>
                      <a:r>
                        <a:rPr lang="en-US" altLang="ko-KR" sz="1100" u="sng" kern="12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u="sng" kern="1200" dirty="0" smtClean="0">
                          <a:effectLst/>
                          <a:latin typeface="+mn-ea"/>
                          <a:ea typeface="+mn-ea"/>
                        </a:rPr>
                        <a:t>전원 </a:t>
                      </a:r>
                      <a:r>
                        <a:rPr lang="ko-KR" altLang="en-US" sz="1100" u="sng" kern="1200" dirty="0" err="1" smtClean="0">
                          <a:effectLst/>
                          <a:latin typeface="+mn-ea"/>
                          <a:ea typeface="+mn-ea"/>
                        </a:rPr>
                        <a:t>어뎁터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1100" kern="1200" dirty="0" err="1" smtClean="0">
                          <a:effectLst/>
                          <a:latin typeface="+mn-ea"/>
                          <a:ea typeface="+mn-ea"/>
                        </a:rPr>
                        <a:t>데스크탑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u="sng" kern="1200" dirty="0" smtClean="0">
                          <a:effectLst/>
                          <a:latin typeface="+mn-ea"/>
                          <a:ea typeface="+mn-ea"/>
                        </a:rPr>
                        <a:t>본체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ko-KR" altLang="en-US" sz="1100" kern="1200" dirty="0" err="1" smtClean="0">
                          <a:effectLst/>
                          <a:latin typeface="+mn-ea"/>
                          <a:ea typeface="+mn-ea"/>
                        </a:rPr>
                        <a:t>맡겨주시기</a:t>
                      </a:r>
                      <a:r>
                        <a:rPr lang="ko-KR" altLang="en-US" sz="1100" kern="1200" dirty="0" smtClean="0">
                          <a:effectLst/>
                          <a:latin typeface="+mn-ea"/>
                          <a:ea typeface="+mn-ea"/>
                        </a:rPr>
                        <a:t> 바랍니다</a:t>
                      </a:r>
                      <a:r>
                        <a:rPr lang="en-US" altLang="ko-KR" sz="1100" kern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2296849"/>
                  </a:ext>
                </a:extLst>
              </a:tr>
            </a:tbl>
          </a:graphicData>
        </a:graphic>
      </p:graphicFrame>
      <p:sp>
        <p:nvSpPr>
          <p:cNvPr id="15" name="TextBox 8"/>
          <p:cNvSpPr txBox="1"/>
          <p:nvPr/>
        </p:nvSpPr>
        <p:spPr>
          <a:xfrm>
            <a:off x="147174" y="6175052"/>
            <a:ext cx="8674092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u="sng" dirty="0" err="1" smtClean="0">
                <a:solidFill>
                  <a:schemeClr val="tx2"/>
                </a:solidFill>
              </a:rPr>
              <a:t>eRoom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 </a:t>
            </a:r>
            <a:r>
              <a:rPr lang="ko-KR" altLang="en-US" sz="1100" u="sng" dirty="0" smtClean="0">
                <a:solidFill>
                  <a:schemeClr val="tx2"/>
                </a:solidFill>
              </a:rPr>
              <a:t>사용하는 부서는 </a:t>
            </a:r>
            <a:r>
              <a:rPr lang="en-US" altLang="ko-KR" sz="1100" u="sng" dirty="0" err="1" smtClean="0">
                <a:solidFill>
                  <a:schemeClr val="tx2"/>
                </a:solidFill>
              </a:rPr>
              <a:t>eRoom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 </a:t>
            </a:r>
            <a:r>
              <a:rPr lang="ko-KR" altLang="en-US" sz="1100" u="sng" dirty="0" smtClean="0">
                <a:solidFill>
                  <a:schemeClr val="tx2"/>
                </a:solidFill>
              </a:rPr>
              <a:t>업데이트 후 별도 공지 후 진행</a:t>
            </a:r>
            <a:endParaRPr lang="en-US" altLang="ko-KR" sz="1100" u="sng" dirty="0" smtClean="0">
              <a:solidFill>
                <a:schemeClr val="tx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14" y="284932"/>
            <a:ext cx="864096" cy="36078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9373" y="1446789"/>
            <a:ext cx="102243" cy="799839"/>
          </a:xfrm>
          <a:prstGeom prst="rect">
            <a:avLst/>
          </a:prstGeom>
          <a:solidFill>
            <a:srgbClr val="008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640" y="1374323"/>
            <a:ext cx="621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latin typeface="+mn-ea"/>
              </a:rPr>
              <a:t>대상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그룹 별 </a:t>
            </a:r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 smtClean="0">
                <a:latin typeface="+mn-ea"/>
              </a:rPr>
              <a:t>주 간격 개별 공지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약</a:t>
            </a:r>
            <a:r>
              <a:rPr lang="en-US" altLang="ko-KR" sz="1200" dirty="0" smtClean="0">
                <a:latin typeface="+mn-ea"/>
              </a:rPr>
              <a:t>40</a:t>
            </a:r>
            <a:r>
              <a:rPr lang="ko-KR" altLang="en-US" sz="1200" dirty="0" smtClean="0">
                <a:latin typeface="+mn-ea"/>
              </a:rPr>
              <a:t>명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latin typeface="+mn-ea"/>
              </a:rPr>
              <a:t>설치 기간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한 그룹당 </a:t>
            </a:r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 smtClean="0">
                <a:latin typeface="+mn-ea"/>
              </a:rPr>
              <a:t>주간 진행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latin typeface="+mn-ea"/>
              </a:rPr>
              <a:t>설치 방법 </a:t>
            </a:r>
            <a:r>
              <a:rPr lang="en-US" altLang="ko-KR" sz="1200" dirty="0" smtClean="0">
                <a:latin typeface="+mn-ea"/>
              </a:rPr>
              <a:t>: A/S</a:t>
            </a:r>
            <a:r>
              <a:rPr lang="ko-KR" altLang="en-US" sz="1200" dirty="0" smtClean="0">
                <a:latin typeface="+mn-ea"/>
              </a:rPr>
              <a:t>팀에 연락 </a:t>
            </a:r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설치 가능 일정 </a:t>
            </a:r>
            <a:r>
              <a:rPr lang="ko-KR" altLang="en-US" sz="1200" dirty="0" smtClean="0">
                <a:latin typeface="+mn-ea"/>
              </a:rPr>
              <a:t>협의 후 업그레이드 진행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200" b="1" kern="0" spc="-12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3" name="텍스트 개체 틀 3"/>
          <p:cNvSpPr>
            <a:spLocks noGrp="1"/>
          </p:cNvSpPr>
          <p:nvPr/>
        </p:nvSpPr>
        <p:spPr>
          <a:xfrm>
            <a:off x="12740" y="895698"/>
            <a:ext cx="8640960" cy="36004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marR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 kern="1200" spc="-70" baseline="0">
                <a:solidFill>
                  <a:schemeClr val="bg2">
                    <a:alpha val="99000"/>
                  </a:schemeClr>
                </a:solidFill>
                <a:latin typeface="+mn-ea"/>
                <a:ea typeface="+mn-ea"/>
                <a:cs typeface="Helvetica Neue" pitchFamily="2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본사 공지 사항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mi_basic">
  <a:themeElements>
    <a:clrScheme name="hanmi color">
      <a:dk1>
        <a:sysClr val="windowText" lastClr="000000"/>
      </a:dk1>
      <a:lt1>
        <a:sysClr val="window" lastClr="FFFFFF"/>
      </a:lt1>
      <a:dk2>
        <a:srgbClr val="EE3124"/>
      </a:dk2>
      <a:lt2>
        <a:srgbClr val="00ADEE"/>
      </a:lt2>
      <a:accent1>
        <a:srgbClr val="8CD2F4"/>
      </a:accent1>
      <a:accent2>
        <a:srgbClr val="32425B"/>
      </a:accent2>
      <a:accent3>
        <a:srgbClr val="644BC1"/>
      </a:accent3>
      <a:accent4>
        <a:srgbClr val="B854B8"/>
      </a:accent4>
      <a:accent5>
        <a:srgbClr val="4DC547"/>
      </a:accent5>
      <a:accent6>
        <a:srgbClr val="FA9706"/>
      </a:accent6>
      <a:hlink>
        <a:srgbClr val="00ADEE"/>
      </a:hlink>
      <a:folHlink>
        <a:srgbClr val="EE312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9234</TotalTime>
  <Words>559</Words>
  <Application>Microsoft Office PowerPoint</Application>
  <PresentationFormat>사용자 지정</PresentationFormat>
  <Paragraphs>93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Helvetica Neue</vt:lpstr>
      <vt:lpstr>맑은 고딕</vt:lpstr>
      <vt:lpstr>Arial</vt:lpstr>
      <vt:lpstr>Wingdings</vt:lpstr>
      <vt:lpstr>hanmi_basic</vt:lpstr>
      <vt:lpstr>Window 20H2버전 Build-Up 건</vt:lpstr>
      <vt:lpstr>Window 20H2버전 Build-Up 건</vt:lpstr>
      <vt:lpstr>Appendix. 본사 공지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516</cp:revision>
  <cp:lastPrinted>2020-03-12T03:28:55Z</cp:lastPrinted>
  <dcterms:created xsi:type="dcterms:W3CDTF">2015-04-27T01:27:16Z</dcterms:created>
  <dcterms:modified xsi:type="dcterms:W3CDTF">2021-07-27T06:19:23Z</dcterms:modified>
</cp:coreProperties>
</file>