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AVX-Framework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Roadmap of user-facing Apps</a:t>
            </a:r>
          </a:p>
          <a:p>
            <a:r>
              <a:rPr lang="en-US" sz="1800" dirty="0"/>
              <a:t>2-14-2024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Dotnet – CY2024</a:t>
            </a:r>
          </a:p>
        </p:txBody>
      </p: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972680"/>
              </p:ext>
            </p:extLst>
          </p:nvPr>
        </p:nvGraphicFramePr>
        <p:xfrm>
          <a:off x="7200662" y="3707920"/>
          <a:ext cx="42457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>
                    <a:solidFill>
                      <a:srgbClr val="20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POCO, JSON, YAML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grpSp>
        <p:nvGrpSpPr>
          <p:cNvPr id="558" name="Group 557">
            <a:extLst>
              <a:ext uri="{FF2B5EF4-FFF2-40B4-BE49-F238E27FC236}">
                <a16:creationId xmlns:a16="http://schemas.microsoft.com/office/drawing/2014/main" id="{D00C1A25-71B9-6991-4BB1-67F34923CF91}"/>
              </a:ext>
            </a:extLst>
          </p:cNvPr>
          <p:cNvGrpSpPr/>
          <p:nvPr/>
        </p:nvGrpSpPr>
        <p:grpSpPr>
          <a:xfrm>
            <a:off x="680644" y="1724318"/>
            <a:ext cx="5988288" cy="4579482"/>
            <a:chOff x="680644" y="1724318"/>
            <a:chExt cx="5988288" cy="4579482"/>
          </a:xfrm>
        </p:grpSpPr>
        <p:sp>
          <p:nvSpPr>
            <p:cNvPr id="468" name="Rectangle 467">
              <a:extLst>
                <a:ext uri="{FF2B5EF4-FFF2-40B4-BE49-F238E27FC236}">
                  <a16:creationId xmlns:a16="http://schemas.microsoft.com/office/drawing/2014/main" id="{986B2DDF-6239-0A89-9BAD-21AB5895FEB6}"/>
                </a:ext>
              </a:extLst>
            </p:cNvPr>
            <p:cNvSpPr/>
            <p:nvPr/>
          </p:nvSpPr>
          <p:spPr>
            <a:xfrm>
              <a:off x="680644" y="1724318"/>
              <a:ext cx="5988288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541" name="Straight Arrow Connector 105">
              <a:extLst>
                <a:ext uri="{FF2B5EF4-FFF2-40B4-BE49-F238E27FC236}">
                  <a16:creationId xmlns:a16="http://schemas.microsoft.com/office/drawing/2014/main" id="{0CD67265-4742-41F5-1211-E794EA7A2211}"/>
                </a:ext>
              </a:extLst>
            </p:cNvPr>
            <p:cNvCxnSpPr>
              <a:cxnSpLocks/>
            </p:cNvCxnSpPr>
            <p:nvPr/>
          </p:nvCxnSpPr>
          <p:spPr>
            <a:xfrm>
              <a:off x="5290466" y="5582700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8F23A36-4E81-1E33-E2C9-DC802640233F}"/>
                </a:ext>
              </a:extLst>
            </p:cNvPr>
            <p:cNvGrpSpPr/>
            <p:nvPr/>
          </p:nvGrpSpPr>
          <p:grpSpPr>
            <a:xfrm>
              <a:off x="5454804" y="2329377"/>
              <a:ext cx="1139076" cy="853175"/>
              <a:chOff x="10738631" y="2574015"/>
              <a:chExt cx="1139076" cy="853175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87593AE6-8FB8-BFEF-DC16-AF27CB83D232}"/>
                  </a:ext>
                </a:extLst>
              </p:cNvPr>
              <p:cNvGrpSpPr/>
              <p:nvPr/>
            </p:nvGrpSpPr>
            <p:grpSpPr>
              <a:xfrm>
                <a:off x="11142679" y="2574015"/>
                <a:ext cx="330981" cy="480530"/>
                <a:chOff x="1272930" y="2721801"/>
                <a:chExt cx="488454" cy="70719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ACA33FA-69B5-1E0B-1610-9D18240AC27D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451" name="Rectangle 450">
                    <a:extLst>
                      <a:ext uri="{FF2B5EF4-FFF2-40B4-BE49-F238E27FC236}">
                        <a16:creationId xmlns:a16="http://schemas.microsoft.com/office/drawing/2014/main" id="{8BC334C8-A334-C4B8-EA44-1727C38BC90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2" name="Isosceles Triangle 451">
                    <a:extLst>
                      <a:ext uri="{FF2B5EF4-FFF2-40B4-BE49-F238E27FC236}">
                        <a16:creationId xmlns:a16="http://schemas.microsoft.com/office/drawing/2014/main" id="{9D365B16-168F-712A-16BC-E13517F976EB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3" name="Isosceles Triangle 452">
                    <a:extLst>
                      <a:ext uri="{FF2B5EF4-FFF2-40B4-BE49-F238E27FC236}">
                        <a16:creationId xmlns:a16="http://schemas.microsoft.com/office/drawing/2014/main" id="{340BADA1-A73B-8917-0E42-B6622988E600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AC16F0DC-2034-F015-A618-27D29D0B4BD4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F3EEE9D9-FAC8-AC65-B347-182EC9FABF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7ACF635A-0940-9983-8498-3D8E2F1328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13460262-A25E-B92C-440F-7CD5F6F637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F6573097-8522-F4F1-192F-4C8D2BA9F4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655F4A31-53AA-07E6-726D-C59C499A4D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1892D1-5255-A2FB-B637-D6BEF0774646}"/>
                  </a:ext>
                </a:extLst>
              </p:cNvPr>
              <p:cNvSpPr txBox="1"/>
              <p:nvPr/>
            </p:nvSpPr>
            <p:spPr>
              <a:xfrm>
                <a:off x="10738631" y="3027080"/>
                <a:ext cx="113907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AVX-Omega-3911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Digital-AV SDK</a:t>
                </a:r>
              </a:p>
            </p:txBody>
          </p:sp>
        </p:grpSp>
        <p:cxnSp>
          <p:nvCxnSpPr>
            <p:cNvPr id="469" name="Straight Arrow Connector 89">
              <a:extLst>
                <a:ext uri="{FF2B5EF4-FFF2-40B4-BE49-F238E27FC236}">
                  <a16:creationId xmlns:a16="http://schemas.microsoft.com/office/drawing/2014/main" id="{BDC18B5E-CC88-00BD-9C70-1CC3562240AE}"/>
                </a:ext>
              </a:extLst>
            </p:cNvPr>
            <p:cNvCxnSpPr>
              <a:cxnSpLocks/>
              <a:stCxn id="472" idx="2"/>
              <a:endCxn id="480" idx="0"/>
            </p:cNvCxnSpPr>
            <p:nvPr/>
          </p:nvCxnSpPr>
          <p:spPr>
            <a:xfrm rot="5400000">
              <a:off x="2557645" y="3353347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26189958-1727-9DE8-E89A-5CF4CC557862}"/>
                </a:ext>
              </a:extLst>
            </p:cNvPr>
            <p:cNvSpPr/>
            <p:nvPr/>
          </p:nvSpPr>
          <p:spPr>
            <a:xfrm>
              <a:off x="3879345" y="5044887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0ECD05A-8FF9-9A2C-B3AE-87B6769A0E51}"/>
                </a:ext>
              </a:extLst>
            </p:cNvPr>
            <p:cNvSpPr/>
            <p:nvPr/>
          </p:nvSpPr>
          <p:spPr>
            <a:xfrm>
              <a:off x="2004772" y="5041725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8E491615-CDDD-92FA-BB1C-1C572B63E455}"/>
                </a:ext>
              </a:extLst>
            </p:cNvPr>
            <p:cNvSpPr/>
            <p:nvPr/>
          </p:nvSpPr>
          <p:spPr>
            <a:xfrm>
              <a:off x="2008971" y="2136383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57086C7C-8431-E586-2E25-37DD9617C0D1}"/>
                </a:ext>
              </a:extLst>
            </p:cNvPr>
            <p:cNvCxnSpPr>
              <a:cxnSpLocks/>
              <a:stCxn id="480" idx="3"/>
              <a:endCxn id="476" idx="1"/>
            </p:cNvCxnSpPr>
            <p:nvPr/>
          </p:nvCxnSpPr>
          <p:spPr>
            <a:xfrm flipV="1">
              <a:off x="3582623" y="4078723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105">
              <a:extLst>
                <a:ext uri="{FF2B5EF4-FFF2-40B4-BE49-F238E27FC236}">
                  <a16:creationId xmlns:a16="http://schemas.microsoft.com/office/drawing/2014/main" id="{021F2F1D-EEBC-DD25-A3C1-10D7FD90CF53}"/>
                </a:ext>
              </a:extLst>
            </p:cNvPr>
            <p:cNvCxnSpPr>
              <a:cxnSpLocks/>
              <a:stCxn id="471" idx="3"/>
              <a:endCxn id="470" idx="1"/>
            </p:cNvCxnSpPr>
            <p:nvPr/>
          </p:nvCxnSpPr>
          <p:spPr>
            <a:xfrm>
              <a:off x="3580231" y="5531582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105">
              <a:extLst>
                <a:ext uri="{FF2B5EF4-FFF2-40B4-BE49-F238E27FC236}">
                  <a16:creationId xmlns:a16="http://schemas.microsoft.com/office/drawing/2014/main" id="{C40FC7E6-FA96-E9C3-D2BE-4B110A9B8362}"/>
                </a:ext>
              </a:extLst>
            </p:cNvPr>
            <p:cNvCxnSpPr>
              <a:cxnSpLocks/>
              <a:stCxn id="480" idx="2"/>
              <a:endCxn id="471" idx="0"/>
            </p:cNvCxnSpPr>
            <p:nvPr/>
          </p:nvCxnSpPr>
          <p:spPr>
            <a:xfrm rot="5400000">
              <a:off x="2558895" y="4805725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539C83AB-00A2-B47A-EB35-F208FF4A2650}"/>
                </a:ext>
              </a:extLst>
            </p:cNvPr>
            <p:cNvSpPr/>
            <p:nvPr/>
          </p:nvSpPr>
          <p:spPr>
            <a:xfrm>
              <a:off x="3879346" y="3588866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19E409C5-259D-9FF3-8561-F37E2698FB92}"/>
                </a:ext>
              </a:extLst>
            </p:cNvPr>
            <p:cNvGrpSpPr/>
            <p:nvPr/>
          </p:nvGrpSpPr>
          <p:grpSpPr>
            <a:xfrm>
              <a:off x="2794894" y="2626240"/>
              <a:ext cx="1086258" cy="1824884"/>
              <a:chOff x="7102978" y="2212562"/>
              <a:chExt cx="1086258" cy="2165334"/>
            </a:xfrm>
          </p:grpSpPr>
          <p:cxnSp>
            <p:nvCxnSpPr>
              <p:cNvPr id="490" name="Straight Arrow Connector 105">
                <a:extLst>
                  <a:ext uri="{FF2B5EF4-FFF2-40B4-BE49-F238E27FC236}">
                    <a16:creationId xmlns:a16="http://schemas.microsoft.com/office/drawing/2014/main" id="{4358AA7E-B0A5-4BD0-EA6F-D5653B7773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Arrow Connector 492">
                <a:extLst>
                  <a:ext uri="{FF2B5EF4-FFF2-40B4-BE49-F238E27FC236}">
                    <a16:creationId xmlns:a16="http://schemas.microsoft.com/office/drawing/2014/main" id="{BF67156E-4085-D07C-24EF-282E53DF9C43}"/>
                  </a:ext>
                </a:extLst>
              </p:cNvPr>
              <p:cNvCxnSpPr>
                <a:cxnSpLocks/>
                <a:stCxn id="472" idx="3"/>
                <a:endCxn id="477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9" name="Group 478">
              <a:extLst>
                <a:ext uri="{FF2B5EF4-FFF2-40B4-BE49-F238E27FC236}">
                  <a16:creationId xmlns:a16="http://schemas.microsoft.com/office/drawing/2014/main" id="{A6623918-3C47-1281-331A-AFEB0D8FD199}"/>
                </a:ext>
              </a:extLst>
            </p:cNvPr>
            <p:cNvGrpSpPr/>
            <p:nvPr/>
          </p:nvGrpSpPr>
          <p:grpSpPr>
            <a:xfrm>
              <a:off x="3631797" y="4962286"/>
              <a:ext cx="260145" cy="1130530"/>
              <a:chOff x="9841804" y="4536961"/>
              <a:chExt cx="260145" cy="1130530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7E87460B-7681-06CE-5506-A40A07891E56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80BF5B4C-CF3F-6332-E589-C1299736929A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87" name="Connector: Elbow 5">
                  <a:extLst>
                    <a:ext uri="{FF2B5EF4-FFF2-40B4-BE49-F238E27FC236}">
                      <a16:creationId xmlns:a16="http://schemas.microsoft.com/office/drawing/2014/main" id="{89F0C366-7B5B-C9BD-0C08-C52D6F4DE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9601CF73-C5AE-052A-4E67-B2D425EBC0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484" name="TextBox 483">
                  <a:extLst>
                    <a:ext uri="{FF2B5EF4-FFF2-40B4-BE49-F238E27FC236}">
                      <a16:creationId xmlns:a16="http://schemas.microsoft.com/office/drawing/2014/main" id="{3B045232-8EA0-69B4-BAEB-3BD90DDD926D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485" name="Connector: Elbow 5">
                  <a:extLst>
                    <a:ext uri="{FF2B5EF4-FFF2-40B4-BE49-F238E27FC236}">
                      <a16:creationId xmlns:a16="http://schemas.microsoft.com/office/drawing/2014/main" id="{28E04310-6D2D-5310-8033-01CA539D4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A6E4806-33A0-666E-8A5B-D21215A4758E}"/>
                </a:ext>
              </a:extLst>
            </p:cNvPr>
            <p:cNvSpPr/>
            <p:nvPr/>
          </p:nvSpPr>
          <p:spPr>
            <a:xfrm>
              <a:off x="2007164" y="3592404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cxnSp>
          <p:nvCxnSpPr>
            <p:cNvPr id="494" name="Straight Arrow Connector 105">
              <a:extLst>
                <a:ext uri="{FF2B5EF4-FFF2-40B4-BE49-F238E27FC236}">
                  <a16:creationId xmlns:a16="http://schemas.microsoft.com/office/drawing/2014/main" id="{FA22D0D8-AC79-9944-FA2C-ED4D56175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7442" y="2638758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1AEED0B-3E32-65F5-6740-EB3C9CE0F3E8}"/>
                </a:ext>
              </a:extLst>
            </p:cNvPr>
            <p:cNvSpPr/>
            <p:nvPr/>
          </p:nvSpPr>
          <p:spPr>
            <a:xfrm>
              <a:off x="3881152" y="2136383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EA48899-5520-2CDC-7171-4AE6398F2150}"/>
                </a:ext>
              </a:extLst>
            </p:cNvPr>
            <p:cNvGrpSpPr/>
            <p:nvPr/>
          </p:nvGrpSpPr>
          <p:grpSpPr>
            <a:xfrm>
              <a:off x="5516671" y="5287090"/>
              <a:ext cx="1015341" cy="760388"/>
              <a:chOff x="3791378" y="3615014"/>
              <a:chExt cx="1498417" cy="1119069"/>
            </a:xfrm>
          </p:grpSpPr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F4D92829-156B-5647-3915-96E0436CAAB7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3B28BF3B-27E3-46F4-60F4-A367AF7BFD47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6A5DFE61-03AC-E95F-C8A6-9C4CB1721A7A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9" name="Isosceles Triangle 538">
                    <a:extLst>
                      <a:ext uri="{FF2B5EF4-FFF2-40B4-BE49-F238E27FC236}">
                        <a16:creationId xmlns:a16="http://schemas.microsoft.com/office/drawing/2014/main" id="{F6028866-EB0B-DA83-DF92-676CE567AABE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0" name="Isosceles Triangle 539">
                    <a:extLst>
                      <a:ext uri="{FF2B5EF4-FFF2-40B4-BE49-F238E27FC236}">
                        <a16:creationId xmlns:a16="http://schemas.microsoft.com/office/drawing/2014/main" id="{BE6F359C-A2CF-6F3D-CD4D-EC3332CE9046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DD8F357D-4CDF-7CB4-0C49-B8F6A2A6D5D8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06" name="Straight Connector 505">
                    <a:extLst>
                      <a:ext uri="{FF2B5EF4-FFF2-40B4-BE49-F238E27FC236}">
                        <a16:creationId xmlns:a16="http://schemas.microsoft.com/office/drawing/2014/main" id="{E030F320-67B5-51F4-E898-41AEDB9495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43A88369-A7ED-8E77-8C98-5560B7695A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3AAF553D-3B61-95CA-C2A1-D388D59EA3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Straight Connector 535">
                    <a:extLst>
                      <a:ext uri="{FF2B5EF4-FFF2-40B4-BE49-F238E27FC236}">
                        <a16:creationId xmlns:a16="http://schemas.microsoft.com/office/drawing/2014/main" id="{AAE314B4-9DAB-03F9-CB79-4045891F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Straight Connector 536">
                    <a:extLst>
                      <a:ext uri="{FF2B5EF4-FFF2-40B4-BE49-F238E27FC236}">
                        <a16:creationId xmlns:a16="http://schemas.microsoft.com/office/drawing/2014/main" id="{2615EEC1-93D1-3A49-60C4-8A2A8655A8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C0FCCF05-6E9F-7D6D-EAAC-3D01AD2D008E}"/>
                  </a:ext>
                </a:extLst>
              </p:cNvPr>
              <p:cNvSpPr txBox="1"/>
              <p:nvPr/>
            </p:nvSpPr>
            <p:spPr>
              <a:xfrm>
                <a:off x="3791378" y="4281125"/>
                <a:ext cx="1498417" cy="45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>
                        <a:lumMod val="50000"/>
                      </a:schemeClr>
                    </a:solidFill>
                  </a:rPr>
                  <a:t>Quelle.pest</a:t>
                </a:r>
                <a:endParaRPr 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&lt;&lt;PEG Grammar&gt;&gt;</a:t>
                </a:r>
              </a:p>
            </p:txBody>
          </p:sp>
        </p:grpSp>
        <p:grpSp>
          <p:nvGrpSpPr>
            <p:cNvPr id="542" name="Group 541">
              <a:extLst>
                <a:ext uri="{FF2B5EF4-FFF2-40B4-BE49-F238E27FC236}">
                  <a16:creationId xmlns:a16="http://schemas.microsoft.com/office/drawing/2014/main" id="{EDEAB614-AA4F-1DB4-DB22-8B40D5387D7B}"/>
                </a:ext>
              </a:extLst>
            </p:cNvPr>
            <p:cNvGrpSpPr/>
            <p:nvPr/>
          </p:nvGrpSpPr>
          <p:grpSpPr>
            <a:xfrm>
              <a:off x="915455" y="5280445"/>
              <a:ext cx="987891" cy="760389"/>
              <a:chOff x="3793406" y="3615014"/>
              <a:chExt cx="1457907" cy="1119069"/>
            </a:xfrm>
          </p:grpSpPr>
          <p:grpSp>
            <p:nvGrpSpPr>
              <p:cNvPr id="543" name="Group 542">
                <a:extLst>
                  <a:ext uri="{FF2B5EF4-FFF2-40B4-BE49-F238E27FC236}">
                    <a16:creationId xmlns:a16="http://schemas.microsoft.com/office/drawing/2014/main" id="{F9253A05-A852-DC68-0956-319C2EBD76CD}"/>
                  </a:ext>
                </a:extLst>
              </p:cNvPr>
              <p:cNvGrpSpPr/>
              <p:nvPr/>
            </p:nvGrpSpPr>
            <p:grpSpPr>
              <a:xfrm>
                <a:off x="4266872" y="3615014"/>
                <a:ext cx="488454" cy="707199"/>
                <a:chOff x="1272930" y="2721801"/>
                <a:chExt cx="488454" cy="707199"/>
              </a:xfrm>
            </p:grpSpPr>
            <p:grpSp>
              <p:nvGrpSpPr>
                <p:cNvPr id="545" name="Group 544">
                  <a:extLst>
                    <a:ext uri="{FF2B5EF4-FFF2-40B4-BE49-F238E27FC236}">
                      <a16:creationId xmlns:a16="http://schemas.microsoft.com/office/drawing/2014/main" id="{4FE0DF62-661C-1EC0-CD15-75B0362995B4}"/>
                    </a:ext>
                  </a:extLst>
                </p:cNvPr>
                <p:cNvGrpSpPr/>
                <p:nvPr/>
              </p:nvGrpSpPr>
              <p:grpSpPr>
                <a:xfrm>
                  <a:off x="1272930" y="2721801"/>
                  <a:ext cx="488454" cy="707199"/>
                  <a:chOff x="2082555" y="2721801"/>
                  <a:chExt cx="488454" cy="707199"/>
                </a:xfrm>
              </p:grpSpPr>
              <p:sp>
                <p:nvSpPr>
                  <p:cNvPr id="554" name="Rectangle 553">
                    <a:extLst>
                      <a:ext uri="{FF2B5EF4-FFF2-40B4-BE49-F238E27FC236}">
                        <a16:creationId xmlns:a16="http://schemas.microsoft.com/office/drawing/2014/main" id="{02F96CD1-6A9B-67D7-0C73-7C332E136F23}"/>
                      </a:ext>
                    </a:extLst>
                  </p:cNvPr>
                  <p:cNvSpPr/>
                  <p:nvPr/>
                </p:nvSpPr>
                <p:spPr>
                  <a:xfrm>
                    <a:off x="2107871" y="2796639"/>
                    <a:ext cx="463138" cy="63236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5" name="Isosceles Triangle 554">
                    <a:extLst>
                      <a:ext uri="{FF2B5EF4-FFF2-40B4-BE49-F238E27FC236}">
                        <a16:creationId xmlns:a16="http://schemas.microsoft.com/office/drawing/2014/main" id="{1DBFFD77-178D-11BB-1B45-4632DF6B7EAC}"/>
                      </a:ext>
                    </a:extLst>
                  </p:cNvPr>
                  <p:cNvSpPr/>
                  <p:nvPr/>
                </p:nvSpPr>
                <p:spPr>
                  <a:xfrm rot="7947381" flipV="1">
                    <a:off x="2035459" y="276889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6" name="Isosceles Triangle 555">
                    <a:extLst>
                      <a:ext uri="{FF2B5EF4-FFF2-40B4-BE49-F238E27FC236}">
                        <a16:creationId xmlns:a16="http://schemas.microsoft.com/office/drawing/2014/main" id="{0873126F-2820-F186-3D23-F7D9D0B6CEC3}"/>
                      </a:ext>
                    </a:extLst>
                  </p:cNvPr>
                  <p:cNvSpPr/>
                  <p:nvPr/>
                </p:nvSpPr>
                <p:spPr>
                  <a:xfrm rot="18762502" flipV="1">
                    <a:off x="2123370" y="2859537"/>
                    <a:ext cx="201880" cy="107688"/>
                  </a:xfrm>
                  <a:prstGeom prst="triangle">
                    <a:avLst>
                      <a:gd name="adj" fmla="val 50415"/>
                    </a:avLst>
                  </a:prstGeom>
                  <a:solidFill>
                    <a:schemeClr val="bg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6" name="Group 545">
                  <a:extLst>
                    <a:ext uri="{FF2B5EF4-FFF2-40B4-BE49-F238E27FC236}">
                      <a16:creationId xmlns:a16="http://schemas.microsoft.com/office/drawing/2014/main" id="{3A8ADA86-1850-2B5E-CEFB-38D3730CE9FD}"/>
                    </a:ext>
                  </a:extLst>
                </p:cNvPr>
                <p:cNvGrpSpPr/>
                <p:nvPr/>
              </p:nvGrpSpPr>
              <p:grpSpPr>
                <a:xfrm>
                  <a:off x="1371411" y="3024074"/>
                  <a:ext cx="326420" cy="325909"/>
                  <a:chOff x="1371411" y="3024074"/>
                  <a:chExt cx="342900" cy="325909"/>
                </a:xfrm>
              </p:grpSpPr>
              <p:cxnSp>
                <p:nvCxnSpPr>
                  <p:cNvPr id="547" name="Straight Connector 546">
                    <a:extLst>
                      <a:ext uri="{FF2B5EF4-FFF2-40B4-BE49-F238E27FC236}">
                        <a16:creationId xmlns:a16="http://schemas.microsoft.com/office/drawing/2014/main" id="{EB325B69-485F-9F3F-8DA0-F6D55670C4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024074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D5A23FA6-097D-72F2-F9F3-BD09803D18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05551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0" name="Straight Connector 549">
                    <a:extLst>
                      <a:ext uri="{FF2B5EF4-FFF2-40B4-BE49-F238E27FC236}">
                        <a16:creationId xmlns:a16="http://schemas.microsoft.com/office/drawing/2014/main" id="{17976143-E633-A0B0-FBC4-9BBC9E41B6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187028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2" name="Straight Connector 551">
                    <a:extLst>
                      <a:ext uri="{FF2B5EF4-FFF2-40B4-BE49-F238E27FC236}">
                        <a16:creationId xmlns:a16="http://schemas.microsoft.com/office/drawing/2014/main" id="{DCA48294-9096-C2BC-C04F-02AE1B6DC4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268505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AB2E7B9E-7222-4AC4-F7B0-33B7E119D7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71411" y="3349983"/>
                    <a:ext cx="34290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4" name="TextBox 543">
                <a:extLst>
                  <a:ext uri="{FF2B5EF4-FFF2-40B4-BE49-F238E27FC236}">
                    <a16:creationId xmlns:a16="http://schemas.microsoft.com/office/drawing/2014/main" id="{586C1C01-B18A-5987-25BC-50781A5D69A4}"/>
                  </a:ext>
                </a:extLst>
              </p:cNvPr>
              <p:cNvSpPr txBox="1"/>
              <p:nvPr/>
            </p:nvSpPr>
            <p:spPr>
              <a:xfrm>
                <a:off x="3793406" y="4281126"/>
                <a:ext cx="1457907" cy="452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en_US.txt</a:t>
                </a:r>
              </a:p>
              <a:p>
                <a:pPr algn="ctr"/>
                <a:r>
                  <a:rPr lang="en-US" sz="600" dirty="0">
                    <a:solidFill>
                      <a:schemeClr val="bg1">
                        <a:lumMod val="50000"/>
                      </a:schemeClr>
                    </a:solidFill>
                  </a:rPr>
                  <a:t>&lt;&lt;IPA lexicon&gt;&gt;</a:t>
                </a:r>
              </a:p>
            </p:txBody>
          </p:sp>
        </p:grpSp>
        <p:cxnSp>
          <p:nvCxnSpPr>
            <p:cNvPr id="557" name="Straight Arrow Connector 105">
              <a:extLst>
                <a:ext uri="{FF2B5EF4-FFF2-40B4-BE49-F238E27FC236}">
                  <a16:creationId xmlns:a16="http://schemas.microsoft.com/office/drawing/2014/main" id="{E513D412-64D9-4F49-009A-10CF64818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6257" y="5605296"/>
              <a:ext cx="511672" cy="18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48CEAA6-31E1-0469-66CA-F4ED8821C88E}"/>
              </a:ext>
            </a:extLst>
          </p:cNvPr>
          <p:cNvGrpSpPr/>
          <p:nvPr/>
        </p:nvGrpSpPr>
        <p:grpSpPr>
          <a:xfrm>
            <a:off x="6191989" y="1344241"/>
            <a:ext cx="4095382" cy="4579482"/>
            <a:chOff x="6691789" y="1341743"/>
            <a:chExt cx="4095382" cy="45794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945BEB-A5AA-DCF1-FF99-4D0958ADC119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13" name="Straight Arrow Connector 89">
              <a:extLst>
                <a:ext uri="{FF2B5EF4-FFF2-40B4-BE49-F238E27FC236}">
                  <a16:creationId xmlns:a16="http://schemas.microsoft.com/office/drawing/2014/main" id="{4775D3A6-19DB-13FF-4FD1-1D21BF5964F2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74F41F-8AD9-383E-1055-59C716C14C53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E6748A-FCAC-9C20-3D72-AB909D8E61E1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347388-0780-BF97-91DB-05A48609E0F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E07DAC-23A3-3731-84E8-9884689DE614}"/>
                </a:ext>
              </a:extLst>
            </p:cNvPr>
            <p:cNvCxnSpPr>
              <a:cxnSpLocks/>
              <a:stCxn id="26" idx="3"/>
              <a:endCxn id="21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05">
              <a:extLst>
                <a:ext uri="{FF2B5EF4-FFF2-40B4-BE49-F238E27FC236}">
                  <a16:creationId xmlns:a16="http://schemas.microsoft.com/office/drawing/2014/main" id="{202333E4-B59E-255C-A5D0-A3CE4C7D89AD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05">
              <a:extLst>
                <a:ext uri="{FF2B5EF4-FFF2-40B4-BE49-F238E27FC236}">
                  <a16:creationId xmlns:a16="http://schemas.microsoft.com/office/drawing/2014/main" id="{B846EA07-EFCA-3C74-5E68-0FC253276BEB}"/>
                </a:ext>
              </a:extLst>
            </p:cNvPr>
            <p:cNvCxnSpPr>
              <a:cxnSpLocks/>
              <a:stCxn id="26" idx="2"/>
              <a:endCxn id="16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B8A3F04-C5E8-08D3-C278-3D461E07C6FB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304CE5-A76F-72E9-53DB-9E3906944CAC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93B6D29-0165-7670-82C7-EDB3529E8ED1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42" name="Straight Arrow Connector 105">
                <a:extLst>
                  <a:ext uri="{FF2B5EF4-FFF2-40B4-BE49-F238E27FC236}">
                    <a16:creationId xmlns:a16="http://schemas.microsoft.com/office/drawing/2014/main" id="{26BD94DC-0673-41D3-32BD-ADBAC6CFBF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ABDC6A7-FD80-3976-BA58-1C69B819148B}"/>
                  </a:ext>
                </a:extLst>
              </p:cNvPr>
              <p:cNvCxnSpPr>
                <a:cxnSpLocks/>
                <a:stCxn id="17" idx="3"/>
                <a:endCxn id="2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6980C1E-FD31-8108-4218-C97E580F980F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E491F6-275F-875A-AFE1-19A8F4327948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6CFA48-65DC-D347-1B94-55134E842B81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40" name="Connector: Elbow 5">
                  <a:extLst>
                    <a:ext uri="{FF2B5EF4-FFF2-40B4-BE49-F238E27FC236}">
                      <a16:creationId xmlns:a16="http://schemas.microsoft.com/office/drawing/2014/main" id="{0B8110D4-5FFD-7C2C-5933-CCA2AAEAA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D50C712-A369-8430-4741-C3E5FF442923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3DC17A9-5AA7-48FE-DE3F-A3074996496C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36" name="Connector: Elbow 5">
                  <a:extLst>
                    <a:ext uri="{FF2B5EF4-FFF2-40B4-BE49-F238E27FC236}">
                      <a16:creationId xmlns:a16="http://schemas.microsoft.com/office/drawing/2014/main" id="{5A9D8352-CF30-1809-1C14-98832A674B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CFCD4-6B57-4D46-65E2-BC1331D11F15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AA13613-F40E-3821-A473-B2D7D7DF0AB9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4216 – Q1/2024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654F8-4320-AA2F-6293-B6DF694FD04B}"/>
              </a:ext>
            </a:extLst>
          </p:cNvPr>
          <p:cNvGrpSpPr/>
          <p:nvPr/>
        </p:nvGrpSpPr>
        <p:grpSpPr>
          <a:xfrm>
            <a:off x="1458259" y="3373226"/>
            <a:ext cx="1156688" cy="813823"/>
            <a:chOff x="8091389" y="3186300"/>
            <a:chExt cx="1156688" cy="8138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594B8F-2BEF-8E0E-7F25-16BBE26F7F69}"/>
                </a:ext>
              </a:extLst>
            </p:cNvPr>
            <p:cNvGrpSpPr/>
            <p:nvPr/>
          </p:nvGrpSpPr>
          <p:grpSpPr>
            <a:xfrm>
              <a:off x="8535032" y="3186300"/>
              <a:ext cx="263702" cy="540628"/>
              <a:chOff x="1238127" y="3532909"/>
              <a:chExt cx="389165" cy="7956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C9D9BFF-3BCE-AF05-17C5-40A0611B6F88}"/>
                  </a:ext>
                </a:extLst>
              </p:cNvPr>
              <p:cNvSpPr/>
              <p:nvPr/>
            </p:nvSpPr>
            <p:spPr>
              <a:xfrm>
                <a:off x="1359725" y="3532909"/>
                <a:ext cx="166254" cy="142504"/>
              </a:xfrm>
              <a:prstGeom prst="ellips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969E12E-0FB5-22CE-3997-968CEA96C9AD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H="1">
                <a:off x="1436914" y="3532909"/>
                <a:ext cx="5938" cy="417748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05C763F-8A36-AF21-C83A-F44C05E1C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5679" y="3916666"/>
                <a:ext cx="172864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C6DC4EA-6767-AF2F-01E0-5D32723525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1798" y="3916666"/>
                <a:ext cx="170912" cy="41189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E3792F-6E70-7ECF-5756-FC7EE91BD6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38127" y="3749324"/>
                <a:ext cx="389165" cy="0"/>
              </a:xfrm>
              <a:prstGeom prst="line">
                <a:avLst/>
              </a:prstGeom>
              <a:ln w="317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8C4733-F85A-2555-9DB2-6D34821E9A4B}"/>
                </a:ext>
              </a:extLst>
            </p:cNvPr>
            <p:cNvSpPr txBox="1"/>
            <p:nvPr/>
          </p:nvSpPr>
          <p:spPr>
            <a:xfrm>
              <a:off x="8091389" y="3723124"/>
              <a:ext cx="115668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Windows User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471BDE9-E222-36D6-01F8-1BA0E2640EB0}"/>
              </a:ext>
            </a:extLst>
          </p:cNvPr>
          <p:cNvSpPr/>
          <p:nvPr/>
        </p:nvSpPr>
        <p:spPr>
          <a:xfrm>
            <a:off x="3169328" y="3208789"/>
            <a:ext cx="1575459" cy="979714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http://github.com/AV-Text</a:t>
            </a:r>
          </a:p>
          <a:p>
            <a:pPr algn="ctr"/>
            <a:r>
              <a:rPr lang="en-US" sz="800" dirty="0"/>
              <a:t>&lt;&lt; C# / x64 &gt;&gt;</a:t>
            </a:r>
          </a:p>
          <a:p>
            <a:pPr algn="ctr"/>
            <a:r>
              <a:rPr lang="en-US" dirty="0"/>
              <a:t>AV-Console</a:t>
            </a:r>
          </a:p>
          <a:p>
            <a:pPr algn="ctr"/>
            <a:r>
              <a:rPr lang="en-US" sz="800" dirty="0"/>
              <a:t>[Windows-Only]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Q1/2024</a:t>
            </a:r>
          </a:p>
        </p:txBody>
      </p:sp>
      <p:cxnSp>
        <p:nvCxnSpPr>
          <p:cNvPr id="34" name="Straight Arrow Connector 169">
            <a:extLst>
              <a:ext uri="{FF2B5EF4-FFF2-40B4-BE49-F238E27FC236}">
                <a16:creationId xmlns:a16="http://schemas.microsoft.com/office/drawing/2014/main" id="{583D1A3D-5DAF-E58B-730A-4D15F80A9BE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462327" y="3698646"/>
            <a:ext cx="70700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69">
            <a:extLst>
              <a:ext uri="{FF2B5EF4-FFF2-40B4-BE49-F238E27FC236}">
                <a16:creationId xmlns:a16="http://schemas.microsoft.com/office/drawing/2014/main" id="{218E56FF-1AF1-73AB-A355-9A84D0B0CE0D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4744787" y="3698646"/>
            <a:ext cx="1773698" cy="353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31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4616 – 2024-2025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Q3/2024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/Razor]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[Windows Service]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54560" y="1728920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2708634"/>
            <a:ext cx="22309" cy="1915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VSTO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30019" y="2218777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cxnSp>
        <p:nvCxnSpPr>
          <p:cNvPr id="3" name="Straight Arrow Connector 89">
            <a:extLst>
              <a:ext uri="{FF2B5EF4-FFF2-40B4-BE49-F238E27FC236}">
                <a16:creationId xmlns:a16="http://schemas.microsoft.com/office/drawing/2014/main" id="{67F43FC6-7DFC-E576-1BE9-62D71430AB12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5477777" y="3660120"/>
            <a:ext cx="1530430" cy="2737"/>
          </a:xfrm>
          <a:prstGeom prst="bentConnector3">
            <a:avLst>
              <a:gd name="adj1" fmla="val 985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CY2025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15861</TotalTime>
  <Words>654</Words>
  <Application>Microsoft Office PowerPoint</Application>
  <PresentationFormat>Widescreen</PresentationFormat>
  <Paragraphs>188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AVX-Framework</vt:lpstr>
      <vt:lpstr>AVX-Framework – Dotnet – CY2024</vt:lpstr>
      <vt:lpstr>AVX Framework Roadmap – 4216 – Q1/2024</vt:lpstr>
      <vt:lpstr>AVX Framework Roadmap – 4616 – 2024-2025</vt:lpstr>
      <vt:lpstr>AVX-Framework – Native – CY2025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115</cp:revision>
  <dcterms:created xsi:type="dcterms:W3CDTF">2023-02-26T04:19:59Z</dcterms:created>
  <dcterms:modified xsi:type="dcterms:W3CDTF">2024-06-16T04:41:04Z</dcterms:modified>
</cp:coreProperties>
</file>