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to developing user-facing applications</a:t>
            </a:r>
          </a:p>
          <a:p>
            <a:r>
              <a:rPr lang="en-US" sz="1800"/>
              <a:t>12-21-2023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Dotnet – CY2024</a:t>
            </a:r>
          </a:p>
        </p:txBody>
      </p: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72680"/>
              </p:ext>
            </p:extLst>
          </p:nvPr>
        </p:nvGraphicFramePr>
        <p:xfrm>
          <a:off x="7200662" y="3707920"/>
          <a:ext cx="42457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POCO, JSON, YAML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grpSp>
        <p:nvGrpSpPr>
          <p:cNvPr id="558" name="Group 557">
            <a:extLst>
              <a:ext uri="{FF2B5EF4-FFF2-40B4-BE49-F238E27FC236}">
                <a16:creationId xmlns:a16="http://schemas.microsoft.com/office/drawing/2014/main" id="{D00C1A25-71B9-6991-4BB1-67F34923CF91}"/>
              </a:ext>
            </a:extLst>
          </p:cNvPr>
          <p:cNvGrpSpPr/>
          <p:nvPr/>
        </p:nvGrpSpPr>
        <p:grpSpPr>
          <a:xfrm>
            <a:off x="680644" y="1724318"/>
            <a:ext cx="5988288" cy="4579482"/>
            <a:chOff x="680644" y="1724318"/>
            <a:chExt cx="5988288" cy="4579482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86B2DDF-6239-0A89-9BAD-21AB5895FEB6}"/>
                </a:ext>
              </a:extLst>
            </p:cNvPr>
            <p:cNvSpPr/>
            <p:nvPr/>
          </p:nvSpPr>
          <p:spPr>
            <a:xfrm>
              <a:off x="680644" y="1724318"/>
              <a:ext cx="5988288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541" name="Straight Arrow Connector 105">
              <a:extLst>
                <a:ext uri="{FF2B5EF4-FFF2-40B4-BE49-F238E27FC236}">
                  <a16:creationId xmlns:a16="http://schemas.microsoft.com/office/drawing/2014/main" id="{0CD67265-4742-41F5-1211-E794EA7A221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6" y="5582700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F23A36-4E81-1E33-E2C9-DC802640233F}"/>
                </a:ext>
              </a:extLst>
            </p:cNvPr>
            <p:cNvGrpSpPr/>
            <p:nvPr/>
          </p:nvGrpSpPr>
          <p:grpSpPr>
            <a:xfrm>
              <a:off x="5454804" y="2329377"/>
              <a:ext cx="1139076" cy="853175"/>
              <a:chOff x="10738631" y="2574015"/>
              <a:chExt cx="1139076" cy="853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7593AE6-8FB8-BFEF-DC16-AF27CB83D232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ACA33FA-69B5-1E0B-1610-9D18240AC27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BC334C8-A334-C4B8-EA44-1727C38BC90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Isosceles Triangle 451">
                    <a:extLst>
                      <a:ext uri="{FF2B5EF4-FFF2-40B4-BE49-F238E27FC236}">
                        <a16:creationId xmlns:a16="http://schemas.microsoft.com/office/drawing/2014/main" id="{9D365B16-168F-712A-16BC-E13517F976EB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Isosceles Triangle 452">
                    <a:extLst>
                      <a:ext uri="{FF2B5EF4-FFF2-40B4-BE49-F238E27FC236}">
                        <a16:creationId xmlns:a16="http://schemas.microsoft.com/office/drawing/2014/main" id="{340BADA1-A73B-8917-0E42-B6622988E600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C16F0DC-2034-F015-A618-27D29D0B4BD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3EEE9D9-FAC8-AC65-B347-182EC9FABF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ACF635A-0940-9983-8498-3D8E2F132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13460262-A25E-B92C-440F-7CD5F6F63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F6573097-8522-F4F1-192F-4C8D2BA9F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655F4A31-53AA-07E6-726D-C59C499A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1892D1-5255-A2FB-B637-D6BEF0774646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469" name="Straight Arrow Connector 89">
              <a:extLst>
                <a:ext uri="{FF2B5EF4-FFF2-40B4-BE49-F238E27FC236}">
                  <a16:creationId xmlns:a16="http://schemas.microsoft.com/office/drawing/2014/main" id="{BDC18B5E-CC88-00BD-9C70-1CC3562240AE}"/>
                </a:ext>
              </a:extLst>
            </p:cNvPr>
            <p:cNvCxnSpPr>
              <a:cxnSpLocks/>
              <a:stCxn id="472" idx="2"/>
              <a:endCxn id="480" idx="0"/>
            </p:cNvCxnSpPr>
            <p:nvPr/>
          </p:nvCxnSpPr>
          <p:spPr>
            <a:xfrm rot="5400000">
              <a:off x="2557645" y="3353347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26189958-1727-9DE8-E89A-5CF4CC557862}"/>
                </a:ext>
              </a:extLst>
            </p:cNvPr>
            <p:cNvSpPr/>
            <p:nvPr/>
          </p:nvSpPr>
          <p:spPr>
            <a:xfrm>
              <a:off x="3879345" y="5044887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0ECD05A-8FF9-9A2C-B3AE-87B6769A0E51}"/>
                </a:ext>
              </a:extLst>
            </p:cNvPr>
            <p:cNvSpPr/>
            <p:nvPr/>
          </p:nvSpPr>
          <p:spPr>
            <a:xfrm>
              <a:off x="2004772" y="504172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E491615-CDDD-92FA-BB1C-1C572B63E455}"/>
                </a:ext>
              </a:extLst>
            </p:cNvPr>
            <p:cNvSpPr/>
            <p:nvPr/>
          </p:nvSpPr>
          <p:spPr>
            <a:xfrm>
              <a:off x="2008971" y="2136383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57086C7C-8431-E586-2E25-37DD9617C0D1}"/>
                </a:ext>
              </a:extLst>
            </p:cNvPr>
            <p:cNvCxnSpPr>
              <a:cxnSpLocks/>
              <a:stCxn id="480" idx="3"/>
              <a:endCxn id="476" idx="1"/>
            </p:cNvCxnSpPr>
            <p:nvPr/>
          </p:nvCxnSpPr>
          <p:spPr>
            <a:xfrm flipV="1">
              <a:off x="3582623" y="4078723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105">
              <a:extLst>
                <a:ext uri="{FF2B5EF4-FFF2-40B4-BE49-F238E27FC236}">
                  <a16:creationId xmlns:a16="http://schemas.microsoft.com/office/drawing/2014/main" id="{021F2F1D-EEBC-DD25-A3C1-10D7FD90CF53}"/>
                </a:ext>
              </a:extLst>
            </p:cNvPr>
            <p:cNvCxnSpPr>
              <a:cxnSpLocks/>
              <a:stCxn id="471" idx="3"/>
              <a:endCxn id="470" idx="1"/>
            </p:cNvCxnSpPr>
            <p:nvPr/>
          </p:nvCxnSpPr>
          <p:spPr>
            <a:xfrm>
              <a:off x="3580231" y="5531582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105">
              <a:extLst>
                <a:ext uri="{FF2B5EF4-FFF2-40B4-BE49-F238E27FC236}">
                  <a16:creationId xmlns:a16="http://schemas.microsoft.com/office/drawing/2014/main" id="{C40FC7E6-FA96-E9C3-D2BE-4B110A9B8362}"/>
                </a:ext>
              </a:extLst>
            </p:cNvPr>
            <p:cNvCxnSpPr>
              <a:cxnSpLocks/>
              <a:stCxn id="480" idx="2"/>
              <a:endCxn id="471" idx="0"/>
            </p:cNvCxnSpPr>
            <p:nvPr/>
          </p:nvCxnSpPr>
          <p:spPr>
            <a:xfrm rot="5400000">
              <a:off x="2558895" y="4805725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39C83AB-00A2-B47A-EB35-F208FF4A2650}"/>
                </a:ext>
              </a:extLst>
            </p:cNvPr>
            <p:cNvSpPr/>
            <p:nvPr/>
          </p:nvSpPr>
          <p:spPr>
            <a:xfrm>
              <a:off x="3879346" y="358886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9E409C5-259D-9FF3-8561-F37E2698FB92}"/>
                </a:ext>
              </a:extLst>
            </p:cNvPr>
            <p:cNvGrpSpPr/>
            <p:nvPr/>
          </p:nvGrpSpPr>
          <p:grpSpPr>
            <a:xfrm>
              <a:off x="2794894" y="2626240"/>
              <a:ext cx="1086258" cy="1824884"/>
              <a:chOff x="7102978" y="2212562"/>
              <a:chExt cx="1086258" cy="2165334"/>
            </a:xfrm>
          </p:grpSpPr>
          <p:cxnSp>
            <p:nvCxnSpPr>
              <p:cNvPr id="490" name="Straight Arrow Connector 105">
                <a:extLst>
                  <a:ext uri="{FF2B5EF4-FFF2-40B4-BE49-F238E27FC236}">
                    <a16:creationId xmlns:a16="http://schemas.microsoft.com/office/drawing/2014/main" id="{4358AA7E-B0A5-4BD0-EA6F-D5653B7773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BF67156E-4085-D07C-24EF-282E53DF9C43}"/>
                  </a:ext>
                </a:extLst>
              </p:cNvPr>
              <p:cNvCxnSpPr>
                <a:cxnSpLocks/>
                <a:stCxn id="472" idx="3"/>
                <a:endCxn id="477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A6623918-3C47-1281-331A-AFEB0D8FD199}"/>
                </a:ext>
              </a:extLst>
            </p:cNvPr>
            <p:cNvGrpSpPr/>
            <p:nvPr/>
          </p:nvGrpSpPr>
          <p:grpSpPr>
            <a:xfrm>
              <a:off x="3631797" y="4962286"/>
              <a:ext cx="260145" cy="1130530"/>
              <a:chOff x="9841804" y="4536961"/>
              <a:chExt cx="260145" cy="1130530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E87460B-7681-06CE-5506-A40A07891E56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80BF5B4C-CF3F-6332-E589-C1299736929A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87" name="Connector: Elbow 5">
                  <a:extLst>
                    <a:ext uri="{FF2B5EF4-FFF2-40B4-BE49-F238E27FC236}">
                      <a16:creationId xmlns:a16="http://schemas.microsoft.com/office/drawing/2014/main" id="{89F0C366-7B5B-C9BD-0C08-C52D6F4DE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9601CF73-C5AE-052A-4E67-B2D425EBC0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3B045232-8EA0-69B4-BAEB-3BD90DDD926D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485" name="Connector: Elbow 5">
                  <a:extLst>
                    <a:ext uri="{FF2B5EF4-FFF2-40B4-BE49-F238E27FC236}">
                      <a16:creationId xmlns:a16="http://schemas.microsoft.com/office/drawing/2014/main" id="{28E04310-6D2D-5310-8033-01CA539D4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A6E4806-33A0-666E-8A5B-D21215A4758E}"/>
                </a:ext>
              </a:extLst>
            </p:cNvPr>
            <p:cNvSpPr/>
            <p:nvPr/>
          </p:nvSpPr>
          <p:spPr>
            <a:xfrm>
              <a:off x="2007164" y="3592404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cxnSp>
          <p:nvCxnSpPr>
            <p:cNvPr id="494" name="Straight Arrow Connector 105">
              <a:extLst>
                <a:ext uri="{FF2B5EF4-FFF2-40B4-BE49-F238E27FC236}">
                  <a16:creationId xmlns:a16="http://schemas.microsoft.com/office/drawing/2014/main" id="{FA22D0D8-AC79-9944-FA2C-ED4D56175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7442" y="2638758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1AEED0B-3E32-65F5-6740-EB3C9CE0F3E8}"/>
                </a:ext>
              </a:extLst>
            </p:cNvPr>
            <p:cNvSpPr/>
            <p:nvPr/>
          </p:nvSpPr>
          <p:spPr>
            <a:xfrm>
              <a:off x="3881152" y="213638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EA48899-5520-2CDC-7171-4AE6398F2150}"/>
                </a:ext>
              </a:extLst>
            </p:cNvPr>
            <p:cNvGrpSpPr/>
            <p:nvPr/>
          </p:nvGrpSpPr>
          <p:grpSpPr>
            <a:xfrm>
              <a:off x="5516671" y="5287090"/>
              <a:ext cx="1015341" cy="760388"/>
              <a:chOff x="3791378" y="3615014"/>
              <a:chExt cx="1498417" cy="111906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F4D92829-156B-5647-3915-96E0436CAAB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3B28BF3B-27E3-46F4-60F4-A367AF7BFD47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6A5DFE61-03AC-E95F-C8A6-9C4CB1721A7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Isosceles Triangle 538">
                    <a:extLst>
                      <a:ext uri="{FF2B5EF4-FFF2-40B4-BE49-F238E27FC236}">
                        <a16:creationId xmlns:a16="http://schemas.microsoft.com/office/drawing/2014/main" id="{F6028866-EB0B-DA83-DF92-676CE567AABE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Isosceles Triangle 539">
                    <a:extLst>
                      <a:ext uri="{FF2B5EF4-FFF2-40B4-BE49-F238E27FC236}">
                        <a16:creationId xmlns:a16="http://schemas.microsoft.com/office/drawing/2014/main" id="{BE6F359C-A2CF-6F3D-CD4D-EC3332CE9046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DD8F357D-4CDF-7CB4-0C49-B8F6A2A6D5D8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E030F320-67B5-51F4-E898-41AEDB9495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43A88369-A7ED-8E77-8C98-5560B7695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3AAF553D-3B61-95CA-C2A1-D388D59EA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AAE314B4-9DAB-03F9-CB79-4045891F9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2615EEC1-93D1-3A49-60C4-8A2A8655A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C0FCCF05-6E9F-7D6D-EAAC-3D01AD2D008E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DEAB614-AA4F-1DB4-DB22-8B40D5387D7B}"/>
                </a:ext>
              </a:extLst>
            </p:cNvPr>
            <p:cNvGrpSpPr/>
            <p:nvPr/>
          </p:nvGrpSpPr>
          <p:grpSpPr>
            <a:xfrm>
              <a:off x="915455" y="5280445"/>
              <a:ext cx="987891" cy="760389"/>
              <a:chOff x="3793406" y="3615014"/>
              <a:chExt cx="1457907" cy="1119069"/>
            </a:xfrm>
          </p:grpSpPr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F9253A05-A852-DC68-0956-319C2EBD76CD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4FE0DF62-661C-1EC0-CD15-75B0362995B4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02F96CD1-6A9B-67D7-0C73-7C332E136F2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Isosceles Triangle 554">
                    <a:extLst>
                      <a:ext uri="{FF2B5EF4-FFF2-40B4-BE49-F238E27FC236}">
                        <a16:creationId xmlns:a16="http://schemas.microsoft.com/office/drawing/2014/main" id="{1DBFFD77-178D-11BB-1B45-4632DF6B7EAC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Isosceles Triangle 555">
                    <a:extLst>
                      <a:ext uri="{FF2B5EF4-FFF2-40B4-BE49-F238E27FC236}">
                        <a16:creationId xmlns:a16="http://schemas.microsoft.com/office/drawing/2014/main" id="{0873126F-2820-F186-3D23-F7D9D0B6CEC3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3A8ADA86-1850-2B5E-CEFB-38D3730CE9F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EB325B69-485F-9F3F-8DA0-F6D55670C4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D5A23FA6-097D-72F2-F9F3-BD09803D1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17976143-E633-A0B0-FBC4-9BBC9E41B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DCA48294-9096-C2BC-C04F-02AE1B6DC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>
                    <a:extLst>
                      <a:ext uri="{FF2B5EF4-FFF2-40B4-BE49-F238E27FC236}">
                        <a16:creationId xmlns:a16="http://schemas.microsoft.com/office/drawing/2014/main" id="{AB2E7B9E-7222-4AC4-F7B0-33B7E119D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586C1C01-B18A-5987-25BC-50781A5D69A4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57" name="Straight Arrow Connector 105">
              <a:extLst>
                <a:ext uri="{FF2B5EF4-FFF2-40B4-BE49-F238E27FC236}">
                  <a16:creationId xmlns:a16="http://schemas.microsoft.com/office/drawing/2014/main" id="{E513D412-64D9-4F49-009A-10CF6481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257" y="5605296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8CEAA6-31E1-0469-66CA-F4ED8821C88E}"/>
              </a:ext>
            </a:extLst>
          </p:cNvPr>
          <p:cNvGrpSpPr/>
          <p:nvPr/>
        </p:nvGrpSpPr>
        <p:grpSpPr>
          <a:xfrm>
            <a:off x="6191989" y="1344241"/>
            <a:ext cx="4095382" cy="4579482"/>
            <a:chOff x="6691789" y="1341743"/>
            <a:chExt cx="4095382" cy="457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945BEB-A5AA-DCF1-FF99-4D0958ADC119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13" name="Straight Arrow Connector 89">
              <a:extLst>
                <a:ext uri="{FF2B5EF4-FFF2-40B4-BE49-F238E27FC236}">
                  <a16:creationId xmlns:a16="http://schemas.microsoft.com/office/drawing/2014/main" id="{4775D3A6-19DB-13FF-4FD1-1D21BF5964F2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74F41F-8AD9-383E-1055-59C716C14C53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6748A-FCAC-9C20-3D72-AB909D8E61E1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347388-0780-BF97-91DB-05A48609E0F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07DAC-23A3-3731-84E8-9884689DE614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05">
              <a:extLst>
                <a:ext uri="{FF2B5EF4-FFF2-40B4-BE49-F238E27FC236}">
                  <a16:creationId xmlns:a16="http://schemas.microsoft.com/office/drawing/2014/main" id="{202333E4-B59E-255C-A5D0-A3CE4C7D89A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05">
              <a:extLst>
                <a:ext uri="{FF2B5EF4-FFF2-40B4-BE49-F238E27FC236}">
                  <a16:creationId xmlns:a16="http://schemas.microsoft.com/office/drawing/2014/main" id="{B846EA07-EFCA-3C74-5E68-0FC253276BEB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8A3F04-C5E8-08D3-C278-3D461E07C6FB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04CE5-A76F-72E9-53DB-9E3906944CAC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3B6D29-0165-7670-82C7-EDB3529E8ED1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42" name="Straight Arrow Connector 105">
                <a:extLst>
                  <a:ext uri="{FF2B5EF4-FFF2-40B4-BE49-F238E27FC236}">
                    <a16:creationId xmlns:a16="http://schemas.microsoft.com/office/drawing/2014/main" id="{26BD94DC-0673-41D3-32BD-ADBAC6CFBF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ABDC6A7-FD80-3976-BA58-1C69B819148B}"/>
                  </a:ext>
                </a:extLst>
              </p:cNvPr>
              <p:cNvCxnSpPr>
                <a:cxnSpLocks/>
                <a:stCxn id="17" idx="3"/>
                <a:endCxn id="2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980C1E-FD31-8108-4218-C97E580F980F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E491F6-275F-875A-AFE1-19A8F4327948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6CFA48-65DC-D347-1B94-55134E842B81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Connector: Elbow 5">
                  <a:extLst>
                    <a:ext uri="{FF2B5EF4-FFF2-40B4-BE49-F238E27FC236}">
                      <a16:creationId xmlns:a16="http://schemas.microsoft.com/office/drawing/2014/main" id="{0B8110D4-5FFD-7C2C-5933-CCA2AAEAA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D50C712-A369-8430-4741-C3E5FF4429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DC17A9-5AA7-48FE-DE3F-A3074996496C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36" name="Connector: Elbow 5">
                  <a:extLst>
                    <a:ext uri="{FF2B5EF4-FFF2-40B4-BE49-F238E27FC236}">
                      <a16:creationId xmlns:a16="http://schemas.microsoft.com/office/drawing/2014/main" id="{5A9D8352-CF30-1809-1C14-98832A674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CFCD4-6B57-4D46-65E2-BC1331D11F15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A13613-F40E-3821-A473-B2D7D7DF0AB9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3C19 – CY2023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1458259" y="3373226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92447-846B-AE7D-3D74-D7EDF6C28A01}"/>
              </a:ext>
            </a:extLst>
          </p:cNvPr>
          <p:cNvSpPr/>
          <p:nvPr/>
        </p:nvSpPr>
        <p:spPr>
          <a:xfrm>
            <a:off x="3075448" y="2582246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3075447" y="3819497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 BETA]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Q4/2023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385514" y="3824971"/>
            <a:ext cx="689933" cy="48438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69">
            <a:extLst>
              <a:ext uri="{FF2B5EF4-FFF2-40B4-BE49-F238E27FC236}">
                <a16:creationId xmlns:a16="http://schemas.microsoft.com/office/drawing/2014/main" id="{BDF848F1-2A38-3A36-0ABE-3BA5E422CF97}"/>
              </a:ext>
            </a:extLst>
          </p:cNvPr>
          <p:cNvCxnSpPr>
            <a:cxnSpLocks/>
          </p:cNvCxnSpPr>
          <p:nvPr/>
        </p:nvCxnSpPr>
        <p:spPr>
          <a:xfrm flipV="1">
            <a:off x="2406258" y="3062506"/>
            <a:ext cx="669189" cy="4646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69">
            <a:extLst>
              <a:ext uri="{FF2B5EF4-FFF2-40B4-BE49-F238E27FC236}">
                <a16:creationId xmlns:a16="http://schemas.microsoft.com/office/drawing/2014/main" id="{8FFDE091-1827-1FDD-A758-A617806D8DA1}"/>
              </a:ext>
            </a:extLst>
          </p:cNvPr>
          <p:cNvCxnSpPr>
            <a:cxnSpLocks/>
          </p:cNvCxnSpPr>
          <p:nvPr/>
        </p:nvCxnSpPr>
        <p:spPr>
          <a:xfrm>
            <a:off x="4650906" y="3385859"/>
            <a:ext cx="185545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</p:cNvCxnSpPr>
          <p:nvPr/>
        </p:nvCxnSpPr>
        <p:spPr>
          <a:xfrm>
            <a:off x="4650906" y="4028206"/>
            <a:ext cx="1846916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3C19 – CY2024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69">
            <a:extLst>
              <a:ext uri="{FF2B5EF4-FFF2-40B4-BE49-F238E27FC236}">
                <a16:creationId xmlns:a16="http://schemas.microsoft.com/office/drawing/2014/main" id="{7769E101-0CF8-EFE6-3CE7-287BC4CD5B73}"/>
              </a:ext>
            </a:extLst>
          </p:cNvPr>
          <p:cNvCxnSpPr>
            <a:cxnSpLocks/>
            <a:stCxn id="112" idx="2"/>
            <a:endCxn id="10" idx="0"/>
          </p:cNvCxnSpPr>
          <p:nvPr/>
        </p:nvCxnSpPr>
        <p:spPr>
          <a:xfrm flipH="1">
            <a:off x="4687044" y="4152715"/>
            <a:ext cx="3004" cy="47130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 dirty="0"/>
              <a:t>[</a:t>
            </a:r>
            <a:r>
              <a:rPr lang="en-US" sz="800" dirty="0" err="1"/>
              <a:t>ASP.Net</a:t>
            </a:r>
            <a:r>
              <a:rPr lang="en-US" sz="800" dirty="0"/>
              <a:t> / REST]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37761" y="3170264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4149978"/>
            <a:ext cx="5510" cy="4740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Web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13220" y="3660121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DC61E03-FF78-DFF9-4187-F15C7A758D43}"/>
              </a:ext>
            </a:extLst>
          </p:cNvPr>
          <p:cNvSpPr txBox="1"/>
          <p:nvPr/>
        </p:nvSpPr>
        <p:spPr>
          <a:xfrm>
            <a:off x="4662157" y="4247778"/>
            <a:ext cx="410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6" name="Connector: Elbow 5">
            <a:extLst>
              <a:ext uri="{FF2B5EF4-FFF2-40B4-BE49-F238E27FC236}">
                <a16:creationId xmlns:a16="http://schemas.microsoft.com/office/drawing/2014/main" id="{2BBE9138-9DF7-AF81-1212-A3E397813612}"/>
              </a:ext>
            </a:extLst>
          </p:cNvPr>
          <p:cNvCxnSpPr>
            <a:cxnSpLocks/>
          </p:cNvCxnSpPr>
          <p:nvPr/>
        </p:nvCxnSpPr>
        <p:spPr>
          <a:xfrm flipV="1">
            <a:off x="4867476" y="4171860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5">
            <a:extLst>
              <a:ext uri="{FF2B5EF4-FFF2-40B4-BE49-F238E27FC236}">
                <a16:creationId xmlns:a16="http://schemas.microsoft.com/office/drawing/2014/main" id="{59DDAC9C-1E48-285E-0AED-97C2522CF8E1}"/>
              </a:ext>
            </a:extLst>
          </p:cNvPr>
          <p:cNvCxnSpPr>
            <a:cxnSpLocks/>
          </p:cNvCxnSpPr>
          <p:nvPr/>
        </p:nvCxnSpPr>
        <p:spPr>
          <a:xfrm>
            <a:off x="4867476" y="4453898"/>
            <a:ext cx="0" cy="1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8651E6-EA64-E436-13CE-212F08ED3E59}"/>
              </a:ext>
            </a:extLst>
          </p:cNvPr>
          <p:cNvSpPr txBox="1"/>
          <p:nvPr/>
        </p:nvSpPr>
        <p:spPr>
          <a:xfrm>
            <a:off x="4083876" y="4260795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CY2025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Functional view of the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1732101" y="2469469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633475" y="2398216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2640" y="2796041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652439" y="2795276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3278576" y="2404257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4410763" y="246946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5944626" y="2404257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331101" y="2795276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803604" y="2795276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7093707" y="246870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AV-Engine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6469654" y="2795275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1041389" y="2600887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8A658-3DF9-DDD0-3BF1-B8277DC692B0}"/>
              </a:ext>
            </a:extLst>
          </p:cNvPr>
          <p:cNvGrpSpPr/>
          <p:nvPr/>
        </p:nvGrpSpPr>
        <p:grpSpPr>
          <a:xfrm>
            <a:off x="8494695" y="2351671"/>
            <a:ext cx="658521" cy="1082474"/>
            <a:chOff x="6896348" y="3590179"/>
            <a:chExt cx="658521" cy="1082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C851E-F947-AF8A-D35B-F7FA9BA3E5AE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CF34770-B651-4AB4-A9DE-2E5D69598AD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50F70B-5838-FBBC-A96B-8710939AB91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CFEA56-336D-5D60-CBAC-D939A958B88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7F32FB0-BD24-E5CB-5C7E-118616333C5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B5D7A6-70A7-CC17-B49A-F706F99B2CA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CD14CE-189E-2F00-195B-235D1892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6D19439-2E0E-0B04-319C-9B460736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62A0900-10F2-1239-F446-DF48E8895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3B140F-FA49-BFB3-D738-B08FF2D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5A88FA3-F166-E3D5-4AF8-17AC65BA8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B99C4-1E97-9B73-44B8-F68EEDC0BC0D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TQuery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(results)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01A77-CC97-7059-B563-DC25ABCFF19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19723" y="2742689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D30A42-FFCD-1DD7-7233-722060E3DC5F}"/>
              </a:ext>
            </a:extLst>
          </p:cNvPr>
          <p:cNvSpPr/>
          <p:nvPr/>
        </p:nvSpPr>
        <p:spPr>
          <a:xfrm>
            <a:off x="9523964" y="244719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AV-Search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7C8C1-7C48-1B1D-EC24-B434CE7F1759}"/>
              </a:ext>
            </a:extLst>
          </p:cNvPr>
          <p:cNvCxnSpPr>
            <a:cxnSpLocks/>
            <a:stCxn id="52" idx="2"/>
            <a:endCxn id="57" idx="2"/>
          </p:cNvCxnSpPr>
          <p:nvPr/>
        </p:nvCxnSpPr>
        <p:spPr>
          <a:xfrm rot="5400000" flipH="1" flipV="1">
            <a:off x="8012759" y="1361469"/>
            <a:ext cx="232501" cy="3710246"/>
          </a:xfrm>
          <a:prstGeom prst="bentConnector3">
            <a:avLst>
              <a:gd name="adj1" fmla="val -12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E7295C-87CB-36F4-75B1-D4DC07CD52DF}"/>
              </a:ext>
            </a:extLst>
          </p:cNvPr>
          <p:cNvCxnSpPr>
            <a:cxnSpLocks/>
          </p:cNvCxnSpPr>
          <p:nvPr/>
        </p:nvCxnSpPr>
        <p:spPr>
          <a:xfrm flipH="1">
            <a:off x="8015284" y="2779038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58">
            <a:extLst>
              <a:ext uri="{FF2B5EF4-FFF2-40B4-BE49-F238E27FC236}">
                <a16:creationId xmlns:a16="http://schemas.microsoft.com/office/drawing/2014/main" id="{842D6AFF-626A-0566-5884-B2D597CD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031" y="-1635766"/>
            <a:ext cx="28293" cy="7949954"/>
          </a:xfrm>
          <a:prstGeom prst="bentConnector3">
            <a:avLst>
              <a:gd name="adj1" fmla="val 144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22FB82A-7DB4-5C34-AD25-EA99C3F0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9"/>
              </p:ext>
            </p:extLst>
          </p:nvPr>
        </p:nvGraphicFramePr>
        <p:xfrm>
          <a:off x="608872" y="3919934"/>
          <a:ext cx="10974256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64">
                  <a:extLst>
                    <a:ext uri="{9D8B030D-6E8A-4147-A177-3AD203B41FA5}">
                      <a16:colId xmlns:a16="http://schemas.microsoft.com/office/drawing/2014/main" val="417674019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05899314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46703558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1060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Pinshot</a:t>
                      </a:r>
                      <a:r>
                        <a:rPr lang="en-US" dirty="0"/>
                        <a:t>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Blueprint-Blue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 specialized PEG grammar is used to parse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 is transformed into a runtime object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 processing (non-search) is executed in AV-Engine. This includes applying new labels to segments and capturing the command into </a:t>
                      </a:r>
                      <a:r>
                        <a:rPr lang="en-US" sz="1000" dirty="0" err="1"/>
                        <a:t>history.yaml</a:t>
                      </a:r>
                      <a:r>
                        <a:rPr lang="en-US" sz="1000" dirty="0"/>
                        <a:t>. AV-Engine also uses </a:t>
                      </a:r>
                      <a:r>
                        <a:rPr lang="en-US" sz="1000" dirty="0" err="1"/>
                        <a:t>precendence</a:t>
                      </a:r>
                      <a:r>
                        <a:rPr lang="en-US" sz="1000" dirty="0"/>
                        <a:t> rules [per segment] to create one </a:t>
                      </a:r>
                      <a:r>
                        <a:rPr lang="en-US" sz="1000" dirty="0" err="1"/>
                        <a:t>QSettings</a:t>
                      </a:r>
                      <a:r>
                        <a:rPr lang="en-US" sz="1000" dirty="0"/>
                        <a:t> object per segment.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object is transformed into a barebones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object. A search is executed that fully populates all the summary information for the search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 JSON representation of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Any macro or history invocations are expanded into the appropriate object model properties.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After processing local components of the Quelle command, AV-Engine passes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property of the blueprint to AV-Search, for complex search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 state is maintained for subsequent requests. AV-Engine will ask AV-Search for search results [one-by-one] by chapter.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The JSON return payload is called the “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runtime model is called the “blueprint”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AV-Engine returns results [search-summary &amp; chapter-details] as requested by user-facing client app of AV-Engine.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9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15824</TotalTime>
  <Words>673</Words>
  <Application>Microsoft Office PowerPoint</Application>
  <PresentationFormat>Widescreen</PresentationFormat>
  <Paragraphs>191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AVX-Framework</vt:lpstr>
      <vt:lpstr>AVX-Framework – Dotnet – CY2024</vt:lpstr>
      <vt:lpstr>AVX Framework Roadmap – 3C19 – CY2023</vt:lpstr>
      <vt:lpstr>AVX Framework Roadmap – 3C19 – CY2024</vt:lpstr>
      <vt:lpstr>AVX-Framework – Native – CY2025 (github.com/AV-Text/AVX)</vt:lpstr>
      <vt:lpstr>Functional view of the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110</cp:revision>
  <dcterms:created xsi:type="dcterms:W3CDTF">2023-02-26T04:19:59Z</dcterms:created>
  <dcterms:modified xsi:type="dcterms:W3CDTF">2023-12-22T03:04:40Z</dcterms:modified>
</cp:coreProperties>
</file>