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64" r:id="rId7"/>
    <p:sldId id="263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 dirty="0"/>
              <a:t>12-12-2023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Dotnet – CY2024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72680"/>
              </p:ext>
            </p:extLst>
          </p:nvPr>
        </p:nvGraphicFramePr>
        <p:xfrm>
          <a:off x="7200662" y="3707920"/>
          <a:ext cx="42457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00C1A25-71B9-6991-4BB1-67F34923CF91}"/>
              </a:ext>
            </a:extLst>
          </p:cNvPr>
          <p:cNvGrpSpPr/>
          <p:nvPr/>
        </p:nvGrpSpPr>
        <p:grpSpPr>
          <a:xfrm>
            <a:off x="680644" y="1724318"/>
            <a:ext cx="5988288" cy="4579482"/>
            <a:chOff x="680644" y="1724318"/>
            <a:chExt cx="5988288" cy="4579482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86B2DDF-6239-0A89-9BAD-21AB5895FEB6}"/>
                </a:ext>
              </a:extLst>
            </p:cNvPr>
            <p:cNvSpPr/>
            <p:nvPr/>
          </p:nvSpPr>
          <p:spPr>
            <a:xfrm>
              <a:off x="680644" y="1724318"/>
              <a:ext cx="5988288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541" name="Straight Arrow Connector 105">
              <a:extLst>
                <a:ext uri="{FF2B5EF4-FFF2-40B4-BE49-F238E27FC236}">
                  <a16:creationId xmlns:a16="http://schemas.microsoft.com/office/drawing/2014/main" id="{0CD67265-4742-41F5-1211-E794EA7A221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6" y="5582700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F23A36-4E81-1E33-E2C9-DC802640233F}"/>
                </a:ext>
              </a:extLst>
            </p:cNvPr>
            <p:cNvGrpSpPr/>
            <p:nvPr/>
          </p:nvGrpSpPr>
          <p:grpSpPr>
            <a:xfrm>
              <a:off x="5454804" y="2329377"/>
              <a:ext cx="1139076" cy="853175"/>
              <a:chOff x="10738631" y="2574015"/>
              <a:chExt cx="1139076" cy="853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7593AE6-8FB8-BFEF-DC16-AF27CB83D232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ACA33FA-69B5-1E0B-1610-9D18240AC27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BC334C8-A334-C4B8-EA44-1727C38BC90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Isosceles Triangle 451">
                    <a:extLst>
                      <a:ext uri="{FF2B5EF4-FFF2-40B4-BE49-F238E27FC236}">
                        <a16:creationId xmlns:a16="http://schemas.microsoft.com/office/drawing/2014/main" id="{9D365B16-168F-712A-16BC-E13517F976EB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Isosceles Triangle 452">
                    <a:extLst>
                      <a:ext uri="{FF2B5EF4-FFF2-40B4-BE49-F238E27FC236}">
                        <a16:creationId xmlns:a16="http://schemas.microsoft.com/office/drawing/2014/main" id="{340BADA1-A73B-8917-0E42-B6622988E600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C16F0DC-2034-F015-A618-27D29D0B4BD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3EEE9D9-FAC8-AC65-B347-182EC9FAB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ACF635A-0940-9983-8498-3D8E2F132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13460262-A25E-B92C-440F-7CD5F6F63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F6573097-8522-F4F1-192F-4C8D2BA9F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655F4A31-53AA-07E6-726D-C59C499A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1892D1-5255-A2FB-B637-D6BEF0774646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469" name="Straight Arrow Connector 89">
              <a:extLst>
                <a:ext uri="{FF2B5EF4-FFF2-40B4-BE49-F238E27FC236}">
                  <a16:creationId xmlns:a16="http://schemas.microsoft.com/office/drawing/2014/main" id="{BDC18B5E-CC88-00BD-9C70-1CC3562240AE}"/>
                </a:ext>
              </a:extLst>
            </p:cNvPr>
            <p:cNvCxnSpPr>
              <a:cxnSpLocks/>
              <a:stCxn id="472" idx="2"/>
              <a:endCxn id="480" idx="0"/>
            </p:cNvCxnSpPr>
            <p:nvPr/>
          </p:nvCxnSpPr>
          <p:spPr>
            <a:xfrm rot="5400000">
              <a:off x="2557645" y="3353347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26189958-1727-9DE8-E89A-5CF4CC557862}"/>
                </a:ext>
              </a:extLst>
            </p:cNvPr>
            <p:cNvSpPr/>
            <p:nvPr/>
          </p:nvSpPr>
          <p:spPr>
            <a:xfrm>
              <a:off x="3879345" y="5044887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0ECD05A-8FF9-9A2C-B3AE-87B6769A0E51}"/>
                </a:ext>
              </a:extLst>
            </p:cNvPr>
            <p:cNvSpPr/>
            <p:nvPr/>
          </p:nvSpPr>
          <p:spPr>
            <a:xfrm>
              <a:off x="2004772" y="504172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E491615-CDDD-92FA-BB1C-1C572B63E455}"/>
                </a:ext>
              </a:extLst>
            </p:cNvPr>
            <p:cNvSpPr/>
            <p:nvPr/>
          </p:nvSpPr>
          <p:spPr>
            <a:xfrm>
              <a:off x="2008971" y="2136383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7086C7C-8431-E586-2E25-37DD9617C0D1}"/>
                </a:ext>
              </a:extLst>
            </p:cNvPr>
            <p:cNvCxnSpPr>
              <a:cxnSpLocks/>
              <a:stCxn id="480" idx="3"/>
              <a:endCxn id="476" idx="1"/>
            </p:cNvCxnSpPr>
            <p:nvPr/>
          </p:nvCxnSpPr>
          <p:spPr>
            <a:xfrm flipV="1">
              <a:off x="3582623" y="4078723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105">
              <a:extLst>
                <a:ext uri="{FF2B5EF4-FFF2-40B4-BE49-F238E27FC236}">
                  <a16:creationId xmlns:a16="http://schemas.microsoft.com/office/drawing/2014/main" id="{021F2F1D-EEBC-DD25-A3C1-10D7FD90CF53}"/>
                </a:ext>
              </a:extLst>
            </p:cNvPr>
            <p:cNvCxnSpPr>
              <a:cxnSpLocks/>
              <a:stCxn id="471" idx="3"/>
              <a:endCxn id="470" idx="1"/>
            </p:cNvCxnSpPr>
            <p:nvPr/>
          </p:nvCxnSpPr>
          <p:spPr>
            <a:xfrm>
              <a:off x="3580231" y="5531582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105">
              <a:extLst>
                <a:ext uri="{FF2B5EF4-FFF2-40B4-BE49-F238E27FC236}">
                  <a16:creationId xmlns:a16="http://schemas.microsoft.com/office/drawing/2014/main" id="{C40FC7E6-FA96-E9C3-D2BE-4B110A9B8362}"/>
                </a:ext>
              </a:extLst>
            </p:cNvPr>
            <p:cNvCxnSpPr>
              <a:cxnSpLocks/>
              <a:stCxn id="480" idx="2"/>
              <a:endCxn id="471" idx="0"/>
            </p:cNvCxnSpPr>
            <p:nvPr/>
          </p:nvCxnSpPr>
          <p:spPr>
            <a:xfrm rot="5400000">
              <a:off x="2558895" y="4805725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39C83AB-00A2-B47A-EB35-F208FF4A2650}"/>
                </a:ext>
              </a:extLst>
            </p:cNvPr>
            <p:cNvSpPr/>
            <p:nvPr/>
          </p:nvSpPr>
          <p:spPr>
            <a:xfrm>
              <a:off x="3879346" y="358886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9E409C5-259D-9FF3-8561-F37E2698FB92}"/>
                </a:ext>
              </a:extLst>
            </p:cNvPr>
            <p:cNvGrpSpPr/>
            <p:nvPr/>
          </p:nvGrpSpPr>
          <p:grpSpPr>
            <a:xfrm>
              <a:off x="2794894" y="2626240"/>
              <a:ext cx="1086258" cy="1824884"/>
              <a:chOff x="7102978" y="2212562"/>
              <a:chExt cx="1086258" cy="2165334"/>
            </a:xfrm>
          </p:grpSpPr>
          <p:cxnSp>
            <p:nvCxnSpPr>
              <p:cNvPr id="490" name="Straight Arrow Connector 105">
                <a:extLst>
                  <a:ext uri="{FF2B5EF4-FFF2-40B4-BE49-F238E27FC236}">
                    <a16:creationId xmlns:a16="http://schemas.microsoft.com/office/drawing/2014/main" id="{4358AA7E-B0A5-4BD0-EA6F-D5653B777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BF67156E-4085-D07C-24EF-282E53DF9C43}"/>
                  </a:ext>
                </a:extLst>
              </p:cNvPr>
              <p:cNvCxnSpPr>
                <a:cxnSpLocks/>
                <a:stCxn id="472" idx="3"/>
                <a:endCxn id="477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6623918-3C47-1281-331A-AFEB0D8FD199}"/>
                </a:ext>
              </a:extLst>
            </p:cNvPr>
            <p:cNvGrpSpPr/>
            <p:nvPr/>
          </p:nvGrpSpPr>
          <p:grpSpPr>
            <a:xfrm>
              <a:off x="3631797" y="4962286"/>
              <a:ext cx="260145" cy="1130530"/>
              <a:chOff x="9841804" y="4536961"/>
              <a:chExt cx="260145" cy="1130530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E87460B-7681-06CE-5506-A40A07891E56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80BF5B4C-CF3F-6332-E589-C1299736929A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87" name="Connector: Elbow 5">
                  <a:extLst>
                    <a:ext uri="{FF2B5EF4-FFF2-40B4-BE49-F238E27FC236}">
                      <a16:creationId xmlns:a16="http://schemas.microsoft.com/office/drawing/2014/main" id="{89F0C366-7B5B-C9BD-0C08-C52D6F4DE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9601CF73-C5AE-052A-4E67-B2D425EBC0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3B045232-8EA0-69B4-BAEB-3BD90DDD926D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485" name="Connector: Elbow 5">
                  <a:extLst>
                    <a:ext uri="{FF2B5EF4-FFF2-40B4-BE49-F238E27FC236}">
                      <a16:creationId xmlns:a16="http://schemas.microsoft.com/office/drawing/2014/main" id="{28E04310-6D2D-5310-8033-01CA539D4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A6E4806-33A0-666E-8A5B-D21215A4758E}"/>
                </a:ext>
              </a:extLst>
            </p:cNvPr>
            <p:cNvSpPr/>
            <p:nvPr/>
          </p:nvSpPr>
          <p:spPr>
            <a:xfrm>
              <a:off x="2007164" y="3592404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cxnSp>
          <p:nvCxnSpPr>
            <p:cNvPr id="494" name="Straight Arrow Connector 105">
              <a:extLst>
                <a:ext uri="{FF2B5EF4-FFF2-40B4-BE49-F238E27FC236}">
                  <a16:creationId xmlns:a16="http://schemas.microsoft.com/office/drawing/2014/main" id="{FA22D0D8-AC79-9944-FA2C-ED4D56175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7442" y="2638758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1AEED0B-3E32-65F5-6740-EB3C9CE0F3E8}"/>
                </a:ext>
              </a:extLst>
            </p:cNvPr>
            <p:cNvSpPr/>
            <p:nvPr/>
          </p:nvSpPr>
          <p:spPr>
            <a:xfrm>
              <a:off x="3881152" y="213638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EA48899-5520-2CDC-7171-4AE6398F2150}"/>
                </a:ext>
              </a:extLst>
            </p:cNvPr>
            <p:cNvGrpSpPr/>
            <p:nvPr/>
          </p:nvGrpSpPr>
          <p:grpSpPr>
            <a:xfrm>
              <a:off x="5516671" y="5287090"/>
              <a:ext cx="1015341" cy="760388"/>
              <a:chOff x="3791378" y="3615014"/>
              <a:chExt cx="1498417" cy="111906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F4D92829-156B-5647-3915-96E0436CAAB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3B28BF3B-27E3-46F4-60F4-A367AF7BFD47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6A5DFE61-03AC-E95F-C8A6-9C4CB1721A7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Isosceles Triangle 538">
                    <a:extLst>
                      <a:ext uri="{FF2B5EF4-FFF2-40B4-BE49-F238E27FC236}">
                        <a16:creationId xmlns:a16="http://schemas.microsoft.com/office/drawing/2014/main" id="{F6028866-EB0B-DA83-DF92-676CE567AABE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Isosceles Triangle 539">
                    <a:extLst>
                      <a:ext uri="{FF2B5EF4-FFF2-40B4-BE49-F238E27FC236}">
                        <a16:creationId xmlns:a16="http://schemas.microsoft.com/office/drawing/2014/main" id="{BE6F359C-A2CF-6F3D-CD4D-EC3332CE9046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DD8F357D-4CDF-7CB4-0C49-B8F6A2A6D5D8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E030F320-67B5-51F4-E898-41AEDB949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43A88369-A7ED-8E77-8C98-5560B7695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3AAF553D-3B61-95CA-C2A1-D388D59EA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AAE314B4-9DAB-03F9-CB79-4045891F9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2615EEC1-93D1-3A49-60C4-8A2A8655A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C0FCCF05-6E9F-7D6D-EAAC-3D01AD2D008E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DEAB614-AA4F-1DB4-DB22-8B40D5387D7B}"/>
                </a:ext>
              </a:extLst>
            </p:cNvPr>
            <p:cNvGrpSpPr/>
            <p:nvPr/>
          </p:nvGrpSpPr>
          <p:grpSpPr>
            <a:xfrm>
              <a:off x="915455" y="5280445"/>
              <a:ext cx="987891" cy="760389"/>
              <a:chOff x="3793406" y="3615014"/>
              <a:chExt cx="1457907" cy="1119069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F9253A05-A852-DC68-0956-319C2EBD76CD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4FE0DF62-661C-1EC0-CD15-75B0362995B4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02F96CD1-6A9B-67D7-0C73-7C332E136F2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Isosceles Triangle 554">
                    <a:extLst>
                      <a:ext uri="{FF2B5EF4-FFF2-40B4-BE49-F238E27FC236}">
                        <a16:creationId xmlns:a16="http://schemas.microsoft.com/office/drawing/2014/main" id="{1DBFFD77-178D-11BB-1B45-4632DF6B7EAC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Isosceles Triangle 555">
                    <a:extLst>
                      <a:ext uri="{FF2B5EF4-FFF2-40B4-BE49-F238E27FC236}">
                        <a16:creationId xmlns:a16="http://schemas.microsoft.com/office/drawing/2014/main" id="{0873126F-2820-F186-3D23-F7D9D0B6CEC3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A8ADA86-1850-2B5E-CEFB-38D3730CE9F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EB325B69-485F-9F3F-8DA0-F6D55670C4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D5A23FA6-097D-72F2-F9F3-BD09803D1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17976143-E633-A0B0-FBC4-9BBC9E41B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DCA48294-9096-C2BC-C04F-02AE1B6DC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AB2E7B9E-7222-4AC4-F7B0-33B7E119D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86C1C01-B18A-5987-25BC-50781A5D69A4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57" name="Straight Arrow Connector 105">
              <a:extLst>
                <a:ext uri="{FF2B5EF4-FFF2-40B4-BE49-F238E27FC236}">
                  <a16:creationId xmlns:a16="http://schemas.microsoft.com/office/drawing/2014/main" id="{E513D412-64D9-4F49-009A-10CF6481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257" y="5605296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8CEAA6-31E1-0469-66CA-F4ED8821C88E}"/>
              </a:ext>
            </a:extLst>
          </p:cNvPr>
          <p:cNvGrpSpPr/>
          <p:nvPr/>
        </p:nvGrpSpPr>
        <p:grpSpPr>
          <a:xfrm>
            <a:off x="6191989" y="1344241"/>
            <a:ext cx="4095382" cy="4579482"/>
            <a:chOff x="6691789" y="1341743"/>
            <a:chExt cx="4095382" cy="457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945BEB-A5AA-DCF1-FF99-4D0958ADC119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13" name="Straight Arrow Connector 89">
              <a:extLst>
                <a:ext uri="{FF2B5EF4-FFF2-40B4-BE49-F238E27FC236}">
                  <a16:creationId xmlns:a16="http://schemas.microsoft.com/office/drawing/2014/main" id="{4775D3A6-19DB-13FF-4FD1-1D21BF5964F2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74F41F-8AD9-383E-1055-59C716C14C53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6748A-FCAC-9C20-3D72-AB909D8E61E1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347388-0780-BF97-91DB-05A48609E0F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07DAC-23A3-3731-84E8-9884689DE614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05">
              <a:extLst>
                <a:ext uri="{FF2B5EF4-FFF2-40B4-BE49-F238E27FC236}">
                  <a16:creationId xmlns:a16="http://schemas.microsoft.com/office/drawing/2014/main" id="{202333E4-B59E-255C-A5D0-A3CE4C7D89A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05">
              <a:extLst>
                <a:ext uri="{FF2B5EF4-FFF2-40B4-BE49-F238E27FC236}">
                  <a16:creationId xmlns:a16="http://schemas.microsoft.com/office/drawing/2014/main" id="{B846EA07-EFCA-3C74-5E68-0FC253276BEB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A3F04-C5E8-08D3-C278-3D461E07C6FB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04CE5-A76F-72E9-53DB-9E3906944CAC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3B6D29-0165-7670-82C7-EDB3529E8ED1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42" name="Straight Arrow Connector 105">
                <a:extLst>
                  <a:ext uri="{FF2B5EF4-FFF2-40B4-BE49-F238E27FC236}">
                    <a16:creationId xmlns:a16="http://schemas.microsoft.com/office/drawing/2014/main" id="{26BD94DC-0673-41D3-32BD-ADBAC6CFBF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ABDC6A7-FD80-3976-BA58-1C69B819148B}"/>
                  </a:ext>
                </a:extLst>
              </p:cNvPr>
              <p:cNvCxnSpPr>
                <a:cxnSpLocks/>
                <a:stCxn id="17" idx="3"/>
                <a:endCxn id="2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980C1E-FD31-8108-4218-C97E580F980F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E491F6-275F-875A-AFE1-19A8F4327948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6CFA48-65DC-D347-1B94-55134E842B81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Connector: Elbow 5">
                  <a:extLst>
                    <a:ext uri="{FF2B5EF4-FFF2-40B4-BE49-F238E27FC236}">
                      <a16:creationId xmlns:a16="http://schemas.microsoft.com/office/drawing/2014/main" id="{0B8110D4-5FFD-7C2C-5933-CCA2AAEAA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D50C712-A369-8430-4741-C3E5FF4429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DC17A9-5AA7-48FE-DE3F-A3074996496C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36" name="Connector: Elbow 5">
                  <a:extLst>
                    <a:ext uri="{FF2B5EF4-FFF2-40B4-BE49-F238E27FC236}">
                      <a16:creationId xmlns:a16="http://schemas.microsoft.com/office/drawing/2014/main" id="{5A9D8352-CF30-1809-1C14-98832A674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CFCD4-6B57-4D46-65E2-BC1331D11F15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A13613-F40E-3821-A473-B2D7D7DF0AB9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3C12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1458259" y="3373226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3075448" y="2582246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3075447" y="3819497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385514" y="3824971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2406258" y="3062506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650906" y="3385859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650906" y="4028206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3C12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CY2025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788F0-3162-0FCF-FA28-BF0B447CF577}"/>
              </a:ext>
            </a:extLst>
          </p:cNvPr>
          <p:cNvGrpSpPr/>
          <p:nvPr/>
        </p:nvGrpSpPr>
        <p:grpSpPr>
          <a:xfrm>
            <a:off x="5012931" y="2129172"/>
            <a:ext cx="5829300" cy="3465786"/>
            <a:chOff x="5086350" y="1228121"/>
            <a:chExt cx="5829300" cy="3465786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D8A120F-7CA2-308F-D033-D97EA427C9A2}"/>
                </a:ext>
              </a:extLst>
            </p:cNvPr>
            <p:cNvSpPr/>
            <p:nvPr/>
          </p:nvSpPr>
          <p:spPr>
            <a:xfrm>
              <a:off x="5086350" y="1228121"/>
              <a:ext cx="5829300" cy="34657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Fully-Native Framework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F1CA82C-FC1A-7B76-5150-8EFE897F7B63}"/>
                </a:ext>
              </a:extLst>
            </p:cNvPr>
            <p:cNvSpPr/>
            <p:nvPr/>
          </p:nvSpPr>
          <p:spPr>
            <a:xfrm>
              <a:off x="5423177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EDE464B-607B-922A-AA2F-E7327AEF7F63}"/>
                </a:ext>
              </a:extLst>
            </p:cNvPr>
            <p:cNvSpPr/>
            <p:nvPr/>
          </p:nvSpPr>
          <p:spPr>
            <a:xfrm>
              <a:off x="7236008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/>
              <a:r>
                <a:rPr lang="en-US" sz="800" dirty="0"/>
                <a:t>[dotnet 8  / AOT]</a:t>
              </a: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C14B41-C097-F7B8-B0D3-FC92C3876652}"/>
                </a:ext>
              </a:extLst>
            </p:cNvPr>
            <p:cNvSpPr/>
            <p:nvPr/>
          </p:nvSpPr>
          <p:spPr>
            <a:xfrm>
              <a:off x="6329661" y="1667711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AVX-Search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7545C2-DC4C-7C53-5E72-4C8CDB75909A}"/>
                </a:ext>
              </a:extLst>
            </p:cNvPr>
            <p:cNvSpPr/>
            <p:nvPr/>
          </p:nvSpPr>
          <p:spPr>
            <a:xfrm>
              <a:off x="8173654" y="1665645"/>
              <a:ext cx="1575459" cy="987836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/>
                <a:t>&lt;&lt; C++  / x64 / static lib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800" dirty="0"/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B1C33CA-DB21-5254-8CB9-FE6767E44571}"/>
                </a:ext>
              </a:extLst>
            </p:cNvPr>
            <p:cNvCxnSpPr>
              <a:cxnSpLocks/>
              <a:stCxn id="179" idx="3"/>
              <a:endCxn id="180" idx="1"/>
            </p:cNvCxnSpPr>
            <p:nvPr/>
          </p:nvCxnSpPr>
          <p:spPr>
            <a:xfrm>
              <a:off x="7905120" y="2157568"/>
              <a:ext cx="268534" cy="1995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05">
              <a:extLst>
                <a:ext uri="{FF2B5EF4-FFF2-40B4-BE49-F238E27FC236}">
                  <a16:creationId xmlns:a16="http://schemas.microsoft.com/office/drawing/2014/main" id="{7E2F58CC-EF52-D15C-047C-B5B6A06EF474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rot="5400000">
              <a:off x="6882698" y="2272239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05">
              <a:extLst>
                <a:ext uri="{FF2B5EF4-FFF2-40B4-BE49-F238E27FC236}">
                  <a16:creationId xmlns:a16="http://schemas.microsoft.com/office/drawing/2014/main" id="{FF7640ED-F9DE-50D7-D8B3-5B7668DB1CAD}"/>
                </a:ext>
              </a:extLst>
            </p:cNvPr>
            <p:cNvCxnSpPr>
              <a:cxnSpLocks/>
              <a:endCxn id="178" idx="0"/>
            </p:cNvCxnSpPr>
            <p:nvPr/>
          </p:nvCxnSpPr>
          <p:spPr>
            <a:xfrm rot="5400000">
              <a:off x="7789113" y="3178654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A98E726-005F-E499-B387-B065870EF3A7}"/>
                </a:ext>
              </a:extLst>
            </p:cNvPr>
            <p:cNvSpPr/>
            <p:nvPr/>
          </p:nvSpPr>
          <p:spPr>
            <a:xfrm>
              <a:off x="9048839" y="34137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Native x64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lang="en-US" sz="800" dirty="0"/>
                <a:t>[dotnet 8 AOT]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endParaRPr lang="en-US" sz="800" dirty="0"/>
            </a:p>
          </p:txBody>
        </p:sp>
        <p:cxnSp>
          <p:nvCxnSpPr>
            <p:cNvPr id="192" name="Straight Arrow Connector 105">
              <a:extLst>
                <a:ext uri="{FF2B5EF4-FFF2-40B4-BE49-F238E27FC236}">
                  <a16:creationId xmlns:a16="http://schemas.microsoft.com/office/drawing/2014/main" id="{15F97BA4-E24F-C1AC-1210-57115C6DDAD4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 rot="16200000" flipH="1">
              <a:off x="8695528" y="2272666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Native Roadmap – 3C02 – CY2025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(conceptual)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1348747" y="2734652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cxnSpLocks/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2816114" y="2575288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Native x64 &gt;&gt;</a:t>
            </a:r>
          </a:p>
          <a:p>
            <a:pPr algn="ctr"/>
            <a:r>
              <a:rPr lang="en-US" dirty="0"/>
              <a:t>AV-Command</a:t>
            </a:r>
          </a:p>
          <a:p>
            <a:pPr algn="ctr"/>
            <a:r>
              <a:rPr lang="en-US" sz="800" dirty="0"/>
              <a:t>[C++ or Rust]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14" name="Straight Arrow Connector 169">
            <a:extLst>
              <a:ext uri="{FF2B5EF4-FFF2-40B4-BE49-F238E27FC236}">
                <a16:creationId xmlns:a16="http://schemas.microsoft.com/office/drawing/2014/main" id="{F7E65B1F-88AF-1F09-9887-22BD3FEB8DE2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2072881" y="3065145"/>
            <a:ext cx="743233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2" idx="2"/>
          </p:cNvCxnSpPr>
          <p:nvPr/>
        </p:nvCxnSpPr>
        <p:spPr>
          <a:xfrm rot="16200000" flipH="1">
            <a:off x="5643131" y="1515715"/>
            <a:ext cx="283552" cy="4362126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79" idx="1"/>
          </p:cNvCxnSpPr>
          <p:nvPr/>
        </p:nvCxnSpPr>
        <p:spPr>
          <a:xfrm flipV="1">
            <a:off x="4391573" y="3058619"/>
            <a:ext cx="1864669" cy="65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6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3F99A-FE4C-9A07-C2E8-6331C5EA0CBD}"/>
              </a:ext>
            </a:extLst>
          </p:cNvPr>
          <p:cNvGrpSpPr/>
          <p:nvPr/>
        </p:nvGrpSpPr>
        <p:grpSpPr>
          <a:xfrm>
            <a:off x="5764318" y="1223102"/>
            <a:ext cx="5783786" cy="4625248"/>
            <a:chOff x="6078014" y="1223102"/>
            <a:chExt cx="5783786" cy="462524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583ABD7-B9DD-C847-3BE3-D2D35675CF0F}"/>
                </a:ext>
              </a:extLst>
            </p:cNvPr>
            <p:cNvSpPr/>
            <p:nvPr/>
          </p:nvSpPr>
          <p:spPr>
            <a:xfrm>
              <a:off x="6078014" y="1223102"/>
              <a:ext cx="5783786" cy="46252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rgbClr val="4472C4"/>
                  </a:solidFill>
                </a:rPr>
                <a:t>AVX Framework</a:t>
              </a:r>
            </a:p>
          </p:txBody>
        </p:sp>
        <p:cxnSp>
          <p:nvCxnSpPr>
            <p:cNvPr id="129" name="Straight Arrow Connector 89">
              <a:extLst>
                <a:ext uri="{FF2B5EF4-FFF2-40B4-BE49-F238E27FC236}">
                  <a16:creationId xmlns:a16="http://schemas.microsoft.com/office/drawing/2014/main" id="{F7174356-4CF6-40AF-8000-963DD9C68825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>
            <a:xfrm rot="5400000">
              <a:off x="9237522" y="2428207"/>
              <a:ext cx="437708" cy="957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D9580F4-9270-669D-A21B-905D0E52B50A}"/>
                </a:ext>
              </a:extLst>
            </p:cNvPr>
            <p:cNvSpPr/>
            <p:nvPr/>
          </p:nvSpPr>
          <p:spPr>
            <a:xfrm>
              <a:off x="6376766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</a:t>
              </a:r>
            </a:p>
            <a:p>
              <a:pPr algn="ctr"/>
              <a:r>
                <a:rPr lang="en-US" sz="800" dirty="0"/>
                <a:t>&lt;&lt; Rust x64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/>
              <a:r>
                <a:rPr lang="en-US" sz="800" dirty="0"/>
                <a:t>Q3/2023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3BB26C9-7667-5705-4EEB-A8A01DFC1F61}"/>
                </a:ext>
              </a:extLst>
            </p:cNvPr>
            <p:cNvSpPr/>
            <p:nvPr/>
          </p:nvSpPr>
          <p:spPr>
            <a:xfrm>
              <a:off x="8189597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DC23A3F-F2BC-2465-6E2F-B6579804B5A7}"/>
                </a:ext>
              </a:extLst>
            </p:cNvPr>
            <p:cNvSpPr/>
            <p:nvPr/>
          </p:nvSpPr>
          <p:spPr>
            <a:xfrm>
              <a:off x="7303273" y="1708259"/>
              <a:ext cx="1575459" cy="9797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AVX-Lib</a:t>
              </a:r>
            </a:p>
            <a:p>
              <a:pPr algn="ctr"/>
              <a:r>
                <a:rPr lang="en-US" sz="800" dirty="0"/>
                <a:t>[includes a hijacked </a:t>
              </a:r>
              <a:r>
                <a:rPr lang="en-US" sz="800" dirty="0" err="1"/>
                <a:t>XVMem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Q2/2023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D9DD274-6113-F6EB-0AC5-AF7985B27C1F}"/>
                </a:ext>
              </a:extLst>
            </p:cNvPr>
            <p:cNvSpPr/>
            <p:nvPr/>
          </p:nvSpPr>
          <p:spPr>
            <a:xfrm>
              <a:off x="9147266" y="1700137"/>
              <a:ext cx="1575459" cy="987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http://github.com/AV-Text</a:t>
              </a:r>
            </a:p>
            <a:p>
              <a:pPr algn="ctr"/>
              <a:r>
                <a:rPr lang="en-US" sz="800" dirty="0"/>
                <a:t>&lt;&lt; C++  / x64 / DLL &gt;&gt;</a:t>
              </a:r>
            </a:p>
            <a:p>
              <a:pPr algn="ctr"/>
              <a:r>
                <a:rPr lang="en-US" dirty="0"/>
                <a:t>AVX-Search</a:t>
              </a:r>
            </a:p>
            <a:p>
              <a:pPr algn="ctr"/>
              <a:r>
                <a:rPr lang="en-US" sz="800" dirty="0"/>
                <a:t>[library / </a:t>
              </a:r>
              <a:r>
                <a:rPr lang="en-US" sz="800" dirty="0" err="1"/>
                <a:t>flatbuffers</a:t>
              </a:r>
              <a:r>
                <a:rPr lang="en-US" sz="800" dirty="0"/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E277456-0B43-2C03-3133-47DE1B13B986}"/>
                </a:ext>
              </a:extLst>
            </p:cNvPr>
            <p:cNvSpPr/>
            <p:nvPr/>
          </p:nvSpPr>
          <p:spPr>
            <a:xfrm>
              <a:off x="8190025" y="3125681"/>
              <a:ext cx="1575459" cy="97971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http://github.com/AV-Text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&lt;&lt; C# / x64 / DLL 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FlatSharp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Q4/2023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6CCE8DB-0C9E-1472-8C65-358E396B77DB}"/>
                </a:ext>
              </a:extLst>
            </p:cNvPr>
            <p:cNvSpPr txBox="1"/>
            <p:nvPr/>
          </p:nvSpPr>
          <p:spPr>
            <a:xfrm>
              <a:off x="9327847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7572F72-5203-8A28-28A5-D4C236526912}"/>
                </a:ext>
              </a:extLst>
            </p:cNvPr>
            <p:cNvSpPr txBox="1"/>
            <p:nvPr/>
          </p:nvSpPr>
          <p:spPr>
            <a:xfrm>
              <a:off x="7477062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FF92177-BF13-0A2F-17BD-06FEA3361A4F}"/>
                </a:ext>
              </a:extLst>
            </p:cNvPr>
            <p:cNvCxnSpPr>
              <a:cxnSpLocks/>
              <a:stCxn id="133" idx="1"/>
              <a:endCxn id="132" idx="3"/>
            </p:cNvCxnSpPr>
            <p:nvPr/>
          </p:nvCxnSpPr>
          <p:spPr>
            <a:xfrm flipH="1">
              <a:off x="8878732" y="2194055"/>
              <a:ext cx="268534" cy="406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05">
              <a:extLst>
                <a:ext uri="{FF2B5EF4-FFF2-40B4-BE49-F238E27FC236}">
                  <a16:creationId xmlns:a16="http://schemas.microsoft.com/office/drawing/2014/main" id="{67000F2F-3C8F-931A-BD96-C56F65E276BD}"/>
                </a:ext>
              </a:extLst>
            </p:cNvPr>
            <p:cNvCxnSpPr>
              <a:cxnSpLocks/>
              <a:stCxn id="135" idx="2"/>
              <a:endCxn id="130" idx="0"/>
            </p:cNvCxnSpPr>
            <p:nvPr/>
          </p:nvCxnSpPr>
          <p:spPr>
            <a:xfrm rot="5400000">
              <a:off x="7836287" y="3433605"/>
              <a:ext cx="469679" cy="18132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05">
              <a:extLst>
                <a:ext uri="{FF2B5EF4-FFF2-40B4-BE49-F238E27FC236}">
                  <a16:creationId xmlns:a16="http://schemas.microsoft.com/office/drawing/2014/main" id="{0C021CBE-2701-63CD-0AE1-160FA01F2EF1}"/>
                </a:ext>
              </a:extLst>
            </p:cNvPr>
            <p:cNvCxnSpPr>
              <a:cxnSpLocks/>
              <a:stCxn id="135" idx="2"/>
              <a:endCxn id="131" idx="0"/>
            </p:cNvCxnSpPr>
            <p:nvPr/>
          </p:nvCxnSpPr>
          <p:spPr>
            <a:xfrm rot="5400000">
              <a:off x="8742702" y="4340020"/>
              <a:ext cx="469679" cy="42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B8129C1-3781-C200-F29F-C3AA50D6F795}"/>
                </a:ext>
              </a:extLst>
            </p:cNvPr>
            <p:cNvSpPr/>
            <p:nvPr/>
          </p:nvSpPr>
          <p:spPr>
            <a:xfrm>
              <a:off x="10002428" y="4575074"/>
              <a:ext cx="1575459" cy="979714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http://github.com/kwonus </a:t>
              </a:r>
            </a:p>
            <a:p>
              <a:pPr algn="ctr"/>
              <a:r>
                <a:rPr lang="en-US" sz="800" dirty="0"/>
                <a:t>&lt;&lt; C# Assembly&gt;&gt;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endParaRPr lang="en-US" sz="800" dirty="0"/>
            </a:p>
            <a:p>
              <a:pPr algn="ctr"/>
              <a:r>
                <a:rPr lang="en-US" sz="800" dirty="0"/>
                <a:t>Q3/2023 </a:t>
              </a:r>
            </a:p>
          </p:txBody>
        </p:sp>
        <p:cxnSp>
          <p:nvCxnSpPr>
            <p:cNvPr id="146" name="Straight Arrow Connector 105">
              <a:extLst>
                <a:ext uri="{FF2B5EF4-FFF2-40B4-BE49-F238E27FC236}">
                  <a16:creationId xmlns:a16="http://schemas.microsoft.com/office/drawing/2014/main" id="{63C76340-31D5-8188-6ED3-C1804D8B70B6}"/>
                </a:ext>
              </a:extLst>
            </p:cNvPr>
            <p:cNvCxnSpPr>
              <a:cxnSpLocks/>
              <a:stCxn id="135" idx="2"/>
              <a:endCxn id="145" idx="0"/>
            </p:cNvCxnSpPr>
            <p:nvPr/>
          </p:nvCxnSpPr>
          <p:spPr>
            <a:xfrm rot="16200000" flipH="1">
              <a:off x="9649117" y="3434032"/>
              <a:ext cx="469679" cy="18124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D99CE04-C711-55F5-F4B7-DF879DF15594}"/>
                </a:ext>
              </a:extLst>
            </p:cNvPr>
            <p:cNvSpPr txBox="1"/>
            <p:nvPr/>
          </p:nvSpPr>
          <p:spPr>
            <a:xfrm>
              <a:off x="11146678" y="5199879"/>
              <a:ext cx="4751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sym typeface="Wingdings" panose="05000000000000000000" pitchFamily="2" charset="2"/>
                </a:rPr>
                <a:t>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cxnSp>
          <p:nvCxnSpPr>
            <p:cNvPr id="24" name="Straight Arrow Connector 89">
              <a:extLst>
                <a:ext uri="{FF2B5EF4-FFF2-40B4-BE49-F238E27FC236}">
                  <a16:creationId xmlns:a16="http://schemas.microsoft.com/office/drawing/2014/main" id="{2CC6D1EF-0409-0554-23FB-120E643EC4D2}"/>
                </a:ext>
              </a:extLst>
            </p:cNvPr>
            <p:cNvCxnSpPr>
              <a:cxnSpLocks/>
              <a:stCxn id="132" idx="2"/>
              <a:endCxn id="135" idx="0"/>
            </p:cNvCxnSpPr>
            <p:nvPr/>
          </p:nvCxnSpPr>
          <p:spPr>
            <a:xfrm rot="16200000" flipH="1">
              <a:off x="8315525" y="2463451"/>
              <a:ext cx="437708" cy="8867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Roadmap – 3A21 – CY2024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A8A93BD-5951-4513-2432-7C998C3EE07A}"/>
              </a:ext>
            </a:extLst>
          </p:cNvPr>
          <p:cNvGrpSpPr/>
          <p:nvPr/>
        </p:nvGrpSpPr>
        <p:grpSpPr>
          <a:xfrm>
            <a:off x="2342825" y="1883099"/>
            <a:ext cx="1156688" cy="813823"/>
            <a:chOff x="8091389" y="3186300"/>
            <a:chExt cx="1156688" cy="81382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E65E644-5F84-D3B9-9601-372C92B90636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E9CD032-B467-08E2-0B42-0FF95DEC3AC5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62AE0D4B-A122-FA01-D6AC-D948BD219794}"/>
                  </a:ext>
                </a:extLst>
              </p:cNvPr>
              <p:cNvCxnSpPr>
                <a:stCxn id="165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9824CB-9AE0-7DD3-674F-F8846D61B1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BAE06723-A24E-3570-8FDE-46C5F9539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B07D02D-2898-1BBD-00A9-F52DEFBB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77263A-E0D3-3DBD-2AC2-59D46A910CC8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Windows User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BD4378-64AA-C2DF-4AD7-759BCEA03B3A}"/>
              </a:ext>
            </a:extLst>
          </p:cNvPr>
          <p:cNvGrpSpPr/>
          <p:nvPr/>
        </p:nvGrpSpPr>
        <p:grpSpPr>
          <a:xfrm>
            <a:off x="2342825" y="3310564"/>
            <a:ext cx="1156688" cy="813823"/>
            <a:chOff x="10125912" y="3186300"/>
            <a:chExt cx="1156688" cy="81382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E956D25-1613-2B09-F205-078982723028}"/>
                </a:ext>
              </a:extLst>
            </p:cNvPr>
            <p:cNvGrpSpPr/>
            <p:nvPr/>
          </p:nvGrpSpPr>
          <p:grpSpPr>
            <a:xfrm>
              <a:off x="10540133" y="3186300"/>
              <a:ext cx="263702" cy="540628"/>
              <a:chOff x="10617147" y="507672"/>
              <a:chExt cx="263702" cy="540628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79DD7D0D-7228-D12C-ADAA-CAF2998469BE}"/>
                  </a:ext>
                </a:extLst>
              </p:cNvPr>
              <p:cNvSpPr/>
              <p:nvPr/>
            </p:nvSpPr>
            <p:spPr>
              <a:xfrm>
                <a:off x="10699543" y="507672"/>
                <a:ext cx="112655" cy="9682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77068CA7-090F-A87F-3F71-F2267059870B}"/>
                  </a:ext>
                </a:extLst>
              </p:cNvPr>
              <p:cNvCxnSpPr>
                <a:stCxn id="239" idx="0"/>
              </p:cNvCxnSpPr>
              <p:nvPr/>
            </p:nvCxnSpPr>
            <p:spPr>
              <a:xfrm flipH="1">
                <a:off x="10751847" y="507672"/>
                <a:ext cx="4024" cy="28385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4534E9BC-70A8-8E1D-3A65-BAF66F0E3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1010" y="768428"/>
                <a:ext cx="117134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D654875-FCB5-34A2-391C-703BF3E918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3187" y="768428"/>
                <a:ext cx="115812" cy="279872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F44FC1-83EA-E653-790B-88A5A63538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17147" y="654722"/>
                <a:ext cx="263702" cy="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2C4208A7-5618-92D8-E4B0-2604394FA78C}"/>
                </a:ext>
              </a:extLst>
            </p:cNvPr>
            <p:cNvSpPr txBox="1"/>
            <p:nvPr/>
          </p:nvSpPr>
          <p:spPr>
            <a:xfrm>
              <a:off x="10125912" y="3723124"/>
              <a:ext cx="1156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Any User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597710" y="1686691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/ App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575274" y="3135933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lang="en-US" sz="800" dirty="0" err="1"/>
              <a:t>ASP.Net</a:t>
            </a:r>
            <a:r>
              <a:rPr lang="en-US" sz="800" dirty="0"/>
              <a:t> /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Q4/2024</a:t>
            </a: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152756" y="2176548"/>
            <a:ext cx="4449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69">
            <a:extLst>
              <a:ext uri="{FF2B5EF4-FFF2-40B4-BE49-F238E27FC236}">
                <a16:creationId xmlns:a16="http://schemas.microsoft.com/office/drawing/2014/main" id="{9EAD2F8E-CD26-2BFD-AEB6-8A422A7EB0DD}"/>
              </a:ext>
            </a:extLst>
          </p:cNvPr>
          <p:cNvCxnSpPr>
            <a:cxnSpLocks/>
            <a:stCxn id="111" idx="3"/>
          </p:cNvCxnSpPr>
          <p:nvPr/>
        </p:nvCxnSpPr>
        <p:spPr>
          <a:xfrm>
            <a:off x="5173169" y="2176548"/>
            <a:ext cx="2704721" cy="1159131"/>
          </a:xfrm>
          <a:prstGeom prst="bentConnector3">
            <a:avLst>
              <a:gd name="adj1" fmla="val 91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150733" y="3615538"/>
            <a:ext cx="2725596" cy="1025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572270" y="4586948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lvl="0"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</a:t>
            </a:r>
            <a:r>
              <a:rPr lang="en-US" sz="800" dirty="0">
                <a:solidFill>
                  <a:prstClr val="white"/>
                </a:solidFill>
              </a:rPr>
              <a:t>x64 / Service &gt;&gt;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610717" y="3133196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392937" y="4112910"/>
            <a:ext cx="5510" cy="474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605207" y="4586948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 Q3/2024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180666" y="5076805"/>
            <a:ext cx="139160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186176" y="3623053"/>
            <a:ext cx="51459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69">
            <a:extLst>
              <a:ext uri="{FF2B5EF4-FFF2-40B4-BE49-F238E27FC236}">
                <a16:creationId xmlns:a16="http://schemas.microsoft.com/office/drawing/2014/main" id="{3B828CFC-E2D4-FF2C-C09A-C63A949AEB1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47729" y="3881971"/>
            <a:ext cx="2730161" cy="1194834"/>
          </a:xfrm>
          <a:prstGeom prst="bentConnector3">
            <a:avLst>
              <a:gd name="adj1" fmla="val 976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052406" y="3623053"/>
            <a:ext cx="522868" cy="273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27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35">
            <a:extLst>
              <a:ext uri="{FF2B5EF4-FFF2-40B4-BE49-F238E27FC236}">
                <a16:creationId xmlns:a16="http://schemas.microsoft.com/office/drawing/2014/main" id="{0BBA610C-BDE1-A04A-4218-9BC5BD97115F}"/>
              </a:ext>
            </a:extLst>
          </p:cNvPr>
          <p:cNvCxnSpPr>
            <a:cxnSpLocks/>
            <a:stCxn id="23" idx="3"/>
            <a:endCxn id="62" idx="1"/>
          </p:cNvCxnSpPr>
          <p:nvPr/>
        </p:nvCxnSpPr>
        <p:spPr>
          <a:xfrm>
            <a:off x="4804024" y="3277606"/>
            <a:ext cx="549132" cy="31590"/>
          </a:xfrm>
          <a:prstGeom prst="bentConnector3">
            <a:avLst>
              <a:gd name="adj1" fmla="val 132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66">
            <a:extLst>
              <a:ext uri="{FF2B5EF4-FFF2-40B4-BE49-F238E27FC236}">
                <a16:creationId xmlns:a16="http://schemas.microsoft.com/office/drawing/2014/main" id="{AC41530B-7F1C-04C7-2DD7-05D92B6DD52F}"/>
              </a:ext>
            </a:extLst>
          </p:cNvPr>
          <p:cNvCxnSpPr>
            <a:cxnSpLocks/>
            <a:stCxn id="6" idx="0"/>
            <a:endCxn id="219" idx="0"/>
          </p:cNvCxnSpPr>
          <p:nvPr/>
        </p:nvCxnSpPr>
        <p:spPr>
          <a:xfrm rot="16200000" flipH="1" flipV="1">
            <a:off x="2068560" y="1891296"/>
            <a:ext cx="1496675" cy="338871"/>
          </a:xfrm>
          <a:prstGeom prst="bentConnector5">
            <a:avLst>
              <a:gd name="adj1" fmla="val 11703"/>
              <a:gd name="adj2" fmla="val 122362"/>
              <a:gd name="adj3" fmla="val 4900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6">
            <a:extLst>
              <a:ext uri="{FF2B5EF4-FFF2-40B4-BE49-F238E27FC236}">
                <a16:creationId xmlns:a16="http://schemas.microsoft.com/office/drawing/2014/main" id="{303E3204-B099-F44F-1DBA-89421FE34F61}"/>
              </a:ext>
            </a:extLst>
          </p:cNvPr>
          <p:cNvCxnSpPr>
            <a:cxnSpLocks/>
            <a:stCxn id="89" idx="3"/>
            <a:endCxn id="99" idx="3"/>
          </p:cNvCxnSpPr>
          <p:nvPr/>
        </p:nvCxnSpPr>
        <p:spPr>
          <a:xfrm flipH="1" flipV="1">
            <a:off x="5666480" y="2433884"/>
            <a:ext cx="2263274" cy="823222"/>
          </a:xfrm>
          <a:prstGeom prst="bentConnector3">
            <a:avLst>
              <a:gd name="adj1" fmla="val 4840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66">
            <a:extLst>
              <a:ext uri="{FF2B5EF4-FFF2-40B4-BE49-F238E27FC236}">
                <a16:creationId xmlns:a16="http://schemas.microsoft.com/office/drawing/2014/main" id="{8836989B-3F19-597F-3F5E-9C360EC741DF}"/>
              </a:ext>
            </a:extLst>
          </p:cNvPr>
          <p:cNvCxnSpPr>
            <a:cxnSpLocks/>
            <a:stCxn id="88" idx="3"/>
            <a:endCxn id="38" idx="3"/>
          </p:cNvCxnSpPr>
          <p:nvPr/>
        </p:nvCxnSpPr>
        <p:spPr>
          <a:xfrm flipH="1" flipV="1">
            <a:off x="5660925" y="1554435"/>
            <a:ext cx="2268830" cy="247817"/>
          </a:xfrm>
          <a:prstGeom prst="bentConnector5">
            <a:avLst>
              <a:gd name="adj1" fmla="val 18752"/>
              <a:gd name="adj2" fmla="val 35508"/>
              <a:gd name="adj3" fmla="val 494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66">
            <a:extLst>
              <a:ext uri="{FF2B5EF4-FFF2-40B4-BE49-F238E27FC236}">
                <a16:creationId xmlns:a16="http://schemas.microsoft.com/office/drawing/2014/main" id="{C7E5AF9E-4517-0803-6524-A718B68FAD1A}"/>
              </a:ext>
            </a:extLst>
          </p:cNvPr>
          <p:cNvCxnSpPr>
            <a:cxnSpLocks/>
            <a:stCxn id="23" idx="2"/>
            <a:endCxn id="99" idx="1"/>
          </p:cNvCxnSpPr>
          <p:nvPr/>
        </p:nvCxnSpPr>
        <p:spPr>
          <a:xfrm rot="5400000" flipH="1" flipV="1">
            <a:off x="4017684" y="2432495"/>
            <a:ext cx="1333579" cy="1336358"/>
          </a:xfrm>
          <a:prstGeom prst="bentConnector4">
            <a:avLst>
              <a:gd name="adj1" fmla="val 30499"/>
              <a:gd name="adj2" fmla="val 2615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DFF099-41CD-3D34-A7D1-4C7DF901AB26}"/>
              </a:ext>
            </a:extLst>
          </p:cNvPr>
          <p:cNvCxnSpPr>
            <a:cxnSpLocks/>
            <a:stCxn id="23" idx="0"/>
            <a:endCxn id="38" idx="1"/>
          </p:cNvCxnSpPr>
          <p:nvPr/>
        </p:nvCxnSpPr>
        <p:spPr>
          <a:xfrm rot="5400000" flipH="1" flipV="1">
            <a:off x="4065039" y="1505691"/>
            <a:ext cx="1233314" cy="1330803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89">
            <a:extLst>
              <a:ext uri="{FF2B5EF4-FFF2-40B4-BE49-F238E27FC236}">
                <a16:creationId xmlns:a16="http://schemas.microsoft.com/office/drawing/2014/main" id="{6A78B449-673A-020E-A314-7E1EBCEA4EEB}"/>
              </a:ext>
            </a:extLst>
          </p:cNvPr>
          <p:cNvCxnSpPr>
            <a:cxnSpLocks/>
          </p:cNvCxnSpPr>
          <p:nvPr/>
        </p:nvCxnSpPr>
        <p:spPr>
          <a:xfrm flipH="1">
            <a:off x="4804024" y="3034226"/>
            <a:ext cx="1550275" cy="263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 AVX Roadmap – 3911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8D551-8717-1825-059F-ED1B3599B450}"/>
              </a:ext>
            </a:extLst>
          </p:cNvPr>
          <p:cNvSpPr/>
          <p:nvPr/>
        </p:nvSpPr>
        <p:spPr>
          <a:xfrm>
            <a:off x="2198603" y="1312395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US" sz="800" dirty="0"/>
              <a:t>Q3/2023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65C7E-5DB0-964E-982B-7D8F0BB3AE3A}"/>
              </a:ext>
            </a:extLst>
          </p:cNvPr>
          <p:cNvSpPr/>
          <p:nvPr/>
        </p:nvSpPr>
        <p:spPr>
          <a:xfrm>
            <a:off x="2196373" y="4188052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800" dirty="0"/>
              <a:t>[dotnet 7.0]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5FD3E7-B545-C3C5-1264-D4D25BFDF5B9}"/>
              </a:ext>
            </a:extLst>
          </p:cNvPr>
          <p:cNvGrpSpPr/>
          <p:nvPr/>
        </p:nvGrpSpPr>
        <p:grpSpPr>
          <a:xfrm>
            <a:off x="1240729" y="1535513"/>
            <a:ext cx="1015341" cy="760388"/>
            <a:chOff x="3791378" y="3615014"/>
            <a:chExt cx="1498417" cy="111906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1013818-3EA7-A7DE-9525-DC927859094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AEFB821-2C6C-C092-2727-A28EFDA984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94991D6-A681-8C86-D6AC-086604AC1A6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B5361535-87FB-8C9C-AF37-516427EAC78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>
                  <a:extLst>
                    <a:ext uri="{FF2B5EF4-FFF2-40B4-BE49-F238E27FC236}">
                      <a16:creationId xmlns:a16="http://schemas.microsoft.com/office/drawing/2014/main" id="{C4DE6587-2EB6-D651-C41E-B7B5383A32E2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ACF2CA-EB92-B724-D92A-E500CC58311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F22818D-9743-D2A6-E221-7F1A90B0FB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B5BD142-98F7-DC5F-03A0-EC9BC122D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7EF93C7C-89E4-1BB7-1D7A-FBA3C54A2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6DD3A5-61C3-79EE-E1EC-EFE1AC1C5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2AEC57C-C764-24F9-B626-69A8254A9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81BCB-1C06-4FAE-304A-791473E04AEB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Quelle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01AC7F-FA2B-FF3E-7059-5E1CB6C48715}"/>
              </a:ext>
            </a:extLst>
          </p:cNvPr>
          <p:cNvCxnSpPr>
            <a:cxnSpLocks/>
            <a:stCxn id="23" idx="3"/>
            <a:endCxn id="6" idx="2"/>
          </p:cNvCxnSpPr>
          <p:nvPr/>
        </p:nvCxnSpPr>
        <p:spPr>
          <a:xfrm flipH="1" flipV="1">
            <a:off x="2986333" y="2292109"/>
            <a:ext cx="1817691" cy="985497"/>
          </a:xfrm>
          <a:prstGeom prst="bentConnector4">
            <a:avLst>
              <a:gd name="adj1" fmla="val 47277"/>
              <a:gd name="adj2" fmla="val 21349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ECE58E-A610-5720-97FB-CA9FD760D132}"/>
              </a:ext>
            </a:extLst>
          </p:cNvPr>
          <p:cNvGrpSpPr/>
          <p:nvPr/>
        </p:nvGrpSpPr>
        <p:grpSpPr>
          <a:xfrm>
            <a:off x="1240730" y="4389948"/>
            <a:ext cx="987891" cy="760389"/>
            <a:chOff x="3793406" y="3615014"/>
            <a:chExt cx="1457907" cy="111906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F5C6C2-5B4E-0E39-DAEA-9A7FEC03042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0ED88BC-BC75-E0DB-0765-573762B6FB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A5529FF-C4EB-E722-5B0E-E0E88C62FE3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46537248-03C2-FAB2-30AF-C5CC45F0499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A866E19-75B2-CB4C-03FB-4F233BE105A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4524C31-21D4-D10F-8AD9-34792C14819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2CC126C-A912-C28B-62D9-ACE97B42A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71FD7A8-12FA-C5BE-B818-DAB0892A0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00310B9-700A-34C9-BC02-A8DABD5BB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FF94B8E-138F-73D0-FFBB-9AEFDAC17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59C1749B-0589-16F4-2F4D-7513E872B3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8E468E-CCD5-2C0E-5B37-CD4B4EB73D3D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E6F4F8E-84E3-EC06-3F6E-A2FE89421921}"/>
              </a:ext>
            </a:extLst>
          </p:cNvPr>
          <p:cNvGrpSpPr/>
          <p:nvPr/>
        </p:nvGrpSpPr>
        <p:grpSpPr>
          <a:xfrm>
            <a:off x="5030287" y="3043505"/>
            <a:ext cx="1004590" cy="760389"/>
            <a:chOff x="6481755" y="3590179"/>
            <a:chExt cx="1482551" cy="111906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55DC14A-7CC0-AF89-0CA6-0F55FBBB987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7C09BA-5848-82F0-ECA7-92875AD6F320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83927EF-EFEC-E80B-8846-89B1DB7E431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87AC33D5-4796-2583-ACE9-C78D6E2CB88E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0EC2374C-7B70-80B8-F7A0-06D141809A9C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6A15F5A-4404-DD2F-AD52-297F4E9EB479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D49B509-86F8-05E5-0A17-7B22A7158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6C9D3E8F-D68C-AF98-FA7D-0EEF1DBB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96DBFF-1F37-9BF1-581E-BB05DCA43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7E2F1FB-5C45-DEEE-6F9B-F566C101F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526D284-8B5A-0646-F0C5-22CF2BEC9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4182FB-80E2-DCD2-486C-E55C98B07FB6}"/>
                </a:ext>
              </a:extLst>
            </p:cNvPr>
            <p:cNvSpPr txBox="1"/>
            <p:nvPr/>
          </p:nvSpPr>
          <p:spPr>
            <a:xfrm>
              <a:off x="6481755" y="4256291"/>
              <a:ext cx="1482551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Blueprint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BEF98E4-1E7B-21B2-BC89-E0118AEB4C52}"/>
              </a:ext>
            </a:extLst>
          </p:cNvPr>
          <p:cNvSpPr txBox="1"/>
          <p:nvPr/>
        </p:nvSpPr>
        <p:spPr>
          <a:xfrm rot="16200000">
            <a:off x="2657920" y="2600475"/>
            <a:ext cx="7702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Rust: FFI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F882FF-EA13-B669-1F97-B7C154331422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1893909" y="1801202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58BE3D-9381-9B92-EAFE-6DF262DDE3CD}"/>
              </a:ext>
            </a:extLst>
          </p:cNvPr>
          <p:cNvSpPr/>
          <p:nvPr/>
        </p:nvSpPr>
        <p:spPr>
          <a:xfrm>
            <a:off x="6354296" y="1312395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 / x64 &gt;&gt;</a:t>
            </a:r>
          </a:p>
          <a:p>
            <a:pPr algn="ctr"/>
            <a:r>
              <a:rPr lang="en-US" dirty="0"/>
              <a:t>AVX-Lib</a:t>
            </a:r>
          </a:p>
          <a:p>
            <a:pPr algn="ctr"/>
            <a:r>
              <a:rPr lang="en-US" sz="800" dirty="0"/>
              <a:t>[includes a hijacked </a:t>
            </a:r>
            <a:r>
              <a:rPr lang="en-US" sz="800" dirty="0" err="1"/>
              <a:t>XVMem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39CB139-D60A-6EE5-E290-96AE61C61CF8}"/>
              </a:ext>
            </a:extLst>
          </p:cNvPr>
          <p:cNvSpPr/>
          <p:nvPr/>
        </p:nvSpPr>
        <p:spPr>
          <a:xfrm>
            <a:off x="6354295" y="2767249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AVX-Search</a:t>
            </a:r>
          </a:p>
          <a:p>
            <a:pPr algn="ctr"/>
            <a:r>
              <a:rPr lang="en-US" sz="800" dirty="0"/>
              <a:t>[library / </a:t>
            </a:r>
            <a:r>
              <a:rPr lang="en-US" sz="800" dirty="0" err="1"/>
              <a:t>flatbuffers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93" name="Straight Arrow Connector 89">
            <a:extLst>
              <a:ext uri="{FF2B5EF4-FFF2-40B4-BE49-F238E27FC236}">
                <a16:creationId xmlns:a16="http://schemas.microsoft.com/office/drawing/2014/main" id="{7C18F971-3040-6ABA-D334-DEC0F5DA32DA}"/>
              </a:ext>
            </a:extLst>
          </p:cNvPr>
          <p:cNvCxnSpPr>
            <a:cxnSpLocks/>
            <a:stCxn id="107" idx="0"/>
            <a:endCxn id="89" idx="2"/>
          </p:cNvCxnSpPr>
          <p:nvPr/>
        </p:nvCxnSpPr>
        <p:spPr>
          <a:xfrm flipH="1" flipV="1">
            <a:off x="7142025" y="3746963"/>
            <a:ext cx="1" cy="4410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7A465D8-0ACE-80E0-6CC6-C84668003954}"/>
              </a:ext>
            </a:extLst>
          </p:cNvPr>
          <p:cNvCxnSpPr>
            <a:stCxn id="89" idx="0"/>
            <a:endCxn id="88" idx="2"/>
          </p:cNvCxnSpPr>
          <p:nvPr/>
        </p:nvCxnSpPr>
        <p:spPr>
          <a:xfrm flipV="1">
            <a:off x="7142025" y="2292109"/>
            <a:ext cx="1" cy="47514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67CC54A-1510-65FA-FE8D-7F99F573EAD1}"/>
              </a:ext>
            </a:extLst>
          </p:cNvPr>
          <p:cNvSpPr/>
          <p:nvPr/>
        </p:nvSpPr>
        <p:spPr>
          <a:xfrm>
            <a:off x="6354296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[initially Windows 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04DBD6D-BA5E-2D3A-4860-7B2C79C3474F}"/>
              </a:ext>
            </a:extLst>
          </p:cNvPr>
          <p:cNvSpPr/>
          <p:nvPr/>
        </p:nvSpPr>
        <p:spPr>
          <a:xfrm>
            <a:off x="8425315" y="2769787"/>
            <a:ext cx="1575459" cy="979714"/>
          </a:xfrm>
          <a:prstGeom prst="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AVX-API</a:t>
            </a:r>
          </a:p>
          <a:p>
            <a:pPr algn="ctr"/>
            <a:r>
              <a:rPr lang="en-US" sz="800" dirty="0"/>
              <a:t>[Oat++]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Q2/2024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EDFF43D-B442-5B76-553B-DB1510A220F2}"/>
              </a:ext>
            </a:extLst>
          </p:cNvPr>
          <p:cNvSpPr/>
          <p:nvPr/>
        </p:nvSpPr>
        <p:spPr>
          <a:xfrm>
            <a:off x="8425315" y="5582963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4BE765B-787A-FB95-BA9E-AD9AA586CBB2}"/>
              </a:ext>
            </a:extLst>
          </p:cNvPr>
          <p:cNvCxnSpPr>
            <a:cxnSpLocks/>
            <a:stCxn id="154" idx="0"/>
            <a:endCxn id="279" idx="2"/>
          </p:cNvCxnSpPr>
          <p:nvPr/>
        </p:nvCxnSpPr>
        <p:spPr>
          <a:xfrm flipV="1">
            <a:off x="9213045" y="5167766"/>
            <a:ext cx="0" cy="41519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89">
            <a:extLst>
              <a:ext uri="{FF2B5EF4-FFF2-40B4-BE49-F238E27FC236}">
                <a16:creationId xmlns:a16="http://schemas.microsoft.com/office/drawing/2014/main" id="{7558BCD1-2065-C2C1-A12A-DF984D759E7F}"/>
              </a:ext>
            </a:extLst>
          </p:cNvPr>
          <p:cNvCxnSpPr>
            <a:cxnSpLocks/>
            <a:stCxn id="120" idx="1"/>
            <a:endCxn id="89" idx="3"/>
          </p:cNvCxnSpPr>
          <p:nvPr/>
        </p:nvCxnSpPr>
        <p:spPr>
          <a:xfrm flipH="1" flipV="1">
            <a:off x="7929754" y="3257106"/>
            <a:ext cx="495561" cy="2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7003823" y="5817378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69">
            <a:extLst>
              <a:ext uri="{FF2B5EF4-FFF2-40B4-BE49-F238E27FC236}">
                <a16:creationId xmlns:a16="http://schemas.microsoft.com/office/drawing/2014/main" id="{CCA8C9DE-9E4D-995E-7A4F-766FC4C76DDA}"/>
              </a:ext>
            </a:extLst>
          </p:cNvPr>
          <p:cNvCxnSpPr>
            <a:cxnSpLocks/>
            <a:endCxn id="107" idx="2"/>
          </p:cNvCxnSpPr>
          <p:nvPr/>
        </p:nvCxnSpPr>
        <p:spPr>
          <a:xfrm rot="16200000" flipV="1">
            <a:off x="6865637" y="5444156"/>
            <a:ext cx="552783" cy="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29FE2FDE-5414-9A45-E28F-17256BD5AB93}"/>
              </a:ext>
            </a:extLst>
          </p:cNvPr>
          <p:cNvGrpSpPr/>
          <p:nvPr/>
        </p:nvGrpSpPr>
        <p:grpSpPr>
          <a:xfrm>
            <a:off x="2355512" y="2758219"/>
            <a:ext cx="603359" cy="760389"/>
            <a:chOff x="4092905" y="3615014"/>
            <a:chExt cx="890423" cy="1119069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2D94C87-98B7-A28A-6AA1-FEAEE70F9203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A30D00E-BB54-D577-5B20-F4D8EF76E9CB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07BE8700-4B97-ED5E-8D18-DF740823556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Isosceles Triangle 219">
                  <a:extLst>
                    <a:ext uri="{FF2B5EF4-FFF2-40B4-BE49-F238E27FC236}">
                      <a16:creationId xmlns:a16="http://schemas.microsoft.com/office/drawing/2014/main" id="{32B651C8-2743-35BE-2C15-B88E40E66C9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Isosceles Triangle 220">
                  <a:extLst>
                    <a:ext uri="{FF2B5EF4-FFF2-40B4-BE49-F238E27FC236}">
                      <a16:creationId xmlns:a16="http://schemas.microsoft.com/office/drawing/2014/main" id="{6F53A6AD-2B78-C960-2F3C-834C0CD4553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EC677042-A397-1AC0-51D9-89560D14A6E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9F2121D-7ECE-3561-C839-9B5B39311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EE457FB5-868A-0908-968B-D158D9EFF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835000-ED37-27C1-B535-72A263F5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CC4E521F-83AD-A150-F657-86E74DE4F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FC702E-92F0-87A7-490F-C30244A18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C11E5507-3F0D-B2DF-ECE7-DC764736C541}"/>
                </a:ext>
              </a:extLst>
            </p:cNvPr>
            <p:cNvSpPr txBox="1"/>
            <p:nvPr/>
          </p:nvSpPr>
          <p:spPr>
            <a:xfrm>
              <a:off x="4092905" y="4281126"/>
              <a:ext cx="890423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Pinshot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600" dirty="0" err="1">
                  <a:solidFill>
                    <a:schemeClr val="bg1">
                      <a:lumMod val="50000"/>
                    </a:schemeClr>
                  </a:solidFill>
                </a:rPr>
                <a:t>json</a:t>
              </a:r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10717223" y="5817378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6570552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Windows User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10278285" y="635800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User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E2607F90-F9CB-71E0-2091-1AC884E94E61}"/>
              </a:ext>
            </a:extLst>
          </p:cNvPr>
          <p:cNvSpPr/>
          <p:nvPr/>
        </p:nvSpPr>
        <p:spPr>
          <a:xfrm>
            <a:off x="4299637" y="4188052"/>
            <a:ext cx="157545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C++ / x64 &gt;&gt;</a:t>
            </a:r>
          </a:p>
          <a:p>
            <a:pPr algn="ctr"/>
            <a:r>
              <a:rPr lang="en-US" dirty="0"/>
              <a:t>AVX-Command</a:t>
            </a:r>
          </a:p>
          <a:p>
            <a:pPr algn="ctr"/>
            <a:r>
              <a:rPr lang="en-US" sz="800" dirty="0"/>
              <a:t>[console app]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252" name="Straight Arrow Connector 169">
            <a:extLst>
              <a:ext uri="{FF2B5EF4-FFF2-40B4-BE49-F238E27FC236}">
                <a16:creationId xmlns:a16="http://schemas.microsoft.com/office/drawing/2014/main" id="{D4704838-92EC-6C00-8CA3-A77020254C32}"/>
              </a:ext>
            </a:extLst>
          </p:cNvPr>
          <p:cNvCxnSpPr>
            <a:cxnSpLocks/>
            <a:endCxn id="154" idx="1"/>
          </p:cNvCxnSpPr>
          <p:nvPr/>
        </p:nvCxnSpPr>
        <p:spPr>
          <a:xfrm flipV="1">
            <a:off x="7267525" y="6072820"/>
            <a:ext cx="1157790" cy="133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169">
            <a:extLst>
              <a:ext uri="{FF2B5EF4-FFF2-40B4-BE49-F238E27FC236}">
                <a16:creationId xmlns:a16="http://schemas.microsoft.com/office/drawing/2014/main" id="{51070BE7-EFE8-18E2-C82F-01C92AFAE5C9}"/>
              </a:ext>
            </a:extLst>
          </p:cNvPr>
          <p:cNvCxnSpPr>
            <a:cxnSpLocks/>
          </p:cNvCxnSpPr>
          <p:nvPr/>
        </p:nvCxnSpPr>
        <p:spPr>
          <a:xfrm flipV="1">
            <a:off x="5870569" y="3746963"/>
            <a:ext cx="479417" cy="42316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Arrow: Right 269">
            <a:extLst>
              <a:ext uri="{FF2B5EF4-FFF2-40B4-BE49-F238E27FC236}">
                <a16:creationId xmlns:a16="http://schemas.microsoft.com/office/drawing/2014/main" id="{7EEF58AA-6A5C-A039-F343-0F704CDF668F}"/>
              </a:ext>
            </a:extLst>
          </p:cNvPr>
          <p:cNvSpPr/>
          <p:nvPr/>
        </p:nvSpPr>
        <p:spPr>
          <a:xfrm>
            <a:off x="5695121" y="3264551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Arrow: Right 271">
            <a:extLst>
              <a:ext uri="{FF2B5EF4-FFF2-40B4-BE49-F238E27FC236}">
                <a16:creationId xmlns:a16="http://schemas.microsoft.com/office/drawing/2014/main" id="{90B2D8AC-EED4-956A-74FE-778B551007DB}"/>
              </a:ext>
            </a:extLst>
          </p:cNvPr>
          <p:cNvSpPr/>
          <p:nvPr/>
        </p:nvSpPr>
        <p:spPr>
          <a:xfrm>
            <a:off x="2853209" y="302284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99900541-2FDB-91DD-78B7-FAD3497568FF}"/>
              </a:ext>
            </a:extLst>
          </p:cNvPr>
          <p:cNvSpPr/>
          <p:nvPr/>
        </p:nvSpPr>
        <p:spPr>
          <a:xfrm>
            <a:off x="8425315" y="4188052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</a:t>
            </a:r>
            <a:r>
              <a:rPr lang="en-US" sz="800" dirty="0" err="1"/>
              <a:t>javaScript</a:t>
            </a:r>
            <a:r>
              <a:rPr lang="en-US" sz="800" dirty="0"/>
              <a:t> &gt;&gt;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r>
              <a:rPr lang="en-US" sz="800" dirty="0"/>
              <a:t>Q4/2024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D9160D4-3A77-A9A5-BC43-6367E03AA96D}"/>
              </a:ext>
            </a:extLst>
          </p:cNvPr>
          <p:cNvCxnSpPr>
            <a:cxnSpLocks/>
            <a:stCxn id="279" idx="0"/>
            <a:endCxn id="120" idx="2"/>
          </p:cNvCxnSpPr>
          <p:nvPr/>
        </p:nvCxnSpPr>
        <p:spPr>
          <a:xfrm flipV="1">
            <a:off x="9213045" y="3749501"/>
            <a:ext cx="0" cy="4385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169">
            <a:extLst>
              <a:ext uri="{FF2B5EF4-FFF2-40B4-BE49-F238E27FC236}">
                <a16:creationId xmlns:a16="http://schemas.microsoft.com/office/drawing/2014/main" id="{4A8B6838-9F73-82CA-FC60-66A611AC50EB}"/>
              </a:ext>
            </a:extLst>
          </p:cNvPr>
          <p:cNvCxnSpPr>
            <a:cxnSpLocks/>
            <a:endCxn id="251" idx="2"/>
          </p:cNvCxnSpPr>
          <p:nvPr/>
        </p:nvCxnSpPr>
        <p:spPr>
          <a:xfrm rot="10800000">
            <a:off x="5087368" y="5167766"/>
            <a:ext cx="1832909" cy="90505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4D9D858-EA7C-6868-09AF-8AED0B543FE2}"/>
              </a:ext>
            </a:extLst>
          </p:cNvPr>
          <p:cNvSpPr/>
          <p:nvPr/>
        </p:nvSpPr>
        <p:spPr>
          <a:xfrm>
            <a:off x="8425315" y="1312395"/>
            <a:ext cx="1575459" cy="97971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&lt;&lt; C# &gt;&gt;</a:t>
            </a:r>
          </a:p>
          <a:p>
            <a:pPr algn="ctr"/>
            <a:r>
              <a:rPr lang="en-US" dirty="0"/>
              <a:t>AV-Bible-Web</a:t>
            </a:r>
          </a:p>
          <a:p>
            <a:pPr algn="ctr"/>
            <a:r>
              <a:rPr lang="en-US" sz="800" dirty="0"/>
              <a:t>[Azure Web App / </a:t>
            </a:r>
            <a:r>
              <a:rPr lang="en-US" sz="800" dirty="0" err="1"/>
              <a:t>Blazor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Q3/2024</a:t>
            </a:r>
          </a:p>
        </p:txBody>
      </p:sp>
      <p:cxnSp>
        <p:nvCxnSpPr>
          <p:cNvPr id="333" name="Straight Arrow Connector 169">
            <a:extLst>
              <a:ext uri="{FF2B5EF4-FFF2-40B4-BE49-F238E27FC236}">
                <a16:creationId xmlns:a16="http://schemas.microsoft.com/office/drawing/2014/main" id="{ADBDEF2A-24F6-1B05-78E3-E6CF639CDC5B}"/>
              </a:ext>
            </a:extLst>
          </p:cNvPr>
          <p:cNvCxnSpPr>
            <a:cxnSpLocks/>
            <a:stCxn id="327" idx="2"/>
            <a:endCxn id="120" idx="0"/>
          </p:cNvCxnSpPr>
          <p:nvPr/>
        </p:nvCxnSpPr>
        <p:spPr>
          <a:xfrm rot="5400000">
            <a:off x="8974206" y="2530948"/>
            <a:ext cx="477678" cy="12700"/>
          </a:xfrm>
          <a:prstGeom prst="bentConnector3">
            <a:avLst>
              <a:gd name="adj1" fmla="val 10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73331127-AE68-A9F9-0EC4-7768E2DACF35}"/>
              </a:ext>
            </a:extLst>
          </p:cNvPr>
          <p:cNvCxnSpPr>
            <a:cxnSpLocks/>
            <a:endCxn id="327" idx="3"/>
          </p:cNvCxnSpPr>
          <p:nvPr/>
        </p:nvCxnSpPr>
        <p:spPr>
          <a:xfrm rot="16200000" flipV="1">
            <a:off x="8466230" y="3336797"/>
            <a:ext cx="3924269" cy="85517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49B59-B589-DC16-93BA-859964957C1E}"/>
              </a:ext>
            </a:extLst>
          </p:cNvPr>
          <p:cNvGrpSpPr/>
          <p:nvPr/>
        </p:nvGrpSpPr>
        <p:grpSpPr>
          <a:xfrm>
            <a:off x="4709808" y="1288744"/>
            <a:ext cx="1624915" cy="852722"/>
            <a:chOff x="6017740" y="3590179"/>
            <a:chExt cx="2398012" cy="125495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7D1EA8-1331-4DEF-74CC-8A7F2E6CA57F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45FDD31-9B40-253C-FB30-3A8045A3E5E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64A1BF9-BB9C-D736-BA90-C74EA92ACF4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18345CD5-19BA-F3FA-1DD2-471703EB12E8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>
                  <a:extLst>
                    <a:ext uri="{FF2B5EF4-FFF2-40B4-BE49-F238E27FC236}">
                      <a16:creationId xmlns:a16="http://schemas.microsoft.com/office/drawing/2014/main" id="{25F9A2CF-7006-8545-DB52-8142477892A1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464DA55-F6BF-2354-51AE-718125BDCFD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5F2F1C6-3C2A-C763-D01C-2F21999DC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01DF9C12-0584-ACF0-016F-6CF668B49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AF6749B-9A82-3433-DCAF-DCDD50E81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5C68A0F-9B86-7361-C85E-CBA2CEE88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9369660-0B8A-6F3A-EDCD-4F754E72C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0A334-E00A-9F21-1DA3-F8C43E05B525}"/>
                </a:ext>
              </a:extLst>
            </p:cNvPr>
            <p:cNvSpPr txBox="1"/>
            <p:nvPr/>
          </p:nvSpPr>
          <p:spPr>
            <a:xfrm>
              <a:off x="6017740" y="4256291"/>
              <a:ext cx="2398012" cy="588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schemeClr val="bg1">
                      <a:lumMod val="50000"/>
                    </a:schemeClr>
                  </a:solidFill>
                </a:rPr>
                <a:t>AVX-Omega-3911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884A0F8F-99DB-EB0E-E3E8-E1BE560854DA}"/>
              </a:ext>
            </a:extLst>
          </p:cNvPr>
          <p:cNvSpPr/>
          <p:nvPr/>
        </p:nvSpPr>
        <p:spPr>
          <a:xfrm rot="10800000">
            <a:off x="5498646" y="2939163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80C2C8-DB3A-27E1-0E24-8A1AB42FF807}"/>
              </a:ext>
            </a:extLst>
          </p:cNvPr>
          <p:cNvSpPr txBox="1"/>
          <p:nvPr/>
        </p:nvSpPr>
        <p:spPr>
          <a:xfrm>
            <a:off x="5480461" y="2868286"/>
            <a:ext cx="937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1"/>
                </a:solidFill>
              </a:rPr>
              <a:t>Quelle command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6B30CD-F697-AD38-00B5-7978629AB47F}"/>
              </a:ext>
            </a:extLst>
          </p:cNvPr>
          <p:cNvCxnSpPr>
            <a:cxnSpLocks/>
          </p:cNvCxnSpPr>
          <p:nvPr/>
        </p:nvCxnSpPr>
        <p:spPr>
          <a:xfrm flipH="1" flipV="1">
            <a:off x="1881361" y="4672774"/>
            <a:ext cx="304694" cy="105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5">
            <a:extLst>
              <a:ext uri="{FF2B5EF4-FFF2-40B4-BE49-F238E27FC236}">
                <a16:creationId xmlns:a16="http://schemas.microsoft.com/office/drawing/2014/main" id="{D3B71E10-8CBA-BC08-23D4-1091CDB8201A}"/>
              </a:ext>
            </a:extLst>
          </p:cNvPr>
          <p:cNvCxnSpPr>
            <a:cxnSpLocks/>
            <a:stCxn id="23" idx="3"/>
            <a:endCxn id="9" idx="0"/>
          </p:cNvCxnSpPr>
          <p:nvPr/>
        </p:nvCxnSpPr>
        <p:spPr>
          <a:xfrm flipH="1">
            <a:off x="2984103" y="3277606"/>
            <a:ext cx="1819921" cy="910446"/>
          </a:xfrm>
          <a:prstGeom prst="bentConnector4">
            <a:avLst>
              <a:gd name="adj1" fmla="val 45751"/>
              <a:gd name="adj2" fmla="val 2558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9CDAF-8273-9ABD-5858-3FBAF3771B6B}"/>
              </a:ext>
            </a:extLst>
          </p:cNvPr>
          <p:cNvSpPr/>
          <p:nvPr/>
        </p:nvSpPr>
        <p:spPr>
          <a:xfrm>
            <a:off x="3228565" y="2787749"/>
            <a:ext cx="1575459" cy="9797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C# x64 &gt;&gt;</a:t>
            </a:r>
          </a:p>
          <a:p>
            <a:pPr algn="ctr"/>
            <a:r>
              <a:rPr lang="en-US" dirty="0"/>
              <a:t>Blueprint-Blue</a:t>
            </a:r>
          </a:p>
          <a:p>
            <a:pPr algn="ctr"/>
            <a:r>
              <a:rPr lang="en-US" sz="800" dirty="0"/>
              <a:t> [dotnet 7.0 / </a:t>
            </a:r>
            <a:r>
              <a:rPr lang="en-US" sz="800" dirty="0" err="1"/>
              <a:t>FlatSharp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Q3/2023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F5D7C4-054A-5368-2A37-4E4E28CD908E}"/>
              </a:ext>
            </a:extLst>
          </p:cNvPr>
          <p:cNvGrpSpPr/>
          <p:nvPr/>
        </p:nvGrpSpPr>
        <p:grpSpPr>
          <a:xfrm>
            <a:off x="4790274" y="2168193"/>
            <a:ext cx="1396197" cy="775777"/>
            <a:chOff x="6128291" y="3590179"/>
            <a:chExt cx="2060475" cy="114171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B1414B1-BCBA-2A0B-3663-586494C3D0A1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5D1E0AF-DF30-0CDA-60C0-C8D66F1E2B0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A1B0271E-838E-CC16-0FE8-61CE508E4AD4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Isosceles Triangle 99">
                  <a:extLst>
                    <a:ext uri="{FF2B5EF4-FFF2-40B4-BE49-F238E27FC236}">
                      <a16:creationId xmlns:a16="http://schemas.microsoft.com/office/drawing/2014/main" id="{42F70908-34EA-20CD-6D5C-248B67FA6BF3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Isosceles Triangle 101">
                  <a:extLst>
                    <a:ext uri="{FF2B5EF4-FFF2-40B4-BE49-F238E27FC236}">
                      <a16:creationId xmlns:a16="http://schemas.microsoft.com/office/drawing/2014/main" id="{7A844674-834D-072E-AC36-9FD6A9F3D71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33892D1C-EF0C-D7A6-7A89-449386A5EF5B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4821ED9-2955-AD74-731D-8C538C0750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1115B24B-2DFE-982E-63C2-94E6AB28E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AA9587AC-9E06-956C-E583-C5F08AC15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EA9C795C-0B90-9BDB-C927-5F76F0357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ABAF272-2A6C-726B-F091-FD5A871245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CA5AD47-EABA-8B67-4A00-682C4A613EA9}"/>
                </a:ext>
              </a:extLst>
            </p:cNvPr>
            <p:cNvSpPr txBox="1"/>
            <p:nvPr/>
          </p:nvSpPr>
          <p:spPr>
            <a:xfrm>
              <a:off x="6128291" y="4256291"/>
              <a:ext cx="2060475" cy="475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AVX-Lexicon</a:t>
              </a:r>
            </a:p>
            <a:p>
              <a:pPr algn="ctr"/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&lt;&lt;</a:t>
              </a:r>
              <a:r>
                <a:rPr lang="en-US" sz="700" dirty="0" err="1">
                  <a:solidFill>
                    <a:schemeClr val="bg1">
                      <a:lumMod val="50000"/>
                    </a:schemeClr>
                  </a:solidFill>
                </a:rPr>
                <a:t>flatbuffers</a:t>
              </a:r>
              <a:r>
                <a:rPr lang="en-US" sz="700" dirty="0">
                  <a:solidFill>
                    <a:schemeClr val="bg1">
                      <a:lumMod val="50000"/>
                    </a:schemeClr>
                  </a:solidFill>
                </a:rPr>
                <a:t>&gt;&gt;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05B72EA-DF1E-BE10-BDEC-8997EAEFF3AE}"/>
              </a:ext>
            </a:extLst>
          </p:cNvPr>
          <p:cNvSpPr txBox="1"/>
          <p:nvPr/>
        </p:nvSpPr>
        <p:spPr>
          <a:xfrm rot="16200000">
            <a:off x="4022843" y="2498836"/>
            <a:ext cx="55309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5CC9764-E311-3161-C3F7-EB80DC496B4C}"/>
              </a:ext>
            </a:extLst>
          </p:cNvPr>
          <p:cNvSpPr txBox="1"/>
          <p:nvPr/>
        </p:nvSpPr>
        <p:spPr>
          <a:xfrm>
            <a:off x="3156618" y="195734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5646C02-6F87-454C-9898-B856CE36A216}"/>
              </a:ext>
            </a:extLst>
          </p:cNvPr>
          <p:cNvSpPr txBox="1"/>
          <p:nvPr/>
        </p:nvSpPr>
        <p:spPr>
          <a:xfrm>
            <a:off x="7318449" y="2001375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284AB2F-35EA-BC88-C3DF-ED7AF90EA35E}"/>
              </a:ext>
            </a:extLst>
          </p:cNvPr>
          <p:cNvSpPr txBox="1"/>
          <p:nvPr/>
        </p:nvSpPr>
        <p:spPr>
          <a:xfrm>
            <a:off x="4252808" y="3463358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01A188-BFDF-1018-3C40-A4901686F9A3}"/>
              </a:ext>
            </a:extLst>
          </p:cNvPr>
          <p:cNvSpPr txBox="1"/>
          <p:nvPr/>
        </p:nvSpPr>
        <p:spPr>
          <a:xfrm>
            <a:off x="3167792" y="4870477"/>
            <a:ext cx="47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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33" name="Straight Arrow Connector 169">
            <a:extLst>
              <a:ext uri="{FF2B5EF4-FFF2-40B4-BE49-F238E27FC236}">
                <a16:creationId xmlns:a16="http://schemas.microsoft.com/office/drawing/2014/main" id="{1BD018A9-6DD0-0540-6E92-9DAB2700AAC7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10000774" y="6072820"/>
            <a:ext cx="6761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D0240A4E-9805-8E69-6D3E-C4FE6883DB6B}"/>
              </a:ext>
            </a:extLst>
          </p:cNvPr>
          <p:cNvSpPr/>
          <p:nvPr/>
        </p:nvSpPr>
        <p:spPr>
          <a:xfrm>
            <a:off x="5695122" y="164928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35EADD59-02A6-EFDD-3877-9F012DE8DA9E}"/>
              </a:ext>
            </a:extLst>
          </p:cNvPr>
          <p:cNvSpPr/>
          <p:nvPr/>
        </p:nvSpPr>
        <p:spPr>
          <a:xfrm rot="10800000">
            <a:off x="5233884" y="1649348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Arrow: Right 156">
            <a:extLst>
              <a:ext uri="{FF2B5EF4-FFF2-40B4-BE49-F238E27FC236}">
                <a16:creationId xmlns:a16="http://schemas.microsoft.com/office/drawing/2014/main" id="{90C31612-300F-4590-7C2E-748B19D79A40}"/>
              </a:ext>
            </a:extLst>
          </p:cNvPr>
          <p:cNvSpPr/>
          <p:nvPr/>
        </p:nvSpPr>
        <p:spPr>
          <a:xfrm>
            <a:off x="1931103" y="1904574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6A4BB092-1D77-2CA1-3522-8EA878E9F5D9}"/>
              </a:ext>
            </a:extLst>
          </p:cNvPr>
          <p:cNvSpPr/>
          <p:nvPr/>
        </p:nvSpPr>
        <p:spPr>
          <a:xfrm>
            <a:off x="1930653" y="4778202"/>
            <a:ext cx="82583" cy="77170"/>
          </a:xfrm>
          <a:prstGeom prst="rightArrow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DB992E-F2CC-0F97-5361-60643B3754EC}"/>
              </a:ext>
            </a:extLst>
          </p:cNvPr>
          <p:cNvSpPr txBox="1"/>
          <p:nvPr/>
        </p:nvSpPr>
        <p:spPr>
          <a:xfrm rot="16200000">
            <a:off x="2281579" y="2425146"/>
            <a:ext cx="6122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A183B3-143A-CC1C-33F2-997C1B1D475F}"/>
              </a:ext>
            </a:extLst>
          </p:cNvPr>
          <p:cNvSpPr txBox="1"/>
          <p:nvPr/>
        </p:nvSpPr>
        <p:spPr>
          <a:xfrm>
            <a:off x="4762385" y="3147666"/>
            <a:ext cx="560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7030A0"/>
                </a:solidFill>
              </a:rPr>
              <a:t>generate</a:t>
            </a:r>
            <a:endParaRPr 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90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view of a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2904803" y="330965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1806177" y="3238400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195342" y="3636225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3825141" y="3635460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4451278" y="3244441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5583465" y="3309652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7117328" y="3244441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6503803" y="3635460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4976306" y="3635460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8266409" y="3308887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for Quelle command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7642356" y="3635459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2214091" y="3441071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15790</TotalTime>
  <Words>1008</Words>
  <Application>Microsoft Office PowerPoint</Application>
  <PresentationFormat>Widescreen</PresentationFormat>
  <Paragraphs>341</Paragraphs>
  <Slides>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AVX-Framework</vt:lpstr>
      <vt:lpstr>AVX-Framework – Dotnet – CY2024</vt:lpstr>
      <vt:lpstr>AVX Framework Roadmap – 3C12 – CY2023</vt:lpstr>
      <vt:lpstr>AVX Framework Roadmap – 3C12 – CY2024</vt:lpstr>
      <vt:lpstr>AVX-Framework – Native – CY2025 (github.com/AV-Text/AVX)</vt:lpstr>
      <vt:lpstr>AVX Native Roadmap – 3C02 – CY2025 (conceptual)</vt:lpstr>
      <vt:lpstr>AVX Roadmap – 3A21 – CY2024</vt:lpstr>
      <vt:lpstr> AVX Roadmap – 3911</vt:lpstr>
      <vt:lpstr>Functional view of a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106</cp:revision>
  <dcterms:created xsi:type="dcterms:W3CDTF">2023-02-26T04:19:59Z</dcterms:created>
  <dcterms:modified xsi:type="dcterms:W3CDTF">2023-12-13T05:48:18Z</dcterms:modified>
</cp:coreProperties>
</file>