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8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203864"/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9" autoAdjust="0"/>
    <p:restoredTop sz="97432" autoAdjust="0"/>
  </p:normalViewPr>
  <p:slideViewPr>
    <p:cSldViewPr snapToGrid="0">
      <p:cViewPr varScale="1">
        <p:scale>
          <a:sx n="157" d="100"/>
          <a:sy n="157" d="100"/>
        </p:scale>
        <p:origin x="156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AV-Native-SDK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/ Roadmap</a:t>
            </a:r>
          </a:p>
          <a:p>
            <a:r>
              <a:rPr lang="en-US" sz="1800" dirty="0"/>
              <a:t>4-15-2025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467">
            <a:extLst>
              <a:ext uri="{FF2B5EF4-FFF2-40B4-BE49-F238E27FC236}">
                <a16:creationId xmlns:a16="http://schemas.microsoft.com/office/drawing/2014/main" id="{986B2DDF-6239-0A89-9BAD-21AB5895FEB6}"/>
              </a:ext>
            </a:extLst>
          </p:cNvPr>
          <p:cNvSpPr/>
          <p:nvPr/>
        </p:nvSpPr>
        <p:spPr>
          <a:xfrm>
            <a:off x="786384" y="1827950"/>
            <a:ext cx="6668932" cy="45794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AV-Native-SDK</a:t>
            </a:r>
          </a:p>
        </p:txBody>
      </p:sp>
      <p:cxnSp>
        <p:nvCxnSpPr>
          <p:cNvPr id="11" name="Straight Arrow Connector 105">
            <a:extLst>
              <a:ext uri="{FF2B5EF4-FFF2-40B4-BE49-F238E27FC236}">
                <a16:creationId xmlns:a16="http://schemas.microsoft.com/office/drawing/2014/main" id="{2F94E457-C1B6-4A4F-5009-D43B6FED2AA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99701" y="3191662"/>
            <a:ext cx="1639933" cy="1086258"/>
          </a:xfrm>
          <a:prstGeom prst="bentConnector4">
            <a:avLst>
              <a:gd name="adj1" fmla="val 36497"/>
              <a:gd name="adj2" fmla="val 8625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105">
            <a:extLst>
              <a:ext uri="{FF2B5EF4-FFF2-40B4-BE49-F238E27FC236}">
                <a16:creationId xmlns:a16="http://schemas.microsoft.com/office/drawing/2014/main" id="{0CD67265-4742-41F5-1211-E794EA7A2211}"/>
              </a:ext>
            </a:extLst>
          </p:cNvPr>
          <p:cNvCxnSpPr>
            <a:cxnSpLocks/>
          </p:cNvCxnSpPr>
          <p:nvPr/>
        </p:nvCxnSpPr>
        <p:spPr>
          <a:xfrm>
            <a:off x="6076850" y="5686332"/>
            <a:ext cx="511672" cy="18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8F23A36-4E81-1E33-E2C9-DC802640233F}"/>
              </a:ext>
            </a:extLst>
          </p:cNvPr>
          <p:cNvGrpSpPr/>
          <p:nvPr/>
        </p:nvGrpSpPr>
        <p:grpSpPr>
          <a:xfrm>
            <a:off x="6241188" y="2433009"/>
            <a:ext cx="1139076" cy="853175"/>
            <a:chOff x="10738631" y="2574015"/>
            <a:chExt cx="1139076" cy="85317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7593AE6-8FB8-BFEF-DC16-AF27CB83D232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ACA33FA-69B5-1E0B-1610-9D18240AC2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8BC334C8-A334-C4B8-EA44-1727C38BC90A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Isosceles Triangle 451">
                  <a:extLst>
                    <a:ext uri="{FF2B5EF4-FFF2-40B4-BE49-F238E27FC236}">
                      <a16:creationId xmlns:a16="http://schemas.microsoft.com/office/drawing/2014/main" id="{9D365B16-168F-712A-16BC-E13517F976E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Isosceles Triangle 452">
                  <a:extLst>
                    <a:ext uri="{FF2B5EF4-FFF2-40B4-BE49-F238E27FC236}">
                      <a16:creationId xmlns:a16="http://schemas.microsoft.com/office/drawing/2014/main" id="{340BADA1-A73B-8917-0E42-B6622988E60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C16F0DC-2034-F015-A618-27D29D0B4BD4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3EEE9D9-FAC8-AC65-B347-182EC9FABF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7ACF635A-0940-9983-8498-3D8E2F1328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13460262-A25E-B92C-440F-7CD5F6F637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F6573097-8522-F4F1-192F-4C8D2BA9F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55F4A31-53AA-07E6-726D-C59C499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B1892D1-5255-A2FB-B637-D6BEF0774646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469" name="Straight Arrow Connector 89">
            <a:extLst>
              <a:ext uri="{FF2B5EF4-FFF2-40B4-BE49-F238E27FC236}">
                <a16:creationId xmlns:a16="http://schemas.microsoft.com/office/drawing/2014/main" id="{BDC18B5E-CC88-00BD-9C70-1CC3562240AE}"/>
              </a:ext>
            </a:extLst>
          </p:cNvPr>
          <p:cNvCxnSpPr>
            <a:cxnSpLocks/>
            <a:stCxn id="472" idx="2"/>
            <a:endCxn id="480" idx="0"/>
          </p:cNvCxnSpPr>
          <p:nvPr/>
        </p:nvCxnSpPr>
        <p:spPr>
          <a:xfrm rot="5400000">
            <a:off x="3342717" y="3455667"/>
            <a:ext cx="478931" cy="180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Rectangle 469">
            <a:extLst>
              <a:ext uri="{FF2B5EF4-FFF2-40B4-BE49-F238E27FC236}">
                <a16:creationId xmlns:a16="http://schemas.microsoft.com/office/drawing/2014/main" id="{26189958-1727-9DE8-E89A-5CF4CC557862}"/>
              </a:ext>
            </a:extLst>
          </p:cNvPr>
          <p:cNvSpPr/>
          <p:nvPr/>
        </p:nvSpPr>
        <p:spPr>
          <a:xfrm>
            <a:off x="4665729" y="5148519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/>
              <a:t>pinshot</a:t>
            </a:r>
            <a:r>
              <a:rPr lang="en-US" sz="1600" dirty="0"/>
              <a:t>-blue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B0ECD05A-8FF9-9A2C-B3AE-87B6769A0E51}"/>
              </a:ext>
            </a:extLst>
          </p:cNvPr>
          <p:cNvSpPr/>
          <p:nvPr/>
        </p:nvSpPr>
        <p:spPr>
          <a:xfrm>
            <a:off x="2791156" y="514535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b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lueprint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-blue</a:t>
            </a: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8E491615-CDDD-92FA-BB1C-1C572B63E455}"/>
              </a:ext>
            </a:extLst>
          </p:cNvPr>
          <p:cNvSpPr/>
          <p:nvPr/>
        </p:nvSpPr>
        <p:spPr>
          <a:xfrm>
            <a:off x="2795355" y="2237391"/>
            <a:ext cx="1575459" cy="979714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v-search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57086C7C-8431-E586-2E25-37DD9617C0D1}"/>
              </a:ext>
            </a:extLst>
          </p:cNvPr>
          <p:cNvCxnSpPr>
            <a:cxnSpLocks/>
            <a:stCxn id="477" idx="2"/>
            <a:endCxn id="476" idx="0"/>
          </p:cNvCxnSpPr>
          <p:nvPr/>
        </p:nvCxnSpPr>
        <p:spPr>
          <a:xfrm flipH="1">
            <a:off x="5453460" y="3219729"/>
            <a:ext cx="1806" cy="4727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105">
            <a:extLst>
              <a:ext uri="{FF2B5EF4-FFF2-40B4-BE49-F238E27FC236}">
                <a16:creationId xmlns:a16="http://schemas.microsoft.com/office/drawing/2014/main" id="{021F2F1D-EEBC-DD25-A3C1-10D7FD90CF53}"/>
              </a:ext>
            </a:extLst>
          </p:cNvPr>
          <p:cNvCxnSpPr>
            <a:cxnSpLocks/>
            <a:stCxn id="471" idx="3"/>
            <a:endCxn id="470" idx="1"/>
          </p:cNvCxnSpPr>
          <p:nvPr/>
        </p:nvCxnSpPr>
        <p:spPr>
          <a:xfrm>
            <a:off x="4366615" y="5635214"/>
            <a:ext cx="299114" cy="316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105">
            <a:extLst>
              <a:ext uri="{FF2B5EF4-FFF2-40B4-BE49-F238E27FC236}">
                <a16:creationId xmlns:a16="http://schemas.microsoft.com/office/drawing/2014/main" id="{C40FC7E6-FA96-E9C3-D2BE-4B110A9B8362}"/>
              </a:ext>
            </a:extLst>
          </p:cNvPr>
          <p:cNvCxnSpPr>
            <a:cxnSpLocks/>
            <a:stCxn id="480" idx="2"/>
            <a:endCxn id="471" idx="0"/>
          </p:cNvCxnSpPr>
          <p:nvPr/>
        </p:nvCxnSpPr>
        <p:spPr>
          <a:xfrm rot="5400000">
            <a:off x="3345279" y="4909357"/>
            <a:ext cx="469607" cy="23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Rectangle 475">
            <a:extLst>
              <a:ext uri="{FF2B5EF4-FFF2-40B4-BE49-F238E27FC236}">
                <a16:creationId xmlns:a16="http://schemas.microsoft.com/office/drawing/2014/main" id="{539C83AB-00A2-B47A-EB35-F208FF4A2650}"/>
              </a:ext>
            </a:extLst>
          </p:cNvPr>
          <p:cNvSpPr/>
          <p:nvPr/>
        </p:nvSpPr>
        <p:spPr>
          <a:xfrm>
            <a:off x="4665730" y="3692498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solidFill>
                  <a:prstClr val="white"/>
                </a:solidFill>
                <a:latin typeface="Calibri" panose="020F0502020204030204"/>
              </a:rPr>
              <a:t>xvmem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19E409C5-259D-9FF3-8561-F37E2698FB92}"/>
              </a:ext>
            </a:extLst>
          </p:cNvPr>
          <p:cNvGrpSpPr/>
          <p:nvPr/>
        </p:nvGrpSpPr>
        <p:grpSpPr>
          <a:xfrm>
            <a:off x="3581278" y="2727248"/>
            <a:ext cx="1086258" cy="1824882"/>
            <a:chOff x="7102978" y="2212564"/>
            <a:chExt cx="1086258" cy="2165332"/>
          </a:xfrm>
        </p:grpSpPr>
        <p:cxnSp>
          <p:nvCxnSpPr>
            <p:cNvPr id="490" name="Straight Arrow Connector 105">
              <a:extLst>
                <a:ext uri="{FF2B5EF4-FFF2-40B4-BE49-F238E27FC236}">
                  <a16:creationId xmlns:a16="http://schemas.microsoft.com/office/drawing/2014/main" id="{4358AA7E-B0A5-4BD0-EA6F-D5653B77733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73168" y="2861828"/>
              <a:ext cx="1945878" cy="1086258"/>
            </a:xfrm>
            <a:prstGeom prst="bentConnector4">
              <a:avLst>
                <a:gd name="adj1" fmla="val 36497"/>
                <a:gd name="adj2" fmla="val 86259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Arrow Connector 492">
              <a:extLst>
                <a:ext uri="{FF2B5EF4-FFF2-40B4-BE49-F238E27FC236}">
                  <a16:creationId xmlns:a16="http://schemas.microsoft.com/office/drawing/2014/main" id="{BF67156E-4085-D07C-24EF-282E53DF9C43}"/>
                </a:ext>
              </a:extLst>
            </p:cNvPr>
            <p:cNvCxnSpPr>
              <a:cxnSpLocks/>
              <a:stCxn id="472" idx="3"/>
              <a:endCxn id="477" idx="1"/>
            </p:cNvCxnSpPr>
            <p:nvPr/>
          </p:nvCxnSpPr>
          <p:spPr>
            <a:xfrm>
              <a:off x="7892514" y="2212564"/>
              <a:ext cx="296722" cy="311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A6623918-3C47-1281-331A-AFEB0D8FD199}"/>
              </a:ext>
            </a:extLst>
          </p:cNvPr>
          <p:cNvGrpSpPr/>
          <p:nvPr/>
        </p:nvGrpSpPr>
        <p:grpSpPr>
          <a:xfrm>
            <a:off x="4418181" y="5065918"/>
            <a:ext cx="260145" cy="1130530"/>
            <a:chOff x="9841804" y="4536961"/>
            <a:chExt cx="260145" cy="1130530"/>
          </a:xfrm>
        </p:grpSpPr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E87460B-7681-06CE-5506-A40A07891E56}"/>
                </a:ext>
              </a:extLst>
            </p:cNvPr>
            <p:cNvGrpSpPr/>
            <p:nvPr/>
          </p:nvGrpSpPr>
          <p:grpSpPr>
            <a:xfrm rot="16200000">
              <a:off x="9601308" y="5166854"/>
              <a:ext cx="741133" cy="260141"/>
              <a:chOff x="7686586" y="4456943"/>
              <a:chExt cx="741133" cy="260141"/>
            </a:xfrm>
          </p:grpSpPr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80BF5B4C-CF3F-6332-E589-C1299736929A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87" name="Connector: Elbow 5">
                <a:extLst>
                  <a:ext uri="{FF2B5EF4-FFF2-40B4-BE49-F238E27FC236}">
                    <a16:creationId xmlns:a16="http://schemas.microsoft.com/office/drawing/2014/main" id="{89F0C366-7B5B-C9BD-0C08-C52D6F4DE6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9601CF73-C5AE-052A-4E67-B2D425EBC023}"/>
                </a:ext>
              </a:extLst>
            </p:cNvPr>
            <p:cNvGrpSpPr/>
            <p:nvPr/>
          </p:nvGrpSpPr>
          <p:grpSpPr>
            <a:xfrm rot="16200000">
              <a:off x="9601311" y="4777457"/>
              <a:ext cx="741133" cy="260142"/>
              <a:chOff x="7686587" y="4456943"/>
              <a:chExt cx="741133" cy="260142"/>
            </a:xfrm>
          </p:grpSpPr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3B045232-8EA0-69B4-BAEB-3BD90DDD926D}"/>
                  </a:ext>
                </a:extLst>
              </p:cNvPr>
              <p:cNvSpPr txBox="1"/>
              <p:nvPr/>
            </p:nvSpPr>
            <p:spPr>
              <a:xfrm>
                <a:off x="7686587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485" name="Connector: Elbow 5">
                <a:extLst>
                  <a:ext uri="{FF2B5EF4-FFF2-40B4-BE49-F238E27FC236}">
                    <a16:creationId xmlns:a16="http://schemas.microsoft.com/office/drawing/2014/main" id="{28E04310-6D2D-5310-8033-01CA539D48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4" name="Straight Arrow Connector 105">
            <a:extLst>
              <a:ext uri="{FF2B5EF4-FFF2-40B4-BE49-F238E27FC236}">
                <a16:creationId xmlns:a16="http://schemas.microsoft.com/office/drawing/2014/main" id="{FA22D0D8-AC79-9944-FA2C-ED4D56175D65}"/>
              </a:ext>
            </a:extLst>
          </p:cNvPr>
          <p:cNvCxnSpPr>
            <a:cxnSpLocks/>
          </p:cNvCxnSpPr>
          <p:nvPr/>
        </p:nvCxnSpPr>
        <p:spPr>
          <a:xfrm>
            <a:off x="6093826" y="2742390"/>
            <a:ext cx="511672" cy="18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Rectangle 476">
            <a:extLst>
              <a:ext uri="{FF2B5EF4-FFF2-40B4-BE49-F238E27FC236}">
                <a16:creationId xmlns:a16="http://schemas.microsoft.com/office/drawing/2014/main" id="{71AEED0B-3E32-65F5-6740-EB3C9CE0F3E8}"/>
              </a:ext>
            </a:extLst>
          </p:cNvPr>
          <p:cNvSpPr/>
          <p:nvPr/>
        </p:nvSpPr>
        <p:spPr>
          <a:xfrm>
            <a:off x="4667536" y="224001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av-foundations</a:t>
            </a:r>
          </a:p>
        </p:txBody>
      </p: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EA48899-5520-2CDC-7171-4AE6398F2150}"/>
              </a:ext>
            </a:extLst>
          </p:cNvPr>
          <p:cNvGrpSpPr/>
          <p:nvPr/>
        </p:nvGrpSpPr>
        <p:grpSpPr>
          <a:xfrm>
            <a:off x="6303055" y="5390722"/>
            <a:ext cx="1015341" cy="760388"/>
            <a:chOff x="3791378" y="3615014"/>
            <a:chExt cx="1498417" cy="111906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F4D92829-156B-5647-3915-96E0436CAAB7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04" name="Group 503">
                <a:extLst>
                  <a:ext uri="{FF2B5EF4-FFF2-40B4-BE49-F238E27FC236}">
                    <a16:creationId xmlns:a16="http://schemas.microsoft.com/office/drawing/2014/main" id="{3B28BF3B-27E3-46F4-60F4-A367AF7BFD4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6A5DFE61-03AC-E95F-C8A6-9C4CB1721A7A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Isosceles Triangle 538">
                  <a:extLst>
                    <a:ext uri="{FF2B5EF4-FFF2-40B4-BE49-F238E27FC236}">
                      <a16:creationId xmlns:a16="http://schemas.microsoft.com/office/drawing/2014/main" id="{F6028866-EB0B-DA83-DF92-676CE567AAB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Isosceles Triangle 539">
                  <a:extLst>
                    <a:ext uri="{FF2B5EF4-FFF2-40B4-BE49-F238E27FC236}">
                      <a16:creationId xmlns:a16="http://schemas.microsoft.com/office/drawing/2014/main" id="{BE6F359C-A2CF-6F3D-CD4D-EC3332CE9046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5" name="Group 504">
                <a:extLst>
                  <a:ext uri="{FF2B5EF4-FFF2-40B4-BE49-F238E27FC236}">
                    <a16:creationId xmlns:a16="http://schemas.microsoft.com/office/drawing/2014/main" id="{DD8F357D-4CDF-7CB4-0C49-B8F6A2A6D5D8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E030F320-67B5-51F4-E898-41AEDB9495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Straight Connector 509">
                  <a:extLst>
                    <a:ext uri="{FF2B5EF4-FFF2-40B4-BE49-F238E27FC236}">
                      <a16:creationId xmlns:a16="http://schemas.microsoft.com/office/drawing/2014/main" id="{43A88369-A7ED-8E77-8C98-5560B7695A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Connector 510">
                  <a:extLst>
                    <a:ext uri="{FF2B5EF4-FFF2-40B4-BE49-F238E27FC236}">
                      <a16:creationId xmlns:a16="http://schemas.microsoft.com/office/drawing/2014/main" id="{3AAF553D-3B61-95CA-C2A1-D388D59EA3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6" name="Straight Connector 535">
                  <a:extLst>
                    <a:ext uri="{FF2B5EF4-FFF2-40B4-BE49-F238E27FC236}">
                      <a16:creationId xmlns:a16="http://schemas.microsoft.com/office/drawing/2014/main" id="{AAE314B4-9DAB-03F9-CB79-4045891F9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Straight Connector 536">
                  <a:extLst>
                    <a:ext uri="{FF2B5EF4-FFF2-40B4-BE49-F238E27FC236}">
                      <a16:creationId xmlns:a16="http://schemas.microsoft.com/office/drawing/2014/main" id="{2615EEC1-93D1-3A49-60C4-8A2A8655A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C0FCCF05-6E9F-7D6D-EAAC-3D01AD2D008E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S4T.pest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EDEAB614-AA4F-1DB4-DB22-8B40D5387D7B}"/>
              </a:ext>
            </a:extLst>
          </p:cNvPr>
          <p:cNvGrpSpPr/>
          <p:nvPr/>
        </p:nvGrpSpPr>
        <p:grpSpPr>
          <a:xfrm>
            <a:off x="1701839" y="5384077"/>
            <a:ext cx="987891" cy="760389"/>
            <a:chOff x="3793406" y="3615014"/>
            <a:chExt cx="1457907" cy="1119069"/>
          </a:xfrm>
        </p:grpSpPr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F9253A05-A852-DC68-0956-319C2EBD76CD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45" name="Group 544">
                <a:extLst>
                  <a:ext uri="{FF2B5EF4-FFF2-40B4-BE49-F238E27FC236}">
                    <a16:creationId xmlns:a16="http://schemas.microsoft.com/office/drawing/2014/main" id="{4FE0DF62-661C-1EC0-CD15-75B0362995B4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02F96CD1-6A9B-67D7-0C73-7C332E136F2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Isosceles Triangle 554">
                  <a:extLst>
                    <a:ext uri="{FF2B5EF4-FFF2-40B4-BE49-F238E27FC236}">
                      <a16:creationId xmlns:a16="http://schemas.microsoft.com/office/drawing/2014/main" id="{1DBFFD77-178D-11BB-1B45-4632DF6B7EAC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Isosceles Triangle 555">
                  <a:extLst>
                    <a:ext uri="{FF2B5EF4-FFF2-40B4-BE49-F238E27FC236}">
                      <a16:creationId xmlns:a16="http://schemas.microsoft.com/office/drawing/2014/main" id="{0873126F-2820-F186-3D23-F7D9D0B6CEC3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6" name="Group 545">
                <a:extLst>
                  <a:ext uri="{FF2B5EF4-FFF2-40B4-BE49-F238E27FC236}">
                    <a16:creationId xmlns:a16="http://schemas.microsoft.com/office/drawing/2014/main" id="{3A8ADA86-1850-2B5E-CEFB-38D3730CE9F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EB325B69-485F-9F3F-8DA0-F6D55670C4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D5A23FA6-097D-72F2-F9F3-BD09803D1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Connector 549">
                  <a:extLst>
                    <a:ext uri="{FF2B5EF4-FFF2-40B4-BE49-F238E27FC236}">
                      <a16:creationId xmlns:a16="http://schemas.microsoft.com/office/drawing/2014/main" id="{17976143-E633-A0B0-FBC4-9BBC9E41B6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>
                  <a:extLst>
                    <a:ext uri="{FF2B5EF4-FFF2-40B4-BE49-F238E27FC236}">
                      <a16:creationId xmlns:a16="http://schemas.microsoft.com/office/drawing/2014/main" id="{DCA48294-9096-C2BC-C04F-02AE1B6DC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>
                  <a:extLst>
                    <a:ext uri="{FF2B5EF4-FFF2-40B4-BE49-F238E27FC236}">
                      <a16:creationId xmlns:a16="http://schemas.microsoft.com/office/drawing/2014/main" id="{AB2E7B9E-7222-4AC4-F7B0-33B7E119D7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586C1C01-B18A-5987-25BC-50781A5D69A4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57" name="Straight Arrow Connector 105">
            <a:extLst>
              <a:ext uri="{FF2B5EF4-FFF2-40B4-BE49-F238E27FC236}">
                <a16:creationId xmlns:a16="http://schemas.microsoft.com/office/drawing/2014/main" id="{E513D412-64D9-4F49-009A-10CF648184FF}"/>
              </a:ext>
            </a:extLst>
          </p:cNvPr>
          <p:cNvCxnSpPr>
            <a:cxnSpLocks/>
          </p:cNvCxnSpPr>
          <p:nvPr/>
        </p:nvCxnSpPr>
        <p:spPr>
          <a:xfrm flipH="1">
            <a:off x="2392641" y="5708928"/>
            <a:ext cx="511672" cy="18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Rectangle 479">
            <a:extLst>
              <a:ext uri="{FF2B5EF4-FFF2-40B4-BE49-F238E27FC236}">
                <a16:creationId xmlns:a16="http://schemas.microsoft.com/office/drawing/2014/main" id="{DA6E4806-33A0-666E-8A5B-D21215A4758E}"/>
              </a:ext>
            </a:extLst>
          </p:cNvPr>
          <p:cNvSpPr/>
          <p:nvPr/>
        </p:nvSpPr>
        <p:spPr>
          <a:xfrm>
            <a:off x="2793548" y="3696036"/>
            <a:ext cx="1575459" cy="979714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AV-Native-SDK – CY2025</a:t>
            </a:r>
          </a:p>
        </p:txBody>
      </p: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53893"/>
              </p:ext>
            </p:extLst>
          </p:nvPr>
        </p:nvGraphicFramePr>
        <p:xfrm>
          <a:off x="7892827" y="2804485"/>
          <a:ext cx="388706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153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37769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347216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av-engine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S4T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POCO, JSON, YAML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av-foundations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C-struct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C-struct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av-</a:t>
                      </a:r>
                      <a:r>
                        <a:rPr lang="en-US" sz="1100" b="1" dirty="0" err="1"/>
                        <a:t>misc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C-struct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C-struct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xvmem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C-struct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C-struct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swift 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swift objects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swift 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swift objects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C-struct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C-struct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AD1E6F4-DE2E-E138-F9C3-C656E5AAAF12}"/>
              </a:ext>
            </a:extLst>
          </p:cNvPr>
          <p:cNvSpPr/>
          <p:nvPr/>
        </p:nvSpPr>
        <p:spPr>
          <a:xfrm>
            <a:off x="921367" y="3699396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solidFill>
                  <a:prstClr val="white"/>
                </a:solidFill>
                <a:latin typeface="Calibri" panose="020F0502020204030204"/>
              </a:rPr>
              <a:t>nup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3AEE63-62B5-A780-B3DF-165BBC87DEC3}"/>
              </a:ext>
            </a:extLst>
          </p:cNvPr>
          <p:cNvSpPr/>
          <p:nvPr/>
        </p:nvSpPr>
        <p:spPr>
          <a:xfrm>
            <a:off x="912479" y="2237391"/>
            <a:ext cx="1575459" cy="979714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84E084-4DA8-1159-AF33-94146DCA9EB5}"/>
              </a:ext>
            </a:extLst>
          </p:cNvPr>
          <p:cNvCxnSpPr>
            <a:cxnSpLocks/>
            <a:stCxn id="472" idx="1"/>
            <a:endCxn id="7" idx="3"/>
          </p:cNvCxnSpPr>
          <p:nvPr/>
        </p:nvCxnSpPr>
        <p:spPr>
          <a:xfrm flipH="1">
            <a:off x="2487938" y="2727248"/>
            <a:ext cx="30741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40BECB-DCE3-5DB2-A374-9513F31F9E80}"/>
              </a:ext>
            </a:extLst>
          </p:cNvPr>
          <p:cNvCxnSpPr>
            <a:cxnSpLocks/>
            <a:stCxn id="480" idx="1"/>
            <a:endCxn id="4" idx="3"/>
          </p:cNvCxnSpPr>
          <p:nvPr/>
        </p:nvCxnSpPr>
        <p:spPr>
          <a:xfrm flipH="1">
            <a:off x="2496826" y="4185893"/>
            <a:ext cx="296722" cy="33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24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7867022-9FF2-47F2-A9B7-9DCFC10E13CE}"/>
              </a:ext>
            </a:extLst>
          </p:cNvPr>
          <p:cNvGrpSpPr/>
          <p:nvPr/>
        </p:nvGrpSpPr>
        <p:grpSpPr>
          <a:xfrm>
            <a:off x="6691789" y="1341743"/>
            <a:ext cx="4095382" cy="4579482"/>
            <a:chOff x="6691789" y="1341743"/>
            <a:chExt cx="4095382" cy="4579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691789" y="1341743"/>
              <a:ext cx="4095382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568766" y="2970772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8890466" y="4662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7015893" y="465915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020092" y="1753808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51" idx="3"/>
              <a:endCxn id="57" idx="1"/>
            </p:cNvCxnSpPr>
            <p:nvPr/>
          </p:nvCxnSpPr>
          <p:spPr>
            <a:xfrm flipV="1">
              <a:off x="8593744" y="3696148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8591352" y="5149007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5400000">
              <a:off x="7570016" y="4423150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8890467" y="3206291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8892273" y="17538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64592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A23546D-836C-1AB5-6B70-22DBEB6745ED}"/>
                </a:ext>
              </a:extLst>
            </p:cNvPr>
            <p:cNvGrpSpPr/>
            <p:nvPr/>
          </p:nvGrpSpPr>
          <p:grpSpPr>
            <a:xfrm>
              <a:off x="7806015" y="2243665"/>
              <a:ext cx="1086258" cy="1824884"/>
              <a:chOff x="7102978" y="2212562"/>
              <a:chExt cx="1086258" cy="2165334"/>
            </a:xfrm>
          </p:grpSpPr>
          <p:cxnSp>
            <p:nvCxnSpPr>
              <p:cNvPr id="58" name="Straight Arrow Connector 105">
                <a:extLst>
                  <a:ext uri="{FF2B5EF4-FFF2-40B4-BE49-F238E27FC236}">
                    <a16:creationId xmlns:a16="http://schemas.microsoft.com/office/drawing/2014/main" id="{540D79FF-CF14-713E-A774-366CBF06FD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1846313-BA95-1485-EE02-1DFA91B63043}"/>
                  </a:ext>
                </a:extLst>
              </p:cNvPr>
              <p:cNvCxnSpPr>
                <a:cxnSpLocks/>
                <a:stCxn id="49" idx="3"/>
                <a:endCxn id="62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A0F2791-6E64-727F-0E4F-C9CF61D78221}"/>
                </a:ext>
              </a:extLst>
            </p:cNvPr>
            <p:cNvGrpSpPr/>
            <p:nvPr/>
          </p:nvGrpSpPr>
          <p:grpSpPr>
            <a:xfrm>
              <a:off x="8642918" y="4579711"/>
              <a:ext cx="260145" cy="1130530"/>
              <a:chOff x="9841804" y="4536961"/>
              <a:chExt cx="260145" cy="1130530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F699640-E419-C2B9-0FC5-F6C68F1B8A04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883908F-2045-9191-67BE-C6E981E256F0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95" name="Connector: Elbow 5">
                  <a:extLst>
                    <a:ext uri="{FF2B5EF4-FFF2-40B4-BE49-F238E27FC236}">
                      <a16:creationId xmlns:a16="http://schemas.microsoft.com/office/drawing/2014/main" id="{890B8365-13D1-84F5-212D-27465AA7F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08EB1EC-AF57-BC2B-1DA7-B9EF023262EB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67C3E8-8B57-0419-145E-9F2526F137AA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93" name="Connector: Elbow 5">
                  <a:extLst>
                    <a:ext uri="{FF2B5EF4-FFF2-40B4-BE49-F238E27FC236}">
                      <a16:creationId xmlns:a16="http://schemas.microsoft.com/office/drawing/2014/main" id="{5359DE43-5FF5-4AE6-A47A-2B11BE4C8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018285" y="3209829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6A7E46A-C563-1252-1DD7-104B404D8835}"/>
                </a:ext>
              </a:extLst>
            </p:cNvPr>
            <p:cNvSpPr txBox="1"/>
            <p:nvPr/>
          </p:nvSpPr>
          <p:spPr>
            <a:xfrm>
              <a:off x="9067057" y="2139636"/>
              <a:ext cx="1251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includes:</a:t>
              </a:r>
            </a:p>
            <a:p>
              <a:pPr algn="ctr"/>
              <a:r>
                <a:rPr 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Framework Roadmap – 4616 – 2024-2025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cxnSpLocks/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  <a:solidFill>
            <a:srgbClr val="38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Q3/2024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/Razor]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Q4/2024</a:t>
            </a: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/>
              <a:t>[Windows Service]</a:t>
            </a:r>
            <a:endParaRPr lang="en-US" sz="800" dirty="0"/>
          </a:p>
          <a:p>
            <a:pPr algn="ctr"/>
            <a:endParaRPr lang="en-US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54560" y="1728920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2708634"/>
            <a:ext cx="22309" cy="19153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Q4/2024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VSTO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30019" y="2218777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817B343-54EC-8995-5AD0-C9520FBC54F3}"/>
              </a:ext>
            </a:extLst>
          </p:cNvPr>
          <p:cNvGrpSpPr/>
          <p:nvPr/>
        </p:nvGrpSpPr>
        <p:grpSpPr>
          <a:xfrm>
            <a:off x="5474773" y="2204019"/>
            <a:ext cx="1533434" cy="2909854"/>
            <a:chOff x="5474773" y="1921008"/>
            <a:chExt cx="840475" cy="3473281"/>
          </a:xfrm>
        </p:grpSpPr>
        <p:cxnSp>
          <p:nvCxnSpPr>
            <p:cNvPr id="118" name="Straight Arrow Connector 169">
              <a:extLst>
                <a:ext uri="{FF2B5EF4-FFF2-40B4-BE49-F238E27FC236}">
                  <a16:creationId xmlns:a16="http://schemas.microsoft.com/office/drawing/2014/main" id="{9EAD2F8E-CD26-2BFD-AEB6-8A422A7EB0DD}"/>
                </a:ext>
              </a:extLst>
            </p:cNvPr>
            <p:cNvCxnSpPr>
              <a:cxnSpLocks/>
            </p:cNvCxnSpPr>
            <p:nvPr/>
          </p:nvCxnSpPr>
          <p:spPr>
            <a:xfrm>
              <a:off x="5500213" y="1921008"/>
              <a:ext cx="815035" cy="1454967"/>
            </a:xfrm>
            <a:prstGeom prst="bentConnector3">
              <a:avLst>
                <a:gd name="adj1" fmla="val 35041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69">
              <a:extLst>
                <a:ext uri="{FF2B5EF4-FFF2-40B4-BE49-F238E27FC236}">
                  <a16:creationId xmlns:a16="http://schemas.microsoft.com/office/drawing/2014/main" id="{3B828CFC-E2D4-FF2C-C09A-C63A949AE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773" y="3948999"/>
              <a:ext cx="840475" cy="1445290"/>
            </a:xfrm>
            <a:prstGeom prst="bentConnector3">
              <a:avLst>
                <a:gd name="adj1" fmla="val 3767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cxnSp>
        <p:nvCxnSpPr>
          <p:cNvPr id="3" name="Straight Arrow Connector 89">
            <a:extLst>
              <a:ext uri="{FF2B5EF4-FFF2-40B4-BE49-F238E27FC236}">
                <a16:creationId xmlns:a16="http://schemas.microsoft.com/office/drawing/2014/main" id="{67F43FC6-7DFC-E576-1BE9-62D71430AB12}"/>
              </a:ext>
            </a:extLst>
          </p:cNvPr>
          <p:cNvCxnSpPr>
            <a:cxnSpLocks/>
            <a:endCxn id="112" idx="3"/>
          </p:cNvCxnSpPr>
          <p:nvPr/>
        </p:nvCxnSpPr>
        <p:spPr>
          <a:xfrm rot="10800000" flipV="1">
            <a:off x="5477777" y="3660120"/>
            <a:ext cx="1530430" cy="2737"/>
          </a:xfrm>
          <a:prstGeom prst="bentConnector3">
            <a:avLst>
              <a:gd name="adj1" fmla="val 9859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5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– Native – OBSOLETE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(github.com/AV-Text/AVX)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FE136-FBCA-4570-F441-1C2C55529949}"/>
              </a:ext>
            </a:extLst>
          </p:cNvPr>
          <p:cNvSpPr/>
          <p:nvPr/>
        </p:nvSpPr>
        <p:spPr>
          <a:xfrm>
            <a:off x="791180" y="1066595"/>
            <a:ext cx="5783786" cy="5231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5076258" y="5515794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Quelle.pest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1305434" y="5515019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5571229" y="5389107"/>
            <a:ext cx="129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endCxn id="521" idx="0"/>
          </p:cNvCxnSpPr>
          <p:nvPr/>
        </p:nvCxnSpPr>
        <p:spPr>
          <a:xfrm>
            <a:off x="1796111" y="5388332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9">
            <a:extLst>
              <a:ext uri="{FF2B5EF4-FFF2-40B4-BE49-F238E27FC236}">
                <a16:creationId xmlns:a16="http://schemas.microsoft.com/office/drawing/2014/main" id="{5B540F53-C604-A707-E6F1-B0A83BB595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581506" y="2746511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D081AE-A1F5-5338-2B03-001BC2EDA586}"/>
              </a:ext>
            </a:extLst>
          </p:cNvPr>
          <p:cNvSpPr/>
          <p:nvPr/>
        </p:nvSpPr>
        <p:spPr>
          <a:xfrm>
            <a:off x="4792930" y="44186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1AB3-A899-AAF8-36FD-9994E3B54440}"/>
              </a:ext>
            </a:extLst>
          </p:cNvPr>
          <p:cNvSpPr/>
          <p:nvPr/>
        </p:nvSpPr>
        <p:spPr>
          <a:xfrm>
            <a:off x="2902763" y="441856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E0275-1752-5AB1-FE28-34B5CFDB4178}"/>
              </a:ext>
            </a:extLst>
          </p:cNvPr>
          <p:cNvSpPr/>
          <p:nvPr/>
        </p:nvSpPr>
        <p:spPr>
          <a:xfrm>
            <a:off x="2016439" y="1545078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[Rapid JSON]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1C4D7-5776-7CB1-598A-E6A70C0AE478}"/>
              </a:ext>
            </a:extLst>
          </p:cNvPr>
          <p:cNvSpPr/>
          <p:nvPr/>
        </p:nvSpPr>
        <p:spPr>
          <a:xfrm>
            <a:off x="3860432" y="1543630"/>
            <a:ext cx="1575459" cy="9878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 / x64 / static lib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[includes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XVMem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C1B-DEDE-5AAD-7BA2-A1A7D8D1EC97}"/>
              </a:ext>
            </a:extLst>
          </p:cNvPr>
          <p:cNvSpPr/>
          <p:nvPr/>
        </p:nvSpPr>
        <p:spPr>
          <a:xfrm>
            <a:off x="2015495" y="2969174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912C5-BA2B-FE26-0183-7036D1C5016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91898" y="2034935"/>
            <a:ext cx="268534" cy="2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A048ED1C-62BD-2CAD-4ECA-5790FCC5F2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78222" y="4908424"/>
            <a:ext cx="314708" cy="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3C3C53CF-3261-A6AF-4780-D37AF72C6AB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3012020" y="3740093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C9DF6-680E-9A05-9BD9-B7FFF8043DCA}"/>
              </a:ext>
            </a:extLst>
          </p:cNvPr>
          <p:cNvSpPr/>
          <p:nvPr/>
        </p:nvSpPr>
        <p:spPr>
          <a:xfrm>
            <a:off x="1011462" y="4417850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7" name="Straight Arrow Connector 105">
            <a:extLst>
              <a:ext uri="{FF2B5EF4-FFF2-40B4-BE49-F238E27FC236}">
                <a16:creationId xmlns:a16="http://schemas.microsoft.com/office/drawing/2014/main" id="{D8E4AD66-A0D3-B035-31DD-5EA6D9D5BB6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066728" y="3681353"/>
            <a:ext cx="468962" cy="10040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14E14-E1D4-4C06-7BBE-F94DC1EDF27A}"/>
              </a:ext>
            </a:extLst>
          </p:cNvPr>
          <p:cNvSpPr/>
          <p:nvPr/>
        </p:nvSpPr>
        <p:spPr>
          <a:xfrm>
            <a:off x="3860432" y="29630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C02E5-1FAF-23AB-B501-E6EA7522CB1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590954" y="3452882"/>
            <a:ext cx="269478" cy="6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EEAC2-E1BD-02D1-2A8B-97B350DB9E2E}"/>
              </a:ext>
            </a:extLst>
          </p:cNvPr>
          <p:cNvGrpSpPr/>
          <p:nvPr/>
        </p:nvGrpSpPr>
        <p:grpSpPr>
          <a:xfrm>
            <a:off x="5451798" y="2433437"/>
            <a:ext cx="1139076" cy="853175"/>
            <a:chOff x="10738631" y="2574015"/>
            <a:chExt cx="1139076" cy="85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6FB12-B80D-4625-8730-0B88F8A84810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75963-F2D5-1DBC-38D9-FF310925690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C5DAEF-8C0E-E483-67EE-D37259202B9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A9B6BFCD-CC2F-D200-E469-56170D4B7F0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AF61885-DECF-DC53-AF1C-63C02EAFFDC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9E447EE-CFB2-2A98-EE90-D0357363315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6F5C27-1748-2EEA-5A92-FDE7DBF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CCBD1B-24D4-5B9D-AE30-DFA1E428D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C76C83A-E29A-4D7B-4D63-9EC96DF9A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69EBD2-4733-D78B-99F7-872FD5B3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2C82E97-54AC-0C73-0C2B-D556D883F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18509-1421-46FE-C6BE-EE1DAF1D7C59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34" name="Straight Arrow Connector 105">
            <a:extLst>
              <a:ext uri="{FF2B5EF4-FFF2-40B4-BE49-F238E27FC236}">
                <a16:creationId xmlns:a16="http://schemas.microsoft.com/office/drawing/2014/main" id="{DC6DFBF1-EF47-62CD-783C-B23038BDE29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173386" y="2280535"/>
            <a:ext cx="157267" cy="120771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5">
            <a:extLst>
              <a:ext uri="{FF2B5EF4-FFF2-40B4-BE49-F238E27FC236}">
                <a16:creationId xmlns:a16="http://schemas.microsoft.com/office/drawing/2014/main" id="{6CBFBF84-44CB-DA88-2003-4FB427CABF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9948" y="2015610"/>
            <a:ext cx="144142" cy="12077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>
            <a:extLst>
              <a:ext uri="{FF2B5EF4-FFF2-40B4-BE49-F238E27FC236}">
                <a16:creationId xmlns:a16="http://schemas.microsoft.com/office/drawing/2014/main" id="{D796FF54-65A3-6B66-0A33-A183A52F3937}"/>
              </a:ext>
            </a:extLst>
          </p:cNvPr>
          <p:cNvSpPr txBox="1"/>
          <p:nvPr/>
        </p:nvSpPr>
        <p:spPr>
          <a:xfrm>
            <a:off x="4243320" y="4856047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9" name="Connector: Elbow 5">
            <a:extLst>
              <a:ext uri="{FF2B5EF4-FFF2-40B4-BE49-F238E27FC236}">
                <a16:creationId xmlns:a16="http://schemas.microsoft.com/office/drawing/2014/main" id="{3FFA0169-F142-F420-1047-52CAF63BCC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95641" y="5044718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D33A1204-01AA-353E-AAA5-15299D71AFD8}"/>
              </a:ext>
            </a:extLst>
          </p:cNvPr>
          <p:cNvSpPr txBox="1"/>
          <p:nvPr/>
        </p:nvSpPr>
        <p:spPr>
          <a:xfrm>
            <a:off x="4265482" y="4709681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</a:p>
        </p:txBody>
      </p:sp>
      <p:cxnSp>
        <p:nvCxnSpPr>
          <p:cNvPr id="492" name="Connector: Elbow 5">
            <a:extLst>
              <a:ext uri="{FF2B5EF4-FFF2-40B4-BE49-F238E27FC236}">
                <a16:creationId xmlns:a16="http://schemas.microsoft.com/office/drawing/2014/main" id="{F30B2DAE-C037-B5F8-CD13-2C18CC3A8B6A}"/>
              </a:ext>
            </a:extLst>
          </p:cNvPr>
          <p:cNvCxnSpPr>
            <a:cxnSpLocks/>
          </p:cNvCxnSpPr>
          <p:nvPr/>
        </p:nvCxnSpPr>
        <p:spPr>
          <a:xfrm rot="16200000">
            <a:off x="4595642" y="4655321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or: Elbow 5">
            <a:extLst>
              <a:ext uri="{FF2B5EF4-FFF2-40B4-BE49-F238E27FC236}">
                <a16:creationId xmlns:a16="http://schemas.microsoft.com/office/drawing/2014/main" id="{AFDEC417-3E0F-621D-6A0F-7E0AA0D9D0C7}"/>
              </a:ext>
            </a:extLst>
          </p:cNvPr>
          <p:cNvCxnSpPr>
            <a:cxnSpLocks/>
          </p:cNvCxnSpPr>
          <p:nvPr/>
        </p:nvCxnSpPr>
        <p:spPr>
          <a:xfrm>
            <a:off x="3148928" y="2805525"/>
            <a:ext cx="0" cy="1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92AFAF87-327C-ADD7-989C-F9DFA88FABF5}"/>
              </a:ext>
            </a:extLst>
          </p:cNvPr>
          <p:cNvSpPr txBox="1"/>
          <p:nvPr/>
        </p:nvSpPr>
        <p:spPr>
          <a:xfrm>
            <a:off x="2762229" y="2618496"/>
            <a:ext cx="827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2" name="Connector: Elbow 5">
            <a:extLst>
              <a:ext uri="{FF2B5EF4-FFF2-40B4-BE49-F238E27FC236}">
                <a16:creationId xmlns:a16="http://schemas.microsoft.com/office/drawing/2014/main" id="{6F04257F-C2B4-63B3-0C02-2585BE721DA8}"/>
              </a:ext>
            </a:extLst>
          </p:cNvPr>
          <p:cNvCxnSpPr>
            <a:cxnSpLocks/>
          </p:cNvCxnSpPr>
          <p:nvPr/>
        </p:nvCxnSpPr>
        <p:spPr>
          <a:xfrm flipV="1">
            <a:off x="3148928" y="2532392"/>
            <a:ext cx="0" cy="1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/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A61E66-AE1F-99F1-764A-FA899D882B14}"/>
              </a:ext>
            </a:extLst>
          </p:cNvPr>
          <p:cNvSpPr txBox="1"/>
          <p:nvPr/>
        </p:nvSpPr>
        <p:spPr>
          <a:xfrm>
            <a:off x="2441845" y="2319882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78339-753F-64FA-1C42-85FA1161D998}"/>
              </a:ext>
            </a:extLst>
          </p:cNvPr>
          <p:cNvSpPr txBox="1"/>
          <p:nvPr/>
        </p:nvSpPr>
        <p:spPr>
          <a:xfrm rot="5400000">
            <a:off x="4487168" y="4823087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1192" cy="1325563"/>
          </a:xfrm>
        </p:spPr>
        <p:txBody>
          <a:bodyPr/>
          <a:lstStyle/>
          <a:p>
            <a:r>
              <a:rPr lang="en-US" dirty="0"/>
              <a:t>Functional view of the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1732101" y="2469469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633475" y="2398216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022640" y="2796041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2652439" y="2795276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3278576" y="2404257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4410763" y="2469468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5944626" y="2404257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5331101" y="2795276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3803604" y="2795276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7093707" y="246870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AV-Engine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6469654" y="2795275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1041389" y="2600887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68A658-3DF9-DDD0-3BF1-B8277DC692B0}"/>
              </a:ext>
            </a:extLst>
          </p:cNvPr>
          <p:cNvGrpSpPr/>
          <p:nvPr/>
        </p:nvGrpSpPr>
        <p:grpSpPr>
          <a:xfrm>
            <a:off x="8494695" y="2351671"/>
            <a:ext cx="658521" cy="1082474"/>
            <a:chOff x="6896348" y="3590179"/>
            <a:chExt cx="658521" cy="108247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6C851E-F947-AF8A-D35B-F7FA9BA3E5AE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CF34770-B651-4AB4-A9DE-2E5D69598AD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450F70B-5838-FBBC-A96B-8710939AB917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Isosceles Triangle 30">
                  <a:extLst>
                    <a:ext uri="{FF2B5EF4-FFF2-40B4-BE49-F238E27FC236}">
                      <a16:creationId xmlns:a16="http://schemas.microsoft.com/office/drawing/2014/main" id="{E3CFEA56-336D-5D60-CBAC-D939A958B88D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E7F32FB0-BD24-E5CB-5C7E-118616333C5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9B5D7A6-70A7-CC17-B49A-F706F99B2CA4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CBCD14CE-189E-2F00-195B-235D18929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6D19439-2E0E-0B04-319C-9B46073629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62A0900-10F2-1239-F446-DF48E88953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C3B140F-FA49-BFB3-D738-B08FF2D54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25A88FA3-F166-E3D5-4AF8-17AC65BA89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8B99C4-1E97-9B73-44B8-F68EEDC0BC0D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TQuery</a:t>
              </a:r>
              <a:endParaRPr lang="en-US" sz="1000" dirty="0">
                <a:solidFill>
                  <a:schemeClr val="accent1"/>
                </a:solidFill>
              </a:endParaRPr>
            </a:p>
            <a:p>
              <a:r>
                <a:rPr lang="en-US" sz="1000" dirty="0">
                  <a:solidFill>
                    <a:schemeClr val="accent1"/>
                  </a:solidFill>
                </a:rPr>
                <a:t>(results)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01A77-CC97-7059-B563-DC25ABCFF194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019723" y="2742689"/>
            <a:ext cx="488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FD30A42-FFCD-1DD7-7233-722060E3DC5F}"/>
              </a:ext>
            </a:extLst>
          </p:cNvPr>
          <p:cNvSpPr/>
          <p:nvPr/>
        </p:nvSpPr>
        <p:spPr>
          <a:xfrm>
            <a:off x="9523964" y="2447198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AV-Search</a:t>
            </a:r>
            <a:endParaRPr lang="en-US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77C8C1-7C48-1B1D-EC24-B434CE7F1759}"/>
              </a:ext>
            </a:extLst>
          </p:cNvPr>
          <p:cNvCxnSpPr>
            <a:cxnSpLocks/>
            <a:stCxn id="52" idx="2"/>
            <a:endCxn id="57" idx="2"/>
          </p:cNvCxnSpPr>
          <p:nvPr/>
        </p:nvCxnSpPr>
        <p:spPr>
          <a:xfrm rot="5400000" flipH="1" flipV="1">
            <a:off x="8012759" y="1361469"/>
            <a:ext cx="232501" cy="3710246"/>
          </a:xfrm>
          <a:prstGeom prst="bentConnector3">
            <a:avLst>
              <a:gd name="adj1" fmla="val -129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7E7295C-87CB-36F4-75B1-D4DC07CD52DF}"/>
              </a:ext>
            </a:extLst>
          </p:cNvPr>
          <p:cNvCxnSpPr>
            <a:cxnSpLocks/>
          </p:cNvCxnSpPr>
          <p:nvPr/>
        </p:nvCxnSpPr>
        <p:spPr>
          <a:xfrm flipH="1">
            <a:off x="8015284" y="2779038"/>
            <a:ext cx="488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58">
            <a:extLst>
              <a:ext uri="{FF2B5EF4-FFF2-40B4-BE49-F238E27FC236}">
                <a16:creationId xmlns:a16="http://schemas.microsoft.com/office/drawing/2014/main" id="{842D6AFF-626A-0566-5884-B2D597CDB8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99031" y="-1635766"/>
            <a:ext cx="28293" cy="7949954"/>
          </a:xfrm>
          <a:prstGeom prst="bentConnector3">
            <a:avLst>
              <a:gd name="adj1" fmla="val 1446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22FB82A-7DB4-5C34-AD25-EA99C3F09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369"/>
              </p:ext>
            </p:extLst>
          </p:nvPr>
        </p:nvGraphicFramePr>
        <p:xfrm>
          <a:off x="608872" y="3919934"/>
          <a:ext cx="10974256" cy="262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564">
                  <a:extLst>
                    <a:ext uri="{9D8B030D-6E8A-4147-A177-3AD203B41FA5}">
                      <a16:colId xmlns:a16="http://schemas.microsoft.com/office/drawing/2014/main" val="417674019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4205899314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4246703558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106070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Pinshot</a:t>
                      </a:r>
                      <a:r>
                        <a:rPr lang="en-US" dirty="0"/>
                        <a:t>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Blueprint-Blue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AV-Engine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AV-Search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4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A specialized PEG grammar is used to parse the Quelle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pinshot</a:t>
                      </a:r>
                      <a:r>
                        <a:rPr lang="en-US" sz="1000" dirty="0"/>
                        <a:t> is transformed into a runtime object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local processing (non-search) is executed in AV-Engine. This includes applying new labels to segments and capturing the command into </a:t>
                      </a:r>
                      <a:r>
                        <a:rPr lang="en-US" sz="1000" dirty="0" err="1"/>
                        <a:t>history.yaml</a:t>
                      </a:r>
                      <a:r>
                        <a:rPr lang="en-US" sz="1000" dirty="0"/>
                        <a:t>. AV-Engine also uses </a:t>
                      </a:r>
                      <a:r>
                        <a:rPr lang="en-US" sz="1000" dirty="0" err="1"/>
                        <a:t>precendence</a:t>
                      </a:r>
                      <a:r>
                        <a:rPr lang="en-US" sz="1000" dirty="0"/>
                        <a:t> rules [per segment] to create one </a:t>
                      </a:r>
                      <a:r>
                        <a:rPr lang="en-US" sz="1000" dirty="0" err="1"/>
                        <a:t>QSettings</a:t>
                      </a:r>
                      <a:r>
                        <a:rPr lang="en-US" sz="1000" dirty="0"/>
                        <a:t> object per segment.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QImplicitCommands</a:t>
                      </a:r>
                      <a:r>
                        <a:rPr lang="en-US" sz="1000" dirty="0"/>
                        <a:t> object is transformed into a barebones </a:t>
                      </a:r>
                      <a:r>
                        <a:rPr lang="en-US" sz="1000" dirty="0" err="1"/>
                        <a:t>Tquery</a:t>
                      </a:r>
                      <a:r>
                        <a:rPr lang="en-US" sz="1000" dirty="0"/>
                        <a:t> object. A search is executed that fully populates all the summary information for the search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0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Return JSON representation of the Quelle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Any macro or history invocations are expanded into the appropriate object model properties.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After processing local components of the Quelle command, AV-Engine passes </a:t>
                      </a:r>
                      <a:r>
                        <a:rPr lang="en-US" sz="1000" dirty="0" err="1"/>
                        <a:t>QImplicitCommands</a:t>
                      </a:r>
                      <a:r>
                        <a:rPr lang="en-US" sz="1000" dirty="0"/>
                        <a:t> property of the blueprint to AV-Search, for complex search processing.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TQuery</a:t>
                      </a:r>
                      <a:r>
                        <a:rPr lang="en-US" sz="1000" dirty="0"/>
                        <a:t> object state is maintained for subsequent requests. AV-Engine will ask AV-Search for search results [one-by-one] by chapter.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6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The JSON return payload is called the “</a:t>
                      </a:r>
                      <a:r>
                        <a:rPr lang="en-US" sz="1000" dirty="0" err="1"/>
                        <a:t>pinshot</a:t>
                      </a:r>
                      <a:r>
                        <a:rPr lang="en-US" sz="10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runtime model is called the “blueprint”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AV-Engine returns results [search-summary &amp; chapter-details] as requested by user-facing client app of AV-Engine.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9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15885</TotalTime>
  <Words>607</Words>
  <Application>Microsoft Office PowerPoint</Application>
  <PresentationFormat>Widescreen</PresentationFormat>
  <Paragraphs>173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AV-Native-SDK</vt:lpstr>
      <vt:lpstr>AV-Native-SDK – CY2025</vt:lpstr>
      <vt:lpstr>AVX Framework Roadmap – 4616 – 2024-2025</vt:lpstr>
      <vt:lpstr>AVX-Framework – Native – OBSOLETE (github.com/AV-Text/AVX)</vt:lpstr>
      <vt:lpstr>Functional view of the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118</cp:revision>
  <dcterms:created xsi:type="dcterms:W3CDTF">2023-02-26T04:19:59Z</dcterms:created>
  <dcterms:modified xsi:type="dcterms:W3CDTF">2025-04-16T03:20:04Z</dcterms:modified>
</cp:coreProperties>
</file>