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8" r:id="rId5"/>
    <p:sldId id="260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23"/>
    <a:srgbClr val="203864"/>
    <a:srgbClr val="7F7F7F"/>
    <a:srgbClr val="4472C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9" autoAdjust="0"/>
    <p:restoredTop sz="97432" autoAdjust="0"/>
  </p:normalViewPr>
  <p:slideViewPr>
    <p:cSldViewPr snapToGrid="0">
      <p:cViewPr varScale="1">
        <p:scale>
          <a:sx n="157" d="100"/>
          <a:sy n="157" d="100"/>
        </p:scale>
        <p:origin x="156" y="1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9B2F-8E16-5062-FC08-45773AFBC3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1B224-F3BB-8570-A12F-1B43B30FD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1D67-2264-1AA4-7070-9E9E47C0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4BC36-1027-A209-9466-23755F34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78897-BC75-E050-8965-0A048E9E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3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7FC0-A472-227D-4178-E056D75B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199C0-8DF7-EA14-3D8F-89E30A1EC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03A0-7ACC-B8C3-CA11-CBF2533C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2E617-2448-FFA0-2A4D-75F49054B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286E-D682-0E2F-369D-8C242D96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E0AD6F-6772-7C23-E9A7-A19D77A40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4A2F79-68BC-A367-E9F3-BE3EE1A2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DF94-5758-3138-B9C6-FFECB7DA9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30495-31B3-1CAB-1F31-76506F7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65DC6-8099-0C64-E5CF-81A5B35E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3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D16F-7BAD-B10C-F631-E3F9FACD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11348-D76C-5A60-0EF1-99354B72B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6F18F-7AB4-EACB-20BF-8C5005F5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DDE8-75B0-168E-FDF1-8DD3F0F5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AE58-02FC-AC3F-E7A5-2A8F14AE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1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AABF-8E16-C6A2-B7B7-169E4A20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D2979-AED1-48BD-D4AC-4EC6C5C54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E7468-7F13-E91F-DA72-8368264A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044B1-98FB-36AF-733A-21A6A34B2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F7FEA-8F14-7643-E28E-6776E2E2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9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0D548-57BD-45EF-FA9F-5794FEC2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02AF-1B7A-EF28-6B72-528EEE5EF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C01B2E-9FED-FF15-8143-A73FE6BD9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C8290-D905-62ED-2A50-CD2D93B4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6B21D-92BC-1291-A945-1C9FC4F3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86679-DE28-F74A-66E7-32BC2A5D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4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15DFB-3207-418C-586E-FA68B4B7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2C38-C7D2-4B84-F794-4FBB999E5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62705-1D6C-6475-947C-E521BD9AD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1C50C-4068-716F-EE5D-20C64A129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AA0DA-A11B-E30D-F001-6965D285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8AB71-C669-E1F2-24E1-48BD4E83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460302-FC2E-9E16-BE35-0C07BC45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440D0-DEF4-AC4C-F3F4-AD0166B63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3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0006A-25D4-2317-E0B0-28A2554B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DCFE2-5877-93A3-26CB-0400A5C0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01BE5-923E-A9FC-4AA8-81A531AEE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FC7EF-C25D-F706-0C26-600BF26B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208E1-D9EE-F53B-200C-BDD007D5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E7EC8-32DC-EE47-D2C8-3375A58CF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B18A4-0874-36D2-8B61-6C5A21CF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E046-A5E6-FD4A-A49F-8866E762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E0A22-D517-6759-1711-AD1DB7D0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E5C4-45EB-2D02-CFB2-65F531D8A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E6B33-C93F-131A-2CAB-39AECC64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E317A-9579-5B2D-068D-58A984475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D713-DCAC-D103-F8B3-B94E2D48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C97DD-EB47-16C6-11B6-6AF83066D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F5E1CA-6C7C-A983-E672-6BA2FF6884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543E92-985F-61B4-8A4A-B0104E8D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B08A21-23A2-1934-D962-F1F43BF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AF24F-4DDB-FC9F-0F1C-612CA9BFD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41E01-8D81-0684-8D85-BADAEFE1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8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A4B7DF-6698-AFDA-6BDF-EA2EA7F4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39D5F-ECB6-3F8E-9C80-B1B23CA9B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CDAB1-3521-3397-67AF-0295BD63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72148-4BA6-4738-8A8B-AEF1C14E964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B018A-3CAC-B51F-5AFE-A64ADC108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8583D-546E-5D25-35D9-865F2DBC7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C2C03-7279-416D-8108-5BDE6E28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99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FDF26-4E7D-2F41-2021-5A8973854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AV-Native-SDK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F93D4-46EA-7D4E-27DD-E6D3EA8A9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/ Roadmap</a:t>
            </a:r>
          </a:p>
          <a:p>
            <a:r>
              <a:rPr lang="en-US" sz="1800" dirty="0"/>
              <a:t>4-15-2025</a:t>
            </a:r>
          </a:p>
        </p:txBody>
      </p:sp>
    </p:spTree>
    <p:extLst>
      <p:ext uri="{BB962C8B-B14F-4D97-AF65-F5344CB8AC3E}">
        <p14:creationId xmlns:p14="http://schemas.microsoft.com/office/powerpoint/2010/main" val="31516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986B2DDF-6239-0A89-9BAD-21AB5895FEB6}"/>
              </a:ext>
            </a:extLst>
          </p:cNvPr>
          <p:cNvSpPr/>
          <p:nvPr/>
        </p:nvSpPr>
        <p:spPr>
          <a:xfrm>
            <a:off x="3261360" y="1468286"/>
            <a:ext cx="5571744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</a:t>
            </a:r>
          </a:p>
        </p:txBody>
      </p:sp>
      <p:cxnSp>
        <p:nvCxnSpPr>
          <p:cNvPr id="11" name="Straight Arrow Connector 105">
            <a:extLst>
              <a:ext uri="{FF2B5EF4-FFF2-40B4-BE49-F238E27FC236}">
                <a16:creationId xmlns:a16="http://schemas.microsoft.com/office/drawing/2014/main" id="{2F94E457-C1B6-4A4F-5009-D43B6FED2AA9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74677" y="2831998"/>
            <a:ext cx="1639933" cy="1086258"/>
          </a:xfrm>
          <a:prstGeom prst="bentConnector4">
            <a:avLst>
              <a:gd name="adj1" fmla="val 36497"/>
              <a:gd name="adj2" fmla="val 8625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8F23A36-4E81-1E33-E2C9-DC802640233F}"/>
              </a:ext>
            </a:extLst>
          </p:cNvPr>
          <p:cNvGrpSpPr/>
          <p:nvPr/>
        </p:nvGrpSpPr>
        <p:grpSpPr>
          <a:xfrm>
            <a:off x="7352800" y="5019937"/>
            <a:ext cx="1139076" cy="853175"/>
            <a:chOff x="10738631" y="2574015"/>
            <a:chExt cx="1139076" cy="853175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593AE6-8FB8-BFEF-DC16-AF27CB83D232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9ACA33FA-69B5-1E0B-1610-9D18240AC27D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51" name="Rectangle 450">
                  <a:extLst>
                    <a:ext uri="{FF2B5EF4-FFF2-40B4-BE49-F238E27FC236}">
                      <a16:creationId xmlns:a16="http://schemas.microsoft.com/office/drawing/2014/main" id="{8BC334C8-A334-C4B8-EA44-1727C38BC90A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2" name="Isosceles Triangle 451">
                  <a:extLst>
                    <a:ext uri="{FF2B5EF4-FFF2-40B4-BE49-F238E27FC236}">
                      <a16:creationId xmlns:a16="http://schemas.microsoft.com/office/drawing/2014/main" id="{9D365B16-168F-712A-16BC-E13517F976E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3" name="Isosceles Triangle 452">
                  <a:extLst>
                    <a:ext uri="{FF2B5EF4-FFF2-40B4-BE49-F238E27FC236}">
                      <a16:creationId xmlns:a16="http://schemas.microsoft.com/office/drawing/2014/main" id="{340BADA1-A73B-8917-0E42-B6622988E60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AC16F0DC-2034-F015-A618-27D29D0B4BD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3EEE9D9-FAC8-AC65-B347-182EC9FABF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ACF635A-0940-9983-8498-3D8E2F1328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3460262-A25E-B92C-440F-7CD5F6F637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F6573097-8522-F4F1-192F-4C8D2BA9F4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55F4A31-53AA-07E6-726D-C59C499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B1892D1-5255-A2FB-B637-D6BEF0774646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</a:t>
              </a:r>
            </a:p>
          </p:txBody>
        </p:sp>
      </p:grp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BDC18B5E-CC88-00BD-9C70-1CC3562240AE}"/>
              </a:ext>
            </a:extLst>
          </p:cNvPr>
          <p:cNvCxnSpPr>
            <a:cxnSpLocks/>
            <a:stCxn id="472" idx="2"/>
            <a:endCxn id="480" idx="0"/>
          </p:cNvCxnSpPr>
          <p:nvPr/>
        </p:nvCxnSpPr>
        <p:spPr>
          <a:xfrm rot="5400000">
            <a:off x="5817693" y="3096003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ectangle 470">
            <a:extLst>
              <a:ext uri="{FF2B5EF4-FFF2-40B4-BE49-F238E27FC236}">
                <a16:creationId xmlns:a16="http://schemas.microsoft.com/office/drawing/2014/main" id="{B0ECD05A-8FF9-9A2C-B3AE-87B6769A0E51}"/>
              </a:ext>
            </a:extLst>
          </p:cNvPr>
          <p:cNvSpPr/>
          <p:nvPr/>
        </p:nvSpPr>
        <p:spPr>
          <a:xfrm>
            <a:off x="5266132" y="4785693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av-b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[C++]</a:t>
            </a:r>
          </a:p>
        </p:txBody>
      </p: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57086C7C-8431-E586-2E25-37DD9617C0D1}"/>
              </a:ext>
            </a:extLst>
          </p:cNvPr>
          <p:cNvCxnSpPr>
            <a:cxnSpLocks/>
            <a:stCxn id="477" idx="0"/>
            <a:endCxn id="476" idx="2"/>
          </p:cNvCxnSpPr>
          <p:nvPr/>
        </p:nvCxnSpPr>
        <p:spPr>
          <a:xfrm flipV="1">
            <a:off x="7930242" y="2858790"/>
            <a:ext cx="1497" cy="4777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C40FC7E6-FA96-E9C3-D2BE-4B110A9B8362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5820255" y="4549693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Rectangle 475">
            <a:extLst>
              <a:ext uri="{FF2B5EF4-FFF2-40B4-BE49-F238E27FC236}">
                <a16:creationId xmlns:a16="http://schemas.microsoft.com/office/drawing/2014/main" id="{539C83AB-00A2-B47A-EB35-F208FF4A2650}"/>
              </a:ext>
            </a:extLst>
          </p:cNvPr>
          <p:cNvSpPr/>
          <p:nvPr/>
        </p:nvSpPr>
        <p:spPr>
          <a:xfrm>
            <a:off x="7144009" y="1879076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xvmem</a:t>
            </a:r>
            <a:endParaRPr lang="en-US" sz="8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</a:p>
        </p:txBody>
      </p:sp>
      <p:cxnSp>
        <p:nvCxnSpPr>
          <p:cNvPr id="490" name="Straight Arrow Connector 105">
            <a:extLst>
              <a:ext uri="{FF2B5EF4-FFF2-40B4-BE49-F238E27FC236}">
                <a16:creationId xmlns:a16="http://schemas.microsoft.com/office/drawing/2014/main" id="{4358AA7E-B0A5-4BD0-EA6F-D5653B77733C}"/>
              </a:ext>
            </a:extLst>
          </p:cNvPr>
          <p:cNvCxnSpPr>
            <a:cxnSpLocks/>
          </p:cNvCxnSpPr>
          <p:nvPr/>
        </p:nvCxnSpPr>
        <p:spPr>
          <a:xfrm>
            <a:off x="5748838" y="2367585"/>
            <a:ext cx="1393673" cy="1245441"/>
          </a:xfrm>
          <a:prstGeom prst="bentConnector3">
            <a:avLst>
              <a:gd name="adj1" fmla="val 87179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BF67156E-4085-D07C-24EF-282E53DF9C43}"/>
              </a:ext>
            </a:extLst>
          </p:cNvPr>
          <p:cNvCxnSpPr>
            <a:cxnSpLocks/>
            <a:stCxn id="480" idx="3"/>
            <a:endCxn id="477" idx="1"/>
          </p:cNvCxnSpPr>
          <p:nvPr/>
        </p:nvCxnSpPr>
        <p:spPr>
          <a:xfrm>
            <a:off x="6843983" y="3826229"/>
            <a:ext cx="298529" cy="15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Arrow Connector 105">
            <a:extLst>
              <a:ext uri="{FF2B5EF4-FFF2-40B4-BE49-F238E27FC236}">
                <a16:creationId xmlns:a16="http://schemas.microsoft.com/office/drawing/2014/main" id="{FA22D0D8-AC79-9944-FA2C-ED4D56175D65}"/>
              </a:ext>
            </a:extLst>
          </p:cNvPr>
          <p:cNvCxnSpPr>
            <a:cxnSpLocks/>
            <a:stCxn id="477" idx="2"/>
            <a:endCxn id="451" idx="0"/>
          </p:cNvCxnSpPr>
          <p:nvPr/>
        </p:nvCxnSpPr>
        <p:spPr>
          <a:xfrm rot="16200000" flipH="1">
            <a:off x="7553306" y="4693178"/>
            <a:ext cx="754546" cy="67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1AEED0B-3E32-65F5-6740-EB3C9CE0F3E8}"/>
              </a:ext>
            </a:extLst>
          </p:cNvPr>
          <p:cNvSpPr/>
          <p:nvPr/>
        </p:nvSpPr>
        <p:spPr>
          <a:xfrm>
            <a:off x="7142512" y="3336528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rtlCol="0" anchor="ctr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av-foundations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42" name="Group 541">
            <a:extLst>
              <a:ext uri="{FF2B5EF4-FFF2-40B4-BE49-F238E27FC236}">
                <a16:creationId xmlns:a16="http://schemas.microsoft.com/office/drawing/2014/main" id="{EDEAB614-AA4F-1DB4-DB22-8B40D5387D7B}"/>
              </a:ext>
            </a:extLst>
          </p:cNvPr>
          <p:cNvGrpSpPr/>
          <p:nvPr/>
        </p:nvGrpSpPr>
        <p:grpSpPr>
          <a:xfrm>
            <a:off x="3691427" y="5030509"/>
            <a:ext cx="987891" cy="760389"/>
            <a:chOff x="3793406" y="3615014"/>
            <a:chExt cx="1457907" cy="1119069"/>
          </a:xfrm>
        </p:grpSpPr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F9253A05-A852-DC68-0956-319C2EBD76CD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45" name="Group 544">
                <a:extLst>
                  <a:ext uri="{FF2B5EF4-FFF2-40B4-BE49-F238E27FC236}">
                    <a16:creationId xmlns:a16="http://schemas.microsoft.com/office/drawing/2014/main" id="{4FE0DF62-661C-1EC0-CD15-75B0362995B4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02F96CD1-6A9B-67D7-0C73-7C332E136F23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Isosceles Triangle 554">
                  <a:extLst>
                    <a:ext uri="{FF2B5EF4-FFF2-40B4-BE49-F238E27FC236}">
                      <a16:creationId xmlns:a16="http://schemas.microsoft.com/office/drawing/2014/main" id="{1DBFFD77-178D-11BB-1B45-4632DF6B7EAC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6" name="Isosceles Triangle 555">
                  <a:extLst>
                    <a:ext uri="{FF2B5EF4-FFF2-40B4-BE49-F238E27FC236}">
                      <a16:creationId xmlns:a16="http://schemas.microsoft.com/office/drawing/2014/main" id="{0873126F-2820-F186-3D23-F7D9D0B6CEC3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46" name="Group 545">
                <a:extLst>
                  <a:ext uri="{FF2B5EF4-FFF2-40B4-BE49-F238E27FC236}">
                    <a16:creationId xmlns:a16="http://schemas.microsoft.com/office/drawing/2014/main" id="{3A8ADA86-1850-2B5E-CEFB-38D3730CE9F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47" name="Straight Connector 546">
                  <a:extLst>
                    <a:ext uri="{FF2B5EF4-FFF2-40B4-BE49-F238E27FC236}">
                      <a16:creationId xmlns:a16="http://schemas.microsoft.com/office/drawing/2014/main" id="{EB325B69-485F-9F3F-8DA0-F6D55670C4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9" name="Straight Connector 548">
                  <a:extLst>
                    <a:ext uri="{FF2B5EF4-FFF2-40B4-BE49-F238E27FC236}">
                      <a16:creationId xmlns:a16="http://schemas.microsoft.com/office/drawing/2014/main" id="{D5A23FA6-097D-72F2-F9F3-BD09803D1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0" name="Straight Connector 549">
                  <a:extLst>
                    <a:ext uri="{FF2B5EF4-FFF2-40B4-BE49-F238E27FC236}">
                      <a16:creationId xmlns:a16="http://schemas.microsoft.com/office/drawing/2014/main" id="{17976143-E633-A0B0-FBC4-9BBC9E41B6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2" name="Straight Connector 551">
                  <a:extLst>
                    <a:ext uri="{FF2B5EF4-FFF2-40B4-BE49-F238E27FC236}">
                      <a16:creationId xmlns:a16="http://schemas.microsoft.com/office/drawing/2014/main" id="{DCA48294-9096-C2BC-C04F-02AE1B6DC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3" name="Straight Connector 552">
                  <a:extLst>
                    <a:ext uri="{FF2B5EF4-FFF2-40B4-BE49-F238E27FC236}">
                      <a16:creationId xmlns:a16="http://schemas.microsoft.com/office/drawing/2014/main" id="{AB2E7B9E-7222-4AC4-F7B0-33B7E119D7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586C1C01-B18A-5987-25BC-50781A5D69A4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57" name="Straight Arrow Connector 105">
            <a:extLst>
              <a:ext uri="{FF2B5EF4-FFF2-40B4-BE49-F238E27FC236}">
                <a16:creationId xmlns:a16="http://schemas.microsoft.com/office/drawing/2014/main" id="{E513D412-64D9-4F49-009A-10CF648184FF}"/>
              </a:ext>
            </a:extLst>
          </p:cNvPr>
          <p:cNvCxnSpPr>
            <a:cxnSpLocks/>
            <a:stCxn id="4" idx="2"/>
            <a:endCxn id="554" idx="0"/>
          </p:cNvCxnSpPr>
          <p:nvPr/>
        </p:nvCxnSpPr>
        <p:spPr>
          <a:xfrm rot="16200000" flipH="1">
            <a:off x="3804239" y="4699279"/>
            <a:ext cx="761914" cy="224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Rectangle 479">
            <a:extLst>
              <a:ext uri="{FF2B5EF4-FFF2-40B4-BE49-F238E27FC236}">
                <a16:creationId xmlns:a16="http://schemas.microsoft.com/office/drawing/2014/main" id="{DA6E4806-33A0-666E-8A5B-D21215A4758E}"/>
              </a:ext>
            </a:extLst>
          </p:cNvPr>
          <p:cNvSpPr/>
          <p:nvPr/>
        </p:nvSpPr>
        <p:spPr>
          <a:xfrm>
            <a:off x="5268524" y="3336372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D1E6F4-DE2E-E138-F9C3-C656E5AAAF12}"/>
              </a:ext>
            </a:extLst>
          </p:cNvPr>
          <p:cNvSpPr/>
          <p:nvPr/>
        </p:nvSpPr>
        <p:spPr>
          <a:xfrm>
            <a:off x="3396343" y="3339732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>
                <a:solidFill>
                  <a:prstClr val="white"/>
                </a:solidFill>
                <a:latin typeface="Calibri" panose="020F0502020204030204"/>
              </a:rPr>
              <a:t>nup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hone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AEE63-62B5-A780-B3DF-165BBC87DEC3}"/>
              </a:ext>
            </a:extLst>
          </p:cNvPr>
          <p:cNvSpPr/>
          <p:nvPr/>
        </p:nvSpPr>
        <p:spPr>
          <a:xfrm>
            <a:off x="3387455" y="1877727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misc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4E084-4DA8-1159-AF33-94146DCA9EB5}"/>
              </a:ext>
            </a:extLst>
          </p:cNvPr>
          <p:cNvCxnSpPr>
            <a:cxnSpLocks/>
            <a:stCxn id="472" idx="1"/>
            <a:endCxn id="7" idx="3"/>
          </p:cNvCxnSpPr>
          <p:nvPr/>
        </p:nvCxnSpPr>
        <p:spPr>
          <a:xfrm flipH="1">
            <a:off x="4962914" y="2367584"/>
            <a:ext cx="307417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40BECB-DCE3-5DB2-A374-9513F31F9E80}"/>
              </a:ext>
            </a:extLst>
          </p:cNvPr>
          <p:cNvCxnSpPr>
            <a:cxnSpLocks/>
            <a:stCxn id="480" idx="1"/>
            <a:endCxn id="4" idx="3"/>
          </p:cNvCxnSpPr>
          <p:nvPr/>
        </p:nvCxnSpPr>
        <p:spPr>
          <a:xfrm flipH="1">
            <a:off x="4971802" y="3826229"/>
            <a:ext cx="296722" cy="336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E491615-CDDD-92FA-BB1C-1C572B63E455}"/>
              </a:ext>
            </a:extLst>
          </p:cNvPr>
          <p:cNvSpPr/>
          <p:nvPr/>
        </p:nvSpPr>
        <p:spPr>
          <a:xfrm>
            <a:off x="5270331" y="1877727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v-search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[C++]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240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58CBB-6ED1-8762-8BC0-F43CDC325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Rectangle 467">
            <a:extLst>
              <a:ext uri="{FF2B5EF4-FFF2-40B4-BE49-F238E27FC236}">
                <a16:creationId xmlns:a16="http://schemas.microsoft.com/office/drawing/2014/main" id="{A56BB8A0-712E-503B-E594-E16355F22DC7}"/>
              </a:ext>
            </a:extLst>
          </p:cNvPr>
          <p:cNvSpPr/>
          <p:nvPr/>
        </p:nvSpPr>
        <p:spPr>
          <a:xfrm>
            <a:off x="3657600" y="1614590"/>
            <a:ext cx="4608576" cy="457948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AV-Native-SDK Blueprint-Blue dependency</a:t>
            </a:r>
          </a:p>
        </p:txBody>
      </p:sp>
      <p:cxnSp>
        <p:nvCxnSpPr>
          <p:cNvPr id="541" name="Straight Arrow Connector 105">
            <a:extLst>
              <a:ext uri="{FF2B5EF4-FFF2-40B4-BE49-F238E27FC236}">
                <a16:creationId xmlns:a16="http://schemas.microsoft.com/office/drawing/2014/main" id="{9109D004-D69D-97AA-EE88-9BD09D3B4583}"/>
              </a:ext>
            </a:extLst>
          </p:cNvPr>
          <p:cNvCxnSpPr>
            <a:cxnSpLocks/>
          </p:cNvCxnSpPr>
          <p:nvPr/>
        </p:nvCxnSpPr>
        <p:spPr>
          <a:xfrm>
            <a:off x="7149746" y="5472972"/>
            <a:ext cx="511672" cy="18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Arrow Connector 89">
            <a:extLst>
              <a:ext uri="{FF2B5EF4-FFF2-40B4-BE49-F238E27FC236}">
                <a16:creationId xmlns:a16="http://schemas.microsoft.com/office/drawing/2014/main" id="{650D14B9-E6A6-BE93-AC3F-FB99FC96822E}"/>
              </a:ext>
            </a:extLst>
          </p:cNvPr>
          <p:cNvCxnSpPr>
            <a:cxnSpLocks/>
            <a:stCxn id="480" idx="0"/>
            <a:endCxn id="472" idx="2"/>
          </p:cNvCxnSpPr>
          <p:nvPr/>
        </p:nvCxnSpPr>
        <p:spPr>
          <a:xfrm rot="5400000" flipH="1" flipV="1">
            <a:off x="4476572" y="3242308"/>
            <a:ext cx="478931" cy="1807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7E10BD5A-D2D7-0D26-8CA1-E284B3AF728A}"/>
              </a:ext>
            </a:extLst>
          </p:cNvPr>
          <p:cNvSpPr/>
          <p:nvPr/>
        </p:nvSpPr>
        <p:spPr>
          <a:xfrm>
            <a:off x="5799585" y="4935159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 err="1"/>
              <a:t>pinshot</a:t>
            </a:r>
            <a:r>
              <a:rPr lang="en-US" sz="1600" dirty="0"/>
              <a:t>-blue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Rust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D079B06-94B3-CCFA-2275-F4DD2E2F6F91}"/>
              </a:ext>
            </a:extLst>
          </p:cNvPr>
          <p:cNvSpPr/>
          <p:nvPr/>
        </p:nvSpPr>
        <p:spPr>
          <a:xfrm>
            <a:off x="3925012" y="493199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Blueprint-Blue-Lib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#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D0FCAF2C-EE16-AEB0-AC3E-149B5420AE80}"/>
              </a:ext>
            </a:extLst>
          </p:cNvPr>
          <p:cNvSpPr/>
          <p:nvPr/>
        </p:nvSpPr>
        <p:spPr>
          <a:xfrm>
            <a:off x="3929211" y="2024031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av-b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lueprint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[C++]</a:t>
            </a:r>
          </a:p>
        </p:txBody>
      </p:sp>
      <p:cxnSp>
        <p:nvCxnSpPr>
          <p:cNvPr id="474" name="Straight Arrow Connector 105">
            <a:extLst>
              <a:ext uri="{FF2B5EF4-FFF2-40B4-BE49-F238E27FC236}">
                <a16:creationId xmlns:a16="http://schemas.microsoft.com/office/drawing/2014/main" id="{083585D5-3B2B-0670-3B1A-A1F3234B9F82}"/>
              </a:ext>
            </a:extLst>
          </p:cNvPr>
          <p:cNvCxnSpPr>
            <a:cxnSpLocks/>
            <a:stCxn id="471" idx="3"/>
            <a:endCxn id="470" idx="1"/>
          </p:cNvCxnSpPr>
          <p:nvPr/>
        </p:nvCxnSpPr>
        <p:spPr>
          <a:xfrm>
            <a:off x="5500471" y="5421854"/>
            <a:ext cx="299114" cy="316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105">
            <a:extLst>
              <a:ext uri="{FF2B5EF4-FFF2-40B4-BE49-F238E27FC236}">
                <a16:creationId xmlns:a16="http://schemas.microsoft.com/office/drawing/2014/main" id="{67FEC8AD-F20D-B231-51E4-D539F008C293}"/>
              </a:ext>
            </a:extLst>
          </p:cNvPr>
          <p:cNvCxnSpPr>
            <a:cxnSpLocks/>
            <a:stCxn id="480" idx="2"/>
            <a:endCxn id="471" idx="0"/>
          </p:cNvCxnSpPr>
          <p:nvPr/>
        </p:nvCxnSpPr>
        <p:spPr>
          <a:xfrm rot="5400000">
            <a:off x="4479135" y="4695997"/>
            <a:ext cx="469607" cy="2392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A44C6415-E495-5796-F3F2-91AE09C1D22B}"/>
              </a:ext>
            </a:extLst>
          </p:cNvPr>
          <p:cNvGrpSpPr/>
          <p:nvPr/>
        </p:nvGrpSpPr>
        <p:grpSpPr>
          <a:xfrm>
            <a:off x="5552037" y="4852558"/>
            <a:ext cx="260145" cy="1130530"/>
            <a:chOff x="9841804" y="4536961"/>
            <a:chExt cx="260145" cy="1130530"/>
          </a:xfrm>
        </p:grpSpPr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3CA0A2E8-54DF-76BB-4383-239447F9DB27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FE0D7300-A793-5284-8B5E-A1811CBCA621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json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487" name="Connector: Elbow 5">
                <a:extLst>
                  <a:ext uri="{FF2B5EF4-FFF2-40B4-BE49-F238E27FC236}">
                    <a16:creationId xmlns:a16="http://schemas.microsoft.com/office/drawing/2014/main" id="{6C0F0F0D-F6F8-F644-CF60-938588DBCB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40092D72-7FC0-1DA0-0FA6-D47E7B1FF8EA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B33669EE-E9D3-B606-67F9-7531D32EDA66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string</a:t>
                </a:r>
              </a:p>
            </p:txBody>
          </p:sp>
          <p:cxnSp>
            <p:nvCxnSpPr>
              <p:cNvPr id="485" name="Connector: Elbow 5">
                <a:extLst>
                  <a:ext uri="{FF2B5EF4-FFF2-40B4-BE49-F238E27FC236}">
                    <a16:creationId xmlns:a16="http://schemas.microsoft.com/office/drawing/2014/main" id="{9D55D547-09DB-1112-DC01-30ED0243AC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6E589DD0-224D-2151-1DCD-ABC40534F3A0}"/>
              </a:ext>
            </a:extLst>
          </p:cNvPr>
          <p:cNvGrpSpPr/>
          <p:nvPr/>
        </p:nvGrpSpPr>
        <p:grpSpPr>
          <a:xfrm>
            <a:off x="7661574" y="5177362"/>
            <a:ext cx="330981" cy="480529"/>
            <a:chOff x="1272930" y="2721801"/>
            <a:chExt cx="488454" cy="707199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E95B6CB6-2394-489D-0C36-51A1583CB7F6}"/>
                </a:ext>
              </a:extLst>
            </p:cNvPr>
            <p:cNvGrpSpPr/>
            <p:nvPr/>
          </p:nvGrpSpPr>
          <p:grpSpPr>
            <a:xfrm>
              <a:off x="1272930" y="2721801"/>
              <a:ext cx="488454" cy="707199"/>
              <a:chOff x="2082555" y="2721801"/>
              <a:chExt cx="488454" cy="707199"/>
            </a:xfrm>
          </p:grpSpPr>
          <p:sp>
            <p:nvSpPr>
              <p:cNvPr id="538" name="Rectangle 537">
                <a:extLst>
                  <a:ext uri="{FF2B5EF4-FFF2-40B4-BE49-F238E27FC236}">
                    <a16:creationId xmlns:a16="http://schemas.microsoft.com/office/drawing/2014/main" id="{E0BEA99A-7DE7-3CD3-6CB6-B4B464790A1D}"/>
                  </a:ext>
                </a:extLst>
              </p:cNvPr>
              <p:cNvSpPr/>
              <p:nvPr/>
            </p:nvSpPr>
            <p:spPr>
              <a:xfrm>
                <a:off x="2107871" y="2796639"/>
                <a:ext cx="463138" cy="6323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9" name="Isosceles Triangle 538">
                <a:extLst>
                  <a:ext uri="{FF2B5EF4-FFF2-40B4-BE49-F238E27FC236}">
                    <a16:creationId xmlns:a16="http://schemas.microsoft.com/office/drawing/2014/main" id="{319596C6-E28F-2288-E769-A06B17E15D28}"/>
                  </a:ext>
                </a:extLst>
              </p:cNvPr>
              <p:cNvSpPr/>
              <p:nvPr/>
            </p:nvSpPr>
            <p:spPr>
              <a:xfrm rot="7947381" flipV="1">
                <a:off x="2035459" y="2768897"/>
                <a:ext cx="201880" cy="107688"/>
              </a:xfrm>
              <a:prstGeom prst="triangle">
                <a:avLst>
                  <a:gd name="adj" fmla="val 50415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Isosceles Triangle 539">
                <a:extLst>
                  <a:ext uri="{FF2B5EF4-FFF2-40B4-BE49-F238E27FC236}">
                    <a16:creationId xmlns:a16="http://schemas.microsoft.com/office/drawing/2014/main" id="{E399C073-7325-7CA3-5D0A-E718F28556ED}"/>
                  </a:ext>
                </a:extLst>
              </p:cNvPr>
              <p:cNvSpPr/>
              <p:nvPr/>
            </p:nvSpPr>
            <p:spPr>
              <a:xfrm rot="18762502" flipV="1">
                <a:off x="2123370" y="2859537"/>
                <a:ext cx="201880" cy="107688"/>
              </a:xfrm>
              <a:prstGeom prst="triangle">
                <a:avLst>
                  <a:gd name="adj" fmla="val 50415"/>
                </a:avLst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5" name="Group 504">
              <a:extLst>
                <a:ext uri="{FF2B5EF4-FFF2-40B4-BE49-F238E27FC236}">
                  <a16:creationId xmlns:a16="http://schemas.microsoft.com/office/drawing/2014/main" id="{76F5B2A2-AC5F-BC3E-542F-0A290E0A0B88}"/>
                </a:ext>
              </a:extLst>
            </p:cNvPr>
            <p:cNvGrpSpPr/>
            <p:nvPr/>
          </p:nvGrpSpPr>
          <p:grpSpPr>
            <a:xfrm>
              <a:off x="1371411" y="3024074"/>
              <a:ext cx="326420" cy="325909"/>
              <a:chOff x="1371411" y="3024074"/>
              <a:chExt cx="342900" cy="325909"/>
            </a:xfrm>
          </p:grpSpPr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C925F41D-3225-8E73-9E45-722C0119C5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024074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083A1954-1537-2ED6-17C4-DD3232557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105551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>
                <a:extLst>
                  <a:ext uri="{FF2B5EF4-FFF2-40B4-BE49-F238E27FC236}">
                    <a16:creationId xmlns:a16="http://schemas.microsoft.com/office/drawing/2014/main" id="{F663127E-9A8C-A6CA-60EF-4AE6D56478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187028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6" name="Straight Connector 535">
                <a:extLst>
                  <a:ext uri="{FF2B5EF4-FFF2-40B4-BE49-F238E27FC236}">
                    <a16:creationId xmlns:a16="http://schemas.microsoft.com/office/drawing/2014/main" id="{AF14DDFE-4751-B329-83C7-4B8915A4F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268505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7" name="Straight Connector 536">
                <a:extLst>
                  <a:ext uri="{FF2B5EF4-FFF2-40B4-BE49-F238E27FC236}">
                    <a16:creationId xmlns:a16="http://schemas.microsoft.com/office/drawing/2014/main" id="{6B9ECFE9-33E7-34D4-EC54-CD9323021C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1411" y="3349983"/>
                <a:ext cx="342900" cy="0"/>
              </a:xfrm>
              <a:prstGeom prst="line">
                <a:avLst/>
              </a:prstGeom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8D8258A-836A-8159-C7DB-5F06612C3D9C}"/>
              </a:ext>
            </a:extLst>
          </p:cNvPr>
          <p:cNvSpPr txBox="1"/>
          <p:nvPr/>
        </p:nvSpPr>
        <p:spPr>
          <a:xfrm>
            <a:off x="7439605" y="5629973"/>
            <a:ext cx="8265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S4T.pest</a:t>
            </a:r>
          </a:p>
          <a:p>
            <a:pPr algn="ctr"/>
            <a:r>
              <a:rPr lang="en-US" sz="600" dirty="0">
                <a:solidFill>
                  <a:schemeClr val="bg1">
                    <a:lumMod val="50000"/>
                  </a:schemeClr>
                </a:solidFill>
              </a:rPr>
              <a:t>&lt;&lt;PEG Grammar&gt;&gt;</a:t>
            </a:r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F2328706-CA45-A13B-5057-93B4C46178B3}"/>
              </a:ext>
            </a:extLst>
          </p:cNvPr>
          <p:cNvSpPr/>
          <p:nvPr/>
        </p:nvSpPr>
        <p:spPr>
          <a:xfrm>
            <a:off x="3927404" y="3482676"/>
            <a:ext cx="1575459" cy="979714"/>
          </a:xfrm>
          <a:prstGeom prst="rect">
            <a:avLst/>
          </a:prstGeom>
          <a:solidFill>
            <a:srgbClr val="20386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Blueprint-Blue-RPC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[C</a:t>
            </a:r>
            <a:r>
              <a:rPr lang="en-US" sz="800" dirty="0">
                <a:solidFill>
                  <a:prstClr val="white"/>
                </a:solidFill>
                <a:latin typeface="Calibri" panose="020F0502020204030204"/>
              </a:rPr>
              <a:t>#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FC66AE-CC68-5782-148D-087B914A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AV-Native-SDK – CY2025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524EA6-83CB-43F1-A2B6-BAA43285F2EA}"/>
              </a:ext>
            </a:extLst>
          </p:cNvPr>
          <p:cNvGrpSpPr/>
          <p:nvPr/>
        </p:nvGrpSpPr>
        <p:grpSpPr>
          <a:xfrm rot="5400000">
            <a:off x="4582958" y="2464053"/>
            <a:ext cx="260145" cy="1567641"/>
            <a:chOff x="9841804" y="4536961"/>
            <a:chExt cx="260145" cy="113053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A16864B-D81C-5353-C48F-502DC771EC07}"/>
                </a:ext>
              </a:extLst>
            </p:cNvPr>
            <p:cNvGrpSpPr/>
            <p:nvPr/>
          </p:nvGrpSpPr>
          <p:grpSpPr>
            <a:xfrm rot="16200000">
              <a:off x="9601308" y="5166854"/>
              <a:ext cx="741133" cy="260141"/>
              <a:chOff x="7686586" y="4456943"/>
              <a:chExt cx="741133" cy="260141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0B1A511-24A4-E69F-367D-79C661BF5598}"/>
                  </a:ext>
                </a:extLst>
              </p:cNvPr>
              <p:cNvSpPr txBox="1"/>
              <p:nvPr/>
            </p:nvSpPr>
            <p:spPr>
              <a:xfrm>
                <a:off x="7686586" y="4501640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protobuf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9" name="Connector: Elbow 5">
                <a:extLst>
                  <a:ext uri="{FF2B5EF4-FFF2-40B4-BE49-F238E27FC236}">
                    <a16:creationId xmlns:a16="http://schemas.microsoft.com/office/drawing/2014/main" id="{3B167430-2ED6-31B9-BB0F-97B62889C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E33C50-636F-37BB-924E-5F7AAF49D6EF}"/>
                </a:ext>
              </a:extLst>
            </p:cNvPr>
            <p:cNvGrpSpPr/>
            <p:nvPr/>
          </p:nvGrpSpPr>
          <p:grpSpPr>
            <a:xfrm rot="16200000">
              <a:off x="9601311" y="4777457"/>
              <a:ext cx="741133" cy="260142"/>
              <a:chOff x="7686587" y="4456943"/>
              <a:chExt cx="741133" cy="26014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31CA92-36D2-85A3-551F-69E39A5B4DAD}"/>
                  </a:ext>
                </a:extLst>
              </p:cNvPr>
              <p:cNvSpPr txBox="1"/>
              <p:nvPr/>
            </p:nvSpPr>
            <p:spPr>
              <a:xfrm>
                <a:off x="7686587" y="4501641"/>
                <a:ext cx="741133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 err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protobuf</a:t>
                </a:r>
                <a:endPara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cxnSp>
            <p:nvCxnSpPr>
              <p:cNvPr id="16" name="Connector: Elbow 5">
                <a:extLst>
                  <a:ext uri="{FF2B5EF4-FFF2-40B4-BE49-F238E27FC236}">
                    <a16:creationId xmlns:a16="http://schemas.microsoft.com/office/drawing/2014/main" id="{07E9EF27-12BF-CFD2-CA3D-3A39CB586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2289" y="4456943"/>
                <a:ext cx="0" cy="1097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15F4FE9-9B90-E9D7-443B-D357D2B188B0}"/>
              </a:ext>
            </a:extLst>
          </p:cNvPr>
          <p:cNvSpPr txBox="1"/>
          <p:nvPr/>
        </p:nvSpPr>
        <p:spPr>
          <a:xfrm rot="16200000">
            <a:off x="4437763" y="3010078"/>
            <a:ext cx="40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grpc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15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7867022-9FF2-47F2-A9B7-9DCFC10E13CE}"/>
              </a:ext>
            </a:extLst>
          </p:cNvPr>
          <p:cNvGrpSpPr/>
          <p:nvPr/>
        </p:nvGrpSpPr>
        <p:grpSpPr>
          <a:xfrm>
            <a:off x="6691789" y="1341743"/>
            <a:ext cx="4095382" cy="4579482"/>
            <a:chOff x="6691789" y="1341743"/>
            <a:chExt cx="4095382" cy="4579482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747F21-7EF5-924D-49D3-9ABEB423ECC3}"/>
                </a:ext>
              </a:extLst>
            </p:cNvPr>
            <p:cNvSpPr/>
            <p:nvPr/>
          </p:nvSpPr>
          <p:spPr>
            <a:xfrm>
              <a:off x="6691789" y="1341743"/>
              <a:ext cx="4095382" cy="457948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1">
                      <a:lumMod val="75000"/>
                    </a:schemeClr>
                  </a:solidFill>
                </a:rPr>
                <a:t>AVX Framework</a:t>
              </a:r>
            </a:p>
          </p:txBody>
        </p:sp>
        <p:cxnSp>
          <p:nvCxnSpPr>
            <p:cNvPr id="44" name="Straight Arrow Connector 89">
              <a:extLst>
                <a:ext uri="{FF2B5EF4-FFF2-40B4-BE49-F238E27FC236}">
                  <a16:creationId xmlns:a16="http://schemas.microsoft.com/office/drawing/2014/main" id="{A6EBF524-5B5B-4723-FA74-B782CCFDB760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>
            <a:xfrm rot="5400000">
              <a:off x="7568766" y="2970772"/>
              <a:ext cx="476307" cy="1807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7D5DC1E-7280-D117-BB71-FA3E790E8DB4}"/>
                </a:ext>
              </a:extLst>
            </p:cNvPr>
            <p:cNvSpPr/>
            <p:nvPr/>
          </p:nvSpPr>
          <p:spPr>
            <a:xfrm>
              <a:off x="8890466" y="4662312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 err="1"/>
                <a:t>Pinshot</a:t>
              </a:r>
              <a:r>
                <a:rPr lang="en-US" dirty="0"/>
                <a:t>-Blue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algn="ctr"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[Pest crate]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0A8BB29-8405-F8D5-68E0-638BC20CAB1C}"/>
                </a:ext>
              </a:extLst>
            </p:cNvPr>
            <p:cNvSpPr/>
            <p:nvPr/>
          </p:nvSpPr>
          <p:spPr>
            <a:xfrm>
              <a:off x="7015893" y="4659150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Blueprint-Blue</a:t>
              </a:r>
            </a:p>
            <a:p>
              <a:pPr algn="ctr">
                <a:spcAft>
                  <a:spcPts val="200"/>
                </a:spcAft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[</a:t>
              </a: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YamlDotNet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]</a:t>
              </a:r>
              <a:endParaRPr lang="en-US" sz="800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2F82915-F8CF-C3B3-F60E-01684B99E119}"/>
                </a:ext>
              </a:extLst>
            </p:cNvPr>
            <p:cNvSpPr/>
            <p:nvPr/>
          </p:nvSpPr>
          <p:spPr>
            <a:xfrm>
              <a:off x="7020092" y="1753808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AV-Search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942ADD-A5ED-FBFD-FE50-B331D019B71B}"/>
                </a:ext>
              </a:extLst>
            </p:cNvPr>
            <p:cNvCxnSpPr>
              <a:cxnSpLocks/>
              <a:stCxn id="51" idx="3"/>
              <a:endCxn id="57" idx="1"/>
            </p:cNvCxnSpPr>
            <p:nvPr/>
          </p:nvCxnSpPr>
          <p:spPr>
            <a:xfrm flipV="1">
              <a:off x="8593744" y="3696148"/>
              <a:ext cx="296723" cy="353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105">
              <a:extLst>
                <a:ext uri="{FF2B5EF4-FFF2-40B4-BE49-F238E27FC236}">
                  <a16:creationId xmlns:a16="http://schemas.microsoft.com/office/drawing/2014/main" id="{44303DE3-1394-A469-85F5-EF3D462235E9}"/>
                </a:ext>
              </a:extLst>
            </p:cNvPr>
            <p:cNvCxnSpPr>
              <a:cxnSpLocks/>
              <a:stCxn id="48" idx="3"/>
              <a:endCxn id="47" idx="1"/>
            </p:cNvCxnSpPr>
            <p:nvPr/>
          </p:nvCxnSpPr>
          <p:spPr>
            <a:xfrm>
              <a:off x="8591352" y="5149007"/>
              <a:ext cx="299114" cy="316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105">
              <a:extLst>
                <a:ext uri="{FF2B5EF4-FFF2-40B4-BE49-F238E27FC236}">
                  <a16:creationId xmlns:a16="http://schemas.microsoft.com/office/drawing/2014/main" id="{2F1DC55F-20BF-1250-9AE0-E66138A18669}"/>
                </a:ext>
              </a:extLst>
            </p:cNvPr>
            <p:cNvCxnSpPr>
              <a:cxnSpLocks/>
              <a:stCxn id="51" idx="2"/>
              <a:endCxn id="48" idx="0"/>
            </p:cNvCxnSpPr>
            <p:nvPr/>
          </p:nvCxnSpPr>
          <p:spPr>
            <a:xfrm rot="5400000">
              <a:off x="7570016" y="4423150"/>
              <a:ext cx="469607" cy="239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810A902-F3F2-6469-C65C-93C47A4B5FC0}"/>
                </a:ext>
              </a:extLst>
            </p:cNvPr>
            <p:cNvSpPr/>
            <p:nvPr/>
          </p:nvSpPr>
          <p:spPr>
            <a:xfrm>
              <a:off x="8890467" y="3206291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NUPhone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EF7C65B-EDDF-CBDE-E3DC-90CF5350650E}"/>
                </a:ext>
              </a:extLst>
            </p:cNvPr>
            <p:cNvSpPr/>
            <p:nvPr/>
          </p:nvSpPr>
          <p:spPr>
            <a:xfrm>
              <a:off x="8892273" y="1753808"/>
              <a:ext cx="1575459" cy="97971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64592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AVX-</a:t>
              </a:r>
              <a:r>
                <a:rPr lang="en-US" dirty="0">
                  <a:solidFill>
                    <a:prstClr val="white"/>
                  </a:solidFill>
                  <a:latin typeface="Calibri" panose="020F0502020204030204"/>
                </a:rPr>
                <a:t>Lib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A23546D-836C-1AB5-6B70-22DBEB6745ED}"/>
                </a:ext>
              </a:extLst>
            </p:cNvPr>
            <p:cNvGrpSpPr/>
            <p:nvPr/>
          </p:nvGrpSpPr>
          <p:grpSpPr>
            <a:xfrm>
              <a:off x="7806015" y="2243665"/>
              <a:ext cx="1086258" cy="1824884"/>
              <a:chOff x="7102978" y="2212562"/>
              <a:chExt cx="1086258" cy="2165334"/>
            </a:xfrm>
          </p:grpSpPr>
          <p:cxnSp>
            <p:nvCxnSpPr>
              <p:cNvPr id="58" name="Straight Arrow Connector 105">
                <a:extLst>
                  <a:ext uri="{FF2B5EF4-FFF2-40B4-BE49-F238E27FC236}">
                    <a16:creationId xmlns:a16="http://schemas.microsoft.com/office/drawing/2014/main" id="{540D79FF-CF14-713E-A774-366CBF06FD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673168" y="2861828"/>
                <a:ext cx="1945878" cy="1086258"/>
              </a:xfrm>
              <a:prstGeom prst="bentConnector4">
                <a:avLst>
                  <a:gd name="adj1" fmla="val 36497"/>
                  <a:gd name="adj2" fmla="val 86259"/>
                </a:avLst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1846313-BA95-1485-EE02-1DFA91B63043}"/>
                  </a:ext>
                </a:extLst>
              </p:cNvPr>
              <p:cNvCxnSpPr>
                <a:cxnSpLocks/>
                <a:stCxn id="49" idx="3"/>
                <a:endCxn id="62" idx="1"/>
              </p:cNvCxnSpPr>
              <p:nvPr/>
            </p:nvCxnSpPr>
            <p:spPr>
              <a:xfrm>
                <a:off x="7892514" y="2212562"/>
                <a:ext cx="296722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CA0F2791-6E64-727F-0E4F-C9CF61D78221}"/>
                </a:ext>
              </a:extLst>
            </p:cNvPr>
            <p:cNvGrpSpPr/>
            <p:nvPr/>
          </p:nvGrpSpPr>
          <p:grpSpPr>
            <a:xfrm>
              <a:off x="8642918" y="4579711"/>
              <a:ext cx="260145" cy="1130530"/>
              <a:chOff x="9841804" y="4536961"/>
              <a:chExt cx="260145" cy="1130530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DF699640-E419-C2B9-0FC5-F6C68F1B8A04}"/>
                  </a:ext>
                </a:extLst>
              </p:cNvPr>
              <p:cNvGrpSpPr/>
              <p:nvPr/>
            </p:nvGrpSpPr>
            <p:grpSpPr>
              <a:xfrm rot="16200000">
                <a:off x="9601308" y="5166854"/>
                <a:ext cx="741133" cy="260141"/>
                <a:chOff x="7686586" y="4456943"/>
                <a:chExt cx="741133" cy="260141"/>
              </a:xfrm>
            </p:grpSpPr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1883908F-2045-9191-67BE-C6E981E256F0}"/>
                    </a:ext>
                  </a:extLst>
                </p:cNvPr>
                <p:cNvSpPr txBox="1"/>
                <p:nvPr/>
              </p:nvSpPr>
              <p:spPr>
                <a:xfrm>
                  <a:off x="7686586" y="4501640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 err="1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json</a:t>
                  </a:r>
                  <a:endParaRPr 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  <p:cxnSp>
              <p:nvCxnSpPr>
                <p:cNvPr id="95" name="Connector: Elbow 5">
                  <a:extLst>
                    <a:ext uri="{FF2B5EF4-FFF2-40B4-BE49-F238E27FC236}">
                      <a16:creationId xmlns:a16="http://schemas.microsoft.com/office/drawing/2014/main" id="{890B8365-13D1-84F5-212D-27465AA7F0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208EB1EC-AF57-BC2B-1DA7-B9EF023262EB}"/>
                  </a:ext>
                </a:extLst>
              </p:cNvPr>
              <p:cNvGrpSpPr/>
              <p:nvPr/>
            </p:nvGrpSpPr>
            <p:grpSpPr>
              <a:xfrm rot="16200000">
                <a:off x="9601311" y="4777457"/>
                <a:ext cx="741133" cy="260142"/>
                <a:chOff x="7686587" y="4456943"/>
                <a:chExt cx="741133" cy="260142"/>
              </a:xfrm>
            </p:grpSpPr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D67C3E8-8B57-0419-145E-9F2526F137AA}"/>
                    </a:ext>
                  </a:extLst>
                </p:cNvPr>
                <p:cNvSpPr txBox="1"/>
                <p:nvPr/>
              </p:nvSpPr>
              <p:spPr>
                <a:xfrm>
                  <a:off x="7686587" y="4501641"/>
                  <a:ext cx="74113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string</a:t>
                  </a:r>
                </a:p>
              </p:txBody>
            </p:sp>
            <p:cxnSp>
              <p:nvCxnSpPr>
                <p:cNvPr id="93" name="Connector: Elbow 5">
                  <a:extLst>
                    <a:ext uri="{FF2B5EF4-FFF2-40B4-BE49-F238E27FC236}">
                      <a16:creationId xmlns:a16="http://schemas.microsoft.com/office/drawing/2014/main" id="{5359DE43-5FF5-4AE6-A47A-2B11BE4C86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32289" y="4456943"/>
                  <a:ext cx="0" cy="10979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3300B99-3587-3FD3-A30C-096EFFFCE07C}"/>
                </a:ext>
              </a:extLst>
            </p:cNvPr>
            <p:cNvSpPr/>
            <p:nvPr/>
          </p:nvSpPr>
          <p:spPr>
            <a:xfrm>
              <a:off x="7018285" y="3209829"/>
              <a:ext cx="1575459" cy="979714"/>
            </a:xfrm>
            <a:prstGeom prst="rect">
              <a:avLst/>
            </a:prstGeom>
            <a:solidFill>
              <a:srgbClr val="20386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AV-Engine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6A7E46A-C563-1252-1DD7-104B404D8835}"/>
                </a:ext>
              </a:extLst>
            </p:cNvPr>
            <p:cNvSpPr txBox="1"/>
            <p:nvPr/>
          </p:nvSpPr>
          <p:spPr>
            <a:xfrm>
              <a:off x="9067057" y="2139636"/>
              <a:ext cx="1251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800" i="1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includes:</a:t>
              </a:r>
            </a:p>
            <a:p>
              <a:pPr algn="ctr"/>
              <a:r>
                <a:rPr lang="en-US" sz="800" dirty="0">
                  <a:solidFill>
                    <a:schemeClr val="accent1">
                      <a:lumMod val="40000"/>
                      <a:lumOff val="60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 Framework Roadmap – 4616 – 2024-2025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E65E644-5F84-D3B9-9601-372C92B90636}"/>
              </a:ext>
            </a:extLst>
          </p:cNvPr>
          <p:cNvGrpSpPr/>
          <p:nvPr/>
        </p:nvGrpSpPr>
        <p:grpSpPr>
          <a:xfrm>
            <a:off x="3113512" y="1920167"/>
            <a:ext cx="263702" cy="540628"/>
            <a:chOff x="1238127" y="3532909"/>
            <a:chExt cx="389165" cy="795647"/>
          </a:xfrm>
        </p:grpSpPr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CE9CD032-B467-08E2-0B42-0FF95DEC3AC5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62AE0D4B-A122-FA01-D6AC-D948BD219794}"/>
                </a:ext>
              </a:extLst>
            </p:cNvPr>
            <p:cNvCxnSpPr>
              <a:stCxn id="165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E9824CB-9AE0-7DD3-674F-F8846D61B117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AE06723-A24E-3570-8FDE-46C5F95394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3B07D02D-2898-1BBD-00A9-F52DEFBBD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5877263A-E0D3-3DBD-2AC2-59D46A910CC8}"/>
              </a:ext>
            </a:extLst>
          </p:cNvPr>
          <p:cNvSpPr txBox="1"/>
          <p:nvPr/>
        </p:nvSpPr>
        <p:spPr>
          <a:xfrm>
            <a:off x="2669869" y="2456991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Windows User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E956D25-1613-2B09-F205-078982723028}"/>
              </a:ext>
            </a:extLst>
          </p:cNvPr>
          <p:cNvGrpSpPr/>
          <p:nvPr/>
        </p:nvGrpSpPr>
        <p:grpSpPr>
          <a:xfrm>
            <a:off x="3084090" y="3347632"/>
            <a:ext cx="263702" cy="540628"/>
            <a:chOff x="10617147" y="507672"/>
            <a:chExt cx="263702" cy="540628"/>
          </a:xfrm>
        </p:grpSpPr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79DD7D0D-7228-D12C-ADAA-CAF2998469BE}"/>
                </a:ext>
              </a:extLst>
            </p:cNvPr>
            <p:cNvSpPr/>
            <p:nvPr/>
          </p:nvSpPr>
          <p:spPr>
            <a:xfrm>
              <a:off x="10699543" y="507672"/>
              <a:ext cx="112655" cy="96829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77068CA7-090F-A87F-3F71-F2267059870B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H="1">
              <a:off x="10751847" y="507672"/>
              <a:ext cx="4024" cy="28385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4534E9BC-70A8-8E1D-3A65-BAF66F0E3278}"/>
                </a:ext>
              </a:extLst>
            </p:cNvPr>
            <p:cNvCxnSpPr>
              <a:cxnSpLocks/>
            </p:cNvCxnSpPr>
            <p:nvPr/>
          </p:nvCxnSpPr>
          <p:spPr>
            <a:xfrm>
              <a:off x="10751010" y="768428"/>
              <a:ext cx="117134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D654875-FCB5-34A2-391C-703BF3E91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33187" y="768428"/>
              <a:ext cx="115812" cy="279872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DBF44FC1-83EA-E653-790B-88A5A63538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7147" y="654722"/>
              <a:ext cx="263702" cy="0"/>
            </a:xfrm>
            <a:prstGeom prst="line">
              <a:avLst/>
            </a:prstGeom>
            <a:ln w="31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2C4208A7-5618-92D8-E4B0-2604394FA78C}"/>
              </a:ext>
            </a:extLst>
          </p:cNvPr>
          <p:cNvSpPr txBox="1"/>
          <p:nvPr/>
        </p:nvSpPr>
        <p:spPr>
          <a:xfrm>
            <a:off x="2669869" y="3884456"/>
            <a:ext cx="1156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Any User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9441B14-48D5-F7F7-73BF-B75CDF490318}"/>
              </a:ext>
            </a:extLst>
          </p:cNvPr>
          <p:cNvSpPr/>
          <p:nvPr/>
        </p:nvSpPr>
        <p:spPr>
          <a:xfrm>
            <a:off x="3924754" y="1723759"/>
            <a:ext cx="1575459" cy="979714"/>
          </a:xfrm>
          <a:prstGeom prst="rect">
            <a:avLst/>
          </a:prstGeom>
          <a:solidFill>
            <a:srgbClr val="38572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Q3/2024</a:t>
            </a:r>
          </a:p>
          <a:p>
            <a:pPr algn="ctr"/>
            <a:r>
              <a:rPr lang="en-US" dirty="0"/>
              <a:t>AV-Bible</a:t>
            </a:r>
          </a:p>
          <a:p>
            <a:pPr algn="ctr"/>
            <a:r>
              <a:rPr lang="en-US" sz="800" dirty="0"/>
              <a:t>[WPF Windows Desktop App]</a:t>
            </a:r>
          </a:p>
          <a:p>
            <a:pPr algn="ctr"/>
            <a:endParaRPr lang="en-US" sz="800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60014C0-5B83-2666-1AC8-12DD6A6B62B4}"/>
              </a:ext>
            </a:extLst>
          </p:cNvPr>
          <p:cNvSpPr/>
          <p:nvPr/>
        </p:nvSpPr>
        <p:spPr>
          <a:xfrm>
            <a:off x="3902318" y="3173001"/>
            <a:ext cx="1575459" cy="9797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Q4/2025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AV-Bible-Web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Blazor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/Razor]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7" name="Straight Arrow Connector 169">
            <a:extLst>
              <a:ext uri="{FF2B5EF4-FFF2-40B4-BE49-F238E27FC236}">
                <a16:creationId xmlns:a16="http://schemas.microsoft.com/office/drawing/2014/main" id="{E5829666-9B6D-3012-4BF5-7ED6E599E11B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3479800" y="2213616"/>
            <a:ext cx="4449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4492228-6F91-93C7-F975-B0EA54A0E3E8}"/>
              </a:ext>
            </a:extLst>
          </p:cNvPr>
          <p:cNvSpPr/>
          <p:nvPr/>
        </p:nvSpPr>
        <p:spPr>
          <a:xfrm>
            <a:off x="3899314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AV-API</a:t>
            </a:r>
          </a:p>
          <a:p>
            <a:pPr algn="ctr"/>
            <a:r>
              <a:rPr lang="en-US" sz="800"/>
              <a:t>[Windows Service]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16A960-BD8C-E3AC-01F1-697AE57A176A}"/>
              </a:ext>
            </a:extLst>
          </p:cNvPr>
          <p:cNvSpPr/>
          <p:nvPr/>
        </p:nvSpPr>
        <p:spPr>
          <a:xfrm>
            <a:off x="954560" y="1728920"/>
            <a:ext cx="1575459" cy="9797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Microsoft Word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858339-B46C-90B0-672E-B4723A487474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flipH="1">
            <a:off x="1719981" y="2708634"/>
            <a:ext cx="22309" cy="191538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FAD1C8DF-5620-0AE0-C939-18DA7523AB97}"/>
              </a:ext>
            </a:extLst>
          </p:cNvPr>
          <p:cNvSpPr/>
          <p:nvPr/>
        </p:nvSpPr>
        <p:spPr>
          <a:xfrm>
            <a:off x="932251" y="4624016"/>
            <a:ext cx="1575459" cy="97971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Q4/2024</a:t>
            </a:r>
          </a:p>
          <a:p>
            <a:pPr algn="ctr"/>
            <a:r>
              <a:rPr lang="en-US" dirty="0"/>
              <a:t>AV-Word</a:t>
            </a:r>
          </a:p>
          <a:p>
            <a:pPr algn="ctr"/>
            <a:r>
              <a:rPr lang="en-US" sz="800" dirty="0"/>
              <a:t>[Microsoft Word VSTO </a:t>
            </a:r>
            <a:r>
              <a:rPr lang="en-US" sz="800" dirty="0" err="1"/>
              <a:t>Addin</a:t>
            </a:r>
            <a:r>
              <a:rPr lang="en-US" sz="800" dirty="0"/>
              <a:t>]</a:t>
            </a:r>
          </a:p>
          <a:p>
            <a:pPr algn="ctr"/>
            <a:endParaRPr lang="en-US" sz="8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A9F5ED-F791-849F-E5CC-F99C9AD3EBEA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2507710" y="5113873"/>
            <a:ext cx="139160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9">
            <a:extLst>
              <a:ext uri="{FF2B5EF4-FFF2-40B4-BE49-F238E27FC236}">
                <a16:creationId xmlns:a16="http://schemas.microsoft.com/office/drawing/2014/main" id="{E17F687C-AFC6-1B4F-70E9-A90C9BB066C4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2530019" y="2218777"/>
            <a:ext cx="514595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817B343-54EC-8995-5AD0-C9520FBC54F3}"/>
              </a:ext>
            </a:extLst>
          </p:cNvPr>
          <p:cNvGrpSpPr/>
          <p:nvPr/>
        </p:nvGrpSpPr>
        <p:grpSpPr>
          <a:xfrm>
            <a:off x="5474773" y="2204019"/>
            <a:ext cx="1533434" cy="2909854"/>
            <a:chOff x="5474773" y="1921008"/>
            <a:chExt cx="840475" cy="3473281"/>
          </a:xfrm>
        </p:grpSpPr>
        <p:cxnSp>
          <p:nvCxnSpPr>
            <p:cNvPr id="118" name="Straight Arrow Connector 169">
              <a:extLst>
                <a:ext uri="{FF2B5EF4-FFF2-40B4-BE49-F238E27FC236}">
                  <a16:creationId xmlns:a16="http://schemas.microsoft.com/office/drawing/2014/main" id="{9EAD2F8E-CD26-2BFD-AEB6-8A422A7EB0DD}"/>
                </a:ext>
              </a:extLst>
            </p:cNvPr>
            <p:cNvCxnSpPr>
              <a:cxnSpLocks/>
            </p:cNvCxnSpPr>
            <p:nvPr/>
          </p:nvCxnSpPr>
          <p:spPr>
            <a:xfrm>
              <a:off x="5500213" y="1921008"/>
              <a:ext cx="815035" cy="1454967"/>
            </a:xfrm>
            <a:prstGeom prst="bentConnector3">
              <a:avLst>
                <a:gd name="adj1" fmla="val 35041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69">
              <a:extLst>
                <a:ext uri="{FF2B5EF4-FFF2-40B4-BE49-F238E27FC236}">
                  <a16:creationId xmlns:a16="http://schemas.microsoft.com/office/drawing/2014/main" id="{3B828CFC-E2D4-FF2C-C09A-C63A949AE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4773" y="3948999"/>
              <a:ext cx="840475" cy="1445290"/>
            </a:xfrm>
            <a:prstGeom prst="bentConnector3">
              <a:avLst>
                <a:gd name="adj1" fmla="val 37670"/>
              </a:avLst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69">
            <a:extLst>
              <a:ext uri="{FF2B5EF4-FFF2-40B4-BE49-F238E27FC236}">
                <a16:creationId xmlns:a16="http://schemas.microsoft.com/office/drawing/2014/main" id="{568E8D5C-5A25-AE06-0EA7-857DD6CE27A7}"/>
              </a:ext>
            </a:extLst>
          </p:cNvPr>
          <p:cNvCxnSpPr>
            <a:cxnSpLocks/>
            <a:endCxn id="112" idx="1"/>
          </p:cNvCxnSpPr>
          <p:nvPr/>
        </p:nvCxnSpPr>
        <p:spPr>
          <a:xfrm>
            <a:off x="3379450" y="3660121"/>
            <a:ext cx="522868" cy="273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8122C9A-B109-8BC5-2682-AC41DB1C88BF}"/>
              </a:ext>
            </a:extLst>
          </p:cNvPr>
          <p:cNvSpPr txBox="1"/>
          <p:nvPr/>
        </p:nvSpPr>
        <p:spPr>
          <a:xfrm>
            <a:off x="2763630" y="5090344"/>
            <a:ext cx="8476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2FDFFD7B-EEDE-365E-D7AB-2C4E9078DEB5}"/>
              </a:ext>
            </a:extLst>
          </p:cNvPr>
          <p:cNvCxnSpPr>
            <a:cxnSpLocks/>
          </p:cNvCxnSpPr>
          <p:nvPr/>
        </p:nvCxnSpPr>
        <p:spPr>
          <a:xfrm flipV="1">
            <a:off x="3358433" y="5200448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5">
            <a:extLst>
              <a:ext uri="{FF2B5EF4-FFF2-40B4-BE49-F238E27FC236}">
                <a16:creationId xmlns:a16="http://schemas.microsoft.com/office/drawing/2014/main" id="{95F97D51-380A-8005-F702-824D35C67DDC}"/>
              </a:ext>
            </a:extLst>
          </p:cNvPr>
          <p:cNvCxnSpPr>
            <a:cxnSpLocks/>
          </p:cNvCxnSpPr>
          <p:nvPr/>
        </p:nvCxnSpPr>
        <p:spPr>
          <a:xfrm flipH="1" flipV="1">
            <a:off x="2737481" y="5205486"/>
            <a:ext cx="279002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92537370-FC8C-4C85-AC90-A7D0349E991F}"/>
              </a:ext>
            </a:extLst>
          </p:cNvPr>
          <p:cNvSpPr txBox="1"/>
          <p:nvPr/>
        </p:nvSpPr>
        <p:spPr>
          <a:xfrm>
            <a:off x="2770517" y="4868132"/>
            <a:ext cx="847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</a:rPr>
              <a:t>REST</a:t>
            </a:r>
          </a:p>
        </p:txBody>
      </p:sp>
      <p:cxnSp>
        <p:nvCxnSpPr>
          <p:cNvPr id="3" name="Straight Arrow Connector 89">
            <a:extLst>
              <a:ext uri="{FF2B5EF4-FFF2-40B4-BE49-F238E27FC236}">
                <a16:creationId xmlns:a16="http://schemas.microsoft.com/office/drawing/2014/main" id="{67F43FC6-7DFC-E576-1BE9-62D71430AB12}"/>
              </a:ext>
            </a:extLst>
          </p:cNvPr>
          <p:cNvCxnSpPr>
            <a:cxnSpLocks/>
            <a:endCxn id="112" idx="3"/>
          </p:cNvCxnSpPr>
          <p:nvPr/>
        </p:nvCxnSpPr>
        <p:spPr>
          <a:xfrm rot="10800000" flipV="1">
            <a:off x="5477777" y="3660120"/>
            <a:ext cx="1530430" cy="2737"/>
          </a:xfrm>
          <a:prstGeom prst="bentConnector3">
            <a:avLst>
              <a:gd name="adj1" fmla="val 98595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054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6954-F251-DCA7-4DBF-4FB37A3C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128"/>
            <a:ext cx="12192000" cy="841915"/>
          </a:xfrm>
        </p:spPr>
        <p:txBody>
          <a:bodyPr/>
          <a:lstStyle/>
          <a:p>
            <a:pPr algn="ctr"/>
            <a:r>
              <a:rPr lang="en-US" dirty="0"/>
              <a:t>AVX-Framework – Native – OBSOLETE </a:t>
            </a:r>
            <a:r>
              <a:rPr lang="en-US" sz="2400" i="1" dirty="0">
                <a:solidFill>
                  <a:schemeClr val="bg1">
                    <a:lumMod val="50000"/>
                  </a:schemeClr>
                </a:solidFill>
              </a:rPr>
              <a:t>(github.com/AV-Text/AVX)</a:t>
            </a:r>
            <a:endParaRPr 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8FE136-FBCA-4570-F441-1C2C55529949}"/>
              </a:ext>
            </a:extLst>
          </p:cNvPr>
          <p:cNvSpPr/>
          <p:nvPr/>
        </p:nvSpPr>
        <p:spPr>
          <a:xfrm>
            <a:off x="791180" y="1066595"/>
            <a:ext cx="5783786" cy="523182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AVX Framework</a:t>
            </a:r>
          </a:p>
        </p:txBody>
      </p: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ACEF49EF-6172-B30E-D6F4-D6E63C67D849}"/>
              </a:ext>
            </a:extLst>
          </p:cNvPr>
          <p:cNvGrpSpPr/>
          <p:nvPr/>
        </p:nvGrpSpPr>
        <p:grpSpPr>
          <a:xfrm>
            <a:off x="5076258" y="5515794"/>
            <a:ext cx="1015341" cy="760388"/>
            <a:chOff x="3791378" y="3615014"/>
            <a:chExt cx="1498417" cy="1119069"/>
          </a:xfrm>
        </p:grpSpPr>
        <p:grpSp>
          <p:nvGrpSpPr>
            <p:cNvPr id="524" name="Group 523">
              <a:extLst>
                <a:ext uri="{FF2B5EF4-FFF2-40B4-BE49-F238E27FC236}">
                  <a16:creationId xmlns:a16="http://schemas.microsoft.com/office/drawing/2014/main" id="{9F213362-1696-4D08-153F-8BDDC2ADA016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26" name="Group 525">
                <a:extLst>
                  <a:ext uri="{FF2B5EF4-FFF2-40B4-BE49-F238E27FC236}">
                    <a16:creationId xmlns:a16="http://schemas.microsoft.com/office/drawing/2014/main" id="{9912A7B9-B09F-C6CA-38C7-BDD9A1FAC8B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33" name="Rectangle 532">
                  <a:extLst>
                    <a:ext uri="{FF2B5EF4-FFF2-40B4-BE49-F238E27FC236}">
                      <a16:creationId xmlns:a16="http://schemas.microsoft.com/office/drawing/2014/main" id="{7326769A-DEE0-196F-7834-3A11457D2FD5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4" name="Isosceles Triangle 533">
                  <a:extLst>
                    <a:ext uri="{FF2B5EF4-FFF2-40B4-BE49-F238E27FC236}">
                      <a16:creationId xmlns:a16="http://schemas.microsoft.com/office/drawing/2014/main" id="{C5C25572-20DE-46D8-6AE4-EF79698C585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5" name="Isosceles Triangle 534">
                  <a:extLst>
                    <a:ext uri="{FF2B5EF4-FFF2-40B4-BE49-F238E27FC236}">
                      <a16:creationId xmlns:a16="http://schemas.microsoft.com/office/drawing/2014/main" id="{1DCFB46C-14B3-2E7C-8848-C2A1FF725AE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7" name="Group 526">
                <a:extLst>
                  <a:ext uri="{FF2B5EF4-FFF2-40B4-BE49-F238E27FC236}">
                    <a16:creationId xmlns:a16="http://schemas.microsoft.com/office/drawing/2014/main" id="{708997ED-2634-1690-7410-0B2E77564F0E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28" name="Straight Connector 527">
                  <a:extLst>
                    <a:ext uri="{FF2B5EF4-FFF2-40B4-BE49-F238E27FC236}">
                      <a16:creationId xmlns:a16="http://schemas.microsoft.com/office/drawing/2014/main" id="{00F1A8DF-C90C-9C08-8058-9A762247FD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9" name="Straight Connector 528">
                  <a:extLst>
                    <a:ext uri="{FF2B5EF4-FFF2-40B4-BE49-F238E27FC236}">
                      <a16:creationId xmlns:a16="http://schemas.microsoft.com/office/drawing/2014/main" id="{88A65E6C-F885-CB97-E85D-3F4FA27EBB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0" name="Straight Connector 529">
                  <a:extLst>
                    <a:ext uri="{FF2B5EF4-FFF2-40B4-BE49-F238E27FC236}">
                      <a16:creationId xmlns:a16="http://schemas.microsoft.com/office/drawing/2014/main" id="{EEDECCE5-2CF7-A85C-51C6-48887802DC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698390B3-C382-BB50-BF4C-656A004EB3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BCA0C1D2-B718-452E-D1CC-94386B215E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BA5E677F-8E05-BF79-AF95-029A6A2DAAF2}"/>
                </a:ext>
              </a:extLst>
            </p:cNvPr>
            <p:cNvSpPr txBox="1"/>
            <p:nvPr/>
          </p:nvSpPr>
          <p:spPr>
            <a:xfrm>
              <a:off x="3791378" y="4281125"/>
              <a:ext cx="1498417" cy="45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 err="1">
                  <a:solidFill>
                    <a:schemeClr val="bg1">
                      <a:lumMod val="50000"/>
                    </a:schemeClr>
                  </a:solidFill>
                </a:rPr>
                <a:t>Quelle.pest</a:t>
              </a:r>
              <a:endParaRPr lang="en-US" sz="8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&lt;&lt;PEG Grammar&gt;&gt;</a:t>
              </a: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4CCA136-3D55-4B10-E571-3B6C6C3F5550}"/>
              </a:ext>
            </a:extLst>
          </p:cNvPr>
          <p:cNvGrpSpPr/>
          <p:nvPr/>
        </p:nvGrpSpPr>
        <p:grpSpPr>
          <a:xfrm>
            <a:off x="1305434" y="5515019"/>
            <a:ext cx="987891" cy="760389"/>
            <a:chOff x="3793406" y="3615014"/>
            <a:chExt cx="1457907" cy="1119069"/>
          </a:xfrm>
        </p:grpSpPr>
        <p:grpSp>
          <p:nvGrpSpPr>
            <p:cNvPr id="512" name="Group 511">
              <a:extLst>
                <a:ext uri="{FF2B5EF4-FFF2-40B4-BE49-F238E27FC236}">
                  <a16:creationId xmlns:a16="http://schemas.microsoft.com/office/drawing/2014/main" id="{6FE45408-2175-5A4C-B2D4-84C2C42E8B78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514" name="Group 513">
                <a:extLst>
                  <a:ext uri="{FF2B5EF4-FFF2-40B4-BE49-F238E27FC236}">
                    <a16:creationId xmlns:a16="http://schemas.microsoft.com/office/drawing/2014/main" id="{2027F861-C449-C9E2-3BA7-3CB55DF8C059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521" name="Rectangle 520">
                  <a:extLst>
                    <a:ext uri="{FF2B5EF4-FFF2-40B4-BE49-F238E27FC236}">
                      <a16:creationId xmlns:a16="http://schemas.microsoft.com/office/drawing/2014/main" id="{87250497-4C2D-DD3E-93F0-9CCC2FCCFAB2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2" name="Isosceles Triangle 521">
                  <a:extLst>
                    <a:ext uri="{FF2B5EF4-FFF2-40B4-BE49-F238E27FC236}">
                      <a16:creationId xmlns:a16="http://schemas.microsoft.com/office/drawing/2014/main" id="{FB092454-5941-2714-F7A6-17AA00FC361A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3" name="Isosceles Triangle 522">
                  <a:extLst>
                    <a:ext uri="{FF2B5EF4-FFF2-40B4-BE49-F238E27FC236}">
                      <a16:creationId xmlns:a16="http://schemas.microsoft.com/office/drawing/2014/main" id="{BC6E44F1-A56E-735B-F017-659F7E0FD36D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BDD2E5F6-F0B6-131D-8F13-9D0ACDEC6521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516" name="Straight Connector 515">
                  <a:extLst>
                    <a:ext uri="{FF2B5EF4-FFF2-40B4-BE49-F238E27FC236}">
                      <a16:creationId xmlns:a16="http://schemas.microsoft.com/office/drawing/2014/main" id="{8253FC80-7E25-4CED-144E-BDBA541A67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90178162-3296-FC15-BE0A-270C308828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019D23B0-D162-A102-B941-4DC3F65AB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>
                  <a:extLst>
                    <a:ext uri="{FF2B5EF4-FFF2-40B4-BE49-F238E27FC236}">
                      <a16:creationId xmlns:a16="http://schemas.microsoft.com/office/drawing/2014/main" id="{600D4CE1-B17B-4FAF-BDA1-6C234EF8D9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0" name="Straight Connector 519">
                  <a:extLst>
                    <a:ext uri="{FF2B5EF4-FFF2-40B4-BE49-F238E27FC236}">
                      <a16:creationId xmlns:a16="http://schemas.microsoft.com/office/drawing/2014/main" id="{DB15AC6E-5B62-C5ED-B1B4-69FA5A76C0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2D0AF16C-D456-7D85-BAC5-DA3AB21C9E05}"/>
                </a:ext>
              </a:extLst>
            </p:cNvPr>
            <p:cNvSpPr txBox="1"/>
            <p:nvPr/>
          </p:nvSpPr>
          <p:spPr>
            <a:xfrm>
              <a:off x="3793406" y="4281126"/>
              <a:ext cx="1457907" cy="452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>
                      <a:lumMod val="50000"/>
                    </a:schemeClr>
                  </a:solidFill>
                </a:rPr>
                <a:t>en_US.txt</a:t>
              </a:r>
            </a:p>
            <a:p>
              <a:pPr algn="ctr"/>
              <a:r>
                <a:rPr lang="en-US" sz="600" dirty="0">
                  <a:solidFill>
                    <a:schemeClr val="bg1">
                      <a:lumMod val="50000"/>
                    </a:schemeClr>
                  </a:solidFill>
                </a:rPr>
                <a:t>&lt;&lt;IPA lexicon&gt;&gt;</a:t>
              </a:r>
            </a:p>
          </p:txBody>
        </p:sp>
      </p:grpSp>
      <p:cxnSp>
        <p:nvCxnSpPr>
          <p:cNvPr id="548" name="Straight Arrow Connector 547">
            <a:extLst>
              <a:ext uri="{FF2B5EF4-FFF2-40B4-BE49-F238E27FC236}">
                <a16:creationId xmlns:a16="http://schemas.microsoft.com/office/drawing/2014/main" id="{2025C16F-BA86-19DE-BCC5-F51364F87D07}"/>
              </a:ext>
            </a:extLst>
          </p:cNvPr>
          <p:cNvCxnSpPr>
            <a:cxnSpLocks/>
            <a:endCxn id="533" idx="0"/>
          </p:cNvCxnSpPr>
          <p:nvPr/>
        </p:nvCxnSpPr>
        <p:spPr>
          <a:xfrm>
            <a:off x="5571229" y="5389107"/>
            <a:ext cx="129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98BD74D7-7576-B945-C809-9ADC2D1D66B1}"/>
              </a:ext>
            </a:extLst>
          </p:cNvPr>
          <p:cNvCxnSpPr>
            <a:cxnSpLocks/>
            <a:endCxn id="521" idx="0"/>
          </p:cNvCxnSpPr>
          <p:nvPr/>
        </p:nvCxnSpPr>
        <p:spPr>
          <a:xfrm>
            <a:off x="1796111" y="5388332"/>
            <a:ext cx="4216" cy="1775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89">
            <a:extLst>
              <a:ext uri="{FF2B5EF4-FFF2-40B4-BE49-F238E27FC236}">
                <a16:creationId xmlns:a16="http://schemas.microsoft.com/office/drawing/2014/main" id="{5B540F53-C604-A707-E6F1-B0A83BB595C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rot="5400000">
            <a:off x="2581506" y="2746511"/>
            <a:ext cx="444382" cy="944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ED081AE-A1F5-5338-2B03-001BC2EDA586}"/>
              </a:ext>
            </a:extLst>
          </p:cNvPr>
          <p:cNvSpPr/>
          <p:nvPr/>
        </p:nvSpPr>
        <p:spPr>
          <a:xfrm>
            <a:off x="4792930" y="44186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</a:t>
            </a:r>
          </a:p>
          <a:p>
            <a:pPr algn="ctr"/>
            <a:r>
              <a:rPr lang="en-US" sz="800" dirty="0"/>
              <a:t>&lt;&lt; Rust x64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Pinshot</a:t>
            </a:r>
            <a:r>
              <a:rPr lang="en-US" dirty="0"/>
              <a:t>-Blue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[Pest crate]</a:t>
            </a:r>
          </a:p>
          <a:p>
            <a:pPr algn="ctr"/>
            <a:endParaRPr lang="en-US" sz="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61AB3-A899-AAF8-36FD-9994E3B54440}"/>
              </a:ext>
            </a:extLst>
          </p:cNvPr>
          <p:cNvSpPr/>
          <p:nvPr/>
        </p:nvSpPr>
        <p:spPr>
          <a:xfrm>
            <a:off x="2902763" y="4418567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Blueprint-Blue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r>
              <a:rPr lang="en-US" sz="800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9E0275-1752-5AB1-FE28-34B5CFDB4178}"/>
              </a:ext>
            </a:extLst>
          </p:cNvPr>
          <p:cNvSpPr/>
          <p:nvPr/>
        </p:nvSpPr>
        <p:spPr>
          <a:xfrm>
            <a:off x="2016439" y="1545078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[Rapid JSON]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1C4D7-5776-7CB1-598A-E6A70C0AE478}"/>
              </a:ext>
            </a:extLst>
          </p:cNvPr>
          <p:cNvSpPr/>
          <p:nvPr/>
        </p:nvSpPr>
        <p:spPr>
          <a:xfrm>
            <a:off x="3860432" y="1543630"/>
            <a:ext cx="1575459" cy="987836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C++  / x64 / static lib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[includes 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XVMem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7C3C1B-DEDE-5AAD-7BA2-A1A7D8D1EC97}"/>
              </a:ext>
            </a:extLst>
          </p:cNvPr>
          <p:cNvSpPr/>
          <p:nvPr/>
        </p:nvSpPr>
        <p:spPr>
          <a:xfrm>
            <a:off x="2015495" y="2969174"/>
            <a:ext cx="1575459" cy="97971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http://github.com/AV-Text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C# / x64 / DLL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AV-Engine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[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YamlDotNet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0912C5-BA2B-FE26-0183-7036D1C5016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591898" y="2034935"/>
            <a:ext cx="268534" cy="261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05">
            <a:extLst>
              <a:ext uri="{FF2B5EF4-FFF2-40B4-BE49-F238E27FC236}">
                <a16:creationId xmlns:a16="http://schemas.microsoft.com/office/drawing/2014/main" id="{A048ED1C-62BD-2CAD-4ECA-5790FCC5F2CA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4478222" y="4908424"/>
            <a:ext cx="314708" cy="5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05">
            <a:extLst>
              <a:ext uri="{FF2B5EF4-FFF2-40B4-BE49-F238E27FC236}">
                <a16:creationId xmlns:a16="http://schemas.microsoft.com/office/drawing/2014/main" id="{3C3C53CF-3261-A6AF-4780-D37AF72C6AB5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16200000" flipH="1">
            <a:off x="3012020" y="3740093"/>
            <a:ext cx="469679" cy="887268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6FC9DF6-680E-9A05-9BD9-B7FFF8043DCA}"/>
              </a:ext>
            </a:extLst>
          </p:cNvPr>
          <p:cNvSpPr/>
          <p:nvPr/>
        </p:nvSpPr>
        <p:spPr>
          <a:xfrm>
            <a:off x="1011462" y="4417850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algn="ctr"/>
            <a:r>
              <a:rPr lang="en-US" sz="800" dirty="0"/>
              <a:t>&lt;&lt; C# Assembly 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NUPhone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defRPr/>
            </a:pPr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17" name="Straight Arrow Connector 105">
            <a:extLst>
              <a:ext uri="{FF2B5EF4-FFF2-40B4-BE49-F238E27FC236}">
                <a16:creationId xmlns:a16="http://schemas.microsoft.com/office/drawing/2014/main" id="{D8E4AD66-A0D3-B035-31DD-5EA6D9D5BB6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5400000">
            <a:off x="2066728" y="3681353"/>
            <a:ext cx="468962" cy="100403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214E14-E1D4-4C06-7BBE-F94DC1EDF27A}"/>
              </a:ext>
            </a:extLst>
          </p:cNvPr>
          <p:cNvSpPr/>
          <p:nvPr/>
        </p:nvSpPr>
        <p:spPr>
          <a:xfrm>
            <a:off x="3860432" y="2963025"/>
            <a:ext cx="1575459" cy="9797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http://github.com/kwonus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&lt;&lt; </a:t>
            </a:r>
            <a:r>
              <a:rPr lang="en-US" sz="800" dirty="0"/>
              <a:t>C# Assembly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&gt;&gt;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AVX-Lib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algn="ctr"/>
            <a:endParaRPr lang="en-US" sz="800" dirty="0"/>
          </a:p>
          <a:p>
            <a:pPr algn="ctr"/>
            <a:endParaRPr lang="en-US" sz="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4C02E5-1FAF-23AB-B501-E6EA7522CB10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590954" y="3452882"/>
            <a:ext cx="269478" cy="614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EEAC2-E1BD-02D1-2A8B-97B350DB9E2E}"/>
              </a:ext>
            </a:extLst>
          </p:cNvPr>
          <p:cNvGrpSpPr/>
          <p:nvPr/>
        </p:nvGrpSpPr>
        <p:grpSpPr>
          <a:xfrm>
            <a:off x="5451798" y="2433437"/>
            <a:ext cx="1139076" cy="853175"/>
            <a:chOff x="10738631" y="2574015"/>
            <a:chExt cx="1139076" cy="85317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B36FB12-B80D-4625-8730-0B88F8A84810}"/>
                </a:ext>
              </a:extLst>
            </p:cNvPr>
            <p:cNvGrpSpPr/>
            <p:nvPr/>
          </p:nvGrpSpPr>
          <p:grpSpPr>
            <a:xfrm>
              <a:off x="11142679" y="2574015"/>
              <a:ext cx="330981" cy="480530"/>
              <a:chOff x="1272930" y="2721801"/>
              <a:chExt cx="488454" cy="707199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9B75963-F2D5-1DBC-38D9-FF310925690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C5DAEF-8C0E-E483-67EE-D37259202B90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A9B6BFCD-CC2F-D200-E469-56170D4B7F07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Isosceles Triangle 32">
                  <a:extLst>
                    <a:ext uri="{FF2B5EF4-FFF2-40B4-BE49-F238E27FC236}">
                      <a16:creationId xmlns:a16="http://schemas.microsoft.com/office/drawing/2014/main" id="{CAF61885-DECF-DC53-AF1C-63C02EAFFDC8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79E447EE-CFB2-2A98-EE90-D0357363315D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AE6F5C27-1748-2EEA-5A92-FDE7DBFEA0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4CCBD1B-24D4-5B9D-AE30-DFA1E428DE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8C76C83A-E29A-4D7B-4D63-9EC96DF9A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D69EBD2-4733-D78B-99F7-872FD5B316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2C82E97-54AC-0C73-0C2B-D556D883F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7418509-1421-46FE-C6BE-EE1DAF1D7C59}"/>
                </a:ext>
              </a:extLst>
            </p:cNvPr>
            <p:cNvSpPr txBox="1"/>
            <p:nvPr/>
          </p:nvSpPr>
          <p:spPr>
            <a:xfrm>
              <a:off x="10738631" y="3027080"/>
              <a:ext cx="1139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AVX-Omega-3911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Digital-AV SDK</a:t>
              </a:r>
            </a:p>
          </p:txBody>
        </p:sp>
      </p:grpSp>
      <p:cxnSp>
        <p:nvCxnSpPr>
          <p:cNvPr id="34" name="Straight Arrow Connector 105">
            <a:extLst>
              <a:ext uri="{FF2B5EF4-FFF2-40B4-BE49-F238E27FC236}">
                <a16:creationId xmlns:a16="http://schemas.microsoft.com/office/drawing/2014/main" id="{DC6DFBF1-EF47-62CD-783C-B23038BDE29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173386" y="2280535"/>
            <a:ext cx="157267" cy="1207714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105">
            <a:extLst>
              <a:ext uri="{FF2B5EF4-FFF2-40B4-BE49-F238E27FC236}">
                <a16:creationId xmlns:a16="http://schemas.microsoft.com/office/drawing/2014/main" id="{6CBFBF84-44CB-DA88-2003-4FB427CABF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79948" y="2015610"/>
            <a:ext cx="144142" cy="1207712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TextBox 487">
            <a:extLst>
              <a:ext uri="{FF2B5EF4-FFF2-40B4-BE49-F238E27FC236}">
                <a16:creationId xmlns:a16="http://schemas.microsoft.com/office/drawing/2014/main" id="{D796FF54-65A3-6B66-0A33-A183A52F3937}"/>
              </a:ext>
            </a:extLst>
          </p:cNvPr>
          <p:cNvSpPr txBox="1"/>
          <p:nvPr/>
        </p:nvSpPr>
        <p:spPr>
          <a:xfrm>
            <a:off x="4243320" y="4856047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489" name="Connector: Elbow 5">
            <a:extLst>
              <a:ext uri="{FF2B5EF4-FFF2-40B4-BE49-F238E27FC236}">
                <a16:creationId xmlns:a16="http://schemas.microsoft.com/office/drawing/2014/main" id="{3FFA0169-F142-F420-1047-52CAF63BCC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95641" y="5044718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D33A1204-01AA-353E-AAA5-15299D71AFD8}"/>
              </a:ext>
            </a:extLst>
          </p:cNvPr>
          <p:cNvSpPr txBox="1"/>
          <p:nvPr/>
        </p:nvSpPr>
        <p:spPr>
          <a:xfrm>
            <a:off x="4265482" y="4709681"/>
            <a:ext cx="7411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</a:p>
        </p:txBody>
      </p:sp>
      <p:cxnSp>
        <p:nvCxnSpPr>
          <p:cNvPr id="492" name="Connector: Elbow 5">
            <a:extLst>
              <a:ext uri="{FF2B5EF4-FFF2-40B4-BE49-F238E27FC236}">
                <a16:creationId xmlns:a16="http://schemas.microsoft.com/office/drawing/2014/main" id="{F30B2DAE-C037-B5F8-CD13-2C18CC3A8B6A}"/>
              </a:ext>
            </a:extLst>
          </p:cNvPr>
          <p:cNvCxnSpPr>
            <a:cxnSpLocks/>
          </p:cNvCxnSpPr>
          <p:nvPr/>
        </p:nvCxnSpPr>
        <p:spPr>
          <a:xfrm rot="16200000">
            <a:off x="4595642" y="4655321"/>
            <a:ext cx="0" cy="109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Connector: Elbow 5">
            <a:extLst>
              <a:ext uri="{FF2B5EF4-FFF2-40B4-BE49-F238E27FC236}">
                <a16:creationId xmlns:a16="http://schemas.microsoft.com/office/drawing/2014/main" id="{AFDEC417-3E0F-621D-6A0F-7E0AA0D9D0C7}"/>
              </a:ext>
            </a:extLst>
          </p:cNvPr>
          <p:cNvCxnSpPr>
            <a:cxnSpLocks/>
          </p:cNvCxnSpPr>
          <p:nvPr/>
        </p:nvCxnSpPr>
        <p:spPr>
          <a:xfrm>
            <a:off x="3148928" y="2805525"/>
            <a:ext cx="0" cy="138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TextBox 500">
            <a:extLst>
              <a:ext uri="{FF2B5EF4-FFF2-40B4-BE49-F238E27FC236}">
                <a16:creationId xmlns:a16="http://schemas.microsoft.com/office/drawing/2014/main" id="{92AFAF87-327C-ADD7-989C-F9DFA88FABF5}"/>
              </a:ext>
            </a:extLst>
          </p:cNvPr>
          <p:cNvSpPr txBox="1"/>
          <p:nvPr/>
        </p:nvSpPr>
        <p:spPr>
          <a:xfrm>
            <a:off x="2762229" y="2618496"/>
            <a:ext cx="8277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json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02" name="Connector: Elbow 5">
            <a:extLst>
              <a:ext uri="{FF2B5EF4-FFF2-40B4-BE49-F238E27FC236}">
                <a16:creationId xmlns:a16="http://schemas.microsoft.com/office/drawing/2014/main" id="{6F04257F-C2B4-63B3-0C02-2585BE721DA8}"/>
              </a:ext>
            </a:extLst>
          </p:cNvPr>
          <p:cNvCxnSpPr>
            <a:cxnSpLocks/>
          </p:cNvCxnSpPr>
          <p:nvPr/>
        </p:nvCxnSpPr>
        <p:spPr>
          <a:xfrm flipV="1">
            <a:off x="3148928" y="2532392"/>
            <a:ext cx="0" cy="1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09" name="Table 508">
            <a:extLst>
              <a:ext uri="{FF2B5EF4-FFF2-40B4-BE49-F238E27FC236}">
                <a16:creationId xmlns:a16="http://schemas.microsoft.com/office/drawing/2014/main" id="{D9553606-EA19-8B42-39BB-1929558AE8E7}"/>
              </a:ext>
            </a:extLst>
          </p:cNvPr>
          <p:cNvGraphicFramePr>
            <a:graphicFrameLocks noGrp="1"/>
          </p:cNvGraphicFramePr>
          <p:nvPr/>
        </p:nvGraphicFramePr>
        <p:xfrm>
          <a:off x="6990982" y="3337080"/>
          <a:ext cx="424574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096">
                  <a:extLst>
                    <a:ext uri="{9D8B030D-6E8A-4147-A177-3AD203B41FA5}">
                      <a16:colId xmlns:a16="http://schemas.microsoft.com/office/drawing/2014/main" val="1400390802"/>
                    </a:ext>
                  </a:extLst>
                </a:gridCol>
                <a:gridCol w="1563956">
                  <a:extLst>
                    <a:ext uri="{9D8B030D-6E8A-4147-A177-3AD203B41FA5}">
                      <a16:colId xmlns:a16="http://schemas.microsoft.com/office/drawing/2014/main" val="233617351"/>
                    </a:ext>
                  </a:extLst>
                </a:gridCol>
                <a:gridCol w="1615689">
                  <a:extLst>
                    <a:ext uri="{9D8B030D-6E8A-4147-A177-3AD203B41FA5}">
                      <a16:colId xmlns:a16="http://schemas.microsoft.com/office/drawing/2014/main" val="2049259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3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/>
                        <a:t>AV-Engine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Quelle Command (text)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IAVResult</a:t>
                      </a:r>
                      <a:r>
                        <a:rPr lang="en-US" sz="1100" dirty="0"/>
                        <a:t>  interface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596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AVX-Lib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839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avx_search</a:t>
                      </a:r>
                      <a:r>
                        <a:rPr lang="en-US" sz="1100" dirty="0"/>
                        <a:t>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946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AVX-Text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C++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688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Pinshot</a:t>
                      </a:r>
                      <a:r>
                        <a:rPr lang="en-US" sz="1100" b="1" dirty="0"/>
                        <a:t>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null-terminated </a:t>
                      </a:r>
                      <a:r>
                        <a:rPr lang="en-US" sz="1100" dirty="0" err="1"/>
                        <a:t>json</a:t>
                      </a:r>
                      <a:endParaRPr 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73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/>
                        <a:t>Blueprint-Blue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null-terminated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blueprint (</a:t>
                      </a:r>
                      <a:r>
                        <a:rPr lang="en-US" sz="1100" dirty="0" err="1"/>
                        <a:t>yaml</a:t>
                      </a:r>
                      <a:r>
                        <a:rPr lang="en-US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51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b="1" dirty="0" err="1"/>
                        <a:t>NUPhone</a:t>
                      </a:r>
                      <a:endParaRPr 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C# Classes/Methods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83451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A61E66-AE1F-99F1-764A-FA899D882B14}"/>
              </a:ext>
            </a:extLst>
          </p:cNvPr>
          <p:cNvSpPr txBox="1"/>
          <p:nvPr/>
        </p:nvSpPr>
        <p:spPr>
          <a:xfrm>
            <a:off x="2441845" y="2319882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D78339-753F-64FA-1C42-85FA1161D998}"/>
              </a:ext>
            </a:extLst>
          </p:cNvPr>
          <p:cNvSpPr txBox="1"/>
          <p:nvPr/>
        </p:nvSpPr>
        <p:spPr>
          <a:xfrm rot="5400000">
            <a:off x="4487168" y="4823087"/>
            <a:ext cx="7720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chemeClr val="bg1">
                    <a:lumMod val="75000"/>
                  </a:schemeClr>
                </a:solidFill>
              </a:rPr>
              <a:t>P/Invoke</a:t>
            </a:r>
          </a:p>
        </p:txBody>
      </p:sp>
    </p:spTree>
    <p:extLst>
      <p:ext uri="{BB962C8B-B14F-4D97-AF65-F5344CB8AC3E}">
        <p14:creationId xmlns:p14="http://schemas.microsoft.com/office/powerpoint/2010/main" val="265020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2988A-7821-F459-0BAC-57A2CFDF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192" cy="1325563"/>
          </a:xfrm>
        </p:spPr>
        <p:txBody>
          <a:bodyPr/>
          <a:lstStyle/>
          <a:p>
            <a:r>
              <a:rPr lang="en-US" dirty="0"/>
              <a:t>Functional view of the Quelle parsing sequence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00FADF-C036-DEF7-FAC9-F04D23B23DCF}"/>
              </a:ext>
            </a:extLst>
          </p:cNvPr>
          <p:cNvSpPr/>
          <p:nvPr/>
        </p:nvSpPr>
        <p:spPr>
          <a:xfrm>
            <a:off x="1732101" y="2469469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Pinshot</a:t>
            </a:r>
            <a:r>
              <a:rPr lang="en-US" sz="1400" dirty="0"/>
              <a:t> Blue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533FD1-BE88-FCD7-5D8D-238BD96132D2}"/>
              </a:ext>
            </a:extLst>
          </p:cNvPr>
          <p:cNvGrpSpPr/>
          <p:nvPr/>
        </p:nvGrpSpPr>
        <p:grpSpPr>
          <a:xfrm>
            <a:off x="633475" y="2398216"/>
            <a:ext cx="389165" cy="795647"/>
            <a:chOff x="1238127" y="3532909"/>
            <a:chExt cx="389165" cy="7956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F988C-90C8-DD1C-20D9-95F5C8CAC35E}"/>
                </a:ext>
              </a:extLst>
            </p:cNvPr>
            <p:cNvSpPr/>
            <p:nvPr/>
          </p:nvSpPr>
          <p:spPr>
            <a:xfrm>
              <a:off x="1359725" y="3532909"/>
              <a:ext cx="166254" cy="14250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0F5E9B-2A5E-0A10-D691-CA716EC9E330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1436914" y="3532909"/>
              <a:ext cx="5938" cy="41774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131529-017E-9737-05F1-FA1D5E678DB6}"/>
                </a:ext>
              </a:extLst>
            </p:cNvPr>
            <p:cNvCxnSpPr>
              <a:cxnSpLocks/>
            </p:cNvCxnSpPr>
            <p:nvPr/>
          </p:nvCxnSpPr>
          <p:spPr>
            <a:xfrm>
              <a:off x="1435679" y="3916666"/>
              <a:ext cx="172864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84969-63E2-4908-4F1B-75A0614FE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61798" y="3916666"/>
              <a:ext cx="170912" cy="41189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7EF9AA5-298F-8C95-2196-3EF8B1B73F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38127" y="3749324"/>
              <a:ext cx="389165" cy="0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48933A-5939-ACAF-74A3-DF070CBB4FD6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022640" y="2796041"/>
            <a:ext cx="709461" cy="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C7E669-1A47-C4E9-DA8B-0A11407B37F5}"/>
              </a:ext>
            </a:extLst>
          </p:cNvPr>
          <p:cNvCxnSpPr>
            <a:cxnSpLocks/>
            <a:stCxn id="23" idx="3"/>
            <a:endCxn id="4" idx="1"/>
          </p:cNvCxnSpPr>
          <p:nvPr/>
        </p:nvCxnSpPr>
        <p:spPr>
          <a:xfrm flipV="1">
            <a:off x="2652439" y="2795276"/>
            <a:ext cx="688027" cy="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3B54E49-15A7-7A73-8ADB-5D0F02155497}"/>
              </a:ext>
            </a:extLst>
          </p:cNvPr>
          <p:cNvGrpSpPr/>
          <p:nvPr/>
        </p:nvGrpSpPr>
        <p:grpSpPr>
          <a:xfrm>
            <a:off x="3278576" y="2404257"/>
            <a:ext cx="658521" cy="928585"/>
            <a:chOff x="4230298" y="3615014"/>
            <a:chExt cx="658521" cy="928585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9A2D94F-2F6D-FC4C-028F-94079429FFEC}"/>
                </a:ext>
              </a:extLst>
            </p:cNvPr>
            <p:cNvGrpSpPr/>
            <p:nvPr/>
          </p:nvGrpSpPr>
          <p:grpSpPr>
            <a:xfrm>
              <a:off x="4266872" y="3615014"/>
              <a:ext cx="488454" cy="707199"/>
              <a:chOff x="1272930" y="2721801"/>
              <a:chExt cx="488454" cy="70719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E6247A-C12B-6B1A-D7B5-828E090023E2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9DF39BC-DD42-FA9E-D73F-A1A72193737F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24A103E8-1C24-96FF-07F9-60ECBA163FD6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68323722-54CB-BA79-A688-AFE3B4C11DA7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ECEB525-8806-D508-08B0-CA52657339A7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04F1C21C-4FCE-12FC-CFAE-4A24B1262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32B9069-1E0A-7A42-1155-FA9BF5D90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C77D948-B463-481B-B0DC-EE1CD46DB3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B61ECF0-F323-9C34-8868-A1C81A9FC4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D7F0F8E-1BB5-A9E5-729A-FB4F24CB82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96BE198-2BF8-6A65-A34F-8FB7E977EBE1}"/>
                </a:ext>
              </a:extLst>
            </p:cNvPr>
            <p:cNvSpPr txBox="1"/>
            <p:nvPr/>
          </p:nvSpPr>
          <p:spPr>
            <a:xfrm>
              <a:off x="4230298" y="4297378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pinshot</a:t>
              </a:r>
              <a:endParaRPr lang="en-US" sz="10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AE6CDCC6-0D41-6219-57F8-28247FEDB3C4}"/>
              </a:ext>
            </a:extLst>
          </p:cNvPr>
          <p:cNvSpPr/>
          <p:nvPr/>
        </p:nvSpPr>
        <p:spPr>
          <a:xfrm>
            <a:off x="4410763" y="246946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Blueprint</a:t>
            </a:r>
          </a:p>
          <a:p>
            <a:pPr algn="ctr"/>
            <a:r>
              <a:rPr lang="en-US" sz="1400" dirty="0"/>
              <a:t>Blue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E050A1-3E58-660E-1E8B-B20F795F23A9}"/>
              </a:ext>
            </a:extLst>
          </p:cNvPr>
          <p:cNvGrpSpPr/>
          <p:nvPr/>
        </p:nvGrpSpPr>
        <p:grpSpPr>
          <a:xfrm>
            <a:off x="5944626" y="2404257"/>
            <a:ext cx="658521" cy="928585"/>
            <a:chOff x="6896348" y="3590179"/>
            <a:chExt cx="658521" cy="92858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ABFE813-4371-18A0-DCD8-88B745784CBB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05499B6-2A01-2DB8-7A7F-1C38C59CA9F7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8D570D29-8A6E-E16B-1CC7-6C068F1D47FE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6D2B4E9F-CD68-A600-2557-03574685942B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65114D20-D4EC-0FE2-35B7-320F3883C4CE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1D9F59F2-0A3E-8C85-6338-CDF212BA9343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2C10155A-4227-7427-0D38-198020B83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491C973-AD81-9086-B7B4-8F343A86B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A22650F6-1C8C-B454-C420-6B8BD59A50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B73513A7-90AF-8CF9-71B4-BE93055CD1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D73DD55-C632-4070-57B0-24FDCAB3C0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9F8EF35-8512-5D35-500D-120ACDE6A8B6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1"/>
                  </a:solidFill>
                </a:rPr>
                <a:t>blueprint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238DE50-7671-BBF5-8D55-FE499FC0FE17}"/>
              </a:ext>
            </a:extLst>
          </p:cNvPr>
          <p:cNvCxnSpPr>
            <a:cxnSpLocks/>
            <a:stCxn id="40" idx="3"/>
            <a:endCxn id="49" idx="1"/>
          </p:cNvCxnSpPr>
          <p:nvPr/>
        </p:nvCxnSpPr>
        <p:spPr>
          <a:xfrm flipV="1">
            <a:off x="5331101" y="2795276"/>
            <a:ext cx="675415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6527484-6E09-6AF7-AC51-540B00507161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3803604" y="2795276"/>
            <a:ext cx="607159" cy="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604C58C8-1368-7172-D821-9AE2CFEE8E27}"/>
              </a:ext>
            </a:extLst>
          </p:cNvPr>
          <p:cNvSpPr/>
          <p:nvPr/>
        </p:nvSpPr>
        <p:spPr>
          <a:xfrm>
            <a:off x="7093707" y="2468703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AV-Engine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8BC8FF2-FAD8-D1FB-BB9B-1DFF796B6C16}"/>
              </a:ext>
            </a:extLst>
          </p:cNvPr>
          <p:cNvCxnSpPr>
            <a:stCxn id="49" idx="3"/>
            <a:endCxn id="64" idx="1"/>
          </p:cNvCxnSpPr>
          <p:nvPr/>
        </p:nvCxnSpPr>
        <p:spPr>
          <a:xfrm flipV="1">
            <a:off x="6469654" y="2795275"/>
            <a:ext cx="6240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28">
            <a:extLst>
              <a:ext uri="{FF2B5EF4-FFF2-40B4-BE49-F238E27FC236}">
                <a16:creationId xmlns:a16="http://schemas.microsoft.com/office/drawing/2014/main" id="{AD8FBA56-8C48-431F-6D9C-1A41F0EAD383}"/>
              </a:ext>
            </a:extLst>
          </p:cNvPr>
          <p:cNvSpPr txBox="1"/>
          <p:nvPr/>
        </p:nvSpPr>
        <p:spPr>
          <a:xfrm>
            <a:off x="1041389" y="2600887"/>
            <a:ext cx="677145" cy="389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kern="12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Quelle</a:t>
            </a:r>
          </a:p>
          <a:p>
            <a:pPr marL="0" marR="0" algn="ctr">
              <a:spcBef>
                <a:spcPts val="0"/>
              </a:spcBef>
              <a:spcAft>
                <a:spcPts val="400"/>
              </a:spcAft>
            </a:pPr>
            <a:r>
              <a:rPr lang="en-US" sz="800" dirty="0">
                <a:solidFill>
                  <a:srgbClr val="4472C4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68A658-3DF9-DDD0-3BF1-B8277DC692B0}"/>
              </a:ext>
            </a:extLst>
          </p:cNvPr>
          <p:cNvGrpSpPr/>
          <p:nvPr/>
        </p:nvGrpSpPr>
        <p:grpSpPr>
          <a:xfrm>
            <a:off x="8494695" y="2351671"/>
            <a:ext cx="658521" cy="1082474"/>
            <a:chOff x="6896348" y="3590179"/>
            <a:chExt cx="658521" cy="10824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96C851E-F947-AF8A-D35B-F7FA9BA3E5AE}"/>
                </a:ext>
              </a:extLst>
            </p:cNvPr>
            <p:cNvGrpSpPr/>
            <p:nvPr/>
          </p:nvGrpSpPr>
          <p:grpSpPr>
            <a:xfrm>
              <a:off x="6932922" y="3590179"/>
              <a:ext cx="488454" cy="707199"/>
              <a:chOff x="1272930" y="2721801"/>
              <a:chExt cx="488454" cy="70719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CF34770-B651-4AB4-A9DE-2E5D69598AD5}"/>
                  </a:ext>
                </a:extLst>
              </p:cNvPr>
              <p:cNvGrpSpPr/>
              <p:nvPr/>
            </p:nvGrpSpPr>
            <p:grpSpPr>
              <a:xfrm>
                <a:off x="1272930" y="2721801"/>
                <a:ext cx="488454" cy="707199"/>
                <a:chOff x="2082555" y="2721801"/>
                <a:chExt cx="488454" cy="707199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1450F70B-5838-FBBC-A96B-8710939AB917}"/>
                    </a:ext>
                  </a:extLst>
                </p:cNvPr>
                <p:cNvSpPr/>
                <p:nvPr/>
              </p:nvSpPr>
              <p:spPr>
                <a:xfrm>
                  <a:off x="2107871" y="2796639"/>
                  <a:ext cx="463138" cy="6323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Isosceles Triangle 30">
                  <a:extLst>
                    <a:ext uri="{FF2B5EF4-FFF2-40B4-BE49-F238E27FC236}">
                      <a16:creationId xmlns:a16="http://schemas.microsoft.com/office/drawing/2014/main" id="{E3CFEA56-336D-5D60-CBAC-D939A958B88D}"/>
                    </a:ext>
                  </a:extLst>
                </p:cNvPr>
                <p:cNvSpPr/>
                <p:nvPr/>
              </p:nvSpPr>
              <p:spPr>
                <a:xfrm rot="7947381" flipV="1">
                  <a:off x="2035459" y="276889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Isosceles Triangle 31">
                  <a:extLst>
                    <a:ext uri="{FF2B5EF4-FFF2-40B4-BE49-F238E27FC236}">
                      <a16:creationId xmlns:a16="http://schemas.microsoft.com/office/drawing/2014/main" id="{E7F32FB0-BD24-E5CB-5C7E-118616333C50}"/>
                    </a:ext>
                  </a:extLst>
                </p:cNvPr>
                <p:cNvSpPr/>
                <p:nvPr/>
              </p:nvSpPr>
              <p:spPr>
                <a:xfrm rot="18762502" flipV="1">
                  <a:off x="2123370" y="2859537"/>
                  <a:ext cx="201880" cy="107688"/>
                </a:xfrm>
                <a:prstGeom prst="triangle">
                  <a:avLst>
                    <a:gd name="adj" fmla="val 50415"/>
                  </a:avLst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9B5D7A6-70A7-CC17-B49A-F706F99B2CA4}"/>
                  </a:ext>
                </a:extLst>
              </p:cNvPr>
              <p:cNvGrpSpPr/>
              <p:nvPr/>
            </p:nvGrpSpPr>
            <p:grpSpPr>
              <a:xfrm>
                <a:off x="1371411" y="3024074"/>
                <a:ext cx="326420" cy="325909"/>
                <a:chOff x="1371411" y="3024074"/>
                <a:chExt cx="342900" cy="325909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CBCD14CE-189E-2F00-195B-235D18929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024074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46D19439-2E0E-0B04-319C-9B46073629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05551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662A0900-10F2-1239-F446-DF48E88953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187028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3C3B140F-FA49-BFB3-D738-B08FF2D543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268505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25A88FA3-F166-E3D5-4AF8-17AC65BA89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71411" y="3349983"/>
                  <a:ext cx="342900" cy="0"/>
                </a:xfrm>
                <a:prstGeom prst="line">
                  <a:avLst/>
                </a:prstGeom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8B99C4-1E97-9B73-44B8-F68EEDC0BC0D}"/>
                </a:ext>
              </a:extLst>
            </p:cNvPr>
            <p:cNvSpPr txBox="1"/>
            <p:nvPr/>
          </p:nvSpPr>
          <p:spPr>
            <a:xfrm>
              <a:off x="6896348" y="4272543"/>
              <a:ext cx="6585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>
                  <a:solidFill>
                    <a:schemeClr val="accent1"/>
                  </a:solidFill>
                </a:rPr>
                <a:t>TQuery</a:t>
              </a:r>
              <a:endParaRPr lang="en-US" sz="1000" dirty="0">
                <a:solidFill>
                  <a:schemeClr val="accent1"/>
                </a:solidFill>
              </a:endParaRPr>
            </a:p>
            <a:p>
              <a:r>
                <a:rPr lang="en-US" sz="1000" dirty="0">
                  <a:solidFill>
                    <a:schemeClr val="accent1"/>
                  </a:solidFill>
                </a:rPr>
                <a:t>(results)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F01A77-CC97-7059-B563-DC25ABCFF19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9019723" y="2742689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7FD30A42-FFCD-1DD7-7233-722060E3DC5F}"/>
              </a:ext>
            </a:extLst>
          </p:cNvPr>
          <p:cNvSpPr/>
          <p:nvPr/>
        </p:nvSpPr>
        <p:spPr>
          <a:xfrm>
            <a:off x="9523964" y="2447198"/>
            <a:ext cx="920338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AV-Search</a:t>
            </a:r>
            <a:endParaRPr lang="en-US" sz="12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77C8C1-7C48-1B1D-EC24-B434CE7F1759}"/>
              </a:ext>
            </a:extLst>
          </p:cNvPr>
          <p:cNvCxnSpPr>
            <a:cxnSpLocks/>
            <a:stCxn id="52" idx="2"/>
            <a:endCxn id="57" idx="2"/>
          </p:cNvCxnSpPr>
          <p:nvPr/>
        </p:nvCxnSpPr>
        <p:spPr>
          <a:xfrm rot="5400000" flipH="1" flipV="1">
            <a:off x="8012759" y="1361469"/>
            <a:ext cx="232501" cy="3710246"/>
          </a:xfrm>
          <a:prstGeom prst="bentConnector3">
            <a:avLst>
              <a:gd name="adj1" fmla="val -1297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7E7295C-87CB-36F4-75B1-D4DC07CD52DF}"/>
              </a:ext>
            </a:extLst>
          </p:cNvPr>
          <p:cNvCxnSpPr>
            <a:cxnSpLocks/>
          </p:cNvCxnSpPr>
          <p:nvPr/>
        </p:nvCxnSpPr>
        <p:spPr>
          <a:xfrm flipH="1">
            <a:off x="8015284" y="2779038"/>
            <a:ext cx="4882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58">
            <a:extLst>
              <a:ext uri="{FF2B5EF4-FFF2-40B4-BE49-F238E27FC236}">
                <a16:creationId xmlns:a16="http://schemas.microsoft.com/office/drawing/2014/main" id="{842D6AFF-626A-0566-5884-B2D597CDB8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4799031" y="-1635766"/>
            <a:ext cx="28293" cy="7949954"/>
          </a:xfrm>
          <a:prstGeom prst="bentConnector3">
            <a:avLst>
              <a:gd name="adj1" fmla="val 14466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422FB82A-7DB4-5C34-AD25-EA99C3F09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8369"/>
              </p:ext>
            </p:extLst>
          </p:nvPr>
        </p:nvGraphicFramePr>
        <p:xfrm>
          <a:off x="608872" y="3919934"/>
          <a:ext cx="10974256" cy="262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564">
                  <a:extLst>
                    <a:ext uri="{9D8B030D-6E8A-4147-A177-3AD203B41FA5}">
                      <a16:colId xmlns:a16="http://schemas.microsoft.com/office/drawing/2014/main" val="417674019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05899314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4246703558"/>
                    </a:ext>
                  </a:extLst>
                </a:gridCol>
                <a:gridCol w="2743564">
                  <a:extLst>
                    <a:ext uri="{9D8B030D-6E8A-4147-A177-3AD203B41FA5}">
                      <a16:colId xmlns:a16="http://schemas.microsoft.com/office/drawing/2014/main" val="106070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Pinshot</a:t>
                      </a:r>
                      <a:r>
                        <a:rPr lang="en-US" dirty="0"/>
                        <a:t>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Blueprint-Blue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AV-Engine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AV-Search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141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A specialized PEG grammar is used to parse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 is transformed into a runtime object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local processing (non-search) is executed in AV-Engine. This includes applying new labels to segments and capturing the command into </a:t>
                      </a:r>
                      <a:r>
                        <a:rPr lang="en-US" sz="1000" dirty="0" err="1"/>
                        <a:t>history.yaml</a:t>
                      </a:r>
                      <a:r>
                        <a:rPr lang="en-US" sz="1000" dirty="0"/>
                        <a:t>. AV-Engine also uses </a:t>
                      </a:r>
                      <a:r>
                        <a:rPr lang="en-US" sz="1000" dirty="0" err="1"/>
                        <a:t>precendence</a:t>
                      </a:r>
                      <a:r>
                        <a:rPr lang="en-US" sz="1000" dirty="0"/>
                        <a:t> rules [per segment] to create one </a:t>
                      </a:r>
                      <a:r>
                        <a:rPr lang="en-US" sz="1000" dirty="0" err="1"/>
                        <a:t>QSettings</a:t>
                      </a:r>
                      <a:r>
                        <a:rPr lang="en-US" sz="1000" dirty="0"/>
                        <a:t> object per segment.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object is transformed into a barebones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object. A search is executed that fully populates all the summary information for the search results.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70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Return JSON representation of the Quelle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Any macro or history invocations are expanded into the appropriate object model properties.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After processing local components of the Quelle command, AV-Engine passes </a:t>
                      </a:r>
                      <a:r>
                        <a:rPr lang="en-US" sz="1000" dirty="0" err="1"/>
                        <a:t>QImplicitCommands</a:t>
                      </a:r>
                      <a:r>
                        <a:rPr lang="en-US" sz="1000" dirty="0"/>
                        <a:t> property of the blueprint to AV-Search, for complex search processing.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</a:t>
                      </a:r>
                      <a:r>
                        <a:rPr lang="en-US" sz="1000" dirty="0" err="1"/>
                        <a:t>TQuery</a:t>
                      </a:r>
                      <a:r>
                        <a:rPr lang="en-US" sz="1000" dirty="0"/>
                        <a:t> object state is maintained for subsequent requests. AV-Engine will ask AV-Search for search results [one-by-one] by chapter.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462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The JSON return payload is called the “</a:t>
                      </a:r>
                      <a:r>
                        <a:rPr lang="en-US" sz="1000" dirty="0" err="1"/>
                        <a:t>pinshot</a:t>
                      </a:r>
                      <a:r>
                        <a:rPr lang="en-US" sz="10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runtime model is called the “blueprint”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AV-Engine returns results [search-summary &amp; chapter-details] as requested by user-facing client app of AV-Engine.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93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176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19458</TotalTime>
  <Words>609</Words>
  <Application>Microsoft Office PowerPoint</Application>
  <PresentationFormat>Widescreen</PresentationFormat>
  <Paragraphs>164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AV-Native-SDK</vt:lpstr>
      <vt:lpstr>AV-Native-SDK – CY2025</vt:lpstr>
      <vt:lpstr>AV-Native-SDK – CY2025</vt:lpstr>
      <vt:lpstr>AVX Framework Roadmap – 4616 – 2024-2025</vt:lpstr>
      <vt:lpstr>AVX-Framework – Native – OBSOLETE (github.com/AV-Text/AVX)</vt:lpstr>
      <vt:lpstr>Functional view of the Quelle parsing sequence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Wonus</dc:creator>
  <cp:lastModifiedBy>Kevin Wonus</cp:lastModifiedBy>
  <cp:revision>122</cp:revision>
  <dcterms:created xsi:type="dcterms:W3CDTF">2023-02-26T04:19:59Z</dcterms:created>
  <dcterms:modified xsi:type="dcterms:W3CDTF">2025-04-27T01:05:00Z</dcterms:modified>
</cp:coreProperties>
</file>