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  <a:srgbClr val="006BC9"/>
    <a:srgbClr val="FFFFFF"/>
    <a:srgbClr val="F1F1F1"/>
    <a:srgbClr val="393C3F"/>
    <a:srgbClr val="383C40"/>
    <a:srgbClr val="F7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ADD-C0EE-4054-9D75-03E454A3929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19EE-28F8-4C72-98B0-B3E8DDE8C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2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ADD-C0EE-4054-9D75-03E454A3929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19EE-28F8-4C72-98B0-B3E8DDE8C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5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ADD-C0EE-4054-9D75-03E454A3929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19EE-28F8-4C72-98B0-B3E8DDE8C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7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ADD-C0EE-4054-9D75-03E454A3929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19EE-28F8-4C72-98B0-B3E8DDE8C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ADD-C0EE-4054-9D75-03E454A3929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19EE-28F8-4C72-98B0-B3E8DDE8C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ADD-C0EE-4054-9D75-03E454A3929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19EE-28F8-4C72-98B0-B3E8DDE8C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4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ADD-C0EE-4054-9D75-03E454A3929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19EE-28F8-4C72-98B0-B3E8DDE8C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7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ADD-C0EE-4054-9D75-03E454A3929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19EE-28F8-4C72-98B0-B3E8DDE8C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9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ADD-C0EE-4054-9D75-03E454A3929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19EE-28F8-4C72-98B0-B3E8DDE8C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7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ADD-C0EE-4054-9D75-03E454A3929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19EE-28F8-4C72-98B0-B3E8DDE8C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0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ADD-C0EE-4054-9D75-03E454A3929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19EE-28F8-4C72-98B0-B3E8DDE8C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7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6BADD-C0EE-4054-9D75-03E454A3929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19EE-28F8-4C72-98B0-B3E8DDE8C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0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849"/>
          <a:stretch/>
        </p:blipFill>
        <p:spPr bwMode="auto">
          <a:xfrm rot="1253084">
            <a:off x="4701781" y="4245823"/>
            <a:ext cx="3600000" cy="18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56" r="621"/>
          <a:stretch/>
        </p:blipFill>
        <p:spPr bwMode="auto">
          <a:xfrm rot="850387">
            <a:off x="1251113" y="4057627"/>
            <a:ext cx="3600000" cy="18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8877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>
                <a:solidFill>
                  <a:srgbClr val="006BC9"/>
                </a:solidFill>
              </a:rPr>
              <a:t>Telepay</a:t>
            </a:r>
            <a:r>
              <a:rPr lang="en-US" altLang="ko-KR" sz="4000" dirty="0" smtClean="0">
                <a:solidFill>
                  <a:srgbClr val="006BC9"/>
                </a:solidFill>
              </a:rPr>
              <a:t> – </a:t>
            </a:r>
            <a:r>
              <a:rPr lang="ko-KR" altLang="en-US" sz="4000" dirty="0" smtClean="0">
                <a:solidFill>
                  <a:srgbClr val="006BC9"/>
                </a:solidFill>
              </a:rPr>
              <a:t>상품 접수 및 결제하기</a:t>
            </a:r>
            <a:r>
              <a:rPr lang="en-US" altLang="ko-KR" sz="4000" dirty="0" smtClean="0">
                <a:solidFill>
                  <a:srgbClr val="006BC9"/>
                </a:solidFill>
              </a:rPr>
              <a:t>(</a:t>
            </a:r>
            <a:r>
              <a:rPr lang="ko-KR" altLang="en-US" sz="4000" dirty="0" smtClean="0">
                <a:solidFill>
                  <a:srgbClr val="006BC9"/>
                </a:solidFill>
              </a:rPr>
              <a:t>수정</a:t>
            </a:r>
            <a:r>
              <a:rPr lang="en-US" altLang="ko-KR" sz="4000" dirty="0" smtClean="0">
                <a:solidFill>
                  <a:srgbClr val="006BC9"/>
                </a:solidFill>
              </a:rPr>
              <a:t>)</a:t>
            </a:r>
            <a:endParaRPr lang="ko-KR" altLang="en-US" sz="4000" dirty="0">
              <a:solidFill>
                <a:srgbClr val="006BC9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  <a:effectLst>
            <a:reflection stA="99000" endPos="65000" dist="50800" dir="5400000" sy="-100000" algn="bl" rotWithShape="0"/>
          </a:effectLst>
        </p:spPr>
        <p:txBody>
          <a:bodyPr/>
          <a:lstStyle/>
          <a:p>
            <a:r>
              <a:rPr lang="ko-KR" altLang="en-US" dirty="0" smtClean="0">
                <a:solidFill>
                  <a:srgbClr val="393C3F">
                    <a:alpha val="92000"/>
                  </a:srgbClr>
                </a:solidFill>
              </a:rPr>
              <a:t>권영</a:t>
            </a:r>
            <a:r>
              <a:rPr lang="ko-KR" altLang="en-US" dirty="0">
                <a:solidFill>
                  <a:srgbClr val="393C3F">
                    <a:alpha val="92000"/>
                  </a:srgbClr>
                </a:solidFill>
              </a:rPr>
              <a:t>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886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BC9"/>
                </a:solidFill>
                <a:latin typeface="Noto Sans KR Black" pitchFamily="34" charset="-127"/>
                <a:ea typeface="Noto Sans KR Black" pitchFamily="34" charset="-127"/>
              </a:rPr>
              <a:t>TELEPAY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3568" y="2731368"/>
            <a:ext cx="7776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849"/>
          <a:stretch/>
        </p:blipFill>
        <p:spPr bwMode="auto">
          <a:xfrm rot="1253084">
            <a:off x="4701781" y="4245823"/>
            <a:ext cx="3600000" cy="18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56" r="621"/>
          <a:stretch/>
        </p:blipFill>
        <p:spPr bwMode="auto">
          <a:xfrm rot="850387">
            <a:off x="1251113" y="4057627"/>
            <a:ext cx="3600000" cy="18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24292E"/>
                </a:solidFill>
              </a:rPr>
              <a:t>추가 수정사항</a:t>
            </a:r>
            <a:endParaRPr lang="ko-KR" altLang="en-US" dirty="0">
              <a:solidFill>
                <a:srgbClr val="24292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886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BC9"/>
                </a:solidFill>
                <a:latin typeface="Noto Sans KR Black" pitchFamily="34" charset="-127"/>
                <a:ea typeface="Noto Sans KR Black" pitchFamily="34" charset="-127"/>
              </a:rPr>
              <a:t>TELEPAY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설명선 2 21"/>
          <p:cNvSpPr/>
          <p:nvPr/>
        </p:nvSpPr>
        <p:spPr>
          <a:xfrm flipH="1">
            <a:off x="0" y="5877272"/>
            <a:ext cx="1584176" cy="636542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383"/>
              <a:gd name="adj5" fmla="val 63372"/>
              <a:gd name="adj6" fmla="val -20393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고객직접결제 클릭 시 보여지는 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10553"/>
            <a:ext cx="7236296" cy="52748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51720" y="5517232"/>
            <a:ext cx="2376264" cy="1155436"/>
          </a:xfrm>
          <a:prstGeom prst="rect">
            <a:avLst/>
          </a:prstGeom>
          <a:noFill/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849"/>
          <a:stretch/>
        </p:blipFill>
        <p:spPr bwMode="auto">
          <a:xfrm rot="1253084">
            <a:off x="4701781" y="4245823"/>
            <a:ext cx="3600000" cy="18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56" r="621"/>
          <a:stretch/>
        </p:blipFill>
        <p:spPr bwMode="auto">
          <a:xfrm rot="850387">
            <a:off x="1251113" y="4057627"/>
            <a:ext cx="3600000" cy="18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24292E"/>
                </a:solidFill>
              </a:rPr>
              <a:t>추가 수정사항</a:t>
            </a:r>
            <a:endParaRPr lang="ko-KR" altLang="en-US" dirty="0">
              <a:solidFill>
                <a:srgbClr val="24292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886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BC9"/>
                </a:solidFill>
                <a:latin typeface="Noto Sans KR Black" pitchFamily="34" charset="-127"/>
                <a:ea typeface="Noto Sans KR Black" pitchFamily="34" charset="-127"/>
              </a:rPr>
              <a:t>TELEPAY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65" y="1628800"/>
            <a:ext cx="7199234" cy="5256584"/>
          </a:xfrm>
          <a:prstGeom prst="rect">
            <a:avLst/>
          </a:prstGeom>
        </p:spPr>
      </p:pic>
      <p:sp>
        <p:nvSpPr>
          <p:cNvPr id="22" name="설명선 2 21"/>
          <p:cNvSpPr/>
          <p:nvPr/>
        </p:nvSpPr>
        <p:spPr>
          <a:xfrm flipH="1">
            <a:off x="2267744" y="5559001"/>
            <a:ext cx="1728192" cy="636542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383"/>
              <a:gd name="adj5" fmla="val 63372"/>
              <a:gd name="adj6" fmla="val -22492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영수증전송 투명도</a:t>
            </a:r>
            <a:r>
              <a:rPr lang="en-US" altLang="ko-KR" sz="1400" dirty="0" smtClean="0">
                <a:solidFill>
                  <a:srgbClr val="006BC9"/>
                </a:solidFill>
              </a:rPr>
              <a:t>0</a:t>
            </a:r>
            <a:r>
              <a:rPr lang="ko-KR" altLang="en-US" sz="1400" dirty="0" smtClean="0">
                <a:solidFill>
                  <a:srgbClr val="006BC9"/>
                </a:solidFill>
              </a:rPr>
              <a:t>일 때 보여지는 화면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55975" y="5517232"/>
            <a:ext cx="2145805" cy="1155436"/>
          </a:xfrm>
          <a:prstGeom prst="rect">
            <a:avLst/>
          </a:prstGeom>
          <a:noFill/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849"/>
          <a:stretch/>
        </p:blipFill>
        <p:spPr bwMode="auto">
          <a:xfrm rot="1253084">
            <a:off x="4701781" y="4245823"/>
            <a:ext cx="3600000" cy="18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56" r="621"/>
          <a:stretch/>
        </p:blipFill>
        <p:spPr bwMode="auto">
          <a:xfrm rot="850387">
            <a:off x="1251113" y="4057627"/>
            <a:ext cx="3600000" cy="18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4099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24292E"/>
                </a:solidFill>
              </a:rPr>
              <a:t>이전 개선사항</a:t>
            </a:r>
            <a:endParaRPr lang="ko-KR" altLang="en-US" dirty="0">
              <a:solidFill>
                <a:srgbClr val="24292E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0" y="1628800"/>
            <a:ext cx="4878283" cy="5229200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24292E"/>
                </a:solidFill>
              </a:rPr>
              <a:t>다른 페이지에서 변경 필요</a:t>
            </a:r>
            <a:endParaRPr lang="ko-KR" altLang="en-US" dirty="0">
              <a:solidFill>
                <a:srgbClr val="24292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886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BC9"/>
                </a:solidFill>
                <a:latin typeface="Noto Sans KR Black" pitchFamily="34" charset="-127"/>
                <a:ea typeface="Noto Sans KR Black" pitchFamily="34" charset="-127"/>
              </a:rPr>
              <a:t>TELEPAY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1875" y="3645024"/>
            <a:ext cx="40845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39867" y="3861048"/>
            <a:ext cx="18153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92267" y="4077072"/>
            <a:ext cx="2941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11875" y="4581128"/>
            <a:ext cx="3403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1875" y="5805264"/>
            <a:ext cx="4008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1875" y="6021288"/>
            <a:ext cx="18153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4721179" y="5299411"/>
            <a:ext cx="531576" cy="256680"/>
          </a:xfrm>
          <a:prstGeom prst="rightArrow">
            <a:avLst/>
          </a:prstGeom>
          <a:solidFill>
            <a:schemeClr val="bg1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11560" y="2924944"/>
            <a:ext cx="40845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1560" y="3140968"/>
            <a:ext cx="40845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41423" y="244571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9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849"/>
          <a:stretch/>
        </p:blipFill>
        <p:spPr bwMode="auto">
          <a:xfrm rot="1253084">
            <a:off x="4701781" y="4245823"/>
            <a:ext cx="3600000" cy="18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56" r="621"/>
          <a:stretch/>
        </p:blipFill>
        <p:spPr bwMode="auto">
          <a:xfrm rot="850387">
            <a:off x="1251113" y="4057627"/>
            <a:ext cx="3600000" cy="18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24292E"/>
                </a:solidFill>
              </a:rPr>
              <a:t>추가 개선사항</a:t>
            </a:r>
            <a:endParaRPr lang="ko-KR" altLang="en-US" dirty="0">
              <a:solidFill>
                <a:srgbClr val="24292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4292E"/>
                </a:solidFill>
              </a:rPr>
              <a:t>고객직접결제가 결제현황에 반영되지 </a:t>
            </a:r>
            <a:r>
              <a:rPr lang="ko-KR" altLang="en-US" dirty="0" smtClean="0">
                <a:solidFill>
                  <a:srgbClr val="24292E"/>
                </a:solidFill>
              </a:rPr>
              <a:t>않고</a:t>
            </a:r>
            <a:r>
              <a:rPr lang="en-US" altLang="ko-KR" dirty="0">
                <a:solidFill>
                  <a:srgbClr val="24292E"/>
                </a:solidFill>
              </a:rPr>
              <a:t> </a:t>
            </a:r>
            <a:r>
              <a:rPr lang="ko-KR" altLang="en-US" dirty="0" smtClean="0">
                <a:solidFill>
                  <a:srgbClr val="24292E"/>
                </a:solidFill>
              </a:rPr>
              <a:t>카드결제에서 공란일 때만 반영됨</a:t>
            </a:r>
            <a:endParaRPr lang="ko-KR" altLang="en-US" dirty="0">
              <a:solidFill>
                <a:srgbClr val="24292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886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BC9"/>
                </a:solidFill>
                <a:latin typeface="Noto Sans KR Black" pitchFamily="34" charset="-127"/>
                <a:ea typeface="Noto Sans KR Black" pitchFamily="34" charset="-127"/>
              </a:rPr>
              <a:t>TELEPAY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849"/>
          <a:stretch/>
        </p:blipFill>
        <p:spPr bwMode="auto">
          <a:xfrm rot="1253084">
            <a:off x="4701781" y="4245823"/>
            <a:ext cx="3600000" cy="18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56" r="621"/>
          <a:stretch/>
        </p:blipFill>
        <p:spPr bwMode="auto">
          <a:xfrm rot="850387">
            <a:off x="1251113" y="4057627"/>
            <a:ext cx="3600000" cy="18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24292E"/>
                </a:solidFill>
              </a:rPr>
              <a:t>변</a:t>
            </a:r>
            <a:r>
              <a:rPr lang="ko-KR" altLang="en-US" dirty="0">
                <a:solidFill>
                  <a:srgbClr val="24292E"/>
                </a:solidFill>
              </a:rPr>
              <a:t>경</a:t>
            </a:r>
            <a:r>
              <a:rPr lang="ko-KR" altLang="en-US" dirty="0" smtClean="0">
                <a:solidFill>
                  <a:srgbClr val="24292E"/>
                </a:solidFill>
              </a:rPr>
              <a:t> 전</a:t>
            </a:r>
            <a:r>
              <a:rPr lang="en-US" altLang="ko-KR" dirty="0" smtClean="0">
                <a:solidFill>
                  <a:srgbClr val="24292E"/>
                </a:solidFill>
              </a:rPr>
              <a:t>/</a:t>
            </a:r>
            <a:r>
              <a:rPr lang="ko-KR" altLang="en-US" dirty="0" smtClean="0">
                <a:solidFill>
                  <a:srgbClr val="24292E"/>
                </a:solidFill>
              </a:rPr>
              <a:t>후 비교</a:t>
            </a:r>
            <a:endParaRPr lang="ko-KR" altLang="en-US" dirty="0">
              <a:solidFill>
                <a:srgbClr val="24292E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6BC9"/>
                </a:solidFill>
              </a:rPr>
              <a:t>변</a:t>
            </a:r>
            <a:r>
              <a:rPr lang="ko-KR" altLang="en-US" dirty="0">
                <a:solidFill>
                  <a:srgbClr val="006BC9"/>
                </a:solidFill>
              </a:rPr>
              <a:t>경</a:t>
            </a:r>
            <a:r>
              <a:rPr lang="ko-KR" altLang="en-US" dirty="0" smtClean="0">
                <a:solidFill>
                  <a:srgbClr val="006BC9"/>
                </a:solidFill>
              </a:rPr>
              <a:t> 전</a:t>
            </a:r>
            <a:endParaRPr lang="ko-KR" altLang="en-US" dirty="0">
              <a:solidFill>
                <a:srgbClr val="006BC9"/>
              </a:solidFill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6BC9"/>
                </a:solidFill>
              </a:rPr>
              <a:t>수정 후</a:t>
            </a:r>
            <a:endParaRPr lang="ko-KR" altLang="en-US" dirty="0">
              <a:solidFill>
                <a:srgbClr val="006BC9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83568" y="2731368"/>
            <a:ext cx="7776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12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4" y="2674041"/>
            <a:ext cx="4483932" cy="3276000"/>
          </a:xfrm>
        </p:spPr>
      </p:pic>
      <p:sp>
        <p:nvSpPr>
          <p:cNvPr id="17" name="TextBox 16"/>
          <p:cNvSpPr txBox="1"/>
          <p:nvPr/>
        </p:nvSpPr>
        <p:spPr>
          <a:xfrm>
            <a:off x="251520" y="1886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BC9"/>
                </a:solidFill>
                <a:latin typeface="Noto Sans KR Black" pitchFamily="34" charset="-127"/>
                <a:ea typeface="Noto Sans KR Black" pitchFamily="34" charset="-127"/>
              </a:rPr>
              <a:t>TELEPAY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9" y="2696233"/>
            <a:ext cx="4393019" cy="32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5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849"/>
          <a:stretch/>
        </p:blipFill>
        <p:spPr bwMode="auto">
          <a:xfrm rot="1253084">
            <a:off x="4701781" y="4245823"/>
            <a:ext cx="3600000" cy="18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56" r="621"/>
          <a:stretch/>
        </p:blipFill>
        <p:spPr bwMode="auto">
          <a:xfrm rot="850387">
            <a:off x="1251113" y="4057627"/>
            <a:ext cx="3600000" cy="18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24292E"/>
                </a:solidFill>
              </a:rPr>
              <a:t>수</a:t>
            </a:r>
            <a:r>
              <a:rPr lang="ko-KR" altLang="en-US" dirty="0">
                <a:solidFill>
                  <a:srgbClr val="24292E"/>
                </a:solidFill>
              </a:rPr>
              <a:t>정</a:t>
            </a:r>
            <a:r>
              <a:rPr lang="ko-KR" altLang="en-US" dirty="0" smtClean="0">
                <a:solidFill>
                  <a:srgbClr val="24292E"/>
                </a:solidFill>
              </a:rPr>
              <a:t> 전</a:t>
            </a:r>
            <a:r>
              <a:rPr lang="en-US" altLang="ko-KR" dirty="0" smtClean="0">
                <a:solidFill>
                  <a:srgbClr val="24292E"/>
                </a:solidFill>
              </a:rPr>
              <a:t>/</a:t>
            </a:r>
            <a:r>
              <a:rPr lang="ko-KR" altLang="en-US" dirty="0" smtClean="0">
                <a:solidFill>
                  <a:srgbClr val="24292E"/>
                </a:solidFill>
              </a:rPr>
              <a:t>후 비교</a:t>
            </a:r>
            <a:endParaRPr lang="ko-KR" altLang="en-US" dirty="0">
              <a:solidFill>
                <a:srgbClr val="24292E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6BC9"/>
                </a:solidFill>
              </a:rPr>
              <a:t>수정 전</a:t>
            </a:r>
            <a:endParaRPr lang="ko-KR" altLang="en-US" dirty="0">
              <a:solidFill>
                <a:srgbClr val="006BC9"/>
              </a:solidFill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6BC9"/>
                </a:solidFill>
              </a:rPr>
              <a:t>수정 후</a:t>
            </a:r>
            <a:endParaRPr lang="ko-KR" altLang="en-US" dirty="0">
              <a:solidFill>
                <a:srgbClr val="006BC9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83568" y="2731368"/>
            <a:ext cx="7776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내용 개체 틀 1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" y="2694134"/>
            <a:ext cx="4544016" cy="3276000"/>
          </a:xfrm>
        </p:spPr>
      </p:pic>
      <p:pic>
        <p:nvPicPr>
          <p:cNvPr id="13" name="내용 개체 틀 12"/>
          <p:cNvPicPr>
            <a:picLocks noGrp="1" noChangeAspect="1"/>
          </p:cNvPicPr>
          <p:nvPr>
            <p:ph sz="quarter" idx="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4" y="2674041"/>
            <a:ext cx="4483932" cy="3276000"/>
          </a:xfrm>
        </p:spPr>
      </p:pic>
      <p:sp>
        <p:nvSpPr>
          <p:cNvPr id="17" name="TextBox 16"/>
          <p:cNvSpPr txBox="1"/>
          <p:nvPr/>
        </p:nvSpPr>
        <p:spPr>
          <a:xfrm>
            <a:off x="251520" y="1886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BC9"/>
                </a:solidFill>
                <a:latin typeface="Noto Sans KR Black" pitchFamily="34" charset="-127"/>
                <a:ea typeface="Noto Sans KR Black" pitchFamily="34" charset="-127"/>
              </a:rPr>
              <a:t>TELEPAY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849"/>
          <a:stretch/>
        </p:blipFill>
        <p:spPr bwMode="auto">
          <a:xfrm rot="1253084">
            <a:off x="4701781" y="4245823"/>
            <a:ext cx="3600000" cy="18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56" r="621"/>
          <a:stretch/>
        </p:blipFill>
        <p:spPr bwMode="auto">
          <a:xfrm rot="850387">
            <a:off x="1251113" y="4057627"/>
            <a:ext cx="3600000" cy="18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5162"/>
            <a:ext cx="7164289" cy="52299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24292E"/>
                </a:solidFill>
              </a:rPr>
              <a:t>수정 요청사항</a:t>
            </a:r>
            <a:endParaRPr lang="ko-KR" altLang="en-US" dirty="0">
              <a:solidFill>
                <a:srgbClr val="24292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886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BC9"/>
                </a:solidFill>
                <a:latin typeface="Noto Sans KR Black" pitchFamily="34" charset="-127"/>
                <a:ea typeface="Noto Sans KR Black" pitchFamily="34" charset="-127"/>
              </a:rPr>
              <a:t>TELEPAY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설명선 2 4"/>
          <p:cNvSpPr/>
          <p:nvPr/>
        </p:nvSpPr>
        <p:spPr>
          <a:xfrm flipH="1">
            <a:off x="0" y="2849207"/>
            <a:ext cx="1547664" cy="1099873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-13444"/>
              <a:gd name="adj5" fmla="val 62162"/>
              <a:gd name="adj6" fmla="val -28117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6BC9"/>
                </a:solidFill>
              </a:rPr>
              <a:t>전체 </a:t>
            </a:r>
            <a:r>
              <a:rPr lang="ko-KR" altLang="en-US" sz="1400" dirty="0" smtClean="0">
                <a:solidFill>
                  <a:srgbClr val="006BC9"/>
                </a:solidFill>
              </a:rPr>
              <a:t>사이즈와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상품 크기 조정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해서 리스트 여백 없앰</a:t>
            </a:r>
            <a:endParaRPr lang="en-US" altLang="ko-KR" sz="1400" dirty="0" smtClean="0">
              <a:solidFill>
                <a:srgbClr val="006BC9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1680" y="2132856"/>
            <a:ext cx="7452320" cy="720080"/>
          </a:xfrm>
          <a:prstGeom prst="rect">
            <a:avLst/>
          </a:prstGeom>
          <a:noFill/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설명선 2 18"/>
          <p:cNvSpPr/>
          <p:nvPr/>
        </p:nvSpPr>
        <p:spPr>
          <a:xfrm flipH="1">
            <a:off x="6256223" y="583284"/>
            <a:ext cx="1547664" cy="1512168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-13444"/>
              <a:gd name="adj5" fmla="val 104491"/>
              <a:gd name="adj6" fmla="val -34562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주소 너비 키우고 고객검색과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고객정</a:t>
            </a:r>
            <a:r>
              <a:rPr lang="ko-KR" altLang="en-US" sz="1400" dirty="0">
                <a:solidFill>
                  <a:srgbClr val="006BC9"/>
                </a:solidFill>
              </a:rPr>
              <a:t>보</a:t>
            </a:r>
            <a:r>
              <a:rPr lang="ko-KR" altLang="en-US" sz="1400" dirty="0" smtClean="0">
                <a:solidFill>
                  <a:srgbClr val="006BC9"/>
                </a:solidFill>
              </a:rPr>
              <a:t> 위치를 분리해서 재배치함</a:t>
            </a:r>
            <a:endParaRPr lang="ko-KR" altLang="en-US" sz="1400" dirty="0">
              <a:solidFill>
                <a:srgbClr val="006BC9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88424" y="5805264"/>
            <a:ext cx="502396" cy="288033"/>
          </a:xfrm>
          <a:prstGeom prst="rect">
            <a:avLst/>
          </a:prstGeom>
          <a:noFill/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설명선 2 20"/>
          <p:cNvSpPr/>
          <p:nvPr/>
        </p:nvSpPr>
        <p:spPr>
          <a:xfrm flipH="1">
            <a:off x="7308304" y="5445224"/>
            <a:ext cx="899592" cy="324036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-13444"/>
              <a:gd name="adj5" fmla="val 104491"/>
              <a:gd name="adj6" fmla="val -34562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컬러 변경</a:t>
            </a:r>
            <a:endParaRPr lang="ko-KR" altLang="en-US" sz="1400" dirty="0">
              <a:solidFill>
                <a:srgbClr val="006BC9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42293" y="6669360"/>
            <a:ext cx="4359487" cy="144016"/>
          </a:xfrm>
          <a:prstGeom prst="rect">
            <a:avLst/>
          </a:prstGeom>
          <a:noFill/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설명선 2 24"/>
          <p:cNvSpPr/>
          <p:nvPr/>
        </p:nvSpPr>
        <p:spPr>
          <a:xfrm flipH="1">
            <a:off x="899592" y="6388545"/>
            <a:ext cx="1008112" cy="324036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-13444"/>
              <a:gd name="adj5" fmla="val 89099"/>
              <a:gd name="adj6" fmla="val -31264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투명도 </a:t>
            </a:r>
            <a:r>
              <a:rPr lang="en-US" altLang="ko-KR" sz="1400" dirty="0" smtClean="0">
                <a:solidFill>
                  <a:srgbClr val="006BC9"/>
                </a:solidFill>
              </a:rPr>
              <a:t>0</a:t>
            </a:r>
            <a:endParaRPr lang="ko-KR" altLang="en-US" sz="1400" dirty="0">
              <a:solidFill>
                <a:srgbClr val="006BC9"/>
              </a:solidFill>
            </a:endParaRPr>
          </a:p>
        </p:txBody>
      </p:sp>
      <p:sp>
        <p:nvSpPr>
          <p:cNvPr id="27" name="설명선 2 26"/>
          <p:cNvSpPr/>
          <p:nvPr/>
        </p:nvSpPr>
        <p:spPr>
          <a:xfrm flipH="1">
            <a:off x="2699792" y="4299470"/>
            <a:ext cx="1547664" cy="1099873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-13444"/>
              <a:gd name="adj5" fmla="val 81057"/>
              <a:gd name="adj6" fmla="val -34562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6BC9"/>
                </a:solidFill>
              </a:rPr>
              <a:t>Title</a:t>
            </a:r>
            <a:r>
              <a:rPr lang="ko-KR" altLang="en-US" sz="1400" dirty="0" smtClean="0">
                <a:solidFill>
                  <a:srgbClr val="006BC9"/>
                </a:solidFill>
              </a:rPr>
              <a:t>부분 버튼과 구분 되게 변경 </a:t>
            </a:r>
            <a:r>
              <a:rPr lang="en-US" altLang="ko-KR" sz="1400" dirty="0" smtClean="0">
                <a:solidFill>
                  <a:srgbClr val="006BC9"/>
                </a:solidFill>
              </a:rPr>
              <a:t>– </a:t>
            </a:r>
            <a:r>
              <a:rPr lang="en-US" altLang="ko-KR" sz="1400" dirty="0" err="1" smtClean="0">
                <a:solidFill>
                  <a:srgbClr val="006BC9"/>
                </a:solidFill>
              </a:rPr>
              <a:t>Telepay</a:t>
            </a:r>
            <a:r>
              <a:rPr lang="en-US" altLang="ko-KR" sz="1400" dirty="0" smtClean="0">
                <a:solidFill>
                  <a:srgbClr val="006BC9"/>
                </a:solidFill>
              </a:rPr>
              <a:t> </a:t>
            </a:r>
            <a:r>
              <a:rPr lang="ko-KR" altLang="en-US" sz="1400" dirty="0" smtClean="0">
                <a:solidFill>
                  <a:srgbClr val="006BC9"/>
                </a:solidFill>
              </a:rPr>
              <a:t>다른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디자인과 비슷하게 참고함</a:t>
            </a:r>
            <a:endParaRPr lang="en-US" altLang="ko-KR" sz="1400" dirty="0" smtClean="0">
              <a:solidFill>
                <a:srgbClr val="006BC9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44208" y="2780929"/>
            <a:ext cx="792088" cy="3240360"/>
          </a:xfrm>
          <a:prstGeom prst="rect">
            <a:avLst/>
          </a:prstGeom>
          <a:noFill/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설명선 2 28"/>
          <p:cNvSpPr/>
          <p:nvPr/>
        </p:nvSpPr>
        <p:spPr>
          <a:xfrm>
            <a:off x="7758100" y="2957062"/>
            <a:ext cx="1278396" cy="1264026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-13444"/>
              <a:gd name="adj5" fmla="val 89365"/>
              <a:gd name="adj6" fmla="val -40414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주문금액</a:t>
            </a:r>
            <a:r>
              <a:rPr lang="en-US" altLang="ko-KR" sz="1400" dirty="0" smtClean="0">
                <a:solidFill>
                  <a:srgbClr val="006BC9"/>
                </a:solidFill>
              </a:rPr>
              <a:t>/</a:t>
            </a: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총 결제금액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글씨 크기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주문내역과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동일하게 맞춤</a:t>
            </a:r>
            <a:endParaRPr lang="ko-KR" altLang="en-US" sz="1400" dirty="0">
              <a:solidFill>
                <a:srgbClr val="006B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849"/>
          <a:stretch/>
        </p:blipFill>
        <p:spPr bwMode="auto">
          <a:xfrm rot="1253084">
            <a:off x="4701781" y="4245823"/>
            <a:ext cx="3600000" cy="18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56" r="621"/>
          <a:stretch/>
        </p:blipFill>
        <p:spPr bwMode="auto">
          <a:xfrm rot="850387">
            <a:off x="1251113" y="4057627"/>
            <a:ext cx="3600000" cy="18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24292E"/>
                </a:solidFill>
              </a:rPr>
              <a:t>추가 수정사항</a:t>
            </a:r>
            <a:endParaRPr lang="ko-KR" altLang="en-US" dirty="0">
              <a:solidFill>
                <a:srgbClr val="24292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886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BC9"/>
                </a:solidFill>
                <a:latin typeface="Noto Sans KR Black" pitchFamily="34" charset="-127"/>
                <a:ea typeface="Noto Sans KR Black" pitchFamily="34" charset="-127"/>
              </a:rPr>
              <a:t>TELEPAY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12"/>
          <p:cNvPicPr>
            <a:picLocks noGrp="1" noChangeAspect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82725"/>
            <a:ext cx="7151174" cy="5224787"/>
          </a:xfrm>
        </p:spPr>
      </p:pic>
      <p:sp>
        <p:nvSpPr>
          <p:cNvPr id="10" name="직사각형 9"/>
          <p:cNvSpPr/>
          <p:nvPr/>
        </p:nvSpPr>
        <p:spPr>
          <a:xfrm>
            <a:off x="2267744" y="6093297"/>
            <a:ext cx="2304256" cy="360040"/>
          </a:xfrm>
          <a:prstGeom prst="rect">
            <a:avLst/>
          </a:prstGeom>
          <a:noFill/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설명선 2 10"/>
          <p:cNvSpPr/>
          <p:nvPr/>
        </p:nvSpPr>
        <p:spPr>
          <a:xfrm flipH="1">
            <a:off x="626876" y="5373215"/>
            <a:ext cx="1224136" cy="1152130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-13444"/>
              <a:gd name="adj5" fmla="val 75990"/>
              <a:gd name="adj6" fmla="val -31037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윗부분과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상관관계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고려하여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밑으로 내림</a:t>
            </a:r>
            <a:endParaRPr lang="ko-KR" altLang="en-US" sz="1400" dirty="0">
              <a:solidFill>
                <a:srgbClr val="006BC9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96336" y="2852936"/>
            <a:ext cx="648072" cy="288032"/>
          </a:xfrm>
          <a:prstGeom prst="rect">
            <a:avLst/>
          </a:prstGeom>
          <a:noFill/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 2 13"/>
          <p:cNvSpPr/>
          <p:nvPr/>
        </p:nvSpPr>
        <p:spPr>
          <a:xfrm flipH="1">
            <a:off x="6156176" y="2636912"/>
            <a:ext cx="1224136" cy="288032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-13444"/>
              <a:gd name="adj5" fmla="val 75990"/>
              <a:gd name="adj6" fmla="val -31037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6BC9"/>
                </a:solidFill>
              </a:rPr>
              <a:t>비슷하게 맞춤</a:t>
            </a:r>
            <a:endParaRPr lang="ko-KR" altLang="en-US" sz="1400" dirty="0">
              <a:solidFill>
                <a:srgbClr val="006BC9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72200" y="3140968"/>
            <a:ext cx="2664296" cy="360040"/>
          </a:xfrm>
          <a:prstGeom prst="rect">
            <a:avLst/>
          </a:prstGeom>
          <a:noFill/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설명선 2 15"/>
          <p:cNvSpPr/>
          <p:nvPr/>
        </p:nvSpPr>
        <p:spPr>
          <a:xfrm flipH="1">
            <a:off x="4572000" y="2460422"/>
            <a:ext cx="1368152" cy="1152130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-13444"/>
              <a:gd name="adj5" fmla="val 75990"/>
              <a:gd name="adj6" fmla="val -31037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주문 내역 밑에 선 두께 변경</a:t>
            </a:r>
            <a:r>
              <a:rPr lang="en-US" altLang="ko-KR" sz="1400" dirty="0" smtClean="0">
                <a:solidFill>
                  <a:srgbClr val="006BC9"/>
                </a:solidFill>
              </a:rPr>
              <a:t>, </a:t>
            </a:r>
            <a:r>
              <a:rPr lang="en-US" altLang="ko-KR" sz="1400" dirty="0" err="1" smtClean="0">
                <a:solidFill>
                  <a:srgbClr val="006BC9"/>
                </a:solidFill>
              </a:rPr>
              <a:t>ag</a:t>
            </a:r>
            <a:r>
              <a:rPr lang="en-US" altLang="ko-KR" sz="1400" dirty="0" smtClean="0">
                <a:solidFill>
                  <a:srgbClr val="006BC9"/>
                </a:solidFill>
              </a:rPr>
              <a:t>-grid</a:t>
            </a:r>
            <a:r>
              <a:rPr lang="ko-KR" altLang="en-US" sz="1400" dirty="0" smtClean="0">
                <a:solidFill>
                  <a:srgbClr val="006BC9"/>
                </a:solidFill>
              </a:rPr>
              <a:t>의 </a:t>
            </a:r>
            <a:r>
              <a:rPr lang="en-US" altLang="ko-KR" sz="1400" dirty="0" smtClean="0">
                <a:solidFill>
                  <a:srgbClr val="006BC9"/>
                </a:solidFill>
              </a:rPr>
              <a:t>header</a:t>
            </a:r>
            <a:r>
              <a:rPr lang="ko-KR" altLang="en-US" sz="1400" dirty="0" smtClean="0">
                <a:solidFill>
                  <a:srgbClr val="006BC9"/>
                </a:solidFill>
              </a:rPr>
              <a:t>에</a:t>
            </a:r>
            <a:r>
              <a:rPr lang="en-US" altLang="ko-KR" sz="1400" dirty="0" smtClean="0">
                <a:solidFill>
                  <a:srgbClr val="006BC9"/>
                </a:solidFill>
              </a:rPr>
              <a:t> </a:t>
            </a:r>
            <a:r>
              <a:rPr lang="ko-KR" altLang="en-US" sz="1400" dirty="0" smtClean="0">
                <a:solidFill>
                  <a:srgbClr val="006BC9"/>
                </a:solidFill>
              </a:rPr>
              <a:t>겹쳐져 있던 선 제거</a:t>
            </a:r>
            <a:endParaRPr lang="ko-KR" altLang="en-US" sz="1400" dirty="0">
              <a:solidFill>
                <a:srgbClr val="006BC9"/>
              </a:solidFill>
            </a:endParaRPr>
          </a:p>
        </p:txBody>
      </p:sp>
      <p:sp>
        <p:nvSpPr>
          <p:cNvPr id="19" name="설명선 2 18"/>
          <p:cNvSpPr/>
          <p:nvPr/>
        </p:nvSpPr>
        <p:spPr>
          <a:xfrm flipH="1">
            <a:off x="107504" y="2924944"/>
            <a:ext cx="1743508" cy="866934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383"/>
              <a:gd name="adj5" fmla="val 68319"/>
              <a:gd name="adj6" fmla="val -5638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간격</a:t>
            </a:r>
            <a:r>
              <a:rPr lang="en-US" altLang="ko-KR" sz="1400" dirty="0" smtClean="0">
                <a:solidFill>
                  <a:srgbClr val="006BC9"/>
                </a:solidFill>
              </a:rPr>
              <a:t>, </a:t>
            </a:r>
            <a:r>
              <a:rPr lang="ko-KR" altLang="en-US" sz="1400" dirty="0" smtClean="0">
                <a:solidFill>
                  <a:srgbClr val="006BC9"/>
                </a:solidFill>
              </a:rPr>
              <a:t>크기 등</a:t>
            </a:r>
            <a:r>
              <a:rPr lang="en-US" altLang="ko-KR" sz="1400" dirty="0" smtClean="0">
                <a:solidFill>
                  <a:srgbClr val="006BC9"/>
                </a:solidFill>
              </a:rPr>
              <a:t> </a:t>
            </a:r>
            <a:r>
              <a:rPr lang="ko-KR" altLang="en-US" sz="1400" dirty="0" smtClean="0">
                <a:solidFill>
                  <a:srgbClr val="006BC9"/>
                </a:solidFill>
              </a:rPr>
              <a:t> 일정하고 화면 구성에 맞도록  조정</a:t>
            </a:r>
            <a:endParaRPr lang="ko-KR" altLang="en-US" sz="1400" dirty="0">
              <a:solidFill>
                <a:srgbClr val="006BC9"/>
              </a:solidFill>
            </a:endParaRPr>
          </a:p>
        </p:txBody>
      </p:sp>
      <p:sp>
        <p:nvSpPr>
          <p:cNvPr id="20" name="설명선 2 19"/>
          <p:cNvSpPr/>
          <p:nvPr/>
        </p:nvSpPr>
        <p:spPr>
          <a:xfrm flipH="1">
            <a:off x="1295636" y="2022410"/>
            <a:ext cx="1224136" cy="755680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-13444"/>
              <a:gd name="adj5" fmla="val 75990"/>
              <a:gd name="adj6" fmla="val -31037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rgbClr val="006BC9"/>
                </a:solidFill>
              </a:rPr>
              <a:t>Selectbox</a:t>
            </a:r>
            <a:r>
              <a:rPr lang="en-US" altLang="ko-KR" sz="1400" dirty="0" smtClean="0">
                <a:solidFill>
                  <a:srgbClr val="006BC9"/>
                </a:solidFill>
              </a:rPr>
              <a:t> </a:t>
            </a:r>
            <a:r>
              <a:rPr lang="ko-KR" altLang="en-US" sz="1400" dirty="0" smtClean="0">
                <a:solidFill>
                  <a:srgbClr val="006BC9"/>
                </a:solidFill>
              </a:rPr>
              <a:t>글씨 가운데 정렬</a:t>
            </a:r>
            <a:endParaRPr lang="ko-KR" altLang="en-US" sz="1400" dirty="0">
              <a:solidFill>
                <a:srgbClr val="006BC9"/>
              </a:solidFill>
            </a:endParaRPr>
          </a:p>
        </p:txBody>
      </p:sp>
      <p:sp>
        <p:nvSpPr>
          <p:cNvPr id="21" name="설명선 2 20"/>
          <p:cNvSpPr/>
          <p:nvPr/>
        </p:nvSpPr>
        <p:spPr>
          <a:xfrm>
            <a:off x="5972655" y="4869160"/>
            <a:ext cx="1656184" cy="864096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-13444"/>
              <a:gd name="adj5" fmla="val 124090"/>
              <a:gd name="adj6" fmla="val -36056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6BC9"/>
                </a:solidFill>
              </a:rPr>
              <a:t>Radio button </a:t>
            </a: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선택 시 글씨 컬러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변경되도록 </a:t>
            </a:r>
            <a:r>
              <a:rPr lang="en-US" altLang="ko-KR" sz="1400" dirty="0" smtClean="0">
                <a:solidFill>
                  <a:srgbClr val="006BC9"/>
                </a:solidFill>
              </a:rPr>
              <a:t>hover </a:t>
            </a:r>
            <a:r>
              <a:rPr lang="ko-KR" altLang="en-US" sz="1400" dirty="0" smtClean="0">
                <a:solidFill>
                  <a:srgbClr val="006BC9"/>
                </a:solidFill>
              </a:rPr>
              <a:t>기능 추가</a:t>
            </a:r>
            <a:endParaRPr lang="ko-KR" altLang="en-US" sz="1400" dirty="0">
              <a:solidFill>
                <a:srgbClr val="006BC9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95736" y="3231272"/>
            <a:ext cx="447364" cy="288032"/>
          </a:xfrm>
          <a:prstGeom prst="rect">
            <a:avLst/>
          </a:prstGeom>
          <a:noFill/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설명선 2 23"/>
          <p:cNvSpPr/>
          <p:nvPr/>
        </p:nvSpPr>
        <p:spPr>
          <a:xfrm>
            <a:off x="2879812" y="2847756"/>
            <a:ext cx="1332148" cy="509236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-13444"/>
              <a:gd name="adj5" fmla="val 77622"/>
              <a:gd name="adj6" fmla="val -35405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다른 부분 참고해서 컬러 변경</a:t>
            </a:r>
            <a:endParaRPr lang="ko-KR" altLang="en-US" sz="1400" dirty="0">
              <a:solidFill>
                <a:srgbClr val="006BC9"/>
              </a:solidFill>
            </a:endParaRPr>
          </a:p>
        </p:txBody>
      </p:sp>
      <p:sp>
        <p:nvSpPr>
          <p:cNvPr id="25" name="설명선 2 24"/>
          <p:cNvSpPr/>
          <p:nvPr/>
        </p:nvSpPr>
        <p:spPr>
          <a:xfrm>
            <a:off x="3923928" y="4431887"/>
            <a:ext cx="1547664" cy="1099873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-13444"/>
              <a:gd name="adj5" fmla="val 99195"/>
              <a:gd name="adj6" fmla="val -15764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결제수단은 한곳으로 합쳐서 영수증전송과 구분하여 재배치함</a:t>
            </a:r>
            <a:endParaRPr lang="en-US" altLang="ko-KR" sz="1400" dirty="0" smtClean="0">
              <a:solidFill>
                <a:srgbClr val="006B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849"/>
          <a:stretch/>
        </p:blipFill>
        <p:spPr bwMode="auto">
          <a:xfrm rot="1253084">
            <a:off x="4701781" y="4245823"/>
            <a:ext cx="3600000" cy="18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56" r="621"/>
          <a:stretch/>
        </p:blipFill>
        <p:spPr bwMode="auto">
          <a:xfrm rot="850387">
            <a:off x="1251113" y="4057627"/>
            <a:ext cx="3600000" cy="18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24292E"/>
                </a:solidFill>
              </a:rPr>
              <a:t>추가 수정사항</a:t>
            </a:r>
            <a:endParaRPr lang="ko-KR" altLang="en-US" dirty="0">
              <a:solidFill>
                <a:srgbClr val="24292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886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BC9"/>
                </a:solidFill>
                <a:latin typeface="Noto Sans KR Black" pitchFamily="34" charset="-127"/>
                <a:ea typeface="Noto Sans KR Black" pitchFamily="34" charset="-127"/>
              </a:rPr>
              <a:t>TELEPAY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82" y="1628799"/>
            <a:ext cx="7033917" cy="5143331"/>
          </a:xfrm>
          <a:prstGeom prst="rect">
            <a:avLst/>
          </a:prstGeom>
        </p:spPr>
      </p:pic>
      <p:sp>
        <p:nvSpPr>
          <p:cNvPr id="22" name="설명선 2 21"/>
          <p:cNvSpPr/>
          <p:nvPr/>
        </p:nvSpPr>
        <p:spPr>
          <a:xfrm flipH="1">
            <a:off x="611560" y="2924944"/>
            <a:ext cx="1239452" cy="1008112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383"/>
              <a:gd name="adj5" fmla="val 63372"/>
              <a:gd name="adj6" fmla="val -20393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겹쳐지는 부분 사이즈에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맞춰서 크기</a:t>
            </a:r>
            <a:r>
              <a:rPr lang="en-US" altLang="ko-KR" sz="1400" dirty="0" smtClean="0">
                <a:solidFill>
                  <a:srgbClr val="006BC9"/>
                </a:solidFill>
              </a:rPr>
              <a:t>, </a:t>
            </a:r>
            <a:r>
              <a:rPr lang="ko-KR" altLang="en-US" sz="1400" dirty="0" smtClean="0">
                <a:solidFill>
                  <a:srgbClr val="006BC9"/>
                </a:solidFill>
              </a:rPr>
              <a:t>간격 조정</a:t>
            </a:r>
            <a:endParaRPr lang="ko-KR" altLang="en-US" sz="1400" dirty="0">
              <a:solidFill>
                <a:srgbClr val="006BC9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95736" y="2780928"/>
            <a:ext cx="4392488" cy="3891739"/>
          </a:xfrm>
          <a:prstGeom prst="rect">
            <a:avLst/>
          </a:prstGeom>
          <a:noFill/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849"/>
          <a:stretch/>
        </p:blipFill>
        <p:spPr bwMode="auto">
          <a:xfrm rot="1253084">
            <a:off x="4701781" y="4245823"/>
            <a:ext cx="3600000" cy="18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56" r="621"/>
          <a:stretch/>
        </p:blipFill>
        <p:spPr bwMode="auto">
          <a:xfrm rot="850387">
            <a:off x="1251113" y="4057627"/>
            <a:ext cx="3600000" cy="18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24292E"/>
                </a:solidFill>
              </a:rPr>
              <a:t>추가 수정사항</a:t>
            </a:r>
            <a:endParaRPr lang="ko-KR" altLang="en-US" dirty="0">
              <a:solidFill>
                <a:srgbClr val="24292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886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BC9"/>
                </a:solidFill>
                <a:latin typeface="Noto Sans KR Black" pitchFamily="34" charset="-127"/>
                <a:ea typeface="Noto Sans KR Black" pitchFamily="34" charset="-127"/>
              </a:rPr>
              <a:t>TELEPAY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설명선 2 21"/>
          <p:cNvSpPr/>
          <p:nvPr/>
        </p:nvSpPr>
        <p:spPr>
          <a:xfrm flipH="1">
            <a:off x="251520" y="2780928"/>
            <a:ext cx="1584176" cy="1080120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383"/>
              <a:gd name="adj5" fmla="val 63372"/>
              <a:gd name="adj6" fmla="val -20393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상품 가로 개수에 따라 리스트 크기가  달라지지 않도록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변경함</a:t>
            </a:r>
            <a:endParaRPr lang="ko-KR" altLang="en-US" sz="1400" dirty="0">
              <a:solidFill>
                <a:srgbClr val="006BC9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9" y="1628801"/>
            <a:ext cx="7031861" cy="51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849"/>
          <a:stretch/>
        </p:blipFill>
        <p:spPr bwMode="auto">
          <a:xfrm rot="1253084">
            <a:off x="4701781" y="4245823"/>
            <a:ext cx="3600000" cy="18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56" r="621"/>
          <a:stretch/>
        </p:blipFill>
        <p:spPr bwMode="auto">
          <a:xfrm rot="850387">
            <a:off x="1251113" y="4057627"/>
            <a:ext cx="3600000" cy="18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24292E"/>
                </a:solidFill>
              </a:rPr>
              <a:t>추가 수정사항</a:t>
            </a:r>
            <a:endParaRPr lang="ko-KR" altLang="en-US" dirty="0">
              <a:solidFill>
                <a:srgbClr val="24292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886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BC9"/>
                </a:solidFill>
                <a:latin typeface="Noto Sans KR Black" pitchFamily="34" charset="-127"/>
                <a:ea typeface="Noto Sans KR Black" pitchFamily="34" charset="-127"/>
              </a:rPr>
              <a:t>TELEPAY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설명선 2 21"/>
          <p:cNvSpPr/>
          <p:nvPr/>
        </p:nvSpPr>
        <p:spPr>
          <a:xfrm flipH="1">
            <a:off x="251520" y="2780928"/>
            <a:ext cx="1584176" cy="1512168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383"/>
              <a:gd name="adj5" fmla="val 63372"/>
              <a:gd name="adj6" fmla="val -20393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상품직접입력 클릭했을 때도 상품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가로 개수에 따라 리스트 크기가 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달라지지 않도록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변경함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71" y="1628800"/>
            <a:ext cx="7038028" cy="51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849"/>
          <a:stretch/>
        </p:blipFill>
        <p:spPr bwMode="auto">
          <a:xfrm rot="1253084">
            <a:off x="4701781" y="4245823"/>
            <a:ext cx="3600000" cy="18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56" r="621"/>
          <a:stretch/>
        </p:blipFill>
        <p:spPr bwMode="auto">
          <a:xfrm rot="850387">
            <a:off x="1251113" y="4057627"/>
            <a:ext cx="3600000" cy="18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24292E"/>
                </a:solidFill>
              </a:rPr>
              <a:t>추가 수정사항</a:t>
            </a:r>
            <a:endParaRPr lang="ko-KR" altLang="en-US" dirty="0">
              <a:solidFill>
                <a:srgbClr val="24292E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886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6BC9"/>
                </a:solidFill>
                <a:latin typeface="Noto Sans KR Black" pitchFamily="34" charset="-127"/>
                <a:ea typeface="Noto Sans KR Black" pitchFamily="34" charset="-127"/>
              </a:rPr>
              <a:t>TELEPAY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F1F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설명선 2 21"/>
          <p:cNvSpPr/>
          <p:nvPr/>
        </p:nvSpPr>
        <p:spPr>
          <a:xfrm flipH="1">
            <a:off x="0" y="5805264"/>
            <a:ext cx="1584176" cy="708550"/>
          </a:xfrm>
          <a:prstGeom prst="borderCallout2">
            <a:avLst>
              <a:gd name="adj1" fmla="val 31943"/>
              <a:gd name="adj2" fmla="val 261"/>
              <a:gd name="adj3" fmla="val 32493"/>
              <a:gd name="adj4" fmla="val 383"/>
              <a:gd name="adj5" fmla="val 63372"/>
              <a:gd name="adj6" fmla="val -20393"/>
            </a:avLst>
          </a:prstGeom>
          <a:solidFill>
            <a:srgbClr val="FFFFFF"/>
          </a:solidFill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현금결제 </a:t>
            </a:r>
            <a:r>
              <a:rPr lang="en-US" altLang="ko-KR" sz="1400" dirty="0" smtClean="0">
                <a:solidFill>
                  <a:srgbClr val="006BC9"/>
                </a:solidFill>
              </a:rPr>
              <a:t>– </a:t>
            </a:r>
            <a:r>
              <a:rPr lang="ko-KR" altLang="en-US" sz="1400" dirty="0" smtClean="0">
                <a:solidFill>
                  <a:srgbClr val="006BC9"/>
                </a:solidFill>
              </a:rPr>
              <a:t>발행 </a:t>
            </a:r>
            <a:endParaRPr lang="en-US" altLang="ko-KR" sz="1400" dirty="0" smtClean="0">
              <a:solidFill>
                <a:srgbClr val="006BC9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6BC9"/>
                </a:solidFill>
              </a:rPr>
              <a:t>클릭 시 보여지는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04519"/>
            <a:ext cx="7236296" cy="528086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51720" y="5517232"/>
            <a:ext cx="2376264" cy="1155436"/>
          </a:xfrm>
          <a:prstGeom prst="rect">
            <a:avLst/>
          </a:prstGeom>
          <a:noFill/>
          <a:ln w="12700">
            <a:solidFill>
              <a:srgbClr val="006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rgbClr val="F7F9F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Noto Sans KR Black"/>
        <a:ea typeface="Noto Sans KR Black"/>
        <a:cs typeface=""/>
      </a:majorFont>
      <a:minorFont>
        <a:latin typeface="Noto Sans KR Black"/>
        <a:ea typeface="Noto Sans KR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221</Words>
  <Application>Microsoft Office PowerPoint</Application>
  <PresentationFormat>화면 슬라이드 쇼(4:3)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Telepay – 상품 접수 및 결제하기(수정)</vt:lpstr>
      <vt:lpstr>변경 전/후 비교</vt:lpstr>
      <vt:lpstr>수정 전/후 비교</vt:lpstr>
      <vt:lpstr>수정 요청사항</vt:lpstr>
      <vt:lpstr>추가 수정사항</vt:lpstr>
      <vt:lpstr>추가 수정사항</vt:lpstr>
      <vt:lpstr>추가 수정사항</vt:lpstr>
      <vt:lpstr>추가 수정사항</vt:lpstr>
      <vt:lpstr>추가 수정사항</vt:lpstr>
      <vt:lpstr>추가 수정사항</vt:lpstr>
      <vt:lpstr>추가 수정사항</vt:lpstr>
      <vt:lpstr>이전 개선사항</vt:lpstr>
      <vt:lpstr>추가 개선사항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Telepay – 상품 접수 및 결제하기(수정)</dc:title>
  <dc:creator>user</dc:creator>
  <cp:lastModifiedBy>user</cp:lastModifiedBy>
  <cp:revision>23</cp:revision>
  <dcterms:created xsi:type="dcterms:W3CDTF">2023-04-24T02:12:58Z</dcterms:created>
  <dcterms:modified xsi:type="dcterms:W3CDTF">2023-04-25T07:54:53Z</dcterms:modified>
</cp:coreProperties>
</file>