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473B89-D2D7-4EF8-9E2D-98E476FFF3F0}" v="1199" dt="2022-12-08T08:29:35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A130E5E2-55A0-0241-D7AB-52ACBDCF253E}"/>
              </a:ext>
            </a:extLst>
          </p:cNvPr>
          <p:cNvSpPr/>
          <p:nvPr/>
        </p:nvSpPr>
        <p:spPr>
          <a:xfrm>
            <a:off x="-36185" y="297744"/>
            <a:ext cx="1708456" cy="612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학번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20962B0-6738-7F68-9092-D61918FC615F}"/>
              </a:ext>
            </a:extLst>
          </p:cNvPr>
          <p:cNvSpPr/>
          <p:nvPr/>
        </p:nvSpPr>
        <p:spPr>
          <a:xfrm>
            <a:off x="-40420" y="1186743"/>
            <a:ext cx="1708456" cy="612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이름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5474DF0-D1A8-B79A-56C2-350D31642D85}"/>
              </a:ext>
            </a:extLst>
          </p:cNvPr>
          <p:cNvSpPr/>
          <p:nvPr/>
        </p:nvSpPr>
        <p:spPr>
          <a:xfrm>
            <a:off x="-36186" y="2077154"/>
            <a:ext cx="1708456" cy="612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학과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858935D-7F1A-7F13-2E1D-36ABB2AE5AFB}"/>
              </a:ext>
            </a:extLst>
          </p:cNvPr>
          <p:cNvSpPr/>
          <p:nvPr/>
        </p:nvSpPr>
        <p:spPr>
          <a:xfrm>
            <a:off x="-36186" y="2982927"/>
            <a:ext cx="1708456" cy="612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주민번호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F32B7-65C0-5801-4585-3AA45CB0E408}"/>
              </a:ext>
            </a:extLst>
          </p:cNvPr>
          <p:cNvSpPr/>
          <p:nvPr/>
        </p:nvSpPr>
        <p:spPr>
          <a:xfrm>
            <a:off x="2082187" y="2079205"/>
            <a:ext cx="1478845" cy="660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대학생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1F9602-8C7D-9E95-A6A2-789EEE62535E}"/>
              </a:ext>
            </a:extLst>
          </p:cNvPr>
          <p:cNvSpPr/>
          <p:nvPr/>
        </p:nvSpPr>
        <p:spPr>
          <a:xfrm>
            <a:off x="8494489" y="2079204"/>
            <a:ext cx="1478845" cy="660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교수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ABAAD22-2949-3D6E-301F-A0EDCBF586B9}"/>
              </a:ext>
            </a:extLst>
          </p:cNvPr>
          <p:cNvSpPr/>
          <p:nvPr/>
        </p:nvSpPr>
        <p:spPr>
          <a:xfrm>
            <a:off x="10373021" y="297744"/>
            <a:ext cx="1708456" cy="612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교수번호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6FB2FD-9C06-43E9-C75D-A801FFCA50E6}"/>
              </a:ext>
            </a:extLst>
          </p:cNvPr>
          <p:cNvSpPr/>
          <p:nvPr/>
        </p:nvSpPr>
        <p:spPr>
          <a:xfrm>
            <a:off x="10368786" y="1186742"/>
            <a:ext cx="1708456" cy="612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이름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D1E6D1-2E1A-E4AE-6096-167345E581DC}"/>
              </a:ext>
            </a:extLst>
          </p:cNvPr>
          <p:cNvSpPr/>
          <p:nvPr/>
        </p:nvSpPr>
        <p:spPr>
          <a:xfrm>
            <a:off x="10373021" y="2077154"/>
            <a:ext cx="1708456" cy="612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학과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AFEC5CA-FA4A-CAE6-C179-59C719D8EE19}"/>
              </a:ext>
            </a:extLst>
          </p:cNvPr>
          <p:cNvSpPr/>
          <p:nvPr/>
        </p:nvSpPr>
        <p:spPr>
          <a:xfrm>
            <a:off x="10373021" y="2982927"/>
            <a:ext cx="1708456" cy="612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주민번호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F54AE60-FE80-974B-B3C7-282164028576}"/>
              </a:ext>
            </a:extLst>
          </p:cNvPr>
          <p:cNvSpPr/>
          <p:nvPr/>
        </p:nvSpPr>
        <p:spPr>
          <a:xfrm>
            <a:off x="-36187" y="3888700"/>
            <a:ext cx="1708456" cy="612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수강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3CC911B-3A42-A22E-16B2-55E4E926A7D1}"/>
              </a:ext>
            </a:extLst>
          </p:cNvPr>
          <p:cNvSpPr/>
          <p:nvPr/>
        </p:nvSpPr>
        <p:spPr>
          <a:xfrm>
            <a:off x="10373020" y="3888700"/>
            <a:ext cx="1708456" cy="612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강의</a:t>
            </a: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F4DC8CFB-AED0-103D-290E-E64D119E8B65}"/>
              </a:ext>
            </a:extLst>
          </p:cNvPr>
          <p:cNvSpPr/>
          <p:nvPr/>
        </p:nvSpPr>
        <p:spPr>
          <a:xfrm>
            <a:off x="5368613" y="1878110"/>
            <a:ext cx="1467555" cy="87488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대학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97FB71-70D9-C426-426F-0CD978C6241C}"/>
              </a:ext>
            </a:extLst>
          </p:cNvPr>
          <p:cNvSpPr/>
          <p:nvPr/>
        </p:nvSpPr>
        <p:spPr>
          <a:xfrm>
            <a:off x="5360224" y="4178299"/>
            <a:ext cx="1478845" cy="660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강좌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0366277-2910-EF63-7694-B632B3F28DC3}"/>
              </a:ext>
            </a:extLst>
          </p:cNvPr>
          <p:cNvSpPr/>
          <p:nvPr/>
        </p:nvSpPr>
        <p:spPr>
          <a:xfrm>
            <a:off x="3471888" y="5326435"/>
            <a:ext cx="1708456" cy="612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전공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1B38469-9E65-C4D7-2BC6-0ECA58677CFC}"/>
              </a:ext>
            </a:extLst>
          </p:cNvPr>
          <p:cNvSpPr/>
          <p:nvPr/>
        </p:nvSpPr>
        <p:spPr>
          <a:xfrm>
            <a:off x="5355321" y="5326434"/>
            <a:ext cx="1708456" cy="612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학점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B93B491-4B69-8120-A38C-009C4B2698DD}"/>
              </a:ext>
            </a:extLst>
          </p:cNvPr>
          <p:cNvSpPr/>
          <p:nvPr/>
        </p:nvSpPr>
        <p:spPr>
          <a:xfrm>
            <a:off x="7267510" y="5326435"/>
            <a:ext cx="1708456" cy="612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교수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DD7B20F-9DF1-C571-DE58-76CBF738568A}"/>
              </a:ext>
            </a:extLst>
          </p:cNvPr>
          <p:cNvSpPr/>
          <p:nvPr/>
        </p:nvSpPr>
        <p:spPr>
          <a:xfrm>
            <a:off x="7267510" y="6074057"/>
            <a:ext cx="1708456" cy="612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수업시간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0E628B3-E5FD-6614-2AC5-BBE4913B26D7}"/>
              </a:ext>
            </a:extLst>
          </p:cNvPr>
          <p:cNvSpPr/>
          <p:nvPr/>
        </p:nvSpPr>
        <p:spPr>
          <a:xfrm>
            <a:off x="5369698" y="6074056"/>
            <a:ext cx="1708456" cy="612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강의실</a:t>
            </a:r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E6ACE03C-3FEC-136D-B247-D12B534E45A5}"/>
              </a:ext>
            </a:extLst>
          </p:cNvPr>
          <p:cNvSpPr/>
          <p:nvPr/>
        </p:nvSpPr>
        <p:spPr>
          <a:xfrm>
            <a:off x="3470801" y="3172072"/>
            <a:ext cx="1467555" cy="87488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수강</a:t>
            </a:r>
          </a:p>
        </p:txBody>
      </p:sp>
      <p:sp>
        <p:nvSpPr>
          <p:cNvPr id="28" name="다이아몬드 27">
            <a:extLst>
              <a:ext uri="{FF2B5EF4-FFF2-40B4-BE49-F238E27FC236}">
                <a16:creationId xmlns:a16="http://schemas.microsoft.com/office/drawing/2014/main" id="{6F09F218-DF96-DC3E-0A01-C075063144B5}"/>
              </a:ext>
            </a:extLst>
          </p:cNvPr>
          <p:cNvSpPr/>
          <p:nvPr/>
        </p:nvSpPr>
        <p:spPr>
          <a:xfrm>
            <a:off x="7266424" y="3172072"/>
            <a:ext cx="1467555" cy="87488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강좌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B1439F9-7E4D-4715-8506-E766E3C2FD2D}"/>
              </a:ext>
            </a:extLst>
          </p:cNvPr>
          <p:cNvSpPr/>
          <p:nvPr/>
        </p:nvSpPr>
        <p:spPr>
          <a:xfrm>
            <a:off x="3471887" y="6074057"/>
            <a:ext cx="1708456" cy="612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교양</a:t>
            </a:r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AEA3224B-59EE-417C-A449-50221AAF7DEE}"/>
              </a:ext>
            </a:extLst>
          </p:cNvPr>
          <p:cNvSpPr/>
          <p:nvPr/>
        </p:nvSpPr>
        <p:spPr>
          <a:xfrm>
            <a:off x="5354235" y="469128"/>
            <a:ext cx="1467555" cy="87488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지도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FA18D46-D8E0-BAD1-BA11-753C60081697}"/>
              </a:ext>
            </a:extLst>
          </p:cNvPr>
          <p:cNvCxnSpPr/>
          <p:nvPr/>
        </p:nvCxnSpPr>
        <p:spPr>
          <a:xfrm>
            <a:off x="6842904" y="955375"/>
            <a:ext cx="2366513" cy="113006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CF7DF40-65AA-69B7-F7D4-D0E8A8799960}"/>
              </a:ext>
            </a:extLst>
          </p:cNvPr>
          <p:cNvCxnSpPr>
            <a:cxnSpLocks/>
          </p:cNvCxnSpPr>
          <p:nvPr/>
        </p:nvCxnSpPr>
        <p:spPr>
          <a:xfrm flipV="1">
            <a:off x="2845997" y="949624"/>
            <a:ext cx="2495908" cy="108405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2E14572-01E1-63A5-B96D-D101C90B82BF}"/>
              </a:ext>
            </a:extLst>
          </p:cNvPr>
          <p:cNvSpPr txBox="1"/>
          <p:nvPr/>
        </p:nvSpPr>
        <p:spPr>
          <a:xfrm>
            <a:off x="74913" y="5056290"/>
            <a:ext cx="383345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dirty="0">
                <a:ea typeface="+mn-lt"/>
                <a:cs typeface="+mn-lt"/>
              </a:rPr>
              <a:t>기능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/>
          </a:p>
          <a:p>
            <a:pPr marL="742950" lvl="1" indent="-285750">
              <a:buFont typeface="Arial"/>
              <a:buChar char="•"/>
            </a:pPr>
            <a:r>
              <a:rPr lang="ko-KR" dirty="0">
                <a:ea typeface="+mn-lt"/>
                <a:cs typeface="+mn-lt"/>
              </a:rPr>
              <a:t>강좌 등록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/>
          </a:p>
          <a:p>
            <a:pPr marL="1200150" lvl="2" indent="-285750">
              <a:buFont typeface="Arial"/>
              <a:buChar char="•"/>
            </a:pPr>
            <a:r>
              <a:rPr lang="ko-KR" dirty="0">
                <a:ea typeface="+mn-lt"/>
                <a:cs typeface="+mn-lt"/>
              </a:rPr>
              <a:t>과목명, 학점, </a:t>
            </a:r>
            <a:r>
              <a:rPr lang="ko-KR" dirty="0" err="1">
                <a:ea typeface="+mn-lt"/>
                <a:cs typeface="+mn-lt"/>
              </a:rPr>
              <a:t>교수명</a:t>
            </a:r>
            <a:r>
              <a:rPr lang="ko-KR" dirty="0">
                <a:ea typeface="+mn-lt"/>
                <a:cs typeface="+mn-lt"/>
              </a:rPr>
              <a:t>, 수업시간, 강의실</a:t>
            </a:r>
            <a:endParaRPr lang="ko-KR" dirty="0"/>
          </a:p>
          <a:p>
            <a:pPr marL="742950" lvl="1" indent="-285750">
              <a:buFont typeface="Arial"/>
              <a:buChar char="•"/>
            </a:pPr>
            <a:r>
              <a:rPr lang="ko-KR" dirty="0">
                <a:ea typeface="+mn-lt"/>
                <a:cs typeface="+mn-lt"/>
              </a:rPr>
              <a:t>학생 등록(복수 전공 가능)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/>
          </a:p>
          <a:p>
            <a:pPr marL="1200150" lvl="2" indent="-285750">
              <a:buFont typeface="Arial"/>
              <a:buChar char="•"/>
            </a:pPr>
            <a:r>
              <a:rPr lang="ko-KR" dirty="0">
                <a:ea typeface="+mn-lt"/>
                <a:cs typeface="+mn-lt"/>
              </a:rPr>
              <a:t>학번, 이름, 학과, 주민번호, 수강</a:t>
            </a:r>
            <a:endParaRPr lang="ko-KR" dirty="0"/>
          </a:p>
          <a:p>
            <a:pPr marL="742950" lvl="1" indent="-285750">
              <a:buFont typeface="Arial"/>
              <a:buChar char="•"/>
            </a:pPr>
            <a:r>
              <a:rPr lang="ko-KR" dirty="0">
                <a:ea typeface="+mn-lt"/>
                <a:cs typeface="+mn-lt"/>
              </a:rPr>
              <a:t>교수 등록(복수 전공 불가능)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/>
          </a:p>
          <a:p>
            <a:pPr marL="1200150" lvl="2" indent="-285750">
              <a:buFont typeface="Arial"/>
              <a:buChar char="•"/>
            </a:pPr>
            <a:r>
              <a:rPr lang="ko-KR" dirty="0">
                <a:ea typeface="+mn-lt"/>
                <a:cs typeface="+mn-lt"/>
              </a:rPr>
              <a:t>교수번호, 이름, </a:t>
            </a:r>
            <a:r>
              <a:rPr lang="ko-KR" dirty="0" err="1">
                <a:ea typeface="+mn-lt"/>
                <a:cs typeface="+mn-lt"/>
              </a:rPr>
              <a:t>학과,주민번호</a:t>
            </a:r>
            <a:r>
              <a:rPr lang="ko-KR" dirty="0">
                <a:ea typeface="+mn-lt"/>
                <a:cs typeface="+mn-lt"/>
              </a:rPr>
              <a:t>, 강의</a:t>
            </a:r>
            <a:endParaRPr lang="ko-KR" dirty="0"/>
          </a:p>
          <a:p>
            <a:pPr marL="742950" lvl="1" indent="-285750">
              <a:buFont typeface="Arial"/>
              <a:buChar char="•"/>
            </a:pPr>
            <a:r>
              <a:rPr lang="ko-KR" dirty="0">
                <a:ea typeface="+mn-lt"/>
                <a:cs typeface="+mn-lt"/>
              </a:rPr>
              <a:t>지도학생 등록</a:t>
            </a:r>
            <a:endParaRPr lang="ko-KR" dirty="0"/>
          </a:p>
          <a:p>
            <a:pPr marL="742950" lvl="1" indent="-285750">
              <a:buFont typeface="Arial"/>
              <a:buChar char="•"/>
            </a:pPr>
            <a:r>
              <a:rPr lang="ko-KR" dirty="0">
                <a:ea typeface="+mn-lt"/>
                <a:cs typeface="+mn-lt"/>
              </a:rPr>
              <a:t>수강 신청</a:t>
            </a:r>
            <a:endParaRPr lang="ko-KR" dirty="0"/>
          </a:p>
          <a:p>
            <a:pPr algn="l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6515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53AFE05-52F9-BC71-CF0F-B2232E1F68A9}"/>
              </a:ext>
            </a:extLst>
          </p:cNvPr>
          <p:cNvSpPr/>
          <p:nvPr/>
        </p:nvSpPr>
        <p:spPr>
          <a:xfrm>
            <a:off x="6719348" y="1684755"/>
            <a:ext cx="1162543" cy="4591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교수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FD4035-A0A0-D08B-62B9-733A2CA49FF8}"/>
              </a:ext>
            </a:extLst>
          </p:cNvPr>
          <p:cNvSpPr/>
          <p:nvPr/>
        </p:nvSpPr>
        <p:spPr>
          <a:xfrm>
            <a:off x="48255" y="1684756"/>
            <a:ext cx="1162544" cy="459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대학생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5DE1F3B-67BA-44F2-33C0-2529499BD58F}"/>
              </a:ext>
            </a:extLst>
          </p:cNvPr>
          <p:cNvSpPr/>
          <p:nvPr/>
        </p:nvSpPr>
        <p:spPr>
          <a:xfrm>
            <a:off x="3441310" y="88869"/>
            <a:ext cx="1162544" cy="459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학과</a:t>
            </a:r>
          </a:p>
        </p:txBody>
      </p: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E7857524-3005-EE85-A7D8-3C1E5597BF23}"/>
              </a:ext>
            </a:extLst>
          </p:cNvPr>
          <p:cNvSpPr/>
          <p:nvPr/>
        </p:nvSpPr>
        <p:spPr>
          <a:xfrm>
            <a:off x="1537511" y="779169"/>
            <a:ext cx="1323782" cy="64485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소속</a:t>
            </a:r>
          </a:p>
        </p:txBody>
      </p:sp>
      <p:sp>
        <p:nvSpPr>
          <p:cNvPr id="43" name="다이아몬드 42">
            <a:extLst>
              <a:ext uri="{FF2B5EF4-FFF2-40B4-BE49-F238E27FC236}">
                <a16:creationId xmlns:a16="http://schemas.microsoft.com/office/drawing/2014/main" id="{FD097E71-4DA1-958C-0952-A59D8F58A6AA}"/>
              </a:ext>
            </a:extLst>
          </p:cNvPr>
          <p:cNvSpPr/>
          <p:nvPr/>
        </p:nvSpPr>
        <p:spPr>
          <a:xfrm>
            <a:off x="4944943" y="779168"/>
            <a:ext cx="1323782" cy="64485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소속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4C81CCD-5C38-7158-4B15-5C6B6EE1E76D}"/>
              </a:ext>
            </a:extLst>
          </p:cNvPr>
          <p:cNvSpPr/>
          <p:nvPr/>
        </p:nvSpPr>
        <p:spPr>
          <a:xfrm>
            <a:off x="3441309" y="3323775"/>
            <a:ext cx="1162544" cy="459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강좌</a:t>
            </a:r>
          </a:p>
        </p:txBody>
      </p:sp>
      <p:sp>
        <p:nvSpPr>
          <p:cNvPr id="45" name="다이아몬드 44">
            <a:extLst>
              <a:ext uri="{FF2B5EF4-FFF2-40B4-BE49-F238E27FC236}">
                <a16:creationId xmlns:a16="http://schemas.microsoft.com/office/drawing/2014/main" id="{C6006F4F-1D4C-BD9F-BAF7-FCE998D68A8A}"/>
              </a:ext>
            </a:extLst>
          </p:cNvPr>
          <p:cNvSpPr/>
          <p:nvPr/>
        </p:nvSpPr>
        <p:spPr>
          <a:xfrm>
            <a:off x="4944942" y="2648224"/>
            <a:ext cx="1323782" cy="64485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강의</a:t>
            </a:r>
          </a:p>
        </p:txBody>
      </p: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C4D82B8D-DC20-5B6F-09EC-A68168CD9336}"/>
              </a:ext>
            </a:extLst>
          </p:cNvPr>
          <p:cNvSpPr/>
          <p:nvPr/>
        </p:nvSpPr>
        <p:spPr>
          <a:xfrm>
            <a:off x="1537510" y="2619470"/>
            <a:ext cx="1323782" cy="64485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수강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372D854-D436-AACD-2FA8-BC2F7359FE2B}"/>
              </a:ext>
            </a:extLst>
          </p:cNvPr>
          <p:cNvCxnSpPr/>
          <p:nvPr/>
        </p:nvCxnSpPr>
        <p:spPr>
          <a:xfrm flipV="1">
            <a:off x="696234" y="1277404"/>
            <a:ext cx="1134467" cy="38002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FE908EB-D5C7-5F7E-E158-C9159D8B6180}"/>
              </a:ext>
            </a:extLst>
          </p:cNvPr>
          <p:cNvCxnSpPr>
            <a:cxnSpLocks/>
          </p:cNvCxnSpPr>
          <p:nvPr/>
        </p:nvCxnSpPr>
        <p:spPr>
          <a:xfrm flipV="1">
            <a:off x="2483432" y="328731"/>
            <a:ext cx="986288" cy="5808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7F772DB-4C60-C39C-9D70-A8D30A07BF61}"/>
              </a:ext>
            </a:extLst>
          </p:cNvPr>
          <p:cNvCxnSpPr>
            <a:cxnSpLocks/>
          </p:cNvCxnSpPr>
          <p:nvPr/>
        </p:nvCxnSpPr>
        <p:spPr>
          <a:xfrm>
            <a:off x="585620" y="2174782"/>
            <a:ext cx="1316966" cy="61247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BB3FEF8-C69E-5AED-B2F0-E23B7C1F5190}"/>
              </a:ext>
            </a:extLst>
          </p:cNvPr>
          <p:cNvCxnSpPr>
            <a:cxnSpLocks/>
          </p:cNvCxnSpPr>
          <p:nvPr/>
        </p:nvCxnSpPr>
        <p:spPr>
          <a:xfrm>
            <a:off x="2483431" y="3109310"/>
            <a:ext cx="928778" cy="39681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0A2AB07-9052-9F53-9B77-7CC431A236EF}"/>
              </a:ext>
            </a:extLst>
          </p:cNvPr>
          <p:cNvCxnSpPr>
            <a:cxnSpLocks/>
          </p:cNvCxnSpPr>
          <p:nvPr/>
        </p:nvCxnSpPr>
        <p:spPr>
          <a:xfrm>
            <a:off x="4640034" y="391989"/>
            <a:ext cx="785005" cy="49745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855B55D-C150-8C7C-CC08-487BB5F2FEFB}"/>
              </a:ext>
            </a:extLst>
          </p:cNvPr>
          <p:cNvCxnSpPr>
            <a:cxnSpLocks/>
          </p:cNvCxnSpPr>
          <p:nvPr/>
        </p:nvCxnSpPr>
        <p:spPr>
          <a:xfrm>
            <a:off x="6020262" y="1225876"/>
            <a:ext cx="1245079" cy="46870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07460B6-1518-6A59-4514-A4F890D51487}"/>
              </a:ext>
            </a:extLst>
          </p:cNvPr>
          <p:cNvCxnSpPr>
            <a:cxnSpLocks/>
          </p:cNvCxnSpPr>
          <p:nvPr/>
        </p:nvCxnSpPr>
        <p:spPr>
          <a:xfrm flipV="1">
            <a:off x="5933997" y="2154655"/>
            <a:ext cx="1316967" cy="63835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3BE5A41-B451-6D04-0FF0-BFAD825F22B5}"/>
              </a:ext>
            </a:extLst>
          </p:cNvPr>
          <p:cNvCxnSpPr>
            <a:cxnSpLocks/>
          </p:cNvCxnSpPr>
          <p:nvPr/>
        </p:nvCxnSpPr>
        <p:spPr>
          <a:xfrm flipV="1">
            <a:off x="4640037" y="3117939"/>
            <a:ext cx="641231" cy="42269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다이아몬드 55">
            <a:extLst>
              <a:ext uri="{FF2B5EF4-FFF2-40B4-BE49-F238E27FC236}">
                <a16:creationId xmlns:a16="http://schemas.microsoft.com/office/drawing/2014/main" id="{252B19F0-91F2-6736-BA2A-8F56C8E026AF}"/>
              </a:ext>
            </a:extLst>
          </p:cNvPr>
          <p:cNvSpPr/>
          <p:nvPr/>
        </p:nvSpPr>
        <p:spPr>
          <a:xfrm>
            <a:off x="3363434" y="1627433"/>
            <a:ext cx="1323782" cy="64485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지도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30E7C47-940F-074A-9234-BADBFFB3E604}"/>
              </a:ext>
            </a:extLst>
          </p:cNvPr>
          <p:cNvCxnSpPr>
            <a:cxnSpLocks/>
          </p:cNvCxnSpPr>
          <p:nvPr/>
        </p:nvCxnSpPr>
        <p:spPr>
          <a:xfrm>
            <a:off x="1218224" y="1887234"/>
            <a:ext cx="2136475" cy="5175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78D0F44-BDBF-C62C-252F-8AAFF3A5BB23}"/>
              </a:ext>
            </a:extLst>
          </p:cNvPr>
          <p:cNvCxnSpPr>
            <a:cxnSpLocks/>
          </p:cNvCxnSpPr>
          <p:nvPr/>
        </p:nvCxnSpPr>
        <p:spPr>
          <a:xfrm flipV="1">
            <a:off x="4697542" y="1867106"/>
            <a:ext cx="2007079" cy="9201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70D70E7-BD2B-F926-587E-6B0702335DBA}"/>
              </a:ext>
            </a:extLst>
          </p:cNvPr>
          <p:cNvSpPr txBox="1"/>
          <p:nvPr/>
        </p:nvSpPr>
        <p:spPr>
          <a:xfrm>
            <a:off x="812453" y="1170815"/>
            <a:ext cx="3033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0FCBF7-9978-74CC-CF1C-D36EC5B29F54}"/>
              </a:ext>
            </a:extLst>
          </p:cNvPr>
          <p:cNvSpPr txBox="1"/>
          <p:nvPr/>
        </p:nvSpPr>
        <p:spPr>
          <a:xfrm>
            <a:off x="3012420" y="138427"/>
            <a:ext cx="3033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473481-CC9F-C762-4F04-3EE82DB3F758}"/>
              </a:ext>
            </a:extLst>
          </p:cNvPr>
          <p:cNvSpPr txBox="1"/>
          <p:nvPr/>
        </p:nvSpPr>
        <p:spPr>
          <a:xfrm>
            <a:off x="6969904" y="1318297"/>
            <a:ext cx="3033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CC11A6-7AB6-CBDA-2B6B-2E78ED0B4976}"/>
              </a:ext>
            </a:extLst>
          </p:cNvPr>
          <p:cNvSpPr txBox="1"/>
          <p:nvPr/>
        </p:nvSpPr>
        <p:spPr>
          <a:xfrm>
            <a:off x="4610160" y="138425"/>
            <a:ext cx="3033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FB77F2-65AE-2727-18E6-82E446B55BF7}"/>
              </a:ext>
            </a:extLst>
          </p:cNvPr>
          <p:cNvSpPr txBox="1"/>
          <p:nvPr/>
        </p:nvSpPr>
        <p:spPr>
          <a:xfrm>
            <a:off x="6994482" y="2215489"/>
            <a:ext cx="3033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D00FA3-0D8A-51BE-0180-A3C2F9D097C8}"/>
              </a:ext>
            </a:extLst>
          </p:cNvPr>
          <p:cNvSpPr txBox="1"/>
          <p:nvPr/>
        </p:nvSpPr>
        <p:spPr>
          <a:xfrm>
            <a:off x="4536419" y="3555135"/>
            <a:ext cx="3033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91473E-5E7B-2215-44D9-EFBDCE88F285}"/>
              </a:ext>
            </a:extLst>
          </p:cNvPr>
          <p:cNvSpPr txBox="1"/>
          <p:nvPr/>
        </p:nvSpPr>
        <p:spPr>
          <a:xfrm>
            <a:off x="3135321" y="3555134"/>
            <a:ext cx="3033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71609C-FE12-AF2F-AB3D-794BCC6B250A}"/>
              </a:ext>
            </a:extLst>
          </p:cNvPr>
          <p:cNvSpPr txBox="1"/>
          <p:nvPr/>
        </p:nvSpPr>
        <p:spPr>
          <a:xfrm>
            <a:off x="1205740" y="1969682"/>
            <a:ext cx="3033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0E8C31-93EC-D576-1B65-D7CBBB8A711B}"/>
              </a:ext>
            </a:extLst>
          </p:cNvPr>
          <p:cNvSpPr txBox="1"/>
          <p:nvPr/>
        </p:nvSpPr>
        <p:spPr>
          <a:xfrm>
            <a:off x="6330805" y="1613262"/>
            <a:ext cx="3033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46B033-9655-06D5-4A9F-E0AF503EC413}"/>
              </a:ext>
            </a:extLst>
          </p:cNvPr>
          <p:cNvSpPr txBox="1"/>
          <p:nvPr/>
        </p:nvSpPr>
        <p:spPr>
          <a:xfrm>
            <a:off x="6390967" y="2974257"/>
            <a:ext cx="5628967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기능</a:t>
            </a:r>
            <a:r>
              <a:rPr lang="ko-KR" altLang="en-US" sz="1400" dirty="0">
                <a:ea typeface="+mn-lt"/>
                <a:cs typeface="+mn-lt"/>
              </a:rPr>
              <a:t> </a:t>
            </a:r>
            <a:endParaRPr lang="ko-KR" sz="1400">
              <a:ea typeface="맑은 고딕"/>
            </a:endParaRPr>
          </a:p>
          <a:p>
            <a:pPr marL="742950" lvl="1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강좌 등록</a:t>
            </a:r>
            <a:endParaRPr lang="ko-KR" sz="1400">
              <a:ea typeface="맑은 고딕"/>
            </a:endParaRPr>
          </a:p>
          <a:p>
            <a:pPr marL="742950" lvl="1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학생 등록(복수 전공 가능)</a:t>
            </a:r>
            <a:endParaRPr lang="ko-KR" sz="1400">
              <a:ea typeface="맑은 고딕"/>
            </a:endParaRPr>
          </a:p>
          <a:p>
            <a:pPr marL="742950" lvl="1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교수 등록(복수 전공 불가능)</a:t>
            </a:r>
            <a:endParaRPr lang="ko-KR" sz="1400">
              <a:ea typeface="맑은 고딕"/>
            </a:endParaRPr>
          </a:p>
          <a:p>
            <a:pPr marL="742950" lvl="1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학과 등록</a:t>
            </a:r>
            <a:endParaRPr lang="ko-KR" sz="1400">
              <a:ea typeface="맑은 고딕"/>
            </a:endParaRPr>
          </a:p>
          <a:p>
            <a:pPr marL="742950" lvl="1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지도학생 등록</a:t>
            </a:r>
            <a:endParaRPr lang="ko-KR" sz="1400">
              <a:ea typeface="맑은 고딕"/>
            </a:endParaRPr>
          </a:p>
          <a:p>
            <a:pPr marL="742950" lvl="1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수강 신청</a:t>
            </a:r>
            <a:endParaRPr lang="ko-KR" sz="14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대학생은 학번, 이름, 학과, 주민번호를 가지고 있다.</a:t>
            </a:r>
            <a:endParaRPr lang="ko-KR" sz="14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교수는 교수번호, 이름, 주민번호, 학과를 가지고 있다.</a:t>
            </a:r>
            <a:endParaRPr lang="ko-KR" sz="14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강좌는 </a:t>
            </a:r>
            <a:r>
              <a:rPr lang="ko-KR" altLang="en-US" sz="1400" dirty="0">
                <a:ea typeface="+mn-lt"/>
                <a:cs typeface="+mn-lt"/>
              </a:rPr>
              <a:t>강좌번호 </a:t>
            </a:r>
            <a:r>
              <a:rPr 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강좌코드 </a:t>
            </a:r>
            <a:r>
              <a:rPr lang="ko-KR" sz="1400" dirty="0">
                <a:ea typeface="+mn-lt"/>
                <a:cs typeface="+mn-lt"/>
              </a:rPr>
              <a:t>,</a:t>
            </a:r>
            <a:r>
              <a:rPr lang="ko-KR" sz="1400" dirty="0" err="1">
                <a:ea typeface="+mn-lt"/>
                <a:cs typeface="+mn-lt"/>
              </a:rPr>
              <a:t>강좌명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ko-KR" sz="1400" dirty="0">
                <a:ea typeface="+mn-lt"/>
                <a:cs typeface="+mn-lt"/>
              </a:rPr>
              <a:t>,정원 ,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ko-KR" sz="1400" dirty="0">
                <a:ea typeface="+mn-lt"/>
                <a:cs typeface="+mn-lt"/>
              </a:rPr>
              <a:t>강의교수 등을 가지고 있다.</a:t>
            </a:r>
            <a:endParaRPr lang="ko-KR" sz="14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학과는 학과번호, 학과명을 가지고 있다.</a:t>
            </a:r>
            <a:endParaRPr lang="ko-KR" sz="14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대학생은 복수 전공 가능</a:t>
            </a:r>
            <a:endParaRPr lang="ko-KR" sz="14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교수는 복수 전공 불가능</a:t>
            </a:r>
            <a:endParaRPr lang="ko-KR" sz="14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대학생은 1명의 교수에게 지도를 받음</a:t>
            </a:r>
            <a:endParaRPr lang="ko-KR" sz="14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교수는 강좌를 강의함</a:t>
            </a:r>
            <a:endParaRPr lang="ko-KR" sz="14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대학생은 강좌를 수강함</a:t>
            </a:r>
            <a:endParaRPr lang="ko-KR" sz="14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sz="1400" dirty="0">
                <a:ea typeface="+mn-lt"/>
                <a:cs typeface="+mn-lt"/>
              </a:rPr>
              <a:t>한 강좌는 1명의 교수만 강의함</a:t>
            </a:r>
            <a:endParaRPr lang="ko-KR" sz="1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9116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363</cp:revision>
  <dcterms:created xsi:type="dcterms:W3CDTF">2022-12-08T06:40:02Z</dcterms:created>
  <dcterms:modified xsi:type="dcterms:W3CDTF">2022-12-08T08:31:12Z</dcterms:modified>
</cp:coreProperties>
</file>