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0" r:id="rId5"/>
    <p:sldId id="257" r:id="rId6"/>
    <p:sldId id="260" r:id="rId7"/>
    <p:sldId id="262" r:id="rId8"/>
    <p:sldId id="258" r:id="rId9"/>
    <p:sldId id="271" r:id="rId10"/>
    <p:sldId id="272" r:id="rId11"/>
    <p:sldId id="263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6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2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5D2"/>
    <a:srgbClr val="00B0F0"/>
    <a:srgbClr val="0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58E3-BAF9-4D63-95D0-467D61DC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82A70-236D-4BE8-96B1-09C55F5B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0846B-B6DB-43B5-B39F-AE9EBC8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8059F-E4B9-4D0D-B20F-D7EA78B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8BDC4-2AD2-4605-8D24-4E03BD4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4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9527-B798-49D6-AB53-574F457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6E5F1-6798-4FA7-B9AB-739D30A3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88DF-40BC-42CB-8934-F50514F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BE0A-F5EA-4F0B-8E9D-20F4133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EECE3-C68F-4D1B-B768-B493B99E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9A9DE-75C8-4223-8AD7-7230B14E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368CB-204B-4909-9D67-50060F02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50BCE-7E68-49F6-9BBC-E8E3C266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D659A-5B3B-4B4B-8A9C-AD028AA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0AA0D-6FFD-442E-8E9A-3B75952A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5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9767-A077-4C3D-B2AD-F97066B4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9347-43F3-40F0-9C46-14EB0314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2142F-36BE-4800-81FF-BE4FBE7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1E678-57B1-4A8B-88F2-1CA9E389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91B5-E12C-4969-AF59-55818D17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C32DE-EAAB-44FF-80F8-746FD4D3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8B3EC-64C2-4DA7-B606-62B9A17C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8DB5A-8A66-43AC-A7F8-09952233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0D03-1E74-4565-AA30-57CD75BE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D53F-6A0B-4795-8BDE-C40FBCAD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2644-A1ED-47B2-886C-FB4325D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66F20-9AB2-4C4D-BA77-8FEB9430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0B40F-2BE7-4545-B57C-6CCDB03B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5A9AC-CEA4-4641-8F38-4A5AE54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4A18-F1AF-47FB-A1CC-758D959D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6E99B-62D5-48A3-AE3B-98E954E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CE4F-7311-4C69-B5D5-03C55D0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9C76D-6573-43A9-982C-A15B2169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817B7-0F7F-458D-AB7C-14B92670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4837F-2FAD-42DE-B6C0-80FA2FD8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171AC-3163-4C0B-8CA8-270F2C20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08359-B398-4503-9ECF-64979CEB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60BC4-121F-4194-A62E-E766F1D3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96CEF7-FB32-4189-B28D-499C7B4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A5B16-5641-4F10-B051-3C04B205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44956-9B49-40EA-9CF7-8C95D944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EFF08-4282-466C-AD56-A1E76DF2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DB47C-FD3A-4B41-A8E5-18048C4F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FFF0E-74EC-4A8D-BF42-2DDEF5B9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FEA7E-25C1-493D-86A2-E99F852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B24DE-1E3B-475B-880B-0A6095F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A56E-1FD9-4D9C-AD2D-6DC8FDE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BD39F-F32A-4C99-8305-93E47527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B8E6A-A504-4F09-9301-B639539C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1E7C6-C137-4CB1-9BB0-422ABB77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7F33-6A1B-4DFC-A838-84CDB27D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7F4D8-26E4-4BE6-A84E-637AEB18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95DDB-1483-4CB1-915D-0A633DB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7ED2C-18FB-4E5D-9073-35A78EC34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FFE05-8CE9-4AF7-96D3-B3A595EE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19782-97C4-4314-9DCA-E51A4452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FEB16-F4F2-4EAF-938E-F28B5389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6E7A-5DC7-4B9B-9E79-86EF0B1C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43662-E5EC-4890-B44A-B00DC9CB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6ADC5-7029-4B6F-AA0E-72221E67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1C2EC-F2CC-40EE-BBCE-B8EC180A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6F9-EE1C-46C7-B198-CF4F98521C1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A306A-C965-4DF4-8033-1013BE4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404CF-A12A-406B-81E4-58EC03CD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36A0-938B-435A-B685-2762069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/>
              <a:t>Model Description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07FEF-5F40-4223-A160-C5C2B791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V002</a:t>
            </a:r>
          </a:p>
          <a:p>
            <a:r>
              <a:rPr lang="en-US" altLang="ko-KR"/>
              <a:t>2023.06.23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61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(4) ~ </a:t>
            </a:r>
            <a:r>
              <a:rPr lang="ko-KR" altLang="en-US" b="1"/>
              <a:t>식</a:t>
            </a:r>
            <a:r>
              <a:rPr lang="en-US" altLang="ko-KR" b="1"/>
              <a:t>(6) / </a:t>
            </a:r>
            <a:r>
              <a:rPr lang="ko-KR" altLang="en-US" b="1"/>
              <a:t>식</a:t>
            </a:r>
            <a:r>
              <a:rPr lang="en-US" altLang="ko-KR" b="1"/>
              <a:t>(12) ~ </a:t>
            </a:r>
            <a:r>
              <a:rPr lang="ko-KR" altLang="en-US" b="1"/>
              <a:t>식</a:t>
            </a:r>
            <a:r>
              <a:rPr lang="en-US" altLang="ko-KR" b="1"/>
              <a:t>(14)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Equality constraints of day-ahead energy &amp; reserve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(4)~</a:t>
            </a:r>
            <a:r>
              <a:rPr lang="ko-KR" altLang="en-US" b="1"/>
              <a:t>식</a:t>
            </a:r>
            <a:r>
              <a:rPr lang="en-US" altLang="ko-KR" b="1"/>
              <a:t>(6) : Equality constraints of day-ahead energy </a:t>
            </a:r>
          </a:p>
          <a:p>
            <a:pPr lvl="2"/>
            <a:r>
              <a:rPr lang="en-US" altLang="ko-KR" sz="2200"/>
              <a:t> Day-ahead energy is fixed within intra-hourly periods.</a:t>
            </a:r>
          </a:p>
          <a:p>
            <a:pPr lvl="2"/>
            <a:endParaRPr lang="en-US" altLang="ko-KR" sz="2200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1400"/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(12)~</a:t>
            </a:r>
            <a:r>
              <a:rPr lang="ko-KR" altLang="en-US" b="1"/>
              <a:t>식</a:t>
            </a:r>
            <a:r>
              <a:rPr lang="en-US" altLang="ko-KR" b="1"/>
              <a:t>(14) : Equality constraints of reserve</a:t>
            </a:r>
          </a:p>
          <a:p>
            <a:pPr lvl="2"/>
            <a:r>
              <a:rPr lang="en-US" altLang="ko-KR" sz="2200"/>
              <a:t> Reserve is fixed within intra-hourly periods.</a:t>
            </a:r>
          </a:p>
          <a:p>
            <a:pPr lvl="2"/>
            <a:endParaRPr lang="en-US" altLang="ko-KR" sz="2200"/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/>
              <p:nvPr/>
            </p:nvSpPr>
            <p:spPr>
              <a:xfrm>
                <a:off x="1414945" y="2108280"/>
                <a:ext cx="2905385" cy="56412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108280"/>
                <a:ext cx="2905385" cy="564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7F38AE-6B05-47ED-9512-891B8A6E1EA7}"/>
                  </a:ext>
                </a:extLst>
              </p:cNvPr>
              <p:cNvSpPr txBox="1"/>
              <p:nvPr/>
            </p:nvSpPr>
            <p:spPr>
              <a:xfrm>
                <a:off x="1414945" y="2761889"/>
                <a:ext cx="2905385" cy="56412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7F38AE-6B05-47ED-9512-891B8A6E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761889"/>
                <a:ext cx="2905385" cy="564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8391-D2C1-48AF-8661-658A511FD4A1}"/>
                  </a:ext>
                </a:extLst>
              </p:cNvPr>
              <p:cNvSpPr txBox="1"/>
              <p:nvPr/>
            </p:nvSpPr>
            <p:spPr>
              <a:xfrm>
                <a:off x="1414945" y="3432276"/>
                <a:ext cx="2905385" cy="53796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8391-D2C1-48AF-8661-658A511F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3432276"/>
                <a:ext cx="2905385" cy="537968"/>
              </a:xfrm>
              <a:prstGeom prst="rect">
                <a:avLst/>
              </a:prstGeom>
              <a:blipFill>
                <a:blip r:embed="rId4"/>
                <a:stretch>
                  <a:fillRect l="-1867" b="-430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EF985B-4C87-4BE7-93F4-87BBA0EEFE90}"/>
                  </a:ext>
                </a:extLst>
              </p:cNvPr>
              <p:cNvSpPr txBox="1"/>
              <p:nvPr/>
            </p:nvSpPr>
            <p:spPr>
              <a:xfrm>
                <a:off x="1414945" y="4904141"/>
                <a:ext cx="2905385" cy="56412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EF985B-4C87-4BE7-93F4-87BBA0EE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4904141"/>
                <a:ext cx="2905385" cy="564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F50AB-D5AA-4D06-AFF7-C22FCA5C90C6}"/>
                  </a:ext>
                </a:extLst>
              </p:cNvPr>
              <p:cNvSpPr txBox="1"/>
              <p:nvPr/>
            </p:nvSpPr>
            <p:spPr>
              <a:xfrm>
                <a:off x="1414945" y="5557750"/>
                <a:ext cx="2905385" cy="56412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F50AB-D5AA-4D06-AFF7-C22FCA5C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557750"/>
                <a:ext cx="2905385" cy="564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F24F73-4D60-47DF-ACB8-1D6921D945C4}"/>
                  </a:ext>
                </a:extLst>
              </p:cNvPr>
              <p:cNvSpPr txBox="1"/>
              <p:nvPr/>
            </p:nvSpPr>
            <p:spPr>
              <a:xfrm>
                <a:off x="1414945" y="6228137"/>
                <a:ext cx="2905385" cy="53476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F24F73-4D60-47DF-ACB8-1D6921D9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6228137"/>
                <a:ext cx="2905385" cy="534762"/>
              </a:xfrm>
              <a:prstGeom prst="rect">
                <a:avLst/>
              </a:prstGeom>
              <a:blipFill>
                <a:blip r:embed="rId7"/>
                <a:stretch>
                  <a:fillRect l="-1867" b="-652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26C616-6AA9-4142-BFFE-10D52B787246}"/>
              </a:ext>
            </a:extLst>
          </p:cNvPr>
          <p:cNvSpPr txBox="1"/>
          <p:nvPr/>
        </p:nvSpPr>
        <p:spPr>
          <a:xfrm>
            <a:off x="634769" y="215951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1BEA3-9AAB-42F8-800B-ED65D9D852E4}"/>
              </a:ext>
            </a:extLst>
          </p:cNvPr>
          <p:cNvSpPr txBox="1"/>
          <p:nvPr/>
        </p:nvSpPr>
        <p:spPr>
          <a:xfrm>
            <a:off x="634769" y="2813120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76C4B-AC84-4B58-93E7-2A7D05934092}"/>
              </a:ext>
            </a:extLst>
          </p:cNvPr>
          <p:cNvSpPr txBox="1"/>
          <p:nvPr/>
        </p:nvSpPr>
        <p:spPr>
          <a:xfrm>
            <a:off x="634769" y="347042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DB1D48-BEEB-4DA5-A230-31A0FD59EFC7}"/>
              </a:ext>
            </a:extLst>
          </p:cNvPr>
          <p:cNvSpPr txBox="1"/>
          <p:nvPr/>
        </p:nvSpPr>
        <p:spPr>
          <a:xfrm>
            <a:off x="594220" y="495537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(12)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6F1F3-AE88-4513-BCD5-87F772E63776}"/>
              </a:ext>
            </a:extLst>
          </p:cNvPr>
          <p:cNvSpPr txBox="1"/>
          <p:nvPr/>
        </p:nvSpPr>
        <p:spPr>
          <a:xfrm>
            <a:off x="594220" y="560898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273A3-7B8C-4B6B-9AFE-26DB50D03126}"/>
              </a:ext>
            </a:extLst>
          </p:cNvPr>
          <p:cNvSpPr txBox="1"/>
          <p:nvPr/>
        </p:nvSpPr>
        <p:spPr>
          <a:xfrm>
            <a:off x="594220" y="6270735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44BB5336-DE31-4022-9512-829B80D7BB8E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5A340B54-12A9-47B0-BB6F-EA35877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(17) ~ </a:t>
            </a:r>
            <a:r>
              <a:rPr lang="ko-KR" altLang="en-US" b="1"/>
              <a:t>식</a:t>
            </a:r>
            <a:r>
              <a:rPr lang="en-US" altLang="ko-KR" b="1"/>
              <a:t>(19)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Stored energy of ESS in day-ahead &amp; real-time 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(17)~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(19) : Stored energy of ESS in day-ahead </a:t>
                </a:r>
              </a:p>
              <a:p>
                <a:pPr lvl="2"/>
                <a:r>
                  <a:rPr lang="en-US" altLang="ko-KR" sz="2200"/>
                  <a:t>Stored energy depends on energy level within the previous intra-hourly interval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A78D4-EBE6-49A0-AA0E-579877D5D6E4}"/>
                  </a:ext>
                </a:extLst>
              </p:cNvPr>
              <p:cNvSpPr txBox="1"/>
              <p:nvPr/>
            </p:nvSpPr>
            <p:spPr>
              <a:xfrm>
                <a:off x="1414945" y="3507129"/>
                <a:ext cx="8425341" cy="6541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</m:sup>
                                    </m:sSub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A78D4-EBE6-49A0-AA0E-579877D5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3507129"/>
                <a:ext cx="8425341" cy="654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D18-6EE9-442F-914A-BE3AAA265D9B}"/>
                  </a:ext>
                </a:extLst>
              </p:cNvPr>
              <p:cNvSpPr txBox="1"/>
              <p:nvPr/>
            </p:nvSpPr>
            <p:spPr>
              <a:xfrm>
                <a:off x="1414945" y="4586327"/>
                <a:ext cx="8551176" cy="64504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</m:sup>
                                    </m:sSub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D18-6EE9-442F-914A-BE3AAA26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4586327"/>
                <a:ext cx="8551176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AE738-BD9C-4179-9004-1A0C5163A1D0}"/>
                  </a:ext>
                </a:extLst>
              </p:cNvPr>
              <p:cNvSpPr txBox="1"/>
              <p:nvPr/>
            </p:nvSpPr>
            <p:spPr>
              <a:xfrm>
                <a:off x="1414945" y="2444709"/>
                <a:ext cx="7863279" cy="6541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AE738-BD9C-4179-9004-1A0C5163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444709"/>
                <a:ext cx="7863279" cy="654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0CFBF-A638-4A42-9D7B-4A1EE241C8A6}"/>
                  </a:ext>
                </a:extLst>
              </p:cNvPr>
              <p:cNvSpPr txBox="1"/>
              <p:nvPr/>
            </p:nvSpPr>
            <p:spPr>
              <a:xfrm>
                <a:off x="1414945" y="5664444"/>
                <a:ext cx="1974207" cy="5346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0CFBF-A638-4A42-9D7B-4A1EE241C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664444"/>
                <a:ext cx="1974207" cy="534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44BB5336-DE31-4022-9512-829B80D7BB8E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5A340B54-12A9-47B0-BB6F-EA35877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(17) ~ </a:t>
            </a:r>
            <a:r>
              <a:rPr lang="ko-KR" altLang="en-US" b="1"/>
              <a:t>식</a:t>
            </a:r>
            <a:r>
              <a:rPr lang="en-US" altLang="ko-KR" b="1"/>
              <a:t>(19)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Stored energy of ESS in day-ahead &amp; real-time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(17)~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(19) : Stored energy of ESS in real-time</a:t>
                </a:r>
              </a:p>
              <a:p>
                <a:pPr lvl="2"/>
                <a:r>
                  <a:rPr lang="en-US" altLang="ko-KR" sz="2200"/>
                  <a:t>Stored energy depends on energy level within the previous intra-hourly interval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1000" b="1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marL="914400" lvl="2" indent="0">
                  <a:buNone/>
                </a:pPr>
                <a:endParaRPr lang="en-US" altLang="ko-KR" sz="2200" b="1"/>
              </a:p>
              <a:p>
                <a:pPr lvl="2"/>
                <a:endParaRPr lang="en-US" altLang="ko-KR" sz="2200" b="1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A78D4-EBE6-49A0-AA0E-579877D5D6E4}"/>
                  </a:ext>
                </a:extLst>
              </p:cNvPr>
              <p:cNvSpPr txBox="1"/>
              <p:nvPr/>
            </p:nvSpPr>
            <p:spPr>
              <a:xfrm>
                <a:off x="1414945" y="3856838"/>
                <a:ext cx="9792748" cy="165776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</m:oMath>
                </a14:m>
                <a:endParaRPr lang="en-US" altLang="ko-KR" sz="2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𝑹𝑻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𝒔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𝑫𝑨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𝑪𝑯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𝒔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𝑫𝑨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𝑫𝑪𝑯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𝑫𝑹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𝑪𝑯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𝑼𝑹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𝑫𝑪𝑯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A78D4-EBE6-49A0-AA0E-579877D5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3856838"/>
                <a:ext cx="9792748" cy="1657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AE738-BD9C-4179-9004-1A0C5163A1D0}"/>
                  </a:ext>
                </a:extLst>
              </p:cNvPr>
              <p:cNvSpPr txBox="1"/>
              <p:nvPr/>
            </p:nvSpPr>
            <p:spPr>
              <a:xfrm>
                <a:off x="1414944" y="2513843"/>
                <a:ext cx="8056227" cy="64504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</m:sup>
                                    </m:sSub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AE738-BD9C-4179-9004-1A0C5163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4" y="2513843"/>
                <a:ext cx="8056227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44BB5336-DE31-4022-9512-829B80D7BB8E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5A340B54-12A9-47B0-BB6F-EA35877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(17) ~ </a:t>
            </a:r>
            <a:r>
              <a:rPr lang="ko-KR" altLang="en-US" b="1"/>
              <a:t>식</a:t>
            </a:r>
            <a:r>
              <a:rPr lang="en-US" altLang="ko-KR" b="1"/>
              <a:t>(19)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Stored energy of ESS in day-ahead &amp; real-time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(17)~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(19) : Stored energy of ESS in real-time</a:t>
                </a:r>
              </a:p>
              <a:p>
                <a:pPr lvl="2"/>
                <a:r>
                  <a:rPr lang="en-US" altLang="ko-KR" sz="2200"/>
                  <a:t>Stored energy depends on energy level within the previous intra-hourly interval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ko-KR" b="1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altLang="ko-KR" b="1"/>
              </a:p>
              <a:p>
                <a:pPr lvl="2"/>
                <a:endParaRPr lang="en-US" altLang="ko-KR" sz="2200" b="1"/>
              </a:p>
              <a:p>
                <a:pPr lvl="2"/>
                <a:endParaRPr lang="en-US" altLang="ko-KR" sz="2200" b="1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94959C8-C9E5-4DC6-AB8A-CC86351C4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D18-6EE9-442F-914A-BE3AAA265D9B}"/>
                  </a:ext>
                </a:extLst>
              </p:cNvPr>
              <p:cNvSpPr txBox="1"/>
              <p:nvPr/>
            </p:nvSpPr>
            <p:spPr>
              <a:xfrm>
                <a:off x="1414945" y="2472585"/>
                <a:ext cx="9985694" cy="162865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</m:oMath>
                </a14:m>
                <a:endParaRPr lang="en-US" altLang="ko-KR" sz="2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𝟏𝟐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𝑹𝑻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𝒔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𝑫𝑨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𝑪𝑯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𝒔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𝑫𝑨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𝑫𝑪𝑯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𝑫𝑹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𝑪𝑯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𝑼𝑹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𝑫𝑪𝑯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D18-6EE9-442F-914A-BE3AAA26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472585"/>
                <a:ext cx="9985694" cy="1628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0CFBF-A638-4A42-9D7B-4A1EE241C8A6}"/>
                  </a:ext>
                </a:extLst>
              </p:cNvPr>
              <p:cNvSpPr txBox="1"/>
              <p:nvPr/>
            </p:nvSpPr>
            <p:spPr>
              <a:xfrm>
                <a:off x="1414946" y="4650811"/>
                <a:ext cx="2183932" cy="5346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0CFBF-A638-4A42-9D7B-4A1EE241C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650811"/>
                <a:ext cx="2183932" cy="534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96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(20) ~ </a:t>
            </a:r>
            <a:r>
              <a:rPr lang="ko-KR" altLang="en-US" b="1"/>
              <a:t>식</a:t>
            </a:r>
            <a:r>
              <a:rPr lang="en-US" altLang="ko-KR" b="1"/>
              <a:t>(38)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capacity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(20)~</a:t>
            </a:r>
            <a:r>
              <a:rPr lang="ko-KR" altLang="en-US" b="1"/>
              <a:t>식</a:t>
            </a:r>
            <a:r>
              <a:rPr lang="en-US" altLang="ko-KR" b="1"/>
              <a:t>(25) : Capacity of ESS in day-ahead</a:t>
            </a:r>
          </a:p>
          <a:p>
            <a:pPr marL="914400" lvl="2" indent="0">
              <a:buNone/>
            </a:pPr>
            <a:endParaRPr lang="en-US" altLang="ko-KR" sz="2200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1400"/>
          </a:p>
          <a:p>
            <a:pPr marL="914400" lvl="2" indent="0">
              <a:buNone/>
            </a:pPr>
            <a:endParaRPr lang="en-US" altLang="ko-KR" sz="2200"/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/>
              <p:nvPr/>
            </p:nvSpPr>
            <p:spPr>
              <a:xfrm>
                <a:off x="1414946" y="1744102"/>
                <a:ext cx="5279470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1744102"/>
                <a:ext cx="5279470" cy="57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21F8E-8270-42CC-81FC-8A2788F4C86E}"/>
                  </a:ext>
                </a:extLst>
              </p:cNvPr>
              <p:cNvSpPr txBox="1"/>
              <p:nvPr/>
            </p:nvSpPr>
            <p:spPr>
              <a:xfrm>
                <a:off x="1414946" y="2574041"/>
                <a:ext cx="5279470" cy="5727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21F8E-8270-42CC-81FC-8A2788F4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2574041"/>
                <a:ext cx="5279470" cy="572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2C4A98-C6A1-40BC-8D0A-3440B668AC00}"/>
                  </a:ext>
                </a:extLst>
              </p:cNvPr>
              <p:cNvSpPr txBox="1"/>
              <p:nvPr/>
            </p:nvSpPr>
            <p:spPr>
              <a:xfrm>
                <a:off x="1414946" y="3380243"/>
                <a:ext cx="4681054" cy="5727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2C4A98-C6A1-40BC-8D0A-3440B668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3380243"/>
                <a:ext cx="4681054" cy="572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65A168-F1ED-4F1C-8D18-926AE8D06BDA}"/>
                  </a:ext>
                </a:extLst>
              </p:cNvPr>
              <p:cNvSpPr txBox="1"/>
              <p:nvPr/>
            </p:nvSpPr>
            <p:spPr>
              <a:xfrm>
                <a:off x="1414946" y="4186445"/>
                <a:ext cx="4558015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65A168-F1ED-4F1C-8D18-926AE8D0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186445"/>
                <a:ext cx="4558015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6C99B-36BB-494E-9195-037F8BB9BBE6}"/>
                  </a:ext>
                </a:extLst>
              </p:cNvPr>
              <p:cNvSpPr txBox="1"/>
              <p:nvPr/>
            </p:nvSpPr>
            <p:spPr>
              <a:xfrm>
                <a:off x="1414946" y="4989920"/>
                <a:ext cx="5405304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6C99B-36BB-494E-9195-037F8BB9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989920"/>
                <a:ext cx="5405304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024A1C-5B43-4FE9-B8B5-CE89F4E62941}"/>
                  </a:ext>
                </a:extLst>
              </p:cNvPr>
              <p:cNvSpPr txBox="1"/>
              <p:nvPr/>
            </p:nvSpPr>
            <p:spPr>
              <a:xfrm>
                <a:off x="1414945" y="5829250"/>
                <a:ext cx="5531139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024A1C-5B43-4FE9-B8B5-CE89F4E62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829250"/>
                <a:ext cx="5531139" cy="572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7A8ED0E-2559-4258-8D16-7AFCBA7DF1E9}"/>
              </a:ext>
            </a:extLst>
          </p:cNvPr>
          <p:cNvSpPr txBox="1"/>
          <p:nvPr/>
        </p:nvSpPr>
        <p:spPr>
          <a:xfrm>
            <a:off x="594220" y="1799405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1CF3A-5646-486C-9425-9A34661B3309}"/>
              </a:ext>
            </a:extLst>
          </p:cNvPr>
          <p:cNvSpPr txBox="1"/>
          <p:nvPr/>
        </p:nvSpPr>
        <p:spPr>
          <a:xfrm>
            <a:off x="594220" y="262956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8A1C-F1A0-45D7-BEB0-271DE5C97DC9}"/>
              </a:ext>
            </a:extLst>
          </p:cNvPr>
          <p:cNvSpPr txBox="1"/>
          <p:nvPr/>
        </p:nvSpPr>
        <p:spPr>
          <a:xfrm>
            <a:off x="594220" y="349357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(22)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53346-93B2-499A-AFF5-FFD4BF5BA446}"/>
              </a:ext>
            </a:extLst>
          </p:cNvPr>
          <p:cNvSpPr txBox="1"/>
          <p:nvPr/>
        </p:nvSpPr>
        <p:spPr>
          <a:xfrm>
            <a:off x="594220" y="424174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1C4588-9EFC-484A-BD37-E5EE4B0D8D8C}"/>
              </a:ext>
            </a:extLst>
          </p:cNvPr>
          <p:cNvSpPr txBox="1"/>
          <p:nvPr/>
        </p:nvSpPr>
        <p:spPr>
          <a:xfrm>
            <a:off x="594220" y="5045223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88343-8328-46C2-963C-8BE430B04F3C}"/>
              </a:ext>
            </a:extLst>
          </p:cNvPr>
          <p:cNvSpPr txBox="1"/>
          <p:nvPr/>
        </p:nvSpPr>
        <p:spPr>
          <a:xfrm>
            <a:off x="594220" y="5884553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0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(20) ~ </a:t>
            </a:r>
            <a:r>
              <a:rPr lang="ko-KR" altLang="en-US" b="1"/>
              <a:t>식</a:t>
            </a:r>
            <a:r>
              <a:rPr lang="en-US" altLang="ko-KR" b="1"/>
              <a:t>(38)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capacity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(26)~</a:t>
            </a:r>
            <a:r>
              <a:rPr lang="ko-KR" altLang="en-US" b="1"/>
              <a:t>식</a:t>
            </a:r>
            <a:r>
              <a:rPr lang="en-US" altLang="ko-KR" b="1"/>
              <a:t>(31) : Deployed power of ESS in regulation service</a:t>
            </a:r>
          </a:p>
          <a:p>
            <a:pPr marL="914400" lvl="2" indent="0">
              <a:buNone/>
            </a:pPr>
            <a:endParaRPr lang="en-US" altLang="ko-KR" sz="2200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1400"/>
          </a:p>
          <a:p>
            <a:pPr marL="914400" lvl="2" indent="0">
              <a:buNone/>
            </a:pPr>
            <a:endParaRPr lang="en-US" altLang="ko-KR" sz="2200"/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512702-7EED-405F-823F-7D00F8E94178}"/>
                  </a:ext>
                </a:extLst>
              </p:cNvPr>
              <p:cNvSpPr txBox="1"/>
              <p:nvPr/>
            </p:nvSpPr>
            <p:spPr>
              <a:xfrm>
                <a:off x="1414946" y="1744102"/>
                <a:ext cx="3302333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𝑼𝑹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512702-7EED-405F-823F-7D00F8E9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1744102"/>
                <a:ext cx="3302333" cy="57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BD368B-5363-406D-B97F-87C356311202}"/>
                  </a:ext>
                </a:extLst>
              </p:cNvPr>
              <p:cNvSpPr txBox="1"/>
              <p:nvPr/>
            </p:nvSpPr>
            <p:spPr>
              <a:xfrm>
                <a:off x="1414946" y="2574041"/>
                <a:ext cx="3302333" cy="5727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BD368B-5363-406D-B97F-87C35631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2574041"/>
                <a:ext cx="3302333" cy="572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AA5C3A-7FE7-4F53-B56C-101976AE150B}"/>
                  </a:ext>
                </a:extLst>
              </p:cNvPr>
              <p:cNvSpPr txBox="1"/>
              <p:nvPr/>
            </p:nvSpPr>
            <p:spPr>
              <a:xfrm>
                <a:off x="1414946" y="3380243"/>
                <a:ext cx="3618527" cy="5727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𝑼𝑹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AA5C3A-7FE7-4F53-B56C-101976AE1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3380243"/>
                <a:ext cx="3618527" cy="572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A9BCB2-F7E9-4FA2-ACF7-6B274A02F094}"/>
                  </a:ext>
                </a:extLst>
              </p:cNvPr>
              <p:cNvSpPr txBox="1"/>
              <p:nvPr/>
            </p:nvSpPr>
            <p:spPr>
              <a:xfrm>
                <a:off x="1414946" y="4186445"/>
                <a:ext cx="3618527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A9BCB2-F7E9-4FA2-ACF7-6B274A02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186445"/>
                <a:ext cx="3618527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686E4-6A58-42DC-8AA9-71C273D08614}"/>
                  </a:ext>
                </a:extLst>
              </p:cNvPr>
              <p:cNvSpPr txBox="1"/>
              <p:nvPr/>
            </p:nvSpPr>
            <p:spPr>
              <a:xfrm>
                <a:off x="1414946" y="4989920"/>
                <a:ext cx="4951671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686E4-6A58-42DC-8AA9-71C273D0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989920"/>
                <a:ext cx="4951671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C89534-6CB2-4A75-A6CB-AC319A584EC0}"/>
                  </a:ext>
                </a:extLst>
              </p:cNvPr>
              <p:cNvSpPr txBox="1"/>
              <p:nvPr/>
            </p:nvSpPr>
            <p:spPr>
              <a:xfrm>
                <a:off x="1414945" y="5829250"/>
                <a:ext cx="5531139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C89534-6CB2-4A75-A6CB-AC319A584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829250"/>
                <a:ext cx="5531139" cy="572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8C42A34-5537-40B7-A5C1-16321057C509}"/>
              </a:ext>
            </a:extLst>
          </p:cNvPr>
          <p:cNvSpPr txBox="1"/>
          <p:nvPr/>
        </p:nvSpPr>
        <p:spPr>
          <a:xfrm>
            <a:off x="594220" y="1799405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321A0-A5DE-48C5-98FD-DB0B8B2779A1}"/>
              </a:ext>
            </a:extLst>
          </p:cNvPr>
          <p:cNvSpPr txBox="1"/>
          <p:nvPr/>
        </p:nvSpPr>
        <p:spPr>
          <a:xfrm>
            <a:off x="594220" y="262956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(27)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120DAC-5847-4B4A-AC90-181499229C79}"/>
              </a:ext>
            </a:extLst>
          </p:cNvPr>
          <p:cNvSpPr txBox="1"/>
          <p:nvPr/>
        </p:nvSpPr>
        <p:spPr>
          <a:xfrm>
            <a:off x="594220" y="349357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(28)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576A25-9352-47A9-A303-380531C8ED02}"/>
              </a:ext>
            </a:extLst>
          </p:cNvPr>
          <p:cNvSpPr txBox="1"/>
          <p:nvPr/>
        </p:nvSpPr>
        <p:spPr>
          <a:xfrm>
            <a:off x="594220" y="424174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(29)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DD193A-8B4B-4010-875E-1EB97914D5F4}"/>
              </a:ext>
            </a:extLst>
          </p:cNvPr>
          <p:cNvSpPr txBox="1"/>
          <p:nvPr/>
        </p:nvSpPr>
        <p:spPr>
          <a:xfrm>
            <a:off x="594220" y="5045223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70AA2-F797-48F4-AE33-4831F0A84E0C}"/>
              </a:ext>
            </a:extLst>
          </p:cNvPr>
          <p:cNvSpPr txBox="1"/>
          <p:nvPr/>
        </p:nvSpPr>
        <p:spPr>
          <a:xfrm>
            <a:off x="594220" y="5884553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F00806-7C95-468B-9DD9-9BAD741A8F68}"/>
              </a:ext>
            </a:extLst>
          </p:cNvPr>
          <p:cNvCxnSpPr>
            <a:cxnSpLocks/>
          </p:cNvCxnSpPr>
          <p:nvPr/>
        </p:nvCxnSpPr>
        <p:spPr>
          <a:xfrm>
            <a:off x="594220" y="2046914"/>
            <a:ext cx="43196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3558D2-9F61-4C53-9011-BC3583866A35}"/>
              </a:ext>
            </a:extLst>
          </p:cNvPr>
          <p:cNvCxnSpPr>
            <a:cxnSpLocks/>
          </p:cNvCxnSpPr>
          <p:nvPr/>
        </p:nvCxnSpPr>
        <p:spPr>
          <a:xfrm>
            <a:off x="594220" y="4491011"/>
            <a:ext cx="45845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(20) ~ </a:t>
            </a:r>
            <a:r>
              <a:rPr lang="ko-KR" altLang="en-US" b="1"/>
              <a:t>식</a:t>
            </a:r>
            <a:r>
              <a:rPr lang="en-US" altLang="ko-KR" b="1"/>
              <a:t>(38)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capacity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(32) : Energy capacity in day-ahead &amp; real-time</a:t>
            </a:r>
          </a:p>
          <a:p>
            <a:pPr lvl="2"/>
            <a:r>
              <a:rPr lang="en-US" altLang="ko-KR" sz="2200"/>
              <a:t> Energy capacity in day-ahead</a:t>
            </a:r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r>
              <a:rPr lang="en-US" altLang="ko-KR" sz="2200"/>
              <a:t> Energy capacity in real-time</a:t>
            </a:r>
          </a:p>
          <a:p>
            <a:pPr lvl="2"/>
            <a:endParaRPr lang="en-US" altLang="ko-KR" sz="2200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(33)~</a:t>
            </a:r>
            <a:r>
              <a:rPr lang="ko-KR" altLang="en-US" b="1"/>
              <a:t>식</a:t>
            </a:r>
            <a:r>
              <a:rPr lang="en-US" altLang="ko-KR" b="1"/>
              <a:t>(36) : Capacity of wind power in day-ahead</a:t>
            </a: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1400"/>
          </a:p>
          <a:p>
            <a:pPr marL="914400" lvl="2" indent="0">
              <a:buNone/>
            </a:pPr>
            <a:endParaRPr lang="en-US" altLang="ko-KR" sz="2200"/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380F20-E225-45B9-A825-DE3460BA7290}"/>
                  </a:ext>
                </a:extLst>
              </p:cNvPr>
              <p:cNvSpPr txBox="1"/>
              <p:nvPr/>
            </p:nvSpPr>
            <p:spPr>
              <a:xfrm>
                <a:off x="1414946" y="2171219"/>
                <a:ext cx="7452217" cy="53418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380F20-E225-45B9-A825-DE3460BA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2171219"/>
                <a:ext cx="7452217" cy="534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C00DD1-89FE-4A11-92C8-0CEAE71B8918}"/>
                  </a:ext>
                </a:extLst>
              </p:cNvPr>
              <p:cNvSpPr txBox="1"/>
              <p:nvPr/>
            </p:nvSpPr>
            <p:spPr>
              <a:xfrm>
                <a:off x="1414946" y="3232796"/>
                <a:ext cx="7452217" cy="53418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𝒂𝒙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C00DD1-89FE-4A11-92C8-0CEAE71B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3232796"/>
                <a:ext cx="7452217" cy="534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673BD8-8479-4D0E-8641-76F2D947C324}"/>
                  </a:ext>
                </a:extLst>
              </p:cNvPr>
              <p:cNvSpPr txBox="1"/>
              <p:nvPr/>
            </p:nvSpPr>
            <p:spPr>
              <a:xfrm>
                <a:off x="1414946" y="4428579"/>
                <a:ext cx="4541237" cy="5363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673BD8-8479-4D0E-8641-76F2D947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4428579"/>
                <a:ext cx="4541237" cy="536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EC4E61-3363-4365-9180-2046566DFB43}"/>
                  </a:ext>
                </a:extLst>
              </p:cNvPr>
              <p:cNvSpPr txBox="1"/>
              <p:nvPr/>
            </p:nvSpPr>
            <p:spPr>
              <a:xfrm>
                <a:off x="1414947" y="5191977"/>
                <a:ext cx="2695660" cy="5363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EC4E61-3363-4365-9180-2046566D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7" y="5191977"/>
                <a:ext cx="2695660" cy="536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9A60F4-8D73-476C-A49E-B863DEBEE20D}"/>
                  </a:ext>
                </a:extLst>
              </p:cNvPr>
              <p:cNvSpPr txBox="1"/>
              <p:nvPr/>
            </p:nvSpPr>
            <p:spPr>
              <a:xfrm>
                <a:off x="1414946" y="5955375"/>
                <a:ext cx="2905384" cy="53418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9A60F4-8D73-476C-A49E-B863DEBE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5955375"/>
                <a:ext cx="2905384" cy="534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CB5A870-13DE-4CB8-AA68-4906F81EC1D8}"/>
              </a:ext>
            </a:extLst>
          </p:cNvPr>
          <p:cNvSpPr txBox="1"/>
          <p:nvPr/>
        </p:nvSpPr>
        <p:spPr>
          <a:xfrm>
            <a:off x="594220" y="446592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F0019-4E5F-4306-BE86-FB27D1204288}"/>
              </a:ext>
            </a:extLst>
          </p:cNvPr>
          <p:cNvSpPr txBox="1"/>
          <p:nvPr/>
        </p:nvSpPr>
        <p:spPr>
          <a:xfrm>
            <a:off x="594220" y="522932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60DCBE-DA3B-436A-9177-B3A214DB17D8}"/>
              </a:ext>
            </a:extLst>
          </p:cNvPr>
          <p:cNvSpPr txBox="1"/>
          <p:nvPr/>
        </p:nvSpPr>
        <p:spPr>
          <a:xfrm>
            <a:off x="594220" y="598974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(20) ~ </a:t>
            </a:r>
            <a:r>
              <a:rPr lang="ko-KR" altLang="en-US" b="1"/>
              <a:t>식</a:t>
            </a:r>
            <a:r>
              <a:rPr lang="en-US" altLang="ko-KR" b="1"/>
              <a:t>(38)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capacity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(33)~</a:t>
            </a:r>
            <a:r>
              <a:rPr lang="ko-KR" altLang="en-US" b="1"/>
              <a:t>식</a:t>
            </a:r>
            <a:r>
              <a:rPr lang="en-US" altLang="ko-KR" b="1"/>
              <a:t>(36) : Capacity of wind power in day-ahead</a:t>
            </a:r>
            <a:endParaRPr lang="en-US" altLang="ko-KR" sz="2000" b="1"/>
          </a:p>
          <a:p>
            <a:pPr marL="457200" lvl="1" indent="0">
              <a:buNone/>
            </a:pPr>
            <a:endParaRPr lang="en-US" altLang="ko-KR" sz="1400"/>
          </a:p>
          <a:p>
            <a:pPr marL="914400" lvl="2" indent="0">
              <a:buNone/>
            </a:pPr>
            <a:endParaRPr lang="en-US" altLang="ko-KR" sz="2200"/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673BD8-8479-4D0E-8641-76F2D947C324}"/>
                  </a:ext>
                </a:extLst>
              </p:cNvPr>
              <p:cNvSpPr txBox="1"/>
              <p:nvPr/>
            </p:nvSpPr>
            <p:spPr>
              <a:xfrm>
                <a:off x="1414946" y="1767025"/>
                <a:ext cx="5539528" cy="53860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673BD8-8479-4D0E-8641-76F2D947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1767025"/>
                <a:ext cx="5539528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EC4E61-3363-4365-9180-2046566DFB43}"/>
                  </a:ext>
                </a:extLst>
              </p:cNvPr>
              <p:cNvSpPr txBox="1"/>
              <p:nvPr/>
            </p:nvSpPr>
            <p:spPr>
              <a:xfrm>
                <a:off x="1414947" y="2411892"/>
                <a:ext cx="2695660" cy="5363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EC4E61-3363-4365-9180-2046566D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7" y="2411892"/>
                <a:ext cx="2695660" cy="536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9A60F4-8D73-476C-A49E-B863DEBEE20D}"/>
                  </a:ext>
                </a:extLst>
              </p:cNvPr>
              <p:cNvSpPr txBox="1"/>
              <p:nvPr/>
            </p:nvSpPr>
            <p:spPr>
              <a:xfrm>
                <a:off x="1414946" y="3054515"/>
                <a:ext cx="2905384" cy="53418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9A60F4-8D73-476C-A49E-B863DEBE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6" y="3054515"/>
                <a:ext cx="2905384" cy="534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F21FC9-F342-4349-84E0-BEE510E71E4C}"/>
              </a:ext>
            </a:extLst>
          </p:cNvPr>
          <p:cNvSpPr txBox="1"/>
          <p:nvPr/>
        </p:nvSpPr>
        <p:spPr>
          <a:xfrm>
            <a:off x="552275" y="180549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EBF08-2A0B-4289-82E4-21855CD11470}"/>
              </a:ext>
            </a:extLst>
          </p:cNvPr>
          <p:cNvSpPr txBox="1"/>
          <p:nvPr/>
        </p:nvSpPr>
        <p:spPr>
          <a:xfrm>
            <a:off x="552275" y="244924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B4C04-85AD-4EA6-BCFF-6E8F1471F89D}"/>
              </a:ext>
            </a:extLst>
          </p:cNvPr>
          <p:cNvSpPr txBox="1"/>
          <p:nvPr/>
        </p:nvSpPr>
        <p:spPr>
          <a:xfrm>
            <a:off x="552275" y="309298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E71A53-54FE-4D38-B1D1-2562595B5790}"/>
                  </a:ext>
                </a:extLst>
              </p:cNvPr>
              <p:cNvSpPr txBox="1"/>
              <p:nvPr/>
            </p:nvSpPr>
            <p:spPr>
              <a:xfrm>
                <a:off x="1414945" y="3926522"/>
                <a:ext cx="5707307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E71A53-54FE-4D38-B1D1-2562595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3926522"/>
                <a:ext cx="5707307" cy="537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121E95-C66B-49C1-A957-AA0427527E56}"/>
                  </a:ext>
                </a:extLst>
              </p:cNvPr>
              <p:cNvSpPr txBox="1"/>
              <p:nvPr/>
            </p:nvSpPr>
            <p:spPr>
              <a:xfrm>
                <a:off x="1414947" y="4571389"/>
                <a:ext cx="3777838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121E95-C66B-49C1-A957-AA042752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7" y="4571389"/>
                <a:ext cx="3777838" cy="537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98B66B-B0A6-4909-AC57-31C912D820AE}"/>
                  </a:ext>
                </a:extLst>
              </p:cNvPr>
              <p:cNvSpPr txBox="1"/>
              <p:nvPr/>
            </p:nvSpPr>
            <p:spPr>
              <a:xfrm>
                <a:off x="1414945" y="5214012"/>
                <a:ext cx="3987565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98B66B-B0A6-4909-AC57-31C912D8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214012"/>
                <a:ext cx="3987565" cy="537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B581C3B-D794-4047-8504-6C0454F73460}"/>
              </a:ext>
            </a:extLst>
          </p:cNvPr>
          <p:cNvSpPr txBox="1"/>
          <p:nvPr/>
        </p:nvSpPr>
        <p:spPr>
          <a:xfrm>
            <a:off x="552275" y="3962434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EA336-E980-446F-8C6E-89A106E0E6E2}"/>
              </a:ext>
            </a:extLst>
          </p:cNvPr>
          <p:cNvSpPr txBox="1"/>
          <p:nvPr/>
        </p:nvSpPr>
        <p:spPr>
          <a:xfrm>
            <a:off x="552275" y="4606179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9C1956-0FAA-4D8B-9D3C-B46CB5FC8779}"/>
              </a:ext>
            </a:extLst>
          </p:cNvPr>
          <p:cNvSpPr txBox="1"/>
          <p:nvPr/>
        </p:nvSpPr>
        <p:spPr>
          <a:xfrm>
            <a:off x="552275" y="5249924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DE78E9-96D9-4BAB-9A7F-B530AB65FE38}"/>
                  </a:ext>
                </a:extLst>
              </p:cNvPr>
              <p:cNvSpPr txBox="1"/>
              <p:nvPr/>
            </p:nvSpPr>
            <p:spPr>
              <a:xfrm>
                <a:off x="1414945" y="6094416"/>
                <a:ext cx="2838273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DE78E9-96D9-4BAB-9A7F-B530AB65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6094416"/>
                <a:ext cx="2838273" cy="537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B59A9B4-7F2F-4ADB-A86A-2449E2551FE5}"/>
              </a:ext>
            </a:extLst>
          </p:cNvPr>
          <p:cNvSpPr txBox="1"/>
          <p:nvPr/>
        </p:nvSpPr>
        <p:spPr>
          <a:xfrm>
            <a:off x="552275" y="613032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0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(20) ~ </a:t>
            </a:r>
            <a:r>
              <a:rPr lang="ko-KR" altLang="en-US" b="1"/>
              <a:t>식</a:t>
            </a:r>
            <a:r>
              <a:rPr lang="en-US" altLang="ko-KR" b="1"/>
              <a:t>(38)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capacity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(37), </a:t>
            </a:r>
            <a:r>
              <a:rPr lang="ko-KR" altLang="en-US" b="1"/>
              <a:t>식</a:t>
            </a:r>
            <a:r>
              <a:rPr lang="en-US" altLang="ko-KR" b="1"/>
              <a:t>(38) : Deployed power of wind power in regulation service</a:t>
            </a:r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A737E-AA81-4A89-BFB1-428EE704F378}"/>
                  </a:ext>
                </a:extLst>
              </p:cNvPr>
              <p:cNvSpPr txBox="1"/>
              <p:nvPr/>
            </p:nvSpPr>
            <p:spPr>
              <a:xfrm>
                <a:off x="1414945" y="1824420"/>
                <a:ext cx="2922163" cy="5374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𝑼𝑹</m:t>
                            </m:r>
                          </m:sup>
                        </m:sSubSup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7A737E-AA81-4A89-BFB1-428EE704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1824420"/>
                <a:ext cx="2922163" cy="537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CE00AC2-0D2F-4394-BD3B-52B49B2C7CF0}"/>
              </a:ext>
            </a:extLst>
          </p:cNvPr>
          <p:cNvSpPr txBox="1"/>
          <p:nvPr/>
        </p:nvSpPr>
        <p:spPr>
          <a:xfrm>
            <a:off x="552275" y="186033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(37)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2143BB-48CA-4F84-8B35-5260A8A9191E}"/>
                  </a:ext>
                </a:extLst>
              </p:cNvPr>
              <p:cNvSpPr txBox="1"/>
              <p:nvPr/>
            </p:nvSpPr>
            <p:spPr>
              <a:xfrm>
                <a:off x="1414945" y="2468069"/>
                <a:ext cx="2922163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2143BB-48CA-4F84-8B35-5260A8A9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468069"/>
                <a:ext cx="2922163" cy="537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7D9938-5014-49F6-A043-6967AEA4AA16}"/>
              </a:ext>
            </a:extLst>
          </p:cNvPr>
          <p:cNvSpPr txBox="1"/>
          <p:nvPr/>
        </p:nvSpPr>
        <p:spPr>
          <a:xfrm>
            <a:off x="552275" y="250398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(38)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6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(39) ~ </a:t>
            </a:r>
            <a:r>
              <a:rPr lang="ko-KR" altLang="en-US" b="1"/>
              <a:t>식</a:t>
            </a:r>
            <a:r>
              <a:rPr lang="en-US" altLang="ko-KR" b="1"/>
              <a:t>(42)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Constarints of binary decision variables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(39)~</a:t>
            </a:r>
            <a:r>
              <a:rPr lang="ko-KR" altLang="en-US" b="1"/>
              <a:t>식</a:t>
            </a:r>
            <a:r>
              <a:rPr lang="en-US" altLang="ko-KR" b="1"/>
              <a:t>(42)</a:t>
            </a:r>
          </a:p>
          <a:p>
            <a:pPr lvl="2"/>
            <a:r>
              <a:rPr lang="en-US" altLang="ko-KR" sz="2200"/>
              <a:t>Within intra-hourly intervals, commitment status of ESS and wind power cannot be changed</a:t>
            </a:r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r>
              <a:rPr lang="en-US" altLang="ko-KR" sz="2200"/>
              <a:t>Prevents simultaneous charging and discharging in ESS</a:t>
            </a:r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9914A-B100-4BA8-9669-B690176D6B98}"/>
                  </a:ext>
                </a:extLst>
              </p:cNvPr>
              <p:cNvSpPr txBox="1"/>
              <p:nvPr/>
            </p:nvSpPr>
            <p:spPr>
              <a:xfrm>
                <a:off x="1414945" y="2490382"/>
                <a:ext cx="2443991" cy="51321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9914A-B100-4BA8-9669-B690176D6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490382"/>
                <a:ext cx="2443991" cy="513217"/>
              </a:xfrm>
              <a:prstGeom prst="rect">
                <a:avLst/>
              </a:prstGeom>
              <a:blipFill>
                <a:blip r:embed="rId2"/>
                <a:stretch>
                  <a:fillRect l="-2709" t="-2247" b="-89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619DAFC-083E-4F28-841F-4F2864BA1B59}"/>
              </a:ext>
            </a:extLst>
          </p:cNvPr>
          <p:cNvSpPr txBox="1"/>
          <p:nvPr/>
        </p:nvSpPr>
        <p:spPr>
          <a:xfrm>
            <a:off x="552275" y="2526294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(39)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965C44-0EF3-4B5C-9B9E-7D0AF5B12B93}"/>
                  </a:ext>
                </a:extLst>
              </p:cNvPr>
              <p:cNvSpPr txBox="1"/>
              <p:nvPr/>
            </p:nvSpPr>
            <p:spPr>
              <a:xfrm>
                <a:off x="1414945" y="3302309"/>
                <a:ext cx="2443991" cy="51321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965C44-0EF3-4B5C-9B9E-7D0AF5B1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3302309"/>
                <a:ext cx="2443991" cy="513217"/>
              </a:xfrm>
              <a:prstGeom prst="rect">
                <a:avLst/>
              </a:prstGeom>
              <a:blipFill>
                <a:blip r:embed="rId3"/>
                <a:stretch>
                  <a:fillRect l="-2709" t="-2247" b="-89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75F1049-0E24-4670-A767-85B32F3C9109}"/>
              </a:ext>
            </a:extLst>
          </p:cNvPr>
          <p:cNvSpPr txBox="1"/>
          <p:nvPr/>
        </p:nvSpPr>
        <p:spPr>
          <a:xfrm>
            <a:off x="552275" y="333822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A9FEDE-D660-4AB4-9700-46AA0F13D7FE}"/>
                  </a:ext>
                </a:extLst>
              </p:cNvPr>
              <p:cNvSpPr txBox="1"/>
              <p:nvPr/>
            </p:nvSpPr>
            <p:spPr>
              <a:xfrm>
                <a:off x="1414945" y="4114236"/>
                <a:ext cx="2443991" cy="51321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A9FEDE-D660-4AB4-9700-46AA0F13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4114236"/>
                <a:ext cx="2443991" cy="513217"/>
              </a:xfrm>
              <a:prstGeom prst="rect">
                <a:avLst/>
              </a:prstGeom>
              <a:blipFill>
                <a:blip r:embed="rId4"/>
                <a:stretch>
                  <a:fillRect l="-2709" t="-2247" b="-89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244317F-4FA4-49EC-B1F9-C86FFC832776}"/>
              </a:ext>
            </a:extLst>
          </p:cNvPr>
          <p:cNvSpPr txBox="1"/>
          <p:nvPr/>
        </p:nvSpPr>
        <p:spPr>
          <a:xfrm>
            <a:off x="552275" y="415014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305E34-F935-4D75-9352-C0DC57B6A47F}"/>
                  </a:ext>
                </a:extLst>
              </p:cNvPr>
              <p:cNvSpPr txBox="1"/>
              <p:nvPr/>
            </p:nvSpPr>
            <p:spPr>
              <a:xfrm>
                <a:off x="1414945" y="5476524"/>
                <a:ext cx="3316446" cy="49667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305E34-F935-4D75-9352-C0DC57B6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476524"/>
                <a:ext cx="3316446" cy="496674"/>
              </a:xfrm>
              <a:prstGeom prst="rect">
                <a:avLst/>
              </a:prstGeom>
              <a:blipFill>
                <a:blip r:embed="rId5"/>
                <a:stretch>
                  <a:fillRect l="-2004" t="-2299" b="-1149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3EB0113-739A-478F-8A71-644475FA98F9}"/>
              </a:ext>
            </a:extLst>
          </p:cNvPr>
          <p:cNvSpPr txBox="1"/>
          <p:nvPr/>
        </p:nvSpPr>
        <p:spPr>
          <a:xfrm>
            <a:off x="552275" y="55124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(42)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424C48-FAB2-4AEC-9718-09310E954ADF}"/>
              </a:ext>
            </a:extLst>
          </p:cNvPr>
          <p:cNvSpPr txBox="1"/>
          <p:nvPr/>
        </p:nvSpPr>
        <p:spPr>
          <a:xfrm>
            <a:off x="0" y="2736908"/>
            <a:ext cx="12192000" cy="1384184"/>
          </a:xfrm>
          <a:prstGeom prst="rect">
            <a:avLst/>
          </a:prstGeom>
          <a:solidFill>
            <a:srgbClr val="005496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A86-C1D0-42A2-AE87-599C33946E16}"/>
              </a:ext>
            </a:extLst>
          </p:cNvPr>
          <p:cNvSpPr txBox="1"/>
          <p:nvPr/>
        </p:nvSpPr>
        <p:spPr>
          <a:xfrm>
            <a:off x="3717721" y="3075057"/>
            <a:ext cx="475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</a:rPr>
              <a:t>Objective Function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6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(43) ~ </a:t>
            </a:r>
            <a:r>
              <a:rPr lang="ko-KR" altLang="en-US" b="1"/>
              <a:t>식</a:t>
            </a:r>
            <a:r>
              <a:rPr lang="en-US" altLang="ko-KR" b="1"/>
              <a:t>(57) &amp; </a:t>
            </a:r>
            <a:r>
              <a:rPr lang="ko-KR" altLang="en-US" b="1"/>
              <a:t>식</a:t>
            </a:r>
            <a:r>
              <a:rPr lang="en-US" altLang="ko-KR" b="1"/>
              <a:t>(52) ~ </a:t>
            </a:r>
            <a:r>
              <a:rPr lang="ko-KR" altLang="en-US" b="1"/>
              <a:t>식</a:t>
            </a:r>
            <a:r>
              <a:rPr lang="en-US" altLang="ko-KR" b="1"/>
              <a:t>(57)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Constarints of ramp-rate 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(43)~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(51) : Ramp-rate of ESS in day-ahead</a:t>
                </a:r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(43) &amp; </a:t>
                </a:r>
                <a:r>
                  <a:rPr lang="ko-KR" altLang="en-US" sz="2200"/>
                  <a:t>식</a:t>
                </a:r>
                <a:r>
                  <a:rPr lang="en-US" altLang="ko-KR" sz="2200"/>
                  <a:t>(53)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(44) &amp; </a:t>
                </a:r>
                <a:r>
                  <a:rPr lang="ko-KR" altLang="en-US" sz="2200"/>
                  <a:t>식</a:t>
                </a:r>
                <a:r>
                  <a:rPr lang="en-US" altLang="ko-KR" sz="2200"/>
                  <a:t>(52)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1">
                  <a:buFontTx/>
                  <a:buChar char="-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marL="914400" lvl="2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/>
              <p:nvPr/>
            </p:nvSpPr>
            <p:spPr>
              <a:xfrm>
                <a:off x="1784061" y="2445357"/>
                <a:ext cx="5908643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2445357"/>
                <a:ext cx="5908643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/>
              <p:nvPr/>
            </p:nvSpPr>
            <p:spPr>
              <a:xfrm>
                <a:off x="1784062" y="3452036"/>
                <a:ext cx="5908644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2" y="3452036"/>
                <a:ext cx="5908644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72F651-AA5B-4D77-9361-6B6F42CE567E}"/>
              </a:ext>
            </a:extLst>
          </p:cNvPr>
          <p:cNvSpPr txBox="1"/>
          <p:nvPr/>
        </p:nvSpPr>
        <p:spPr>
          <a:xfrm>
            <a:off x="799403" y="24453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B1A7-F06F-4C83-B7D7-F20954CC4A3E}"/>
              </a:ext>
            </a:extLst>
          </p:cNvPr>
          <p:cNvSpPr txBox="1"/>
          <p:nvPr/>
        </p:nvSpPr>
        <p:spPr>
          <a:xfrm>
            <a:off x="799403" y="34520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10237A-467A-4BCB-B32E-529FB4865E2C}"/>
                  </a:ext>
                </a:extLst>
              </p:cNvPr>
              <p:cNvSpPr txBox="1"/>
              <p:nvPr/>
            </p:nvSpPr>
            <p:spPr>
              <a:xfrm>
                <a:off x="1784061" y="5197792"/>
                <a:ext cx="6059645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10237A-467A-4BCB-B32E-529FB486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5197792"/>
                <a:ext cx="6059645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D7401-38B2-44F8-912F-807FFC2B9728}"/>
                  </a:ext>
                </a:extLst>
              </p:cNvPr>
              <p:cNvSpPr txBox="1"/>
              <p:nvPr/>
            </p:nvSpPr>
            <p:spPr>
              <a:xfrm>
                <a:off x="1784062" y="6204471"/>
                <a:ext cx="6059644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D7401-38B2-44F8-912F-807FFC2B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2" y="6204471"/>
                <a:ext cx="6059644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64F090F-24E5-4674-85FF-20889495C6F8}"/>
              </a:ext>
            </a:extLst>
          </p:cNvPr>
          <p:cNvSpPr txBox="1"/>
          <p:nvPr/>
        </p:nvSpPr>
        <p:spPr>
          <a:xfrm>
            <a:off x="799403" y="519779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289ED-A2AB-41C0-B555-E08258F7B4DE}"/>
              </a:ext>
            </a:extLst>
          </p:cNvPr>
          <p:cNvSpPr txBox="1"/>
          <p:nvPr/>
        </p:nvSpPr>
        <p:spPr>
          <a:xfrm>
            <a:off x="799403" y="620447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(44)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6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(43) ~ </a:t>
            </a:r>
            <a:r>
              <a:rPr lang="ko-KR" altLang="en-US" b="1"/>
              <a:t>식</a:t>
            </a:r>
            <a:r>
              <a:rPr lang="en-US" altLang="ko-KR" b="1"/>
              <a:t>(57) &amp; </a:t>
            </a:r>
            <a:r>
              <a:rPr lang="ko-KR" altLang="en-US" b="1"/>
              <a:t>식</a:t>
            </a:r>
            <a:r>
              <a:rPr lang="en-US" altLang="ko-KR" b="1"/>
              <a:t>(52) ~ </a:t>
            </a:r>
            <a:r>
              <a:rPr lang="ko-KR" altLang="en-US" b="1"/>
              <a:t>식</a:t>
            </a:r>
            <a:r>
              <a:rPr lang="en-US" altLang="ko-KR" b="1"/>
              <a:t>(57)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Constarints of ramp-rate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(43)~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(51) : Ramp-rate of ESS in day-ahead</a:t>
                </a:r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(45) &amp; </a:t>
                </a:r>
                <a:r>
                  <a:rPr lang="ko-KR" altLang="en-US" sz="2200"/>
                  <a:t>식</a:t>
                </a:r>
                <a:r>
                  <a:rPr lang="en-US" altLang="ko-KR" sz="2200"/>
                  <a:t>(55)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(46) &amp; </a:t>
                </a:r>
                <a:r>
                  <a:rPr lang="ko-KR" altLang="en-US" sz="2200"/>
                  <a:t>식</a:t>
                </a:r>
                <a:r>
                  <a:rPr lang="en-US" altLang="ko-KR" sz="2200"/>
                  <a:t>(56)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1">
                  <a:buFontTx/>
                  <a:buChar char="-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marL="914400" lvl="2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/>
              <p:nvPr/>
            </p:nvSpPr>
            <p:spPr>
              <a:xfrm>
                <a:off x="1784061" y="2445357"/>
                <a:ext cx="4155345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2445357"/>
                <a:ext cx="4155345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/>
              <p:nvPr/>
            </p:nvSpPr>
            <p:spPr>
              <a:xfrm>
                <a:off x="1784062" y="3452036"/>
                <a:ext cx="4155346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2" y="3452036"/>
                <a:ext cx="4155346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72F651-AA5B-4D77-9361-6B6F42CE567E}"/>
              </a:ext>
            </a:extLst>
          </p:cNvPr>
          <p:cNvSpPr txBox="1"/>
          <p:nvPr/>
        </p:nvSpPr>
        <p:spPr>
          <a:xfrm>
            <a:off x="799403" y="24453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B1A7-F06F-4C83-B7D7-F20954CC4A3E}"/>
              </a:ext>
            </a:extLst>
          </p:cNvPr>
          <p:cNvSpPr txBox="1"/>
          <p:nvPr/>
        </p:nvSpPr>
        <p:spPr>
          <a:xfrm>
            <a:off x="799403" y="34520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10237A-467A-4BCB-B32E-529FB4865E2C}"/>
                  </a:ext>
                </a:extLst>
              </p:cNvPr>
              <p:cNvSpPr txBox="1"/>
              <p:nvPr/>
            </p:nvSpPr>
            <p:spPr>
              <a:xfrm>
                <a:off x="1784061" y="5197792"/>
                <a:ext cx="4311939" cy="5803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10237A-467A-4BCB-B32E-529FB486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5197792"/>
                <a:ext cx="4311939" cy="580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D7401-38B2-44F8-912F-807FFC2B9728}"/>
                  </a:ext>
                </a:extLst>
              </p:cNvPr>
              <p:cNvSpPr txBox="1"/>
              <p:nvPr/>
            </p:nvSpPr>
            <p:spPr>
              <a:xfrm>
                <a:off x="1784062" y="6204471"/>
                <a:ext cx="4311938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𝑫𝑪𝑯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D7401-38B2-44F8-912F-807FFC2B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2" y="6204471"/>
                <a:ext cx="4311938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64F090F-24E5-4674-85FF-20889495C6F8}"/>
              </a:ext>
            </a:extLst>
          </p:cNvPr>
          <p:cNvSpPr txBox="1"/>
          <p:nvPr/>
        </p:nvSpPr>
        <p:spPr>
          <a:xfrm>
            <a:off x="799403" y="519779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289ED-A2AB-41C0-B555-E08258F7B4DE}"/>
              </a:ext>
            </a:extLst>
          </p:cNvPr>
          <p:cNvSpPr txBox="1"/>
          <p:nvPr/>
        </p:nvSpPr>
        <p:spPr>
          <a:xfrm>
            <a:off x="799403" y="620447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7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(43) ~ </a:t>
            </a:r>
            <a:r>
              <a:rPr lang="ko-KR" altLang="en-US" b="1"/>
              <a:t>식</a:t>
            </a:r>
            <a:r>
              <a:rPr lang="en-US" altLang="ko-KR" b="1"/>
              <a:t>(57) &amp; </a:t>
            </a:r>
            <a:r>
              <a:rPr lang="ko-KR" altLang="en-US" b="1"/>
              <a:t>식</a:t>
            </a:r>
            <a:r>
              <a:rPr lang="en-US" altLang="ko-KR" b="1"/>
              <a:t>(52) ~ </a:t>
            </a:r>
            <a:r>
              <a:rPr lang="ko-KR" altLang="en-US" b="1"/>
              <a:t>식</a:t>
            </a:r>
            <a:r>
              <a:rPr lang="en-US" altLang="ko-KR" b="1"/>
              <a:t>(57)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Constarints of ramp-rate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(43)~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(51) : Ramp-rate of ESS in day-ahead</a:t>
                </a:r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(47)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(48)</a:t>
                </a: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1">
                  <a:buFontTx/>
                  <a:buChar char="-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marL="914400" lvl="2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/>
              <p:nvPr/>
            </p:nvSpPr>
            <p:spPr>
              <a:xfrm>
                <a:off x="1784061" y="2445357"/>
                <a:ext cx="9331352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2445357"/>
                <a:ext cx="9331352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/>
              <p:nvPr/>
            </p:nvSpPr>
            <p:spPr>
              <a:xfrm>
                <a:off x="1784061" y="3452036"/>
                <a:ext cx="9331352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3452036"/>
                <a:ext cx="9331352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72F651-AA5B-4D77-9361-6B6F42CE567E}"/>
              </a:ext>
            </a:extLst>
          </p:cNvPr>
          <p:cNvSpPr txBox="1"/>
          <p:nvPr/>
        </p:nvSpPr>
        <p:spPr>
          <a:xfrm>
            <a:off x="799403" y="24453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(47)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B1A7-F06F-4C83-B7D7-F20954CC4A3E}"/>
              </a:ext>
            </a:extLst>
          </p:cNvPr>
          <p:cNvSpPr txBox="1"/>
          <p:nvPr/>
        </p:nvSpPr>
        <p:spPr>
          <a:xfrm>
            <a:off x="799403" y="34520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(47)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F090F-24E5-4674-85FF-20889495C6F8}"/>
              </a:ext>
            </a:extLst>
          </p:cNvPr>
          <p:cNvSpPr txBox="1"/>
          <p:nvPr/>
        </p:nvSpPr>
        <p:spPr>
          <a:xfrm>
            <a:off x="799403" y="519779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(48)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289ED-A2AB-41C0-B555-E08258F7B4DE}"/>
              </a:ext>
            </a:extLst>
          </p:cNvPr>
          <p:cNvSpPr txBox="1"/>
          <p:nvPr/>
        </p:nvSpPr>
        <p:spPr>
          <a:xfrm>
            <a:off x="799403" y="620447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(48)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34635-4DEE-47E6-BBCC-543B023677F1}"/>
                  </a:ext>
                </a:extLst>
              </p:cNvPr>
              <p:cNvSpPr txBox="1"/>
              <p:nvPr/>
            </p:nvSpPr>
            <p:spPr>
              <a:xfrm>
                <a:off x="1784061" y="5197171"/>
                <a:ext cx="9608536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34635-4DEE-47E6-BBCC-543B0236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5197171"/>
                <a:ext cx="9608536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DE161-CF57-4668-BE66-BEC246F603F3}"/>
                  </a:ext>
                </a:extLst>
              </p:cNvPr>
              <p:cNvSpPr txBox="1"/>
              <p:nvPr/>
            </p:nvSpPr>
            <p:spPr>
              <a:xfrm>
                <a:off x="1784061" y="6203850"/>
                <a:ext cx="9608536" cy="57227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𝑫𝑪𝑯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DE161-CF57-4668-BE66-BEC246F6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6203850"/>
                <a:ext cx="9608536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00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(43) ~ </a:t>
            </a:r>
            <a:r>
              <a:rPr lang="ko-KR" altLang="en-US" b="1"/>
              <a:t>식</a:t>
            </a:r>
            <a:r>
              <a:rPr lang="en-US" altLang="ko-KR" b="1"/>
              <a:t>(57) &amp; </a:t>
            </a:r>
            <a:r>
              <a:rPr lang="ko-KR" altLang="en-US" b="1"/>
              <a:t>식</a:t>
            </a:r>
            <a:r>
              <a:rPr lang="en-US" altLang="ko-KR" b="1"/>
              <a:t>(52) ~ </a:t>
            </a:r>
            <a:r>
              <a:rPr lang="ko-KR" altLang="en-US" b="1"/>
              <a:t>식</a:t>
            </a:r>
            <a:r>
              <a:rPr lang="en-US" altLang="ko-KR" b="1"/>
              <a:t>(57)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Constarints of ramp-rate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(43)~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(51) : Ramp-rate of ESS in day-ahead</a:t>
                </a:r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(49) &amp; </a:t>
                </a:r>
                <a:r>
                  <a:rPr lang="ko-KR" altLang="en-US" sz="2200"/>
                  <a:t>식</a:t>
                </a:r>
                <a:r>
                  <a:rPr lang="en-US" altLang="ko-KR" sz="2200"/>
                  <a:t>(54)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(50) </a:t>
                </a:r>
                <a:r>
                  <a:rPr lang="en-US" altLang="ko-KR"/>
                  <a:t>&amp; </a:t>
                </a:r>
                <a:r>
                  <a:rPr lang="ko-KR" altLang="en-US"/>
                  <a:t>식</a:t>
                </a:r>
                <a:r>
                  <a:rPr lang="en-US" altLang="ko-KR"/>
                  <a:t>(57)</a:t>
                </a: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1">
                  <a:buFontTx/>
                  <a:buChar char="-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marL="914400" lvl="2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/>
              <p:nvPr/>
            </p:nvSpPr>
            <p:spPr>
              <a:xfrm>
                <a:off x="1784061" y="2445357"/>
                <a:ext cx="5992533" cy="5346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2445357"/>
                <a:ext cx="5992533" cy="534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/>
              <p:nvPr/>
            </p:nvSpPr>
            <p:spPr>
              <a:xfrm>
                <a:off x="1784061" y="3452036"/>
                <a:ext cx="5992533" cy="53463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3452036"/>
                <a:ext cx="5992533" cy="534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72F651-AA5B-4D77-9361-6B6F42CE567E}"/>
              </a:ext>
            </a:extLst>
          </p:cNvPr>
          <p:cNvSpPr txBox="1"/>
          <p:nvPr/>
        </p:nvSpPr>
        <p:spPr>
          <a:xfrm>
            <a:off x="799403" y="24453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(49)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B1A7-F06F-4C83-B7D7-F20954CC4A3E}"/>
              </a:ext>
            </a:extLst>
          </p:cNvPr>
          <p:cNvSpPr txBox="1"/>
          <p:nvPr/>
        </p:nvSpPr>
        <p:spPr>
          <a:xfrm>
            <a:off x="799403" y="34520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(49)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F090F-24E5-4674-85FF-20889495C6F8}"/>
              </a:ext>
            </a:extLst>
          </p:cNvPr>
          <p:cNvSpPr txBox="1"/>
          <p:nvPr/>
        </p:nvSpPr>
        <p:spPr>
          <a:xfrm>
            <a:off x="799403" y="519779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(50)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289ED-A2AB-41C0-B555-E08258F7B4DE}"/>
              </a:ext>
            </a:extLst>
          </p:cNvPr>
          <p:cNvSpPr txBox="1"/>
          <p:nvPr/>
        </p:nvSpPr>
        <p:spPr>
          <a:xfrm>
            <a:off x="799403" y="6204471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(50)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34635-4DEE-47E6-BBCC-543B023677F1}"/>
                  </a:ext>
                </a:extLst>
              </p:cNvPr>
              <p:cNvSpPr txBox="1"/>
              <p:nvPr/>
            </p:nvSpPr>
            <p:spPr>
              <a:xfrm>
                <a:off x="1784061" y="5197171"/>
                <a:ext cx="4163733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34635-4DEE-47E6-BBCC-543B0236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5197171"/>
                <a:ext cx="4163733" cy="537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DE161-CF57-4668-BE66-BEC246F603F3}"/>
                  </a:ext>
                </a:extLst>
              </p:cNvPr>
              <p:cNvSpPr txBox="1"/>
              <p:nvPr/>
            </p:nvSpPr>
            <p:spPr>
              <a:xfrm>
                <a:off x="1784061" y="6203850"/>
                <a:ext cx="4163733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DE161-CF57-4668-BE66-BEC246F6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6203850"/>
                <a:ext cx="4163733" cy="537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54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(43) ~ </a:t>
            </a:r>
            <a:r>
              <a:rPr lang="ko-KR" altLang="en-US" b="1"/>
              <a:t>식</a:t>
            </a:r>
            <a:r>
              <a:rPr lang="en-US" altLang="ko-KR" b="1"/>
              <a:t>(57) &amp; </a:t>
            </a:r>
            <a:r>
              <a:rPr lang="ko-KR" altLang="en-US" b="1"/>
              <a:t>식</a:t>
            </a:r>
            <a:r>
              <a:rPr lang="en-US" altLang="ko-KR" b="1"/>
              <a:t>(52) ~ </a:t>
            </a:r>
            <a:r>
              <a:rPr lang="ko-KR" altLang="en-US" b="1"/>
              <a:t>식</a:t>
            </a:r>
            <a:r>
              <a:rPr lang="en-US" altLang="ko-KR" b="1"/>
              <a:t>(57)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 sz="2600" b="1">
                    <a:solidFill>
                      <a:srgbClr val="1985D2"/>
                    </a:solidFill>
                  </a:rPr>
                  <a:t> Constarints of ramp-rate</a:t>
                </a:r>
              </a:p>
              <a:p>
                <a:pPr lvl="1">
                  <a:buFontTx/>
                  <a:buChar char="-"/>
                </a:pPr>
                <a:r>
                  <a:rPr lang="ko-KR" altLang="en-US" b="1"/>
                  <a:t>식</a:t>
                </a:r>
                <a:r>
                  <a:rPr lang="en-US" altLang="ko-KR" b="1"/>
                  <a:t>(43)~</a:t>
                </a:r>
                <a:r>
                  <a:rPr lang="ko-KR" altLang="en-US" b="1"/>
                  <a:t>식</a:t>
                </a:r>
                <a:r>
                  <a:rPr lang="en-US" altLang="ko-KR" b="1"/>
                  <a:t>(51) : Ramp-rate of ESS in day-ahead</a:t>
                </a:r>
              </a:p>
              <a:p>
                <a:pPr lvl="2"/>
                <a:r>
                  <a:rPr lang="ko-KR" altLang="en-US" sz="2200"/>
                  <a:t>식</a:t>
                </a:r>
                <a:r>
                  <a:rPr lang="en-US" altLang="ko-KR" sz="2200"/>
                  <a:t>(51)</a:t>
                </a:r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3">
                  <a:buFont typeface="Wingdings" panose="05000000000000000000" pitchFamily="2" charset="2"/>
                  <a:buChar char="ü"/>
                </a:pPr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b="1"/>
              </a:p>
              <a:p>
                <a:pPr marL="914400" lvl="2" indent="0">
                  <a:buNone/>
                </a:pPr>
                <a:endParaRPr lang="en-US" altLang="ko-KR" b="1"/>
              </a:p>
              <a:p>
                <a:pPr lvl="1">
                  <a:buFontTx/>
                  <a:buChar char="-"/>
                </a:pPr>
                <a:endParaRPr lang="en-US" altLang="ko-KR" b="1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lvl="2"/>
                <a:endParaRPr lang="en-US" altLang="ko-KR" sz="2200"/>
              </a:p>
              <a:p>
                <a:pPr marL="914400" lvl="2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0A2C574-7B8D-4934-94D2-84F5A39A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59"/>
                <a:ext cx="11996956" cy="5797445"/>
              </a:xfrm>
              <a:blipFill>
                <a:blip r:embed="rId2"/>
                <a:stretch>
                  <a:fillRect l="-762" t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/>
              <p:nvPr/>
            </p:nvSpPr>
            <p:spPr>
              <a:xfrm>
                <a:off x="1784061" y="2445357"/>
                <a:ext cx="9029348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ACA77F-A139-4C34-9051-973AA969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2445357"/>
                <a:ext cx="9029348" cy="537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/>
              <p:nvPr/>
            </p:nvSpPr>
            <p:spPr>
              <a:xfrm>
                <a:off x="1784061" y="3452036"/>
                <a:ext cx="9029348" cy="53739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𝑫𝑨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𝑹𝑺</m:t>
                            </m:r>
                          </m:sup>
                        </m:sSubSup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BFBA0-D752-48B8-B26B-36CAFCE0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61" y="3452036"/>
                <a:ext cx="9029348" cy="537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72F651-AA5B-4D77-9361-6B6F42CE567E}"/>
              </a:ext>
            </a:extLst>
          </p:cNvPr>
          <p:cNvSpPr txBox="1"/>
          <p:nvPr/>
        </p:nvSpPr>
        <p:spPr>
          <a:xfrm>
            <a:off x="799403" y="24453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(51)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B1A7-F06F-4C83-B7D7-F20954CC4A3E}"/>
              </a:ext>
            </a:extLst>
          </p:cNvPr>
          <p:cNvSpPr txBox="1"/>
          <p:nvPr/>
        </p:nvSpPr>
        <p:spPr>
          <a:xfrm>
            <a:off x="799403" y="345203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(51)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2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(61) ~ </a:t>
            </a:r>
            <a:r>
              <a:rPr lang="ko-KR" altLang="en-US" b="1"/>
              <a:t>식</a:t>
            </a:r>
            <a:r>
              <a:rPr lang="en-US" altLang="ko-KR" b="1"/>
              <a:t>(63)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Constraints of uncertain parameters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(61)~</a:t>
            </a:r>
            <a:r>
              <a:rPr lang="ko-KR" altLang="en-US" b="1"/>
              <a:t>식</a:t>
            </a:r>
            <a:r>
              <a:rPr lang="en-US" altLang="ko-KR" b="1"/>
              <a:t>(63) </a:t>
            </a:r>
          </a:p>
          <a:p>
            <a:pPr lvl="2"/>
            <a:r>
              <a:rPr lang="en-US" altLang="ko-KR" sz="2200"/>
              <a:t>Variation intervals of deployed power in up/down-regulation services &amp; real-time realization of wind power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</a:t>
            </a:r>
            <a:r>
              <a:rPr lang="ko-KR" altLang="en-US" sz="2000"/>
              <a:t>식</a:t>
            </a:r>
            <a:r>
              <a:rPr lang="en-US" altLang="ko-KR" sz="2000"/>
              <a:t>(61) :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</a:t>
            </a:r>
            <a:r>
              <a:rPr lang="ko-KR" altLang="en-US" sz="2000"/>
              <a:t>식</a:t>
            </a:r>
            <a:r>
              <a:rPr lang="en-US" altLang="ko-KR" sz="2000"/>
              <a:t>(62) :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</a:t>
            </a:r>
            <a:r>
              <a:rPr lang="ko-KR" altLang="en-US" sz="2000"/>
              <a:t>식</a:t>
            </a:r>
            <a:r>
              <a:rPr lang="en-US" altLang="ko-KR" sz="2000"/>
              <a:t>(63) :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marL="1371600" lvl="3" indent="0">
              <a:buNone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8C475A-D7A0-44D1-8210-2F9CCCF490FA}"/>
                  </a:ext>
                </a:extLst>
              </p:cNvPr>
              <p:cNvSpPr txBox="1"/>
              <p:nvPr/>
            </p:nvSpPr>
            <p:spPr>
              <a:xfrm>
                <a:off x="2044121" y="2882247"/>
                <a:ext cx="4524460" cy="5467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8C475A-D7A0-44D1-8210-2F9CCCF4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21" y="2882247"/>
                <a:ext cx="4524460" cy="546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C136830-E158-4A2D-99DA-4536D50854D7}"/>
              </a:ext>
            </a:extLst>
          </p:cNvPr>
          <p:cNvSpPr txBox="1"/>
          <p:nvPr/>
        </p:nvSpPr>
        <p:spPr>
          <a:xfrm>
            <a:off x="1059462" y="288224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(61)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060BF3-38C3-44FB-9892-7FB3C86C70B0}"/>
                  </a:ext>
                </a:extLst>
              </p:cNvPr>
              <p:cNvSpPr txBox="1"/>
              <p:nvPr/>
            </p:nvSpPr>
            <p:spPr>
              <a:xfrm>
                <a:off x="2044121" y="4282546"/>
                <a:ext cx="4524460" cy="5467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𝑫𝑹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p>
                    </m:sSubSup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060BF3-38C3-44FB-9892-7FB3C86C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21" y="4282546"/>
                <a:ext cx="4524460" cy="546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18B2E4-AD7F-4E8F-AC9E-D7E78A516D29}"/>
              </a:ext>
            </a:extLst>
          </p:cNvPr>
          <p:cNvSpPr txBox="1"/>
          <p:nvPr/>
        </p:nvSpPr>
        <p:spPr>
          <a:xfrm>
            <a:off x="1059462" y="428254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(62)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AB23BD-FBA4-4AA9-AF3A-8BC395F8A5E9}"/>
                  </a:ext>
                </a:extLst>
              </p:cNvPr>
              <p:cNvSpPr txBox="1"/>
              <p:nvPr/>
            </p:nvSpPr>
            <p:spPr>
              <a:xfrm>
                <a:off x="2044120" y="5604275"/>
                <a:ext cx="5094911" cy="53386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</m:oMath>
                </a14:m>
                <a:endParaRPr lang="ko-KR" altLang="en-US" sz="2400" b="1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AB23BD-FBA4-4AA9-AF3A-8BC395F8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20" y="5604275"/>
                <a:ext cx="5094911" cy="533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239E611-DECC-48EB-A388-8460839B7C13}"/>
              </a:ext>
            </a:extLst>
          </p:cNvPr>
          <p:cNvSpPr txBox="1"/>
          <p:nvPr/>
        </p:nvSpPr>
        <p:spPr>
          <a:xfrm>
            <a:off x="1059462" y="5604275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(63)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0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424C48-FAB2-4AEC-9718-09310E954ADF}"/>
              </a:ext>
            </a:extLst>
          </p:cNvPr>
          <p:cNvSpPr txBox="1"/>
          <p:nvPr/>
        </p:nvSpPr>
        <p:spPr>
          <a:xfrm>
            <a:off x="0" y="2736908"/>
            <a:ext cx="12192000" cy="1384184"/>
          </a:xfrm>
          <a:prstGeom prst="rect">
            <a:avLst/>
          </a:prstGeom>
          <a:solidFill>
            <a:srgbClr val="005496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A86-C1D0-42A2-AE87-599C33946E16}"/>
              </a:ext>
            </a:extLst>
          </p:cNvPr>
          <p:cNvSpPr txBox="1"/>
          <p:nvPr/>
        </p:nvSpPr>
        <p:spPr>
          <a:xfrm>
            <a:off x="761300" y="3075057"/>
            <a:ext cx="1066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Income &amp; Cost in day-ahead and real-time 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(2) ~ </a:t>
            </a:r>
            <a:r>
              <a:rPr lang="ko-KR" altLang="en-US" b="1"/>
              <a:t>식</a:t>
            </a:r>
            <a:r>
              <a:rPr lang="en-US" altLang="ko-KR" b="1"/>
              <a:t>(3)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&amp; cost of owner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(2) : Income of owner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marL="457200" lvl="1" indent="0">
              <a:buNone/>
            </a:pPr>
            <a:endParaRPr lang="en-US" altLang="ko-KR" sz="1800" b="1"/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(3) : Cost of owner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36830-E158-4A2D-99DA-4536D50854D7}"/>
              </a:ext>
            </a:extLst>
          </p:cNvPr>
          <p:cNvSpPr txBox="1"/>
          <p:nvPr/>
        </p:nvSpPr>
        <p:spPr>
          <a:xfrm>
            <a:off x="29362" y="2519859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(2)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DD72DC62-FC1B-4F81-808F-22D2FC84D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6230" y="1634957"/>
                <a:ext cx="11499908" cy="22818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:endParaRPr lang="en-US" altLang="ko-KR" sz="2200" b="1" i="1">
                  <a:latin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DD72DC62-FC1B-4F81-808F-22D2FC84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230" y="1634957"/>
                <a:ext cx="11499908" cy="2281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410869C8-DCA2-4C0A-B0AC-FC76C8EE0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6230" y="4551680"/>
                <a:ext cx="12323428" cy="22818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:endParaRPr lang="en-US" altLang="ko-KR" sz="2400" b="1" i="1">
                  <a:latin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410869C8-DCA2-4C0A-B0AC-FC76C8EE0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230" y="4551680"/>
                <a:ext cx="12323428" cy="2281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3C22265-4AE8-4065-BC5C-196C953ADCB7}"/>
              </a:ext>
            </a:extLst>
          </p:cNvPr>
          <p:cNvSpPr txBox="1"/>
          <p:nvPr/>
        </p:nvSpPr>
        <p:spPr>
          <a:xfrm>
            <a:off x="29362" y="5185157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(3)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70B3CD-CF4F-4C89-B3C9-3D3315049B32}"/>
              </a:ext>
            </a:extLst>
          </p:cNvPr>
          <p:cNvCxnSpPr>
            <a:cxnSpLocks/>
          </p:cNvCxnSpPr>
          <p:nvPr/>
        </p:nvCxnSpPr>
        <p:spPr>
          <a:xfrm>
            <a:off x="0" y="4056857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Income in day-ahead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in day-ahead</a:t>
            </a: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sz="200" b="1"/>
          </a:p>
          <a:p>
            <a:pPr lvl="1"/>
            <a:r>
              <a:rPr lang="en-US" altLang="ko-KR" b="1"/>
              <a:t>Income of ESS#1 &amp; ESS#2 in day-ahead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marL="457200" lvl="1" indent="0">
              <a:buNone/>
            </a:pPr>
            <a:endParaRPr lang="en-US" altLang="ko-KR" sz="1800" b="1"/>
          </a:p>
          <a:p>
            <a:pPr marL="457200" lvl="1" indent="0">
              <a:buNone/>
            </a:pPr>
            <a:endParaRPr lang="en-US" altLang="ko-KR" b="1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  <a:blipFill>
                <a:blip r:embed="rId2"/>
                <a:stretch>
                  <a:fillRect t="-3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ECE6B4C4-9598-4AFC-A469-062807A34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83" y="3535733"/>
                <a:ext cx="10698734" cy="1677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𝑩𝑬𝑺𝑺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ECE6B4C4-9598-4AFC-A469-062807A34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3535733"/>
                <a:ext cx="10698734" cy="1677202"/>
              </a:xfrm>
              <a:prstGeom prst="rect">
                <a:avLst/>
              </a:prstGeom>
              <a:blipFill>
                <a:blip r:embed="rId3"/>
                <a:stretch>
                  <a:fillRect t="-2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C8E2C7-BEEA-48E0-A488-5C23C6F12443}"/>
              </a:ext>
            </a:extLst>
          </p:cNvPr>
          <p:cNvCxnSpPr>
            <a:cxnSpLocks/>
          </p:cNvCxnSpPr>
          <p:nvPr/>
        </p:nvCxnSpPr>
        <p:spPr>
          <a:xfrm>
            <a:off x="0" y="2887244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8391248C-1F84-49EF-9B27-EC9CEE510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83" y="5257399"/>
                <a:ext cx="10698734" cy="1677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𝑩𝑬𝑺𝑺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8391248C-1F84-49EF-9B27-EC9CEE510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5257399"/>
                <a:ext cx="10698734" cy="1677202"/>
              </a:xfrm>
              <a:prstGeom prst="rect">
                <a:avLst/>
              </a:prstGeom>
              <a:blipFill>
                <a:blip r:embed="rId4"/>
                <a:stretch>
                  <a:fillRect t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48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Income in day-ahead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in day-ahead</a:t>
            </a: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sz="200" b="1"/>
          </a:p>
          <a:p>
            <a:pPr lvl="1"/>
            <a:r>
              <a:rPr lang="en-US" altLang="ko-KR" b="1"/>
              <a:t>Income of wind power in day-ahead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marL="457200" lvl="1" indent="0">
              <a:buNone/>
            </a:pPr>
            <a:endParaRPr lang="en-US" altLang="ko-KR" sz="1800" b="1"/>
          </a:p>
          <a:p>
            <a:pPr marL="457200" lvl="1" indent="0">
              <a:buNone/>
            </a:pPr>
            <a:endParaRPr lang="en-US" altLang="ko-KR" b="1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  <a:blipFill>
                <a:blip r:embed="rId2"/>
                <a:stretch>
                  <a:fillRect t="-3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C8E2C7-BEEA-48E0-A488-5C23C6F12443}"/>
              </a:ext>
            </a:extLst>
          </p:cNvPr>
          <p:cNvCxnSpPr>
            <a:cxnSpLocks/>
          </p:cNvCxnSpPr>
          <p:nvPr/>
        </p:nvCxnSpPr>
        <p:spPr>
          <a:xfrm>
            <a:off x="0" y="2887244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192098-4B01-45D9-9753-8813359C3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0002" y="3535733"/>
                <a:ext cx="8331544" cy="1677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𝑾𝑷𝑹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192098-4B01-45D9-9753-8813359C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2" y="3535733"/>
                <a:ext cx="8331544" cy="1677202"/>
              </a:xfrm>
              <a:prstGeom prst="rect">
                <a:avLst/>
              </a:prstGeom>
              <a:blipFill>
                <a:blip r:embed="rId3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0D8CFE-A8B5-4EEE-A890-E93D2D41C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868260"/>
                <a:ext cx="11351004" cy="2132602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rgbClr val="1985D2"/>
                  </a:buClr>
                  <a:buFont typeface="Wingdings" panose="05000000000000000000" pitchFamily="2" charset="2"/>
                  <a:buChar char="Ø"/>
                </a:pPr>
                <a:r>
                  <a:rPr lang="en-US" altLang="ko-KR"/>
                  <a:t> </a:t>
                </a:r>
                <a:r>
                  <a:rPr lang="en-US" altLang="ko-KR" b="1">
                    <a:solidFill>
                      <a:srgbClr val="1985D2"/>
                    </a:solidFill>
                  </a:rPr>
                  <a:t>Income minus Cost</a:t>
                </a:r>
                <a:endParaRPr lang="en-US" altLang="ko-KR" b="1" dirty="0">
                  <a:solidFill>
                    <a:srgbClr val="1985D2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𝑴𝒂𝒙𝒊𝒎𝒊𝒛𝒆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𝑹𝑺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𝑨𝑽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𝑹𝑶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0D8CFE-A8B5-4EEE-A890-E93D2D41C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868260"/>
                <a:ext cx="11351004" cy="2132602"/>
              </a:xfrm>
              <a:blipFill>
                <a:blip r:embed="rId2"/>
                <a:stretch>
                  <a:fillRect l="-806" t="-4286" r="-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73080C-1727-4B38-9ECB-34104C3945EA}"/>
              </a:ext>
            </a:extLst>
          </p:cNvPr>
          <p:cNvGrpSpPr/>
          <p:nvPr/>
        </p:nvGrpSpPr>
        <p:grpSpPr>
          <a:xfrm>
            <a:off x="1912690" y="5223057"/>
            <a:ext cx="8120542" cy="1535565"/>
            <a:chOff x="1921079" y="5074958"/>
            <a:chExt cx="8120542" cy="153556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6625C43-3E65-493D-8314-564C18608D09}"/>
                </a:ext>
              </a:extLst>
            </p:cNvPr>
            <p:cNvCxnSpPr/>
            <p:nvPr/>
          </p:nvCxnSpPr>
          <p:spPr>
            <a:xfrm>
              <a:off x="1996579" y="6165907"/>
              <a:ext cx="7852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D879DC-E37D-4E9A-88AB-A9926E4E3404}"/>
                </a:ext>
              </a:extLst>
            </p:cNvPr>
            <p:cNvCxnSpPr/>
            <p:nvPr/>
          </p:nvCxnSpPr>
          <p:spPr>
            <a:xfrm>
              <a:off x="5989739" y="5721290"/>
              <a:ext cx="0" cy="8892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1A6820E-0AE2-4487-92A3-13559D667395}"/>
                </a:ext>
              </a:extLst>
            </p:cNvPr>
            <p:cNvCxnSpPr/>
            <p:nvPr/>
          </p:nvCxnSpPr>
          <p:spPr>
            <a:xfrm>
              <a:off x="1921079" y="6353131"/>
              <a:ext cx="40518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FDC83-B61C-45A0-AC6D-DAD6F3B21154}"/>
                </a:ext>
              </a:extLst>
            </p:cNvPr>
            <p:cNvSpPr txBox="1"/>
            <p:nvPr/>
          </p:nvSpPr>
          <p:spPr>
            <a:xfrm>
              <a:off x="5233025" y="5074958"/>
              <a:ext cx="15134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Day-ahead </a:t>
              </a:r>
              <a:br>
                <a:rPr lang="en-US" altLang="ko-KR" dirty="0"/>
              </a:br>
              <a:r>
                <a:rPr lang="en-US" altLang="ko-KR" dirty="0"/>
                <a:t>market close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AEEAB2-85E4-4336-82F5-41A1D74656E7}"/>
                </a:ext>
              </a:extLst>
            </p:cNvPr>
            <p:cNvSpPr txBox="1"/>
            <p:nvPr/>
          </p:nvSpPr>
          <p:spPr>
            <a:xfrm>
              <a:off x="1921079" y="5259624"/>
              <a:ext cx="30137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Day-ahead Energy Market</a:t>
              </a:r>
            </a:p>
            <a:p>
              <a:pPr algn="ctr"/>
              <a:r>
                <a:rPr lang="en-US" altLang="ko-KR" dirty="0"/>
                <a:t>&amp;</a:t>
              </a:r>
            </a:p>
            <a:p>
              <a:pPr algn="ctr"/>
              <a:r>
                <a:rPr lang="en-US" altLang="ko-KR" dirty="0"/>
                <a:t>Day-ahead Reserve 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E1E964-DC04-471F-8352-CBACD852D74B}"/>
                </a:ext>
              </a:extLst>
            </p:cNvPr>
            <p:cNvSpPr txBox="1"/>
            <p:nvPr/>
          </p:nvSpPr>
          <p:spPr>
            <a:xfrm>
              <a:off x="7048802" y="5477246"/>
              <a:ext cx="2191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Real-time up/down</a:t>
              </a:r>
              <a:br>
                <a:rPr lang="en-US" altLang="ko-KR"/>
              </a:br>
              <a:r>
                <a:rPr lang="en-US" altLang="ko-KR"/>
                <a:t>regulation </a:t>
              </a:r>
              <a:r>
                <a:rPr lang="en-US" altLang="ko-KR" dirty="0"/>
                <a:t>market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0290302-5E26-404A-8C42-71CD516D8E9E}"/>
                </a:ext>
              </a:extLst>
            </p:cNvPr>
            <p:cNvCxnSpPr/>
            <p:nvPr/>
          </p:nvCxnSpPr>
          <p:spPr>
            <a:xfrm>
              <a:off x="5989739" y="6353131"/>
              <a:ext cx="4051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839F182D-2BB6-40BE-BE97-21C06EC8DD57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6319694-CF5C-4B9C-8A28-65D81630B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02" y="3492053"/>
                <a:ext cx="11499908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</m:t>
                                                </m:r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6319694-CF5C-4B9C-8A28-65D81630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" y="3492053"/>
                <a:ext cx="11499908" cy="1579208"/>
              </a:xfrm>
              <a:prstGeom prst="rect">
                <a:avLst/>
              </a:prstGeom>
              <a:blipFill>
                <a:blip r:embed="rId3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4F791B-200C-468D-9EE0-B8F20CD7E803}"/>
              </a:ext>
            </a:extLst>
          </p:cNvPr>
          <p:cNvCxnSpPr>
            <a:cxnSpLocks/>
          </p:cNvCxnSpPr>
          <p:nvPr/>
        </p:nvCxnSpPr>
        <p:spPr>
          <a:xfrm>
            <a:off x="0" y="3171039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065D86FC-B714-4119-ACE3-652DA205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Objective Function - </a:t>
            </a:r>
            <a:r>
              <a:rPr lang="ko-KR" altLang="en-US" b="1"/>
              <a:t>식</a:t>
            </a:r>
            <a:r>
              <a:rPr lang="en-US" altLang="ko-KR" b="1"/>
              <a:t>(65)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183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Income in real-time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in real-time</a:t>
            </a: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sz="200" b="1"/>
          </a:p>
          <a:p>
            <a:pPr lvl="1"/>
            <a:r>
              <a:rPr lang="en-US" altLang="ko-KR" b="1"/>
              <a:t>Income of ESS#1 &amp; ESS#2 in real-time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marL="457200" lvl="1" indent="0">
              <a:buNone/>
            </a:pPr>
            <a:endParaRPr lang="en-US" altLang="ko-KR" sz="1800" b="1"/>
          </a:p>
          <a:p>
            <a:pPr marL="457200" lvl="1" indent="0">
              <a:buNone/>
            </a:pPr>
            <a:endParaRPr lang="en-US" altLang="ko-KR" b="1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  <a:blipFill>
                <a:blip r:embed="rId2"/>
                <a:stretch>
                  <a:fillRect t="-3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ECE6B4C4-9598-4AFC-A469-062807A34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83" y="3535733"/>
                <a:ext cx="10698734" cy="1677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𝑩𝑬𝑺𝑺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ECE6B4C4-9598-4AFC-A469-062807A34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3535733"/>
                <a:ext cx="10698734" cy="1677202"/>
              </a:xfrm>
              <a:prstGeom prst="rect">
                <a:avLst/>
              </a:prstGeom>
              <a:blipFill>
                <a:blip r:embed="rId3"/>
                <a:stretch>
                  <a:fillRect t="-2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C8E2C7-BEEA-48E0-A488-5C23C6F12443}"/>
              </a:ext>
            </a:extLst>
          </p:cNvPr>
          <p:cNvCxnSpPr>
            <a:cxnSpLocks/>
          </p:cNvCxnSpPr>
          <p:nvPr/>
        </p:nvCxnSpPr>
        <p:spPr>
          <a:xfrm>
            <a:off x="0" y="2887244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8391248C-1F84-49EF-9B27-EC9CEE510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83" y="5257399"/>
                <a:ext cx="10698734" cy="1677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𝑩𝑬𝑺𝑺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8391248C-1F84-49EF-9B27-EC9CEE510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5257399"/>
                <a:ext cx="10698734" cy="1677202"/>
              </a:xfrm>
              <a:prstGeom prst="rect">
                <a:avLst/>
              </a:prstGeom>
              <a:blipFill>
                <a:blip r:embed="rId4"/>
                <a:stretch>
                  <a:fillRect t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3">
            <a:extLst>
              <a:ext uri="{FF2B5EF4-FFF2-40B4-BE49-F238E27FC236}">
                <a16:creationId xmlns:a16="http://schemas.microsoft.com/office/drawing/2014/main" id="{922B14EC-4FF1-46BB-B90E-4A08B79DF696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제목 1">
            <a:extLst>
              <a:ext uri="{FF2B5EF4-FFF2-40B4-BE49-F238E27FC236}">
                <a16:creationId xmlns:a16="http://schemas.microsoft.com/office/drawing/2014/main" id="{EA607717-DA18-404E-B466-07A361C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Income in real-time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A2C574-7B8D-4934-94D2-84F5A39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in real-time</a:t>
            </a: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sz="200" b="1"/>
          </a:p>
          <a:p>
            <a:pPr lvl="1"/>
            <a:r>
              <a:rPr lang="en-US" altLang="ko-KR" b="1"/>
              <a:t>Income of wind power in real-time</a:t>
            </a:r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lvl="1">
              <a:buFontTx/>
              <a:buChar char="-"/>
            </a:pPr>
            <a:endParaRPr lang="en-US" altLang="ko-KR" b="1"/>
          </a:p>
          <a:p>
            <a:pPr marL="457200" lvl="1" indent="0">
              <a:buNone/>
            </a:pPr>
            <a:endParaRPr lang="en-US" altLang="ko-KR" b="1"/>
          </a:p>
          <a:p>
            <a:pPr marL="457200" lvl="1" indent="0">
              <a:buNone/>
            </a:pPr>
            <a:endParaRPr lang="en-US" altLang="ko-KR" sz="1800" b="1"/>
          </a:p>
          <a:p>
            <a:pPr marL="457200" lvl="1" indent="0">
              <a:buNone/>
            </a:pPr>
            <a:endParaRPr lang="en-US" altLang="ko-KR" b="1"/>
          </a:p>
          <a:p>
            <a:pPr lvl="2"/>
            <a:endParaRPr lang="en-US" altLang="ko-KR" sz="220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1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lvl="2"/>
            <a:endParaRPr lang="en-US" altLang="ko-KR" sz="2200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𝑫𝑨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7EF3326A-C9FD-4E63-A562-BFDFA495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96" y="1303062"/>
                <a:ext cx="12617741" cy="1579208"/>
              </a:xfrm>
              <a:prstGeom prst="rect">
                <a:avLst/>
              </a:prstGeom>
              <a:blipFill>
                <a:blip r:embed="rId2"/>
                <a:stretch>
                  <a:fillRect t="-3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C8E2C7-BEEA-48E0-A488-5C23C6F12443}"/>
              </a:ext>
            </a:extLst>
          </p:cNvPr>
          <p:cNvCxnSpPr>
            <a:cxnSpLocks/>
          </p:cNvCxnSpPr>
          <p:nvPr/>
        </p:nvCxnSpPr>
        <p:spPr>
          <a:xfrm>
            <a:off x="0" y="2887244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192098-4B01-45D9-9753-8813359C3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0002" y="3535733"/>
                <a:ext cx="8331544" cy="1471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𝑾𝑷𝑹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192098-4B01-45D9-9753-8813359C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2" y="3535733"/>
                <a:ext cx="8331544" cy="1471780"/>
              </a:xfrm>
              <a:prstGeom prst="rect">
                <a:avLst/>
              </a:prstGeom>
              <a:blipFill>
                <a:blip r:embed="rId3"/>
                <a:stretch>
                  <a:fillRect t="-1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77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0D8CFE-A8B5-4EEE-A890-E93D2D41C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2" y="1383815"/>
                <a:ext cx="11351004" cy="2132602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>
                    <a:solidFill>
                      <a:schemeClr val="bg1"/>
                    </a:solidFill>
                  </a:rPr>
                  <a:t> Income minus Cost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𝑴𝒂𝒙𝒊𝒎𝒊𝒛𝒆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𝑫𝑨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𝑫𝑨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𝑹𝑺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𝒕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𝒋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𝑹𝑺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𝑫𝑪𝑯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𝒔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𝑪𝑯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ko-KR" altLang="en-US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200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𝒕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𝒋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𝑫𝑨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𝑨𝑽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𝑹𝑶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0D8CFE-A8B5-4EEE-A890-E93D2D41C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2" y="1383815"/>
                <a:ext cx="11351004" cy="2132602"/>
              </a:xfrm>
              <a:blipFill>
                <a:blip r:embed="rId2"/>
                <a:stretch>
                  <a:fillRect l="-806" t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839F182D-2BB6-40BE-BE97-21C06EC8DD57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6319694-CF5C-4B9C-8A28-65D81630B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02" y="4734906"/>
                <a:ext cx="11499908" cy="1579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𝑨𝑽</m:t>
                        </m:r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200" b="1" i="1" smtClean="0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𝑫𝑪𝑯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𝑪𝑯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</m:t>
                                                </m:r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200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200" b="1" i="1" dirty="0"/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16319694-CF5C-4B9C-8A28-65D81630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" y="4734906"/>
                <a:ext cx="11499908" cy="1579208"/>
              </a:xfrm>
              <a:prstGeom prst="rect">
                <a:avLst/>
              </a:prstGeom>
              <a:blipFill>
                <a:blip r:embed="rId3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4F791B-200C-468D-9EE0-B8F20CD7E803}"/>
              </a:ext>
            </a:extLst>
          </p:cNvPr>
          <p:cNvCxnSpPr>
            <a:cxnSpLocks/>
          </p:cNvCxnSpPr>
          <p:nvPr/>
        </p:nvCxnSpPr>
        <p:spPr>
          <a:xfrm>
            <a:off x="0" y="378002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A322D3-F6EB-4E99-A85E-EEB525D01831}"/>
              </a:ext>
            </a:extLst>
          </p:cNvPr>
          <p:cNvSpPr txBox="1"/>
          <p:nvPr/>
        </p:nvSpPr>
        <p:spPr>
          <a:xfrm>
            <a:off x="74802" y="910509"/>
            <a:ext cx="5293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2600" b="1">
                <a:solidFill>
                  <a:srgbClr val="1985D2"/>
                </a:solidFill>
              </a:rPr>
              <a:t>Day-ahead income &amp; cost</a:t>
            </a:r>
            <a:endParaRPr lang="ko-KR" altLang="en-US" sz="2600" b="1">
              <a:solidFill>
                <a:srgbClr val="1985D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AA934-CB6F-4DD0-A050-09C60FFF940B}"/>
              </a:ext>
            </a:extLst>
          </p:cNvPr>
          <p:cNvSpPr txBox="1"/>
          <p:nvPr/>
        </p:nvSpPr>
        <p:spPr>
          <a:xfrm>
            <a:off x="74802" y="3979513"/>
            <a:ext cx="5293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2600" b="1">
                <a:solidFill>
                  <a:srgbClr val="1985D2"/>
                </a:solidFill>
              </a:rPr>
              <a:t>Real-time income &amp; cost</a:t>
            </a:r>
            <a:endParaRPr lang="ko-KR" altLang="en-US" sz="2600" b="1">
              <a:solidFill>
                <a:srgbClr val="1985D2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5282F49-E941-40BB-9E4B-52C4FCE0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Objective Function - </a:t>
            </a:r>
            <a:r>
              <a:rPr lang="ko-KR" altLang="en-US" b="1"/>
              <a:t>식</a:t>
            </a:r>
            <a:r>
              <a:rPr lang="en-US" altLang="ko-KR" b="1"/>
              <a:t>(65)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03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8CFE-A8B5-4EEE-A890-E93D2D41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60"/>
            <a:ext cx="11701303" cy="5079534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minus Cost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b="1"/>
              <a:t>Income</a:t>
            </a:r>
          </a:p>
          <a:p>
            <a:pPr lvl="2"/>
            <a:r>
              <a:rPr lang="en-US" altLang="ko-KR" sz="2200"/>
              <a:t> Day-ahead &amp; Real-time </a:t>
            </a:r>
            <a:r>
              <a:rPr lang="en-US" altLang="ko-KR" sz="2200" dirty="0"/>
              <a:t>income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Day-ahead </a:t>
            </a:r>
            <a:r>
              <a:rPr lang="en-US" altLang="ko-KR" sz="2000" dirty="0"/>
              <a:t>income: Power sold </a:t>
            </a:r>
            <a:r>
              <a:rPr lang="en-US" altLang="ko-KR" sz="2000"/>
              <a:t>or purchased </a:t>
            </a:r>
            <a:r>
              <a:rPr lang="en-US" altLang="ko-KR" sz="2000" dirty="0"/>
              <a:t>in energy market </a:t>
            </a:r>
            <a:br>
              <a:rPr lang="en-US" altLang="ko-KR" sz="2000" dirty="0"/>
            </a:br>
            <a:r>
              <a:rPr lang="en-US" altLang="ko-KR" sz="2000"/>
              <a:t>                           &amp; Reserve scheduled </a:t>
            </a:r>
            <a:r>
              <a:rPr lang="en-US" altLang="ko-KR" sz="2000" dirty="0"/>
              <a:t>in </a:t>
            </a:r>
            <a:r>
              <a:rPr lang="en-US" altLang="ko-KR" sz="2000"/>
              <a:t>reserve market</a:t>
            </a:r>
          </a:p>
          <a:p>
            <a:pPr marL="1828800" lvl="4" indent="0">
              <a:buNone/>
            </a:pPr>
            <a:endParaRPr lang="en-US" altLang="ko-KR" sz="2000" b="1"/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Real-time income: Deployed up/down-regulation power in</a:t>
            </a:r>
            <a:r>
              <a:rPr lang="ko-KR" altLang="en-US" sz="2000"/>
              <a:t> </a:t>
            </a:r>
            <a:r>
              <a:rPr lang="en-US" altLang="ko-KR" sz="2000"/>
              <a:t>the regulation ancillary </a:t>
            </a:r>
          </a:p>
          <a:p>
            <a:pPr marL="1371600" lvl="3" indent="0">
              <a:buNone/>
            </a:pPr>
            <a:r>
              <a:rPr lang="en-US" altLang="ko-KR" sz="2000"/>
              <a:t>                           service</a:t>
            </a:r>
          </a:p>
          <a:p>
            <a:pPr lvl="2"/>
            <a:endParaRPr lang="ko-KR" altLang="en-US" dirty="0"/>
          </a:p>
        </p:txBody>
      </p: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839F182D-2BB6-40BE-BE97-21C06EC8DD57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A7A1F5-3EF5-4FA3-A4BB-08DC86A345F0}"/>
                  </a:ext>
                </a:extLst>
              </p:cNvPr>
              <p:cNvSpPr txBox="1"/>
              <p:nvPr/>
            </p:nvSpPr>
            <p:spPr>
              <a:xfrm>
                <a:off x="1507223" y="2717618"/>
                <a:ext cx="9306185" cy="113550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𝑫𝑨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𝑫𝑨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𝑹𝑺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𝑹𝑺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0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A7A1F5-3EF5-4FA3-A4BB-08DC86A3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3" y="2717618"/>
                <a:ext cx="9306185" cy="1135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3248B-FA2C-4ADA-B008-28386E12EBB1}"/>
                  </a:ext>
                </a:extLst>
              </p:cNvPr>
              <p:cNvSpPr txBox="1"/>
              <p:nvPr/>
            </p:nvSpPr>
            <p:spPr>
              <a:xfrm>
                <a:off x="1507223" y="4812290"/>
                <a:ext cx="7913613" cy="113550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𝑼𝑹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𝑼𝑹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4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𝑫𝑹</m:t>
                                    </m:r>
                                  </m:sup>
                                </m:sSub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𝑫𝑹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3248B-FA2C-4ADA-B008-28386E12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3" y="4812290"/>
                <a:ext cx="7913613" cy="1135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제목 1">
            <a:extLst>
              <a:ext uri="{FF2B5EF4-FFF2-40B4-BE49-F238E27FC236}">
                <a16:creationId xmlns:a16="http://schemas.microsoft.com/office/drawing/2014/main" id="{64D5EED4-0741-4744-9213-0BFFD9D5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Objective Function - </a:t>
            </a:r>
            <a:r>
              <a:rPr lang="ko-KR" altLang="en-US" b="1"/>
              <a:t>식</a:t>
            </a:r>
            <a:r>
              <a:rPr lang="en-US" altLang="ko-KR" b="1"/>
              <a:t>(65)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030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8CFE-A8B5-4EEE-A890-E93D2D41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Income minus Cost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altLang="ko-KR" b="1"/>
              <a:t>Cost</a:t>
            </a:r>
          </a:p>
          <a:p>
            <a:pPr lvl="2"/>
            <a:r>
              <a:rPr lang="en-US" altLang="ko-KR" sz="2200"/>
              <a:t> Day-ahead &amp; Real-time Marginal cost of ESS and Wind Power</a:t>
            </a:r>
            <a:endParaRPr lang="en-US" altLang="ko-KR" sz="22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Day-ahead cost: Scheduled from charging/discharging and wind generation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marL="1828800" lvl="4" indent="0">
              <a:buNone/>
            </a:pPr>
            <a:endParaRPr lang="en-US" altLang="ko-KR" sz="2000" b="1"/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Real-time cost: Deployed up/down-regulation power </a:t>
            </a:r>
            <a:br>
              <a:rPr lang="en-US" altLang="ko-KR" sz="2000"/>
            </a:br>
            <a:r>
              <a:rPr lang="en-US" altLang="ko-KR" sz="2000"/>
              <a:t>                    from charging/discharging and wind generation</a:t>
            </a:r>
          </a:p>
          <a:p>
            <a:pPr marL="1828800" lvl="4" indent="0">
              <a:buNone/>
            </a:pPr>
            <a:r>
              <a:rPr lang="en-US" altLang="ko-KR"/>
              <a:t>-  Up-regulation: Discharging + Increasing wind</a:t>
            </a:r>
          </a:p>
          <a:p>
            <a:pPr marL="1828800" lvl="4" indent="0">
              <a:buNone/>
            </a:pPr>
            <a:r>
              <a:rPr lang="en-US" altLang="ko-KR"/>
              <a:t>-  Down-regulation: Charging</a:t>
            </a:r>
          </a:p>
          <a:p>
            <a:pPr lvl="2"/>
            <a:endParaRPr lang="ko-KR" altLang="en-US" dirty="0"/>
          </a:p>
        </p:txBody>
      </p:sp>
      <p:cxnSp>
        <p:nvCxnSpPr>
          <p:cNvPr id="16" name="직선 연결선 13">
            <a:extLst>
              <a:ext uri="{FF2B5EF4-FFF2-40B4-BE49-F238E27FC236}">
                <a16:creationId xmlns:a16="http://schemas.microsoft.com/office/drawing/2014/main" id="{839F182D-2BB6-40BE-BE97-21C06EC8DD57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A7A1F5-3EF5-4FA3-A4BB-08DC86A345F0}"/>
                  </a:ext>
                </a:extLst>
              </p:cNvPr>
              <p:cNvSpPr txBox="1"/>
              <p:nvPr/>
            </p:nvSpPr>
            <p:spPr>
              <a:xfrm>
                <a:off x="1507224" y="2580885"/>
                <a:ext cx="9725635" cy="60324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𝑫𝑪𝑯</m:t>
                                        </m:r>
                                      </m:sup>
                                    </m:sSubSup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𝑪𝑯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200" b="1" i="1"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A7A1F5-3EF5-4FA3-A4BB-08DC86A3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4" y="2580885"/>
                <a:ext cx="9725635" cy="603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3248B-FA2C-4ADA-B008-28386E12EBB1}"/>
                  </a:ext>
                </a:extLst>
              </p:cNvPr>
              <p:cNvSpPr txBox="1"/>
              <p:nvPr/>
            </p:nvSpPr>
            <p:spPr>
              <a:xfrm>
                <a:off x="1507223" y="4772884"/>
                <a:ext cx="10010861" cy="60741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𝑫𝑪𝑯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𝑫𝑪𝑯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𝑪𝑯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𝑫𝑹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00" b="1" i="1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ko-KR" altLang="en-US" sz="22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3248B-FA2C-4ADA-B008-28386E12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3" y="4772884"/>
                <a:ext cx="10010861" cy="607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D14043D7-25BA-46AC-8490-818B3B9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Objective Function - </a:t>
            </a:r>
            <a:r>
              <a:rPr lang="ko-KR" altLang="en-US" b="1"/>
              <a:t>식</a:t>
            </a:r>
            <a:r>
              <a:rPr lang="en-US" altLang="ko-KR" b="1"/>
              <a:t>(65)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30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424C48-FAB2-4AEC-9718-09310E954ADF}"/>
              </a:ext>
            </a:extLst>
          </p:cNvPr>
          <p:cNvSpPr txBox="1"/>
          <p:nvPr/>
        </p:nvSpPr>
        <p:spPr>
          <a:xfrm>
            <a:off x="0" y="2736908"/>
            <a:ext cx="12192000" cy="1384184"/>
          </a:xfrm>
          <a:prstGeom prst="rect">
            <a:avLst/>
          </a:prstGeom>
          <a:solidFill>
            <a:srgbClr val="005496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A86-C1D0-42A2-AE87-599C33946E16}"/>
              </a:ext>
            </a:extLst>
          </p:cNvPr>
          <p:cNvSpPr txBox="1"/>
          <p:nvPr/>
        </p:nvSpPr>
        <p:spPr>
          <a:xfrm>
            <a:off x="3717721" y="3075057"/>
            <a:ext cx="475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Constraints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(7) ~ </a:t>
            </a:r>
            <a:r>
              <a:rPr lang="ko-KR" altLang="en-US" b="1"/>
              <a:t>식</a:t>
            </a:r>
            <a:r>
              <a:rPr lang="en-US" altLang="ko-KR" b="1"/>
              <a:t>(9)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Day-ahead energy &amp; reserve</a:t>
            </a:r>
          </a:p>
          <a:p>
            <a:pPr marL="457200" lvl="1" indent="0">
              <a:buNone/>
            </a:pPr>
            <a:r>
              <a:rPr lang="en-US" altLang="ko-KR" b="1"/>
              <a:t>- </a:t>
            </a:r>
            <a:r>
              <a:rPr lang="ko-KR" altLang="en-US" b="1"/>
              <a:t>식</a:t>
            </a:r>
            <a:r>
              <a:rPr lang="en-US" altLang="ko-KR" b="1"/>
              <a:t>(7), </a:t>
            </a:r>
            <a:r>
              <a:rPr lang="ko-KR" altLang="en-US" b="1"/>
              <a:t>식</a:t>
            </a:r>
            <a:r>
              <a:rPr lang="en-US" altLang="ko-KR" b="1"/>
              <a:t>(8) : Day-ahead energy</a:t>
            </a:r>
            <a:endParaRPr lang="en-US" altLang="ko-KR" b="1" dirty="0"/>
          </a:p>
          <a:p>
            <a:pPr lvl="2"/>
            <a:r>
              <a:rPr lang="en-US" altLang="ko-KR" sz="2200"/>
              <a:t> Selling and buying energy in day-ahead energy market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</a:t>
            </a:r>
            <a:r>
              <a:rPr lang="ko-KR" altLang="en-US" sz="2000"/>
              <a:t>식</a:t>
            </a:r>
            <a:r>
              <a:rPr lang="en-US" altLang="ko-KR" sz="2000"/>
              <a:t>(7) : Selling energy in day-ahead energy market 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marL="1828800" lvl="4" indent="0">
              <a:buNone/>
            </a:pPr>
            <a:endParaRPr lang="en-US" altLang="ko-KR" sz="2000" b="1"/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2000"/>
              <a:t>식</a:t>
            </a:r>
            <a:r>
              <a:rPr lang="en-US" altLang="ko-KR" sz="2000"/>
              <a:t>(8) : Buying energy in day-ahead energy market 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lvl="3"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b="1"/>
              <a:t>- </a:t>
            </a:r>
            <a:r>
              <a:rPr lang="ko-KR" altLang="en-US" b="1"/>
              <a:t>식</a:t>
            </a:r>
            <a:r>
              <a:rPr lang="en-US" altLang="ko-KR" b="1"/>
              <a:t>(9) : Reserve</a:t>
            </a:r>
          </a:p>
          <a:p>
            <a:pPr lvl="2"/>
            <a:r>
              <a:rPr lang="en-US" altLang="ko-KR" sz="2200"/>
              <a:t> Reserve scheduled in reserve market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2000"/>
              <a:t> </a:t>
            </a:r>
            <a:r>
              <a:rPr lang="ko-KR" altLang="en-US" sz="2000"/>
              <a:t>식</a:t>
            </a:r>
            <a:r>
              <a:rPr lang="en-US" altLang="ko-KR" sz="2000"/>
              <a:t>(9)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BC3677-52B7-4014-87E0-BA5D4B56BA40}"/>
                  </a:ext>
                </a:extLst>
              </p:cNvPr>
              <p:cNvSpPr txBox="1"/>
              <p:nvPr/>
            </p:nvSpPr>
            <p:spPr>
              <a:xfrm>
                <a:off x="1482057" y="2496995"/>
                <a:ext cx="7846501" cy="6496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𝑫𝑪𝑯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BC3677-52B7-4014-87E0-BA5D4B56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57" y="2496995"/>
                <a:ext cx="7846501" cy="649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38D38C-DCE8-43A6-94D8-932AD6FFC728}"/>
                  </a:ext>
                </a:extLst>
              </p:cNvPr>
              <p:cNvSpPr txBox="1"/>
              <p:nvPr/>
            </p:nvSpPr>
            <p:spPr>
              <a:xfrm>
                <a:off x="1482057" y="3906581"/>
                <a:ext cx="5740864" cy="6496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𝑫𝑨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𝑫𝑨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𝑪𝑯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38D38C-DCE8-43A6-94D8-932AD6FFC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57" y="3906581"/>
                <a:ext cx="5740864" cy="649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01F799-BAAE-457D-ADED-F4F601B84B5C}"/>
                  </a:ext>
                </a:extLst>
              </p:cNvPr>
              <p:cNvSpPr txBox="1"/>
              <p:nvPr/>
            </p:nvSpPr>
            <p:spPr>
              <a:xfrm>
                <a:off x="1482057" y="5989741"/>
                <a:ext cx="9792747" cy="6496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𝑹𝑺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𝑪𝑯</m:t>
                                        </m:r>
                                      </m:sup>
                                    </m:sSub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𝑹𝑺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𝑫𝑪𝑯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𝑹𝑺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01F799-BAAE-457D-ADED-F4F601B8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57" y="5989741"/>
                <a:ext cx="9792747" cy="649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72654D6-1DC4-454E-ADE7-02F2A2DE0FC5}"/>
              </a:ext>
            </a:extLst>
          </p:cNvPr>
          <p:cNvSpPr txBox="1"/>
          <p:nvPr/>
        </p:nvSpPr>
        <p:spPr>
          <a:xfrm>
            <a:off x="701881" y="2590962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(7)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C44EC-EE0B-4AE6-A40C-CB718386A1CD}"/>
              </a:ext>
            </a:extLst>
          </p:cNvPr>
          <p:cNvSpPr txBox="1"/>
          <p:nvPr/>
        </p:nvSpPr>
        <p:spPr>
          <a:xfrm>
            <a:off x="701881" y="4000548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(8)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A77D1-6A5B-44AB-AC2C-752CADBEEF2E}"/>
              </a:ext>
            </a:extLst>
          </p:cNvPr>
          <p:cNvSpPr txBox="1"/>
          <p:nvPr/>
        </p:nvSpPr>
        <p:spPr>
          <a:xfrm>
            <a:off x="701881" y="6096000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(9)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3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13">
            <a:extLst>
              <a:ext uri="{FF2B5EF4-FFF2-40B4-BE49-F238E27FC236}">
                <a16:creationId xmlns:a16="http://schemas.microsoft.com/office/drawing/2014/main" id="{B97CE5B4-C2EC-48F8-8951-3E4A883E9C1D}"/>
              </a:ext>
            </a:extLst>
          </p:cNvPr>
          <p:cNvCxnSpPr>
            <a:cxnSpLocks/>
          </p:cNvCxnSpPr>
          <p:nvPr/>
        </p:nvCxnSpPr>
        <p:spPr bwMode="auto">
          <a:xfrm>
            <a:off x="0" y="762000"/>
            <a:ext cx="12192000" cy="0"/>
          </a:xfrm>
          <a:prstGeom prst="line">
            <a:avLst/>
          </a:prstGeom>
          <a:noFill/>
          <a:ln w="57150" algn="ctr">
            <a:solidFill>
              <a:srgbClr val="0054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4FF0939-DB94-4118-AC19-DF76845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" y="60250"/>
            <a:ext cx="10151378" cy="679509"/>
          </a:xfrm>
        </p:spPr>
        <p:txBody>
          <a:bodyPr>
            <a:normAutofit fontScale="90000"/>
          </a:bodyPr>
          <a:lstStyle/>
          <a:p>
            <a:r>
              <a:rPr lang="ko-KR" altLang="en-US" b="1"/>
              <a:t>식</a:t>
            </a:r>
            <a:r>
              <a:rPr lang="en-US" altLang="ko-KR" b="1"/>
              <a:t>(10) ~ </a:t>
            </a:r>
            <a:r>
              <a:rPr lang="ko-KR" altLang="en-US" b="1"/>
              <a:t>식</a:t>
            </a:r>
            <a:r>
              <a:rPr lang="en-US" altLang="ko-KR" b="1"/>
              <a:t>(11) / </a:t>
            </a:r>
            <a:r>
              <a:rPr lang="ko-KR" altLang="en-US" b="1"/>
              <a:t>식</a:t>
            </a:r>
            <a:r>
              <a:rPr lang="en-US" altLang="ko-KR" b="1"/>
              <a:t>(15) ~ </a:t>
            </a:r>
            <a:r>
              <a:rPr lang="ko-KR" altLang="en-US" b="1"/>
              <a:t>식</a:t>
            </a:r>
            <a:r>
              <a:rPr lang="en-US" altLang="ko-KR" b="1"/>
              <a:t>(16)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300A80-6140-4CED-B186-D58AFFF0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2" y="868259"/>
            <a:ext cx="11996956" cy="5797445"/>
          </a:xfrm>
        </p:spPr>
        <p:txBody>
          <a:bodyPr>
            <a:normAutofit/>
          </a:bodyPr>
          <a:lstStyle/>
          <a:p>
            <a:pPr>
              <a:buClr>
                <a:srgbClr val="1985D2"/>
              </a:buClr>
              <a:buFont typeface="Wingdings" panose="05000000000000000000" pitchFamily="2" charset="2"/>
              <a:buChar char="Ø"/>
            </a:pPr>
            <a:r>
              <a:rPr lang="en-US" altLang="ko-KR" sz="2600" b="1">
                <a:solidFill>
                  <a:srgbClr val="1985D2"/>
                </a:solidFill>
              </a:rPr>
              <a:t> Real-time deployed power in up/down-regulation services</a:t>
            </a:r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(10), </a:t>
            </a:r>
            <a:r>
              <a:rPr lang="ko-KR" altLang="en-US" b="1"/>
              <a:t>식</a:t>
            </a:r>
            <a:r>
              <a:rPr lang="en-US" altLang="ko-KR" b="1"/>
              <a:t>(15) : Real-time deployed power in up-regulation services</a:t>
            </a:r>
          </a:p>
          <a:p>
            <a:pPr lvl="2"/>
            <a:r>
              <a:rPr lang="en-US" altLang="ko-KR" sz="2200"/>
              <a:t> Deployed power in up-regulation services shall be less than the reserve</a:t>
            </a:r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 sz="2000" b="1"/>
          </a:p>
          <a:p>
            <a:pPr marL="457200" lvl="1" indent="0">
              <a:buNone/>
            </a:pP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 lvl="1">
              <a:buFontTx/>
              <a:buChar char="-"/>
            </a:pPr>
            <a:r>
              <a:rPr lang="ko-KR" altLang="en-US" b="1"/>
              <a:t>식</a:t>
            </a:r>
            <a:r>
              <a:rPr lang="en-US" altLang="ko-KR" b="1"/>
              <a:t>(11), </a:t>
            </a:r>
            <a:r>
              <a:rPr lang="ko-KR" altLang="en-US" b="1"/>
              <a:t>식</a:t>
            </a:r>
            <a:r>
              <a:rPr lang="en-US" altLang="ko-KR" b="1"/>
              <a:t>(16) : Real-time deployed power in down-regulation services</a:t>
            </a:r>
          </a:p>
          <a:p>
            <a:pPr lvl="2"/>
            <a:r>
              <a:rPr lang="en-US" altLang="ko-KR" sz="2200"/>
              <a:t> Deployed power in down-regulation services shall be less than the reserve</a:t>
            </a:r>
          </a:p>
          <a:p>
            <a:pPr lvl="1">
              <a:buFontTx/>
              <a:buChar char="-"/>
            </a:pPr>
            <a:endParaRPr lang="en-US" altLang="ko-KR"/>
          </a:p>
          <a:p>
            <a:pPr marL="914400" lvl="2" indent="0">
              <a:buNone/>
            </a:pP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/>
              <p:nvPr/>
            </p:nvSpPr>
            <p:spPr>
              <a:xfrm>
                <a:off x="1414945" y="2225726"/>
                <a:ext cx="9792747" cy="6496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𝑼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𝑼𝑹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956CF-5C02-46DC-9AEB-E0692A6A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225726"/>
                <a:ext cx="9792747" cy="649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964F4-A876-4FF1-8B19-6FD14581A52E}"/>
                  </a:ext>
                </a:extLst>
              </p:cNvPr>
              <p:cNvSpPr txBox="1"/>
              <p:nvPr/>
            </p:nvSpPr>
            <p:spPr>
              <a:xfrm>
                <a:off x="1423334" y="4718782"/>
                <a:ext cx="9792747" cy="64960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𝑫𝑹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𝑪𝑯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𝑫𝑹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964F4-A876-4FF1-8B19-6FD14581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34" y="4718782"/>
                <a:ext cx="9792747" cy="649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8A16FA-A01F-42F2-A038-62F123DD7D88}"/>
                  </a:ext>
                </a:extLst>
              </p:cNvPr>
              <p:cNvSpPr txBox="1"/>
              <p:nvPr/>
            </p:nvSpPr>
            <p:spPr>
              <a:xfrm>
                <a:off x="1414945" y="2994860"/>
                <a:ext cx="9792747" cy="53565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𝑼𝑹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8A16FA-A01F-42F2-A038-62F123DD7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2994860"/>
                <a:ext cx="9792747" cy="535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91505-7131-4957-87FC-0487F6808973}"/>
                  </a:ext>
                </a:extLst>
              </p:cNvPr>
              <p:cNvSpPr txBox="1"/>
              <p:nvPr/>
            </p:nvSpPr>
            <p:spPr>
              <a:xfrm>
                <a:off x="1414945" y="5481384"/>
                <a:ext cx="9792747" cy="53565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𝑫𝑹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</m:oMath>
                </a14:m>
                <a:endParaRPr lang="ko-KR" altLang="en-US" sz="2400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91505-7131-4957-87FC-0487F680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45" y="5481384"/>
                <a:ext cx="9792747" cy="535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EEC77C4-06C5-4C58-A261-591316C8FD37}"/>
              </a:ext>
            </a:extLst>
          </p:cNvPr>
          <p:cNvSpPr txBox="1"/>
          <p:nvPr/>
        </p:nvSpPr>
        <p:spPr>
          <a:xfrm>
            <a:off x="594220" y="2319693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(10)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6FB72-2B18-407E-B8F6-2ED0FD258358}"/>
              </a:ext>
            </a:extLst>
          </p:cNvPr>
          <p:cNvSpPr txBox="1"/>
          <p:nvPr/>
        </p:nvSpPr>
        <p:spPr>
          <a:xfrm>
            <a:off x="594220" y="3031856"/>
            <a:ext cx="780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(15)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59021-D6A5-4E54-9029-2E4DC845C184}"/>
              </a:ext>
            </a:extLst>
          </p:cNvPr>
          <p:cNvSpPr txBox="1"/>
          <p:nvPr/>
        </p:nvSpPr>
        <p:spPr>
          <a:xfrm>
            <a:off x="594220" y="4795078"/>
            <a:ext cx="7801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(11)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1A9A3-56CA-4350-AD86-8EC66620FA3A}"/>
              </a:ext>
            </a:extLst>
          </p:cNvPr>
          <p:cNvSpPr txBox="1"/>
          <p:nvPr/>
        </p:nvSpPr>
        <p:spPr>
          <a:xfrm>
            <a:off x="594220" y="5507241"/>
            <a:ext cx="7801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1985D2"/>
                </a:solidFill>
              </a:rPr>
              <a:t>(16)</a:t>
            </a:r>
            <a:endParaRPr lang="ko-KR" altLang="en-US" sz="2400" b="1">
              <a:solidFill>
                <a:srgbClr val="198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4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2054</Words>
  <Application>Microsoft Office PowerPoint</Application>
  <PresentationFormat>와이드스크린</PresentationFormat>
  <Paragraphs>550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Model Description</vt:lpstr>
      <vt:lpstr>PowerPoint 프레젠테이션</vt:lpstr>
      <vt:lpstr>Objective Function - 식(65)</vt:lpstr>
      <vt:lpstr>Objective Function - 식(65)</vt:lpstr>
      <vt:lpstr>Objective Function - 식(65)</vt:lpstr>
      <vt:lpstr>Objective Function - 식(65)</vt:lpstr>
      <vt:lpstr>PowerPoint 프레젠테이션</vt:lpstr>
      <vt:lpstr>식(7) ~ 식(9)</vt:lpstr>
      <vt:lpstr>식(10) ~ 식(11) / 식(15) ~ 식(16)</vt:lpstr>
      <vt:lpstr>식(4) ~ 식(6) / 식(12) ~ 식(14)</vt:lpstr>
      <vt:lpstr>식(17) ~ 식(19)</vt:lpstr>
      <vt:lpstr>식(17) ~ 식(19)</vt:lpstr>
      <vt:lpstr>식(17) ~ 식(19)</vt:lpstr>
      <vt:lpstr>식(20) ~ 식(38)</vt:lpstr>
      <vt:lpstr>식(20) ~ 식(38)</vt:lpstr>
      <vt:lpstr>식(20) ~ 식(38)</vt:lpstr>
      <vt:lpstr>식(20) ~ 식(38)</vt:lpstr>
      <vt:lpstr>식(20) ~ 식(38)</vt:lpstr>
      <vt:lpstr>식(39) ~ 식(42)</vt:lpstr>
      <vt:lpstr>식(43) ~ 식(57) &amp; 식(52) ~ 식(57)</vt:lpstr>
      <vt:lpstr>식(43) ~ 식(57) &amp; 식(52) ~ 식(57)</vt:lpstr>
      <vt:lpstr>식(43) ~ 식(57) &amp; 식(52) ~ 식(57)</vt:lpstr>
      <vt:lpstr>식(43) ~ 식(57) &amp; 식(52) ~ 식(57)</vt:lpstr>
      <vt:lpstr>식(43) ~ 식(57) &amp; 식(52) ~ 식(57)</vt:lpstr>
      <vt:lpstr>식(61) ~ 식(63)</vt:lpstr>
      <vt:lpstr>PowerPoint 프레젠테이션</vt:lpstr>
      <vt:lpstr>식(2) ~ 식(3)</vt:lpstr>
      <vt:lpstr>Income in day-ahead</vt:lpstr>
      <vt:lpstr>Income in day-ahead</vt:lpstr>
      <vt:lpstr>Income in real-time</vt:lpstr>
      <vt:lpstr>Income in real-time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 Ko</dc:creator>
  <cp:lastModifiedBy> </cp:lastModifiedBy>
  <cp:revision>106</cp:revision>
  <dcterms:created xsi:type="dcterms:W3CDTF">2023-05-30T13:47:53Z</dcterms:created>
  <dcterms:modified xsi:type="dcterms:W3CDTF">2023-06-23T07:07:34Z</dcterms:modified>
</cp:coreProperties>
</file>