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43"/>
  </p:notesMasterIdLst>
  <p:sldIdLst>
    <p:sldId id="256" r:id="rId2"/>
    <p:sldId id="259" r:id="rId3"/>
    <p:sldId id="258" r:id="rId4"/>
    <p:sldId id="260" r:id="rId5"/>
    <p:sldId id="262" r:id="rId6"/>
    <p:sldId id="263" r:id="rId7"/>
    <p:sldId id="264" r:id="rId8"/>
    <p:sldId id="296" r:id="rId9"/>
    <p:sldId id="267" r:id="rId10"/>
    <p:sldId id="283" r:id="rId11"/>
    <p:sldId id="265" r:id="rId12"/>
    <p:sldId id="266" r:id="rId13"/>
    <p:sldId id="269" r:id="rId14"/>
    <p:sldId id="270" r:id="rId15"/>
    <p:sldId id="271" r:id="rId16"/>
    <p:sldId id="272" r:id="rId17"/>
    <p:sldId id="286" r:id="rId18"/>
    <p:sldId id="287" r:id="rId19"/>
    <p:sldId id="273" r:id="rId20"/>
    <p:sldId id="274" r:id="rId21"/>
    <p:sldId id="275" r:id="rId22"/>
    <p:sldId id="276" r:id="rId23"/>
    <p:sldId id="277" r:id="rId24"/>
    <p:sldId id="300" r:id="rId25"/>
    <p:sldId id="278" r:id="rId26"/>
    <p:sldId id="290" r:id="rId27"/>
    <p:sldId id="279" r:id="rId28"/>
    <p:sldId id="280" r:id="rId29"/>
    <p:sldId id="301" r:id="rId30"/>
    <p:sldId id="291" r:id="rId31"/>
    <p:sldId id="292" r:id="rId32"/>
    <p:sldId id="281" r:id="rId33"/>
    <p:sldId id="293" r:id="rId34"/>
    <p:sldId id="294" r:id="rId35"/>
    <p:sldId id="295" r:id="rId36"/>
    <p:sldId id="297" r:id="rId37"/>
    <p:sldId id="298" r:id="rId38"/>
    <p:sldId id="284" r:id="rId39"/>
    <p:sldId id="268" r:id="rId40"/>
    <p:sldId id="289" r:id="rId41"/>
    <p:sldId id="28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91C0"/>
    <a:srgbClr val="32A02A"/>
    <a:srgbClr val="D72F26"/>
    <a:srgbClr val="CC0000"/>
    <a:srgbClr val="4D1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Μεσαίο στυλ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111" d="100"/>
          <a:sy n="111"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eebo Light" panose="020F0502020204030204" pitchFamily="2" charset="-79"/>
              </a:defRPr>
            </a:lvl1pPr>
          </a:lstStyle>
          <a:p>
            <a:endParaRPr lang="en-US" dirty="0"/>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eebo Light" panose="020F0502020204030204" pitchFamily="2" charset="-79"/>
              </a:defRPr>
            </a:lvl1pPr>
          </a:lstStyle>
          <a:p>
            <a:fld id="{0F18141F-A1E1-41D1-A9B0-569FAF5C8607}" type="datetimeFigureOut">
              <a:rPr lang="en-US" smtClean="0"/>
              <a:pPr/>
              <a:t>12/4/2024</a:t>
            </a:fld>
            <a:endParaRPr lang="en-US" dirty="0"/>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endParaRPr lang="en-US" dirty="0"/>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eebo Light" panose="020F0502020204030204" pitchFamily="2" charset="-79"/>
              </a:defRPr>
            </a:lvl1pPr>
          </a:lstStyle>
          <a:p>
            <a:endParaRPr lang="en-US" dirty="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eebo Light" panose="020F0502020204030204" pitchFamily="2" charset="-79"/>
              </a:defRPr>
            </a:lvl1pPr>
          </a:lstStyle>
          <a:p>
            <a:fld id="{DE6F09E7-9F07-408F-B0F7-9B2F1144C6D8}" type="slidenum">
              <a:rPr lang="en-US" smtClean="0"/>
              <a:pPr/>
              <a:t>‹#›</a:t>
            </a:fld>
            <a:endParaRPr lang="en-US" dirty="0"/>
          </a:p>
        </p:txBody>
      </p:sp>
    </p:spTree>
    <p:extLst>
      <p:ext uri="{BB962C8B-B14F-4D97-AF65-F5344CB8AC3E}">
        <p14:creationId xmlns:p14="http://schemas.microsoft.com/office/powerpoint/2010/main" val="358209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Heebo Light" panose="020F0502020204030204" pitchFamily="2" charset="-79"/>
        <a:ea typeface="+mn-ea"/>
        <a:cs typeface="+mn-cs"/>
      </a:defRPr>
    </a:lvl1pPr>
    <a:lvl2pPr marL="457200" algn="l" defTabSz="914400" rtl="0" eaLnBrk="1" latinLnBrk="0" hangingPunct="1">
      <a:defRPr sz="1200" kern="1200">
        <a:solidFill>
          <a:schemeClr val="tx1"/>
        </a:solidFill>
        <a:latin typeface="Heebo Light" panose="020F0502020204030204" pitchFamily="2" charset="-79"/>
        <a:ea typeface="+mn-ea"/>
        <a:cs typeface="+mn-cs"/>
      </a:defRPr>
    </a:lvl2pPr>
    <a:lvl3pPr marL="914400" algn="l" defTabSz="914400" rtl="0" eaLnBrk="1" latinLnBrk="0" hangingPunct="1">
      <a:defRPr sz="1200" kern="1200">
        <a:solidFill>
          <a:schemeClr val="tx1"/>
        </a:solidFill>
        <a:latin typeface="Heebo Light" panose="020F0502020204030204" pitchFamily="2" charset="-79"/>
        <a:ea typeface="+mn-ea"/>
        <a:cs typeface="+mn-cs"/>
      </a:defRPr>
    </a:lvl3pPr>
    <a:lvl4pPr marL="1371600" algn="l" defTabSz="914400" rtl="0" eaLnBrk="1" latinLnBrk="0" hangingPunct="1">
      <a:defRPr sz="1200" kern="1200">
        <a:solidFill>
          <a:schemeClr val="tx1"/>
        </a:solidFill>
        <a:latin typeface="Heebo Light" panose="020F0502020204030204" pitchFamily="2" charset="-79"/>
        <a:ea typeface="+mn-ea"/>
        <a:cs typeface="+mn-cs"/>
      </a:defRPr>
    </a:lvl4pPr>
    <a:lvl5pPr marL="1828800" algn="l" defTabSz="914400" rtl="0" eaLnBrk="1" latinLnBrk="0" hangingPunct="1">
      <a:defRPr sz="1200" kern="1200">
        <a:solidFill>
          <a:schemeClr val="tx1"/>
        </a:solidFill>
        <a:latin typeface="Heebo Light" panose="020F0502020204030204" pitchFamily="2"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DE6F09E7-9F07-408F-B0F7-9B2F1144C6D8}" type="slidenum">
              <a:rPr lang="en-US" smtClean="0"/>
              <a:t>1</a:t>
            </a:fld>
            <a:endParaRPr lang="en-US"/>
          </a:p>
        </p:txBody>
      </p:sp>
    </p:spTree>
    <p:extLst>
      <p:ext uri="{BB962C8B-B14F-4D97-AF65-F5344CB8AC3E}">
        <p14:creationId xmlns:p14="http://schemas.microsoft.com/office/powerpoint/2010/main" val="367125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err="1"/>
              <a:t>Cest</a:t>
            </a:r>
            <a:r>
              <a:rPr lang="en-US" dirty="0"/>
              <a:t> 2023, 18th International Conference on Environmental Science and Technology Athens, Greece, 30 August to 2 September 2023.</a:t>
            </a:r>
          </a:p>
        </p:txBody>
      </p:sp>
      <p:sp>
        <p:nvSpPr>
          <p:cNvPr id="4" name="Θέση αριθμού διαφάνειας 3"/>
          <p:cNvSpPr>
            <a:spLocks noGrp="1"/>
          </p:cNvSpPr>
          <p:nvPr>
            <p:ph type="sldNum" sz="quarter" idx="5"/>
          </p:nvPr>
        </p:nvSpPr>
        <p:spPr/>
        <p:txBody>
          <a:bodyPr/>
          <a:lstStyle/>
          <a:p>
            <a:fld id="{DE6F09E7-9F07-408F-B0F7-9B2F1144C6D8}" type="slidenum">
              <a:rPr lang="en-US" smtClean="0"/>
              <a:pPr/>
              <a:t>14</a:t>
            </a:fld>
            <a:endParaRPr lang="en-US" dirty="0"/>
          </a:p>
        </p:txBody>
      </p:sp>
    </p:spTree>
    <p:extLst>
      <p:ext uri="{BB962C8B-B14F-4D97-AF65-F5344CB8AC3E}">
        <p14:creationId xmlns:p14="http://schemas.microsoft.com/office/powerpoint/2010/main" val="1926824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41EBE0E-46F1-4465-82F9-9D674364B9F2}" type="datetimeFigureOut">
              <a:rPr lang="en-US" smtClean="0"/>
              <a:t>12/4/2024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9665F24-3F61-4419-8200-01701C8A0103}" type="slidenum">
              <a:rPr lang="en-US" smtClean="0"/>
              <a:t>‹#›</a:t>
            </a:fld>
            <a:endParaRPr lang="en-US"/>
          </a:p>
        </p:txBody>
      </p:sp>
    </p:spTree>
    <p:extLst>
      <p:ext uri="{BB962C8B-B14F-4D97-AF65-F5344CB8AC3E}">
        <p14:creationId xmlns:p14="http://schemas.microsoft.com/office/powerpoint/2010/main" val="84638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41EBE0E-46F1-4465-82F9-9D674364B9F2}"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7641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41EBE0E-46F1-4465-82F9-9D674364B9F2}" type="datetimeFigureOut">
              <a:rPr lang="en-US" smtClean="0"/>
              <a:t>12/4/2024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9665F24-3F61-4419-8200-01701C8A0103}" type="slidenum">
              <a:rPr lang="en-US" smtClean="0"/>
              <a:t>‹#›</a:t>
            </a:fld>
            <a:endParaRPr lang="en-US"/>
          </a:p>
        </p:txBody>
      </p:sp>
    </p:spTree>
    <p:extLst>
      <p:ext uri="{BB962C8B-B14F-4D97-AF65-F5344CB8AC3E}">
        <p14:creationId xmlns:p14="http://schemas.microsoft.com/office/powerpoint/2010/main" val="335864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41EBE0E-46F1-4465-82F9-9D674364B9F2}"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305523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41EBE0E-46F1-4465-82F9-9D674364B9F2}" type="datetimeFigureOut">
              <a:rPr lang="en-US" smtClean="0"/>
              <a:t>12/4/2024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9665F24-3F61-4419-8200-01701C8A0103}" type="slidenum">
              <a:rPr lang="en-US" smtClean="0"/>
              <a:t>‹#›</a:t>
            </a:fld>
            <a:endParaRPr lang="en-US"/>
          </a:p>
        </p:txBody>
      </p:sp>
    </p:spTree>
    <p:extLst>
      <p:ext uri="{BB962C8B-B14F-4D97-AF65-F5344CB8AC3E}">
        <p14:creationId xmlns:p14="http://schemas.microsoft.com/office/powerpoint/2010/main" val="42450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B41EBE0E-46F1-4465-82F9-9D674364B9F2}"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18763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B41EBE0E-46F1-4465-82F9-9D674364B9F2}"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997395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B41EBE0E-46F1-4465-82F9-9D674364B9F2}"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15596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EBE0E-46F1-4465-82F9-9D674364B9F2}"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274293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41EBE0E-46F1-4465-82F9-9D674364B9F2}" type="datetimeFigureOut">
              <a:rPr lang="en-US" smtClean="0"/>
              <a:t>12/4/2024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9665F24-3F61-4419-8200-01701C8A0103}" type="slidenum">
              <a:rPr lang="en-US" smtClean="0"/>
              <a:t>‹#›</a:t>
            </a:fld>
            <a:endParaRPr lang="en-US"/>
          </a:p>
        </p:txBody>
      </p:sp>
    </p:spTree>
    <p:extLst>
      <p:ext uri="{BB962C8B-B14F-4D97-AF65-F5344CB8AC3E}">
        <p14:creationId xmlns:p14="http://schemas.microsoft.com/office/powerpoint/2010/main" val="18466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B41EBE0E-46F1-4465-82F9-9D674364B9F2}"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226048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l-GR" dirty="0"/>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Abadi" panose="020F0502020204030204" pitchFamily="34" charset="0"/>
              </a:defRPr>
            </a:lvl1pPr>
          </a:lstStyle>
          <a:p>
            <a:fld id="{B41EBE0E-46F1-4465-82F9-9D674364B9F2}" type="datetimeFigureOut">
              <a:rPr lang="en-US" smtClean="0"/>
              <a:pPr/>
              <a:t>12/4/2024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Abadi" panose="020F0502020204030204" pitchFamily="34" charset="0"/>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Abadi" panose="020F0502020204030204" pitchFamily="34" charset="0"/>
              </a:defRPr>
            </a:lvl1pPr>
          </a:lstStyle>
          <a:p>
            <a:fld id="{C9665F24-3F61-4419-8200-01701C8A0103}"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0280643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457200" rtl="0" eaLnBrk="1" latinLnBrk="0" hangingPunct="1">
        <a:spcBef>
          <a:spcPct val="0"/>
        </a:spcBef>
        <a:buNone/>
        <a:defRPr sz="2800" b="0" kern="1200" cap="all">
          <a:solidFill>
            <a:schemeClr val="bg1"/>
          </a:solidFill>
          <a:latin typeface="Heebo Light" panose="020F0502020204030204" pitchFamily="2" charset="-79"/>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Heebo Light" panose="020F0502020204030204" pitchFamily="2" charset="-79"/>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Heebo Light" panose="020F0502020204030204" pitchFamily="2" charset="-79"/>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Heebo Light" panose="020F0502020204030204" pitchFamily="2" charset="-79"/>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Heebo Light" panose="020F0502020204030204" pitchFamily="2" charset="-79"/>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Heebo Light" panose="020F0502020204030204" pitchFamily="2" charset="-79"/>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3C9F39-AF78-3F8E-ACCD-CD6E20921BAA}"/>
              </a:ext>
            </a:extLst>
          </p:cNvPr>
          <p:cNvSpPr>
            <a:spLocks noGrp="1"/>
          </p:cNvSpPr>
          <p:nvPr>
            <p:ph type="ctrTitle"/>
          </p:nvPr>
        </p:nvSpPr>
        <p:spPr/>
        <p:txBody>
          <a:bodyPr>
            <a:normAutofit fontScale="90000"/>
          </a:bodyPr>
          <a:lstStyle/>
          <a:p>
            <a:r>
              <a:rPr lang="el-GR" b="1" dirty="0" err="1">
                <a:latin typeface="Georgia" panose="02040502050405020303" pitchFamily="18" charset="0"/>
              </a:rPr>
              <a:t>Αποδοτικη</a:t>
            </a:r>
            <a:r>
              <a:rPr lang="el-GR" b="1" dirty="0">
                <a:latin typeface="Georgia" panose="02040502050405020303" pitchFamily="18" charset="0"/>
              </a:rPr>
              <a:t> </a:t>
            </a:r>
            <a:r>
              <a:rPr lang="el-GR" b="1" dirty="0" err="1">
                <a:latin typeface="Georgia" panose="02040502050405020303" pitchFamily="18" charset="0"/>
              </a:rPr>
              <a:t>εξισορροπηση</a:t>
            </a:r>
            <a:r>
              <a:rPr lang="el-GR" b="1" dirty="0">
                <a:latin typeface="Georgia" panose="02040502050405020303" pitchFamily="18" charset="0"/>
              </a:rPr>
              <a:t> </a:t>
            </a:r>
            <a:r>
              <a:rPr lang="el-GR" b="1" dirty="0" err="1">
                <a:latin typeface="Georgia" panose="02040502050405020303" pitchFamily="18" charset="0"/>
              </a:rPr>
              <a:t>αδειων</a:t>
            </a:r>
            <a:r>
              <a:rPr lang="el-GR" b="1" dirty="0">
                <a:latin typeface="Georgia" panose="02040502050405020303" pitchFamily="18" charset="0"/>
              </a:rPr>
              <a:t> </a:t>
            </a:r>
            <a:r>
              <a:rPr lang="el-GR" b="1" dirty="0" err="1">
                <a:latin typeface="Georgia" panose="02040502050405020303" pitchFamily="18" charset="0"/>
              </a:rPr>
              <a:t>εκπομπης</a:t>
            </a:r>
            <a:r>
              <a:rPr lang="el-GR" b="1" dirty="0">
                <a:latin typeface="Georgia" panose="02040502050405020303" pitchFamily="18" charset="0"/>
              </a:rPr>
              <a:t> </a:t>
            </a:r>
            <a:r>
              <a:rPr lang="el-GR" b="1" dirty="0" err="1">
                <a:latin typeface="Georgia" panose="02040502050405020303" pitchFamily="18" charset="0"/>
              </a:rPr>
              <a:t>ϱυπων</a:t>
            </a:r>
            <a:r>
              <a:rPr lang="el-GR" b="1" dirty="0">
                <a:latin typeface="Georgia" panose="02040502050405020303" pitchFamily="18" charset="0"/>
              </a:rPr>
              <a:t> του </a:t>
            </a:r>
            <a:r>
              <a:rPr lang="el-GR" b="1" dirty="0" err="1">
                <a:latin typeface="Georgia" panose="02040502050405020303" pitchFamily="18" charset="0"/>
              </a:rPr>
              <a:t>ϑερμοκΗπιου</a:t>
            </a:r>
            <a:r>
              <a:rPr lang="el-GR" b="1" dirty="0">
                <a:latin typeface="Georgia" panose="02040502050405020303" pitchFamily="18" charset="0"/>
              </a:rPr>
              <a:t> στον </a:t>
            </a:r>
            <a:r>
              <a:rPr lang="el-GR" b="1" dirty="0" err="1">
                <a:latin typeface="Georgia" panose="02040502050405020303" pitchFamily="18" charset="0"/>
              </a:rPr>
              <a:t>μηχανισμο</a:t>
            </a:r>
            <a:r>
              <a:rPr lang="el-GR" b="1" dirty="0">
                <a:latin typeface="Georgia" panose="02040502050405020303" pitchFamily="18" charset="0"/>
              </a:rPr>
              <a:t> EU-ETS</a:t>
            </a:r>
            <a:endParaRPr lang="en-US" b="1" dirty="0">
              <a:latin typeface="Georgia" panose="02040502050405020303" pitchFamily="18" charset="0"/>
            </a:endParaRPr>
          </a:p>
        </p:txBody>
      </p:sp>
      <p:sp>
        <p:nvSpPr>
          <p:cNvPr id="3" name="Υπότιτλος 2">
            <a:extLst>
              <a:ext uri="{FF2B5EF4-FFF2-40B4-BE49-F238E27FC236}">
                <a16:creationId xmlns:a16="http://schemas.microsoft.com/office/drawing/2014/main" id="{94959407-3E0A-0486-0F4E-713D81D355B4}"/>
              </a:ext>
            </a:extLst>
          </p:cNvPr>
          <p:cNvSpPr>
            <a:spLocks noGrp="1"/>
          </p:cNvSpPr>
          <p:nvPr>
            <p:ph type="subTitle" idx="1"/>
          </p:nvPr>
        </p:nvSpPr>
        <p:spPr/>
        <p:txBody>
          <a:bodyPr>
            <a:normAutofit/>
          </a:bodyPr>
          <a:lstStyle/>
          <a:p>
            <a:r>
              <a:rPr lang="el-GR" sz="1400" dirty="0" err="1">
                <a:latin typeface="Georgia" panose="02040502050405020303" pitchFamily="18" charset="0"/>
              </a:rPr>
              <a:t>Κωνσταντινοσ</a:t>
            </a:r>
            <a:r>
              <a:rPr lang="el-GR" sz="1400" dirty="0">
                <a:latin typeface="Helvetica" pitchFamily="2" charset="0"/>
              </a:rPr>
              <a:t> </a:t>
            </a:r>
            <a:r>
              <a:rPr lang="el-GR" sz="1400" dirty="0" err="1">
                <a:latin typeface="Helvetica" pitchFamily="2" charset="0"/>
              </a:rPr>
              <a:t>παπαδοπουλοσ</a:t>
            </a:r>
            <a:endParaRPr lang="en-US" sz="1400" dirty="0">
              <a:latin typeface="Helvetica" pitchFamily="2" charset="0"/>
            </a:endParaRPr>
          </a:p>
        </p:txBody>
      </p:sp>
      <p:sp>
        <p:nvSpPr>
          <p:cNvPr id="4" name="TextBox 3">
            <a:extLst>
              <a:ext uri="{FF2B5EF4-FFF2-40B4-BE49-F238E27FC236}">
                <a16:creationId xmlns:a16="http://schemas.microsoft.com/office/drawing/2014/main" id="{91DD65CE-0802-A9D7-A1F3-D75E57400A43}"/>
              </a:ext>
            </a:extLst>
          </p:cNvPr>
          <p:cNvSpPr txBox="1"/>
          <p:nvPr/>
        </p:nvSpPr>
        <p:spPr>
          <a:xfrm>
            <a:off x="2490987" y="3960120"/>
            <a:ext cx="7173956" cy="1477328"/>
          </a:xfrm>
          <a:prstGeom prst="rect">
            <a:avLst/>
          </a:prstGeom>
          <a:noFill/>
        </p:spPr>
        <p:txBody>
          <a:bodyPr wrap="square" rtlCol="0">
            <a:spAutoFit/>
          </a:bodyPr>
          <a:lstStyle/>
          <a:p>
            <a:r>
              <a:rPr lang="el-GR" dirty="0">
                <a:solidFill>
                  <a:schemeClr val="bg1"/>
                </a:solidFill>
                <a:latin typeface="Georgia" panose="02040502050405020303" pitchFamily="18" charset="0"/>
              </a:rPr>
              <a:t>Επιβλέπων : ∆</a:t>
            </a:r>
            <a:r>
              <a:rPr lang="el-GR" dirty="0" err="1">
                <a:solidFill>
                  <a:schemeClr val="bg1"/>
                </a:solidFill>
                <a:latin typeface="Georgia" panose="02040502050405020303" pitchFamily="18" charset="0"/>
              </a:rPr>
              <a:t>ημήτριος</a:t>
            </a:r>
            <a:r>
              <a:rPr lang="el-GR" dirty="0">
                <a:solidFill>
                  <a:schemeClr val="bg1"/>
                </a:solidFill>
                <a:latin typeface="Georgia" panose="02040502050405020303" pitchFamily="18" charset="0"/>
              </a:rPr>
              <a:t> </a:t>
            </a:r>
            <a:r>
              <a:rPr lang="el-GR" dirty="0" err="1">
                <a:solidFill>
                  <a:schemeClr val="bg1"/>
                </a:solidFill>
                <a:latin typeface="Georgia" panose="02040502050405020303" pitchFamily="18" charset="0"/>
              </a:rPr>
              <a:t>Φωτάκης</a:t>
            </a:r>
            <a:r>
              <a:rPr lang="el-GR" dirty="0">
                <a:solidFill>
                  <a:schemeClr val="bg1"/>
                </a:solidFill>
                <a:latin typeface="Georgia" panose="02040502050405020303" pitchFamily="18" charset="0"/>
              </a:rPr>
              <a:t>, Καθηγητής ΕΜΠ</a:t>
            </a:r>
            <a:endParaRPr lang="en-US" dirty="0">
              <a:solidFill>
                <a:schemeClr val="bg1"/>
              </a:solidFill>
              <a:latin typeface="Georgia" panose="02040502050405020303" pitchFamily="18" charset="0"/>
            </a:endParaRPr>
          </a:p>
          <a:p>
            <a:endParaRPr lang="el-GR" dirty="0">
              <a:solidFill>
                <a:schemeClr val="bg1"/>
              </a:solidFill>
              <a:latin typeface="Georgia" panose="02040502050405020303" pitchFamily="18" charset="0"/>
            </a:endParaRPr>
          </a:p>
          <a:p>
            <a:r>
              <a:rPr lang="el-GR" dirty="0" err="1">
                <a:solidFill>
                  <a:schemeClr val="bg1"/>
                </a:solidFill>
                <a:latin typeface="Georgia" panose="02040502050405020303" pitchFamily="18" charset="0"/>
              </a:rPr>
              <a:t>Συνεπιβλέποντες</a:t>
            </a:r>
            <a:r>
              <a:rPr lang="el-GR" dirty="0">
                <a:solidFill>
                  <a:schemeClr val="bg1"/>
                </a:solidFill>
                <a:latin typeface="Georgia" panose="02040502050405020303" pitchFamily="18" charset="0"/>
              </a:rPr>
              <a:t>:</a:t>
            </a:r>
          </a:p>
          <a:p>
            <a:r>
              <a:rPr lang="el-GR" dirty="0">
                <a:solidFill>
                  <a:schemeClr val="bg1"/>
                </a:solidFill>
                <a:latin typeface="Georgia" panose="02040502050405020303" pitchFamily="18" charset="0"/>
              </a:rPr>
              <a:t>Αγγελική Μαθιουδάκη</a:t>
            </a:r>
          </a:p>
          <a:p>
            <a:r>
              <a:rPr lang="el-GR" dirty="0">
                <a:solidFill>
                  <a:schemeClr val="bg1"/>
                </a:solidFill>
                <a:latin typeface="Georgia" panose="02040502050405020303" pitchFamily="18" charset="0"/>
              </a:rPr>
              <a:t>Σωτήριος Δήμος</a:t>
            </a:r>
          </a:p>
        </p:txBody>
      </p:sp>
      <p:pic>
        <p:nvPicPr>
          <p:cNvPr id="7" name="Εικόνα 6" descr="Εικόνα που περιέχει κείμενο, σύμβολο, έμβλημα, εμπρόσθια όψη&#10;&#10;Περιγραφή που δημιουργήθηκε αυτόματα">
            <a:extLst>
              <a:ext uri="{FF2B5EF4-FFF2-40B4-BE49-F238E27FC236}">
                <a16:creationId xmlns:a16="http://schemas.microsoft.com/office/drawing/2014/main" id="{6E652212-59EA-6C96-3871-EA71FBFF8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43" y="3760206"/>
            <a:ext cx="1617092" cy="1600159"/>
          </a:xfrm>
          <a:prstGeom prst="rect">
            <a:avLst/>
          </a:prstGeom>
        </p:spPr>
      </p:pic>
      <p:sp>
        <p:nvSpPr>
          <p:cNvPr id="8" name="Υπότιτλος 2">
            <a:extLst>
              <a:ext uri="{FF2B5EF4-FFF2-40B4-BE49-F238E27FC236}">
                <a16:creationId xmlns:a16="http://schemas.microsoft.com/office/drawing/2014/main" id="{F0A7D861-6197-6B6D-1C4D-5FC873C91C29}"/>
              </a:ext>
            </a:extLst>
          </p:cNvPr>
          <p:cNvSpPr txBox="1">
            <a:spLocks/>
          </p:cNvSpPr>
          <p:nvPr/>
        </p:nvSpPr>
        <p:spPr>
          <a:xfrm>
            <a:off x="599227" y="5704471"/>
            <a:ext cx="10993546" cy="590321"/>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l-GR" sz="1400" dirty="0" err="1">
                <a:solidFill>
                  <a:schemeClr val="bg1"/>
                </a:solidFill>
                <a:latin typeface="Georgia" panose="02040502050405020303" pitchFamily="18" charset="0"/>
              </a:rPr>
              <a:t>Εθνικο</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Μετσοβιο</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Πολυτεχνειο</a:t>
            </a:r>
            <a:endParaRPr lang="el-GR" sz="1400" dirty="0">
              <a:solidFill>
                <a:schemeClr val="bg1"/>
              </a:solidFill>
              <a:latin typeface="Georgia" panose="02040502050405020303" pitchFamily="18" charset="0"/>
            </a:endParaRPr>
          </a:p>
          <a:p>
            <a:r>
              <a:rPr lang="el-GR" sz="1400" dirty="0" err="1">
                <a:solidFill>
                  <a:schemeClr val="bg1"/>
                </a:solidFill>
                <a:latin typeface="Georgia" panose="02040502050405020303" pitchFamily="18" charset="0"/>
              </a:rPr>
              <a:t>Σχολη</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Ηλεκτρολογων</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Μηχανικων</a:t>
            </a:r>
            <a:r>
              <a:rPr lang="en-US" sz="1400" dirty="0">
                <a:solidFill>
                  <a:schemeClr val="bg1"/>
                </a:solidFill>
                <a:latin typeface="Georgia" panose="02040502050405020303" pitchFamily="18" charset="0"/>
              </a:rPr>
              <a:t> </a:t>
            </a:r>
            <a:r>
              <a:rPr lang="el-GR" sz="1400" dirty="0">
                <a:solidFill>
                  <a:schemeClr val="bg1"/>
                </a:solidFill>
                <a:latin typeface="Georgia" panose="02040502050405020303" pitchFamily="18" charset="0"/>
              </a:rPr>
              <a:t>και </a:t>
            </a:r>
            <a:r>
              <a:rPr lang="el-GR" sz="1400" dirty="0" err="1">
                <a:solidFill>
                  <a:schemeClr val="bg1"/>
                </a:solidFill>
                <a:latin typeface="Georgia" panose="02040502050405020303" pitchFamily="18" charset="0"/>
              </a:rPr>
              <a:t>Μηχανικων</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Ηλεκτρονικων</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Υπολογιστων</a:t>
            </a:r>
            <a:endParaRPr lang="en-US" sz="1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191254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2D41951-2723-3037-ED11-F3F889FF75CA}"/>
              </a:ext>
            </a:extLst>
          </p:cNvPr>
          <p:cNvSpPr>
            <a:spLocks noGrp="1"/>
          </p:cNvSpPr>
          <p:nvPr>
            <p:ph type="title"/>
          </p:nvPr>
        </p:nvSpPr>
        <p:spPr/>
        <p:txBody>
          <a:bodyPr/>
          <a:lstStyle/>
          <a:p>
            <a:r>
              <a:rPr lang="el-GR" dirty="0" err="1"/>
              <a:t>Πηγεσ</a:t>
            </a:r>
            <a:r>
              <a:rPr lang="el-GR" dirty="0"/>
              <a:t> </a:t>
            </a:r>
            <a:r>
              <a:rPr lang="el-GR" dirty="0" err="1">
                <a:latin typeface="Georgia" panose="02040502050405020303" pitchFamily="18" charset="0"/>
              </a:rPr>
              <a:t>Δεδομενων</a:t>
            </a:r>
            <a:endParaRPr lang="en-US" dirty="0">
              <a:latin typeface="Georgia" panose="02040502050405020303" pitchFamily="18" charset="0"/>
            </a:endParaRPr>
          </a:p>
        </p:txBody>
      </p:sp>
      <p:graphicFrame>
        <p:nvGraphicFramePr>
          <p:cNvPr id="5" name="Θέση περιεχομένου 4">
            <a:extLst>
              <a:ext uri="{FF2B5EF4-FFF2-40B4-BE49-F238E27FC236}">
                <a16:creationId xmlns:a16="http://schemas.microsoft.com/office/drawing/2014/main" id="{4E3D359A-8640-051E-974A-5E2E0D4DF7E1}"/>
              </a:ext>
            </a:extLst>
          </p:cNvPr>
          <p:cNvGraphicFramePr>
            <a:graphicFrameLocks noGrp="1"/>
          </p:cNvGraphicFramePr>
          <p:nvPr>
            <p:ph sz="half" idx="1"/>
            <p:extLst>
              <p:ext uri="{D42A27DB-BD31-4B8C-83A1-F6EECF244321}">
                <p14:modId xmlns:p14="http://schemas.microsoft.com/office/powerpoint/2010/main" val="3641229166"/>
              </p:ext>
            </p:extLst>
          </p:nvPr>
        </p:nvGraphicFramePr>
        <p:xfrm>
          <a:off x="581025" y="2227263"/>
          <a:ext cx="5422900" cy="3307080"/>
        </p:xfrm>
        <a:graphic>
          <a:graphicData uri="http://schemas.openxmlformats.org/drawingml/2006/table">
            <a:tbl>
              <a:tblPr firstRow="1" bandRow="1">
                <a:tableStyleId>{5C22544A-7EE6-4342-B048-85BDC9FD1C3A}</a:tableStyleId>
              </a:tblPr>
              <a:tblGrid>
                <a:gridCol w="2711450">
                  <a:extLst>
                    <a:ext uri="{9D8B030D-6E8A-4147-A177-3AD203B41FA5}">
                      <a16:colId xmlns:a16="http://schemas.microsoft.com/office/drawing/2014/main" val="4002248494"/>
                    </a:ext>
                  </a:extLst>
                </a:gridCol>
                <a:gridCol w="2711450">
                  <a:extLst>
                    <a:ext uri="{9D8B030D-6E8A-4147-A177-3AD203B41FA5}">
                      <a16:colId xmlns:a16="http://schemas.microsoft.com/office/drawing/2014/main" val="1110672931"/>
                    </a:ext>
                  </a:extLst>
                </a:gridCol>
              </a:tblGrid>
              <a:tr h="370840">
                <a:tc>
                  <a:txBody>
                    <a:bodyPr/>
                    <a:lstStyle/>
                    <a:p>
                      <a:r>
                        <a:rPr lang="el-GR" dirty="0">
                          <a:latin typeface="Georgia" panose="02040502050405020303" pitchFamily="18" charset="0"/>
                        </a:rPr>
                        <a:t>Δεδομένο</a:t>
                      </a:r>
                      <a:endParaRPr lang="en-US" dirty="0">
                        <a:latin typeface="Georgia" panose="02040502050405020303" pitchFamily="18" charset="0"/>
                      </a:endParaRPr>
                    </a:p>
                  </a:txBody>
                  <a:tcPr/>
                </a:tc>
                <a:tc>
                  <a:txBody>
                    <a:bodyPr/>
                    <a:lstStyle/>
                    <a:p>
                      <a:r>
                        <a:rPr lang="el-GR" dirty="0">
                          <a:latin typeface="Georgia" panose="02040502050405020303" pitchFamily="18" charset="0"/>
                        </a:rPr>
                        <a:t>Πηγή</a:t>
                      </a:r>
                      <a:endParaRPr lang="en-US" dirty="0">
                        <a:latin typeface="Georgia" panose="02040502050405020303" pitchFamily="18" charset="0"/>
                      </a:endParaRPr>
                    </a:p>
                  </a:txBody>
                  <a:tcPr/>
                </a:tc>
                <a:extLst>
                  <a:ext uri="{0D108BD9-81ED-4DB2-BD59-A6C34878D82A}">
                    <a16:rowId xmlns:a16="http://schemas.microsoft.com/office/drawing/2014/main" val="1061718114"/>
                  </a:ext>
                </a:extLst>
              </a:tr>
              <a:tr h="370840">
                <a:tc>
                  <a:txBody>
                    <a:bodyPr/>
                    <a:lstStyle/>
                    <a:p>
                      <a:r>
                        <a:rPr lang="el-GR" dirty="0">
                          <a:latin typeface="Georgia" panose="02040502050405020303" pitchFamily="18" charset="0"/>
                        </a:rPr>
                        <a:t>Πληθωρισμός</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databank.worldbank.org</a:t>
                      </a:r>
                    </a:p>
                  </a:txBody>
                  <a:tcPr/>
                </a:tc>
                <a:extLst>
                  <a:ext uri="{0D108BD9-81ED-4DB2-BD59-A6C34878D82A}">
                    <a16:rowId xmlns:a16="http://schemas.microsoft.com/office/drawing/2014/main" val="346274608"/>
                  </a:ext>
                </a:extLst>
              </a:tr>
              <a:tr h="370840">
                <a:tc>
                  <a:txBody>
                    <a:bodyPr/>
                    <a:lstStyle/>
                    <a:p>
                      <a:r>
                        <a:rPr lang="el-GR" dirty="0">
                          <a:latin typeface="Georgia" panose="02040502050405020303" pitchFamily="18" charset="0"/>
                        </a:rPr>
                        <a:t>Πληθυσμός</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databank.worldbank.org</a:t>
                      </a:r>
                    </a:p>
                  </a:txBody>
                  <a:tcPr/>
                </a:tc>
                <a:extLst>
                  <a:ext uri="{0D108BD9-81ED-4DB2-BD59-A6C34878D82A}">
                    <a16:rowId xmlns:a16="http://schemas.microsoft.com/office/drawing/2014/main" val="32268501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Ποσοστό Αγροτικής παραγωγής στο ΑΕΠ</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databank.worldbank.org</a:t>
                      </a:r>
                    </a:p>
                    <a:p>
                      <a:endParaRPr lang="en-US" dirty="0">
                        <a:latin typeface="Georgia" panose="02040502050405020303" pitchFamily="18" charset="0"/>
                      </a:endParaRPr>
                    </a:p>
                  </a:txBody>
                  <a:tcPr/>
                </a:tc>
                <a:extLst>
                  <a:ext uri="{0D108BD9-81ED-4DB2-BD59-A6C34878D82A}">
                    <a16:rowId xmlns:a16="http://schemas.microsoft.com/office/drawing/2014/main" val="316026359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Ποσοστό Βιομηχανίας στο ΑΕΠ</a:t>
                      </a:r>
                      <a:r>
                        <a:rPr lang="en-US" dirty="0">
                          <a:latin typeface="Georgia" panose="02040502050405020303" pitchFamily="18" charset="0"/>
                        </a:rPr>
                        <a:t> (Industry)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databank.worldbank.org</a:t>
                      </a:r>
                    </a:p>
                    <a:p>
                      <a:endParaRPr lang="en-US" dirty="0">
                        <a:latin typeface="Georgia" panose="02040502050405020303" pitchFamily="18" charset="0"/>
                      </a:endParaRPr>
                    </a:p>
                  </a:txBody>
                  <a:tcPr/>
                </a:tc>
                <a:extLst>
                  <a:ext uri="{0D108BD9-81ED-4DB2-BD59-A6C34878D82A}">
                    <a16:rowId xmlns:a16="http://schemas.microsoft.com/office/drawing/2014/main" val="300927688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Ποσοστό Παραγωγής  στο ΑΕΠ (</a:t>
                      </a:r>
                      <a:r>
                        <a:rPr lang="en-US" dirty="0">
                          <a:latin typeface="Georgia" panose="02040502050405020303" pitchFamily="18" charset="0"/>
                        </a:rPr>
                        <a:t>Manufacturing)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databank.worldbank.org</a:t>
                      </a:r>
                    </a:p>
                    <a:p>
                      <a:endParaRPr lang="en-US" dirty="0">
                        <a:latin typeface="Georgia" panose="02040502050405020303" pitchFamily="18" charset="0"/>
                      </a:endParaRPr>
                    </a:p>
                  </a:txBody>
                  <a:tcPr/>
                </a:tc>
                <a:extLst>
                  <a:ext uri="{0D108BD9-81ED-4DB2-BD59-A6C34878D82A}">
                    <a16:rowId xmlns:a16="http://schemas.microsoft.com/office/drawing/2014/main" val="1619288542"/>
                  </a:ext>
                </a:extLst>
              </a:tr>
            </a:tbl>
          </a:graphicData>
        </a:graphic>
      </p:graphicFrame>
      <p:graphicFrame>
        <p:nvGraphicFramePr>
          <p:cNvPr id="6" name="Θέση περιεχομένου 4">
            <a:extLst>
              <a:ext uri="{FF2B5EF4-FFF2-40B4-BE49-F238E27FC236}">
                <a16:creationId xmlns:a16="http://schemas.microsoft.com/office/drawing/2014/main" id="{2F567F98-8212-4506-F184-F2D60915356A}"/>
              </a:ext>
            </a:extLst>
          </p:cNvPr>
          <p:cNvGraphicFramePr>
            <a:graphicFrameLocks/>
          </p:cNvGraphicFramePr>
          <p:nvPr>
            <p:extLst>
              <p:ext uri="{D42A27DB-BD31-4B8C-83A1-F6EECF244321}">
                <p14:modId xmlns:p14="http://schemas.microsoft.com/office/powerpoint/2010/main" val="655996484"/>
              </p:ext>
            </p:extLst>
          </p:nvPr>
        </p:nvGraphicFramePr>
        <p:xfrm>
          <a:off x="6188163" y="2227264"/>
          <a:ext cx="5422900" cy="3074183"/>
        </p:xfrm>
        <a:graphic>
          <a:graphicData uri="http://schemas.openxmlformats.org/drawingml/2006/table">
            <a:tbl>
              <a:tblPr firstRow="1" bandRow="1">
                <a:tableStyleId>{5C22544A-7EE6-4342-B048-85BDC9FD1C3A}</a:tableStyleId>
              </a:tblPr>
              <a:tblGrid>
                <a:gridCol w="2711450">
                  <a:extLst>
                    <a:ext uri="{9D8B030D-6E8A-4147-A177-3AD203B41FA5}">
                      <a16:colId xmlns:a16="http://schemas.microsoft.com/office/drawing/2014/main" val="4002248494"/>
                    </a:ext>
                  </a:extLst>
                </a:gridCol>
                <a:gridCol w="2711450">
                  <a:extLst>
                    <a:ext uri="{9D8B030D-6E8A-4147-A177-3AD203B41FA5}">
                      <a16:colId xmlns:a16="http://schemas.microsoft.com/office/drawing/2014/main" val="1110672931"/>
                    </a:ext>
                  </a:extLst>
                </a:gridCol>
              </a:tblGrid>
              <a:tr h="330589">
                <a:tc>
                  <a:txBody>
                    <a:bodyPr/>
                    <a:lstStyle/>
                    <a:p>
                      <a:r>
                        <a:rPr lang="el-GR" dirty="0">
                          <a:latin typeface="Georgia" panose="02040502050405020303" pitchFamily="18" charset="0"/>
                        </a:rPr>
                        <a:t>Δεδομένο</a:t>
                      </a:r>
                      <a:endParaRPr lang="en-US" dirty="0">
                        <a:latin typeface="Georgia" panose="02040502050405020303" pitchFamily="18" charset="0"/>
                      </a:endParaRPr>
                    </a:p>
                  </a:txBody>
                  <a:tcPr/>
                </a:tc>
                <a:tc>
                  <a:txBody>
                    <a:bodyPr/>
                    <a:lstStyle/>
                    <a:p>
                      <a:r>
                        <a:rPr lang="el-GR" dirty="0">
                          <a:latin typeface="Georgia" panose="02040502050405020303" pitchFamily="18" charset="0"/>
                        </a:rPr>
                        <a:t>Πηγή</a:t>
                      </a:r>
                      <a:endParaRPr lang="en-US" dirty="0">
                        <a:latin typeface="Georgia" panose="02040502050405020303" pitchFamily="18" charset="0"/>
                      </a:endParaRPr>
                    </a:p>
                  </a:txBody>
                  <a:tcPr/>
                </a:tc>
                <a:extLst>
                  <a:ext uri="{0D108BD9-81ED-4DB2-BD59-A6C34878D82A}">
                    <a16:rowId xmlns:a16="http://schemas.microsoft.com/office/drawing/2014/main" val="1061718114"/>
                  </a:ext>
                </a:extLst>
              </a:tr>
              <a:tr h="578530">
                <a:tc>
                  <a:txBody>
                    <a:bodyPr/>
                    <a:lstStyle/>
                    <a:p>
                      <a:r>
                        <a:rPr lang="el-GR" dirty="0">
                          <a:latin typeface="Georgia" panose="02040502050405020303" pitchFamily="18" charset="0"/>
                        </a:rPr>
                        <a:t>Εκπομπές ρύπων</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Βάση δεδομένων </a:t>
                      </a:r>
                      <a:r>
                        <a:rPr lang="en-US" dirty="0">
                          <a:latin typeface="Georgia" panose="02040502050405020303" pitchFamily="18" charset="0"/>
                        </a:rPr>
                        <a:t>ETS &amp; Eurostat</a:t>
                      </a:r>
                    </a:p>
                  </a:txBody>
                  <a:tcPr/>
                </a:tc>
                <a:extLst>
                  <a:ext uri="{0D108BD9-81ED-4DB2-BD59-A6C34878D82A}">
                    <a16:rowId xmlns:a16="http://schemas.microsoft.com/office/drawing/2014/main" val="346274608"/>
                  </a:ext>
                </a:extLst>
              </a:tr>
              <a:tr h="578530">
                <a:tc>
                  <a:txBody>
                    <a:bodyPr/>
                    <a:lstStyle/>
                    <a:p>
                      <a:r>
                        <a:rPr lang="el-GR" dirty="0">
                          <a:latin typeface="Georgia" panose="02040502050405020303" pitchFamily="18" charset="0"/>
                        </a:rPr>
                        <a:t>Δωρεάν άδειες</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Βάση δεδομένων </a:t>
                      </a:r>
                      <a:r>
                        <a:rPr lang="en-US" dirty="0">
                          <a:latin typeface="Georgia" panose="02040502050405020303" pitchFamily="18" charset="0"/>
                        </a:rPr>
                        <a:t>ETS &amp; Eurostat</a:t>
                      </a:r>
                    </a:p>
                  </a:txBody>
                  <a:tcPr/>
                </a:tc>
                <a:extLst>
                  <a:ext uri="{0D108BD9-81ED-4DB2-BD59-A6C34878D82A}">
                    <a16:rowId xmlns:a16="http://schemas.microsoft.com/office/drawing/2014/main" val="3226850136"/>
                  </a:ext>
                </a:extLst>
              </a:tr>
              <a:tr h="5785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Συνολική ενέργεια</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Eurostat</a:t>
                      </a:r>
                    </a:p>
                    <a:p>
                      <a:endParaRPr lang="en-US" dirty="0">
                        <a:latin typeface="Georgia" panose="02040502050405020303" pitchFamily="18" charset="0"/>
                      </a:endParaRPr>
                    </a:p>
                  </a:txBody>
                  <a:tcPr/>
                </a:tc>
                <a:extLst>
                  <a:ext uri="{0D108BD9-81ED-4DB2-BD59-A6C34878D82A}">
                    <a16:rowId xmlns:a16="http://schemas.microsoft.com/office/drawing/2014/main" val="3160263595"/>
                  </a:ext>
                </a:extLst>
              </a:tr>
              <a:tr h="330589">
                <a:tc>
                  <a:txBody>
                    <a:bodyPr/>
                    <a:lstStyle/>
                    <a:p>
                      <a:r>
                        <a:rPr lang="en-US" dirty="0">
                          <a:latin typeface="Georgia" panose="02040502050405020303" pitchFamily="18" charset="0"/>
                        </a:rPr>
                        <a:t>Energy Intensity </a:t>
                      </a:r>
                    </a:p>
                  </a:txBody>
                  <a:tcPr/>
                </a:tc>
                <a:tc>
                  <a:txBody>
                    <a:bodyPr/>
                    <a:lstStyle/>
                    <a:p>
                      <a:r>
                        <a:rPr lang="en-US" dirty="0">
                          <a:latin typeface="Georgia" panose="02040502050405020303" pitchFamily="18" charset="0"/>
                        </a:rPr>
                        <a:t>Eurostat</a:t>
                      </a:r>
                    </a:p>
                  </a:txBody>
                  <a:tcPr/>
                </a:tc>
                <a:extLst>
                  <a:ext uri="{0D108BD9-81ED-4DB2-BD59-A6C34878D82A}">
                    <a16:rowId xmlns:a16="http://schemas.microsoft.com/office/drawing/2014/main" val="3009276888"/>
                  </a:ext>
                </a:extLst>
              </a:tr>
              <a:tr h="4224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Συντελεστής </a:t>
                      </a:r>
                      <a:r>
                        <a:rPr lang="en-US" dirty="0">
                          <a:latin typeface="Georgia" panose="02040502050405020303" pitchFamily="18" charset="0"/>
                        </a:rPr>
                        <a:t>PPS</a:t>
                      </a:r>
                    </a:p>
                  </a:txBody>
                  <a:tcPr/>
                </a:tc>
                <a:tc>
                  <a:txBody>
                    <a:bodyPr/>
                    <a:lstStyle/>
                    <a:p>
                      <a:r>
                        <a:rPr lang="en-US" dirty="0">
                          <a:latin typeface="Georgia" panose="02040502050405020303" pitchFamily="18" charset="0"/>
                        </a:rPr>
                        <a:t>Eurostat</a:t>
                      </a:r>
                    </a:p>
                  </a:txBody>
                  <a:tcPr/>
                </a:tc>
                <a:extLst>
                  <a:ext uri="{0D108BD9-81ED-4DB2-BD59-A6C34878D82A}">
                    <a16:rowId xmlns:a16="http://schemas.microsoft.com/office/drawing/2014/main" val="1619288542"/>
                  </a:ext>
                </a:extLst>
              </a:tr>
            </a:tbl>
          </a:graphicData>
        </a:graphic>
      </p:graphicFrame>
    </p:spTree>
    <p:extLst>
      <p:ext uri="{BB962C8B-B14F-4D97-AF65-F5344CB8AC3E}">
        <p14:creationId xmlns:p14="http://schemas.microsoft.com/office/powerpoint/2010/main" val="223104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83EC2C5-F369-E0EB-DDAC-773EAA8990D6}"/>
              </a:ext>
            </a:extLst>
          </p:cNvPr>
          <p:cNvSpPr>
            <a:spLocks noGrp="1"/>
          </p:cNvSpPr>
          <p:nvPr>
            <p:ph type="title"/>
          </p:nvPr>
        </p:nvSpPr>
        <p:spPr/>
        <p:txBody>
          <a:bodyPr/>
          <a:lstStyle/>
          <a:p>
            <a:r>
              <a:rPr lang="el-GR" dirty="0" err="1">
                <a:latin typeface="Georgia" panose="02040502050405020303" pitchFamily="18" charset="0"/>
              </a:rPr>
              <a:t>Οριζοντια</a:t>
            </a:r>
            <a:r>
              <a:rPr lang="el-GR" dirty="0"/>
              <a:t> </a:t>
            </a:r>
            <a:r>
              <a:rPr lang="el-GR" dirty="0" err="1"/>
              <a:t>ισοτητα</a:t>
            </a:r>
            <a:r>
              <a:rPr lang="el-GR" dirty="0"/>
              <a:t> στο </a:t>
            </a:r>
            <a:r>
              <a:rPr lang="en-US" dirty="0"/>
              <a:t>EU ETS</a:t>
            </a:r>
          </a:p>
        </p:txBody>
      </p:sp>
      <p:sp>
        <p:nvSpPr>
          <p:cNvPr id="3" name="Θέση κειμένου 2">
            <a:extLst>
              <a:ext uri="{FF2B5EF4-FFF2-40B4-BE49-F238E27FC236}">
                <a16:creationId xmlns:a16="http://schemas.microsoft.com/office/drawing/2014/main" id="{2C6C1008-46F9-D657-6D85-9FF9D0C1350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209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4692F50-EFC7-CD5D-3C1C-154750E1576E}"/>
              </a:ext>
            </a:extLst>
          </p:cNvPr>
          <p:cNvSpPr>
            <a:spLocks noGrp="1"/>
          </p:cNvSpPr>
          <p:nvPr>
            <p:ph type="title"/>
          </p:nvPr>
        </p:nvSpPr>
        <p:spPr>
          <a:xfrm>
            <a:off x="581192" y="702156"/>
            <a:ext cx="11029616" cy="1013800"/>
          </a:xfrm>
        </p:spPr>
        <p:txBody>
          <a:bodyPr>
            <a:normAutofit/>
          </a:bodyPr>
          <a:lstStyle/>
          <a:p>
            <a:r>
              <a:rPr lang="el-GR" dirty="0" err="1">
                <a:solidFill>
                  <a:srgbClr val="FFFFFF"/>
                </a:solidFill>
                <a:latin typeface="Georgia" panose="02040502050405020303" pitchFamily="18" charset="0"/>
              </a:rPr>
              <a:t>Οριζοντια</a:t>
            </a:r>
            <a:r>
              <a:rPr lang="el-GR" dirty="0">
                <a:solidFill>
                  <a:srgbClr val="FFFFFF"/>
                </a:solidFill>
                <a:latin typeface="Georgia" panose="02040502050405020303" pitchFamily="18" charset="0"/>
              </a:rPr>
              <a:t> </a:t>
            </a:r>
            <a:r>
              <a:rPr lang="el-GR" dirty="0" err="1">
                <a:solidFill>
                  <a:srgbClr val="FFFFFF"/>
                </a:solidFill>
                <a:latin typeface="Georgia" panose="02040502050405020303" pitchFamily="18" charset="0"/>
              </a:rPr>
              <a:t>ισοτητα</a:t>
            </a:r>
            <a:r>
              <a:rPr lang="el-GR" dirty="0">
                <a:solidFill>
                  <a:srgbClr val="FFFFFF"/>
                </a:solidFill>
                <a:latin typeface="Georgia" panose="02040502050405020303" pitchFamily="18" charset="0"/>
              </a:rPr>
              <a:t> στο </a:t>
            </a:r>
            <a:r>
              <a:rPr lang="en-US" dirty="0">
                <a:solidFill>
                  <a:srgbClr val="FFFFFF"/>
                </a:solidFill>
                <a:latin typeface="Georgia" panose="02040502050405020303" pitchFamily="18" charset="0"/>
              </a:rPr>
              <a:t>EU ETS </a:t>
            </a:r>
            <a:br>
              <a:rPr lang="el-GR" dirty="0">
                <a:solidFill>
                  <a:srgbClr val="FFFFFF"/>
                </a:solidFill>
                <a:latin typeface="Georgia" panose="02040502050405020303" pitchFamily="18" charset="0"/>
              </a:rPr>
            </a:br>
            <a:r>
              <a:rPr lang="el-GR" dirty="0">
                <a:solidFill>
                  <a:srgbClr val="FFFFFF"/>
                </a:solidFill>
                <a:latin typeface="Georgia" panose="02040502050405020303" pitchFamily="18" charset="0"/>
              </a:rPr>
              <a:t> </a:t>
            </a:r>
            <a:r>
              <a:rPr lang="el-GR" dirty="0" err="1">
                <a:solidFill>
                  <a:srgbClr val="FFFFFF"/>
                </a:solidFill>
                <a:latin typeface="Georgia" panose="02040502050405020303" pitchFamily="18" charset="0"/>
              </a:rPr>
              <a:t>πειραμα</a:t>
            </a:r>
            <a:r>
              <a:rPr lang="el-GR" dirty="0">
                <a:solidFill>
                  <a:srgbClr val="FFFFFF"/>
                </a:solidFill>
                <a:latin typeface="Georgia" panose="02040502050405020303" pitchFamily="18" charset="0"/>
              </a:rPr>
              <a:t> 1</a:t>
            </a:r>
            <a:endParaRPr lang="en-US" dirty="0">
              <a:solidFill>
                <a:srgbClr val="FFFFFF"/>
              </a:solidFill>
              <a:latin typeface="Georgia" panose="02040502050405020303" pitchFamily="18" charset="0"/>
            </a:endParaRPr>
          </a:p>
        </p:txBody>
      </p:sp>
      <p:sp useBgFill="1">
        <p:nvSpPr>
          <p:cNvPr id="35" name="Rectangle 34">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pic>
        <p:nvPicPr>
          <p:cNvPr id="28" name="Θέση περιεχομένου 27">
            <a:extLst>
              <a:ext uri="{FF2B5EF4-FFF2-40B4-BE49-F238E27FC236}">
                <a16:creationId xmlns:a16="http://schemas.microsoft.com/office/drawing/2014/main" id="{ABF3357F-E59E-E4A6-FAE8-7C2B9C8EA3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13878" y="2361056"/>
            <a:ext cx="3649219" cy="3649219"/>
          </a:xfrm>
          <a:prstGeom prst="rect">
            <a:avLst/>
          </a:prstGeom>
        </p:spPr>
      </p:pic>
      <p:pic>
        <p:nvPicPr>
          <p:cNvPr id="34" name="Θέση περιεχομένου 33" descr="Εικόνα που περιέχει στιγμιότυπο οθόνης, γραμμή, νύχτα&#10;&#10;Περιγραφή που δημιουργήθηκε αυτόματα">
            <a:extLst>
              <a:ext uri="{FF2B5EF4-FFF2-40B4-BE49-F238E27FC236}">
                <a16:creationId xmlns:a16="http://schemas.microsoft.com/office/drawing/2014/main" id="{6BA1FEB6-E480-A54B-4E6C-7C2191BDAA2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950869" y="2181225"/>
            <a:ext cx="4044950" cy="4044950"/>
          </a:xfrm>
        </p:spPr>
      </p:pic>
      <p:sp>
        <p:nvSpPr>
          <p:cNvPr id="36" name="Ορθογώνιο 35">
            <a:extLst>
              <a:ext uri="{FF2B5EF4-FFF2-40B4-BE49-F238E27FC236}">
                <a16:creationId xmlns:a16="http://schemas.microsoft.com/office/drawing/2014/main" id="{980F9FAD-FBB5-B5EC-3059-E952BA5434A4}"/>
              </a:ext>
            </a:extLst>
          </p:cNvPr>
          <p:cNvSpPr/>
          <p:nvPr/>
        </p:nvSpPr>
        <p:spPr>
          <a:xfrm>
            <a:off x="6340830" y="2163190"/>
            <a:ext cx="5404639" cy="4044950"/>
          </a:xfrm>
          <a:prstGeom prst="rect">
            <a:avLst/>
          </a:prstGeom>
          <a:noFill/>
          <a:ln w="38100">
            <a:solidFill>
              <a:srgbClr val="4D14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noFill/>
              <a:latin typeface="Abadi" panose="020B0604020104020204" pitchFamily="34" charset="0"/>
            </a:endParaRPr>
          </a:p>
        </p:txBody>
      </p:sp>
      <p:sp>
        <p:nvSpPr>
          <p:cNvPr id="38" name="TextBox 37">
            <a:extLst>
              <a:ext uri="{FF2B5EF4-FFF2-40B4-BE49-F238E27FC236}">
                <a16:creationId xmlns:a16="http://schemas.microsoft.com/office/drawing/2014/main" id="{94BF5D20-ACBF-0DCE-B263-C488991BC931}"/>
              </a:ext>
            </a:extLst>
          </p:cNvPr>
          <p:cNvSpPr txBox="1"/>
          <p:nvPr/>
        </p:nvSpPr>
        <p:spPr>
          <a:xfrm>
            <a:off x="5713356" y="6327135"/>
            <a:ext cx="765288" cy="369332"/>
          </a:xfrm>
          <a:prstGeom prst="rect">
            <a:avLst/>
          </a:prstGeom>
          <a:noFill/>
        </p:spPr>
        <p:txBody>
          <a:bodyPr wrap="square" rtlCol="0">
            <a:spAutoFit/>
          </a:bodyPr>
          <a:lstStyle/>
          <a:p>
            <a:pPr algn="ctr"/>
            <a:r>
              <a:rPr lang="en-US" dirty="0">
                <a:latin typeface="Abadi" panose="020B0604020104020204" pitchFamily="34" charset="0"/>
              </a:rPr>
              <a:t>2018</a:t>
            </a:r>
          </a:p>
        </p:txBody>
      </p:sp>
    </p:spTree>
    <p:extLst>
      <p:ext uri="{BB962C8B-B14F-4D97-AF65-F5344CB8AC3E}">
        <p14:creationId xmlns:p14="http://schemas.microsoft.com/office/powerpoint/2010/main" val="3596734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91F971-E961-6879-538B-950DBECBEAF0}"/>
            </a:ext>
          </a:extLst>
        </p:cNvPr>
        <p:cNvGrpSpPr/>
        <p:nvPr/>
      </p:nvGrpSpPr>
      <p:grpSpPr>
        <a:xfrm>
          <a:off x="0" y="0"/>
          <a:ext cx="0" cy="0"/>
          <a:chOff x="0" y="0"/>
          <a:chExt cx="0" cy="0"/>
        </a:xfrm>
      </p:grpSpPr>
      <p:sp>
        <p:nvSpPr>
          <p:cNvPr id="47" name="Ορθογώνιο 46">
            <a:extLst>
              <a:ext uri="{FF2B5EF4-FFF2-40B4-BE49-F238E27FC236}">
                <a16:creationId xmlns:a16="http://schemas.microsoft.com/office/drawing/2014/main" id="{3A151806-A39A-A67B-C27A-6643C8B80B85}"/>
              </a:ext>
            </a:extLst>
          </p:cNvPr>
          <p:cNvSpPr/>
          <p:nvPr/>
        </p:nvSpPr>
        <p:spPr>
          <a:xfrm>
            <a:off x="289285" y="604511"/>
            <a:ext cx="11648715" cy="137668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Τίτλος 22">
            <a:extLst>
              <a:ext uri="{FF2B5EF4-FFF2-40B4-BE49-F238E27FC236}">
                <a16:creationId xmlns:a16="http://schemas.microsoft.com/office/drawing/2014/main" id="{C9DDDDDF-C924-57FB-2817-0B72647D5796}"/>
              </a:ext>
            </a:extLst>
          </p:cNvPr>
          <p:cNvSpPr>
            <a:spLocks noGrp="1"/>
          </p:cNvSpPr>
          <p:nvPr>
            <p:ph type="title"/>
          </p:nvPr>
        </p:nvSpPr>
        <p:spPr>
          <a:xfrm>
            <a:off x="9900593" y="604510"/>
            <a:ext cx="1856167" cy="5812944"/>
          </a:xfrm>
        </p:spPr>
        <p:txBody>
          <a:bodyPr/>
          <a:lstStyle/>
          <a:p>
            <a:endParaRPr lang="en-US" dirty="0"/>
          </a:p>
        </p:txBody>
      </p:sp>
      <p:pic>
        <p:nvPicPr>
          <p:cNvPr id="29" name="Εικόνα 28"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6704682D-3224-DE08-0A55-44C2211C8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475" y="3711321"/>
            <a:ext cx="3009165" cy="3009165"/>
          </a:xfrm>
          <a:prstGeom prst="rect">
            <a:avLst/>
          </a:prstGeom>
        </p:spPr>
      </p:pic>
      <p:pic>
        <p:nvPicPr>
          <p:cNvPr id="31" name="Εικόνα 30" descr="Εικόνα που περιέχει κείμενο, διάγραμμα, γραμμή, στιγμιότυπο οθόνης&#10;&#10;Περιγραφή που δημιουργήθηκε αυτόματα">
            <a:extLst>
              <a:ext uri="{FF2B5EF4-FFF2-40B4-BE49-F238E27FC236}">
                <a16:creationId xmlns:a16="http://schemas.microsoft.com/office/drawing/2014/main" id="{0923AB4E-5F21-F90D-D2F3-674C51C97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476" y="604512"/>
            <a:ext cx="3009165" cy="3009165"/>
          </a:xfrm>
          <a:prstGeom prst="rect">
            <a:avLst/>
          </a:prstGeom>
        </p:spPr>
      </p:pic>
      <p:pic>
        <p:nvPicPr>
          <p:cNvPr id="33" name="Εικόνα 32" descr="Εικόνα που περιέχει κείμενο, γραμμή, στιγμιότυπο οθόνης, διάγραμμα&#10;&#10;Περιγραφή που δημιουργήθηκε αυτόματα">
            <a:extLst>
              <a:ext uri="{FF2B5EF4-FFF2-40B4-BE49-F238E27FC236}">
                <a16:creationId xmlns:a16="http://schemas.microsoft.com/office/drawing/2014/main" id="{37C65A24-CFAB-8452-01C6-3B422614F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0357" y="3711321"/>
            <a:ext cx="3009165" cy="3009165"/>
          </a:xfrm>
          <a:prstGeom prst="rect">
            <a:avLst/>
          </a:prstGeom>
        </p:spPr>
      </p:pic>
      <p:pic>
        <p:nvPicPr>
          <p:cNvPr id="35" name="Εικόνα 34"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6BE61042-7BC4-18BF-6E9F-4F74C6BCB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0357" y="604511"/>
            <a:ext cx="3009165" cy="3009165"/>
          </a:xfrm>
          <a:prstGeom prst="rect">
            <a:avLst/>
          </a:prstGeom>
        </p:spPr>
      </p:pic>
      <p:pic>
        <p:nvPicPr>
          <p:cNvPr id="37" name="Εικόνα 36"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9A199E06-1029-AD56-CB52-AB20A0B01E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239" y="604511"/>
            <a:ext cx="3009165" cy="3009165"/>
          </a:xfrm>
          <a:prstGeom prst="rect">
            <a:avLst/>
          </a:prstGeom>
        </p:spPr>
      </p:pic>
      <p:pic>
        <p:nvPicPr>
          <p:cNvPr id="39" name="Εικόνα 38" descr="Εικόνα που περιέχει κείμενο, γραμμή, διάγραμμα, στιγμιότυπο οθόνης&#10;&#10;Περιγραφή που δημιουργήθηκε αυτόματα">
            <a:extLst>
              <a:ext uri="{FF2B5EF4-FFF2-40B4-BE49-F238E27FC236}">
                <a16:creationId xmlns:a16="http://schemas.microsoft.com/office/drawing/2014/main" id="{146751F0-BA89-C740-96EA-DE7CCAF136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239" y="3711321"/>
            <a:ext cx="3009165" cy="3009165"/>
          </a:xfrm>
          <a:prstGeom prst="rect">
            <a:avLst/>
          </a:prstGeom>
        </p:spPr>
      </p:pic>
      <p:sp>
        <p:nvSpPr>
          <p:cNvPr id="46" name="Ορθογώνιο 45">
            <a:extLst>
              <a:ext uri="{FF2B5EF4-FFF2-40B4-BE49-F238E27FC236}">
                <a16:creationId xmlns:a16="http://schemas.microsoft.com/office/drawing/2014/main" id="{D996F6A1-825A-B189-414E-C99E23891A6B}"/>
              </a:ext>
            </a:extLst>
          </p:cNvPr>
          <p:cNvSpPr/>
          <p:nvPr/>
        </p:nvSpPr>
        <p:spPr>
          <a:xfrm>
            <a:off x="9900593" y="604511"/>
            <a:ext cx="1846907" cy="6115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sz="2400" dirty="0">
                <a:solidFill>
                  <a:srgbClr val="FFFFFF"/>
                </a:solidFill>
                <a:latin typeface="+mj-lt"/>
              </a:rPr>
              <a:t>ΟΡΙΖΟΝΤΙΑ ΙΣΟΤΗΤΑ ΣΤΟ </a:t>
            </a:r>
            <a:r>
              <a:rPr lang="en-US" sz="2400" dirty="0">
                <a:solidFill>
                  <a:srgbClr val="FFFFFF"/>
                </a:solidFill>
                <a:latin typeface="+mj-lt"/>
              </a:rPr>
              <a:t>ETS </a:t>
            </a:r>
            <a:br>
              <a:rPr lang="en-US" sz="2400" dirty="0">
                <a:solidFill>
                  <a:srgbClr val="FFFFFF"/>
                </a:solidFill>
                <a:latin typeface="+mj-lt"/>
              </a:rPr>
            </a:br>
            <a:endParaRPr lang="en-US" sz="2400" dirty="0"/>
          </a:p>
        </p:txBody>
      </p:sp>
    </p:spTree>
    <p:extLst>
      <p:ext uri="{BB962C8B-B14F-4D97-AF65-F5344CB8AC3E}">
        <p14:creationId xmlns:p14="http://schemas.microsoft.com/office/powerpoint/2010/main" val="1477035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1F821-2CC9-FE1E-D62D-369DCC8DB501}"/>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20203F99-0C80-0D88-AADA-25B5FD418540}"/>
              </a:ext>
            </a:extLst>
          </p:cNvPr>
          <p:cNvSpPr>
            <a:spLocks noGrp="1"/>
          </p:cNvSpPr>
          <p:nvPr>
            <p:ph type="title"/>
          </p:nvPr>
        </p:nvSpPr>
        <p:spPr/>
        <p:txBody>
          <a:bodyPr/>
          <a:lstStyle/>
          <a:p>
            <a:r>
              <a:rPr lang="el-GR" dirty="0" err="1">
                <a:latin typeface="Georgia" panose="02040502050405020303" pitchFamily="18" charset="0"/>
              </a:rPr>
              <a:t>Οριζοντια</a:t>
            </a:r>
            <a:r>
              <a:rPr lang="el-GR" dirty="0">
                <a:latin typeface="Georgia" panose="02040502050405020303" pitchFamily="18" charset="0"/>
              </a:rPr>
              <a:t> </a:t>
            </a:r>
            <a:r>
              <a:rPr lang="el-GR" dirty="0" err="1">
                <a:latin typeface="Georgia" panose="02040502050405020303" pitchFamily="18" charset="0"/>
              </a:rPr>
              <a:t>ισοτητα</a:t>
            </a:r>
            <a:r>
              <a:rPr lang="el-GR" dirty="0">
                <a:latin typeface="Georgia" panose="02040502050405020303" pitchFamily="18" charset="0"/>
              </a:rPr>
              <a:t> σε </a:t>
            </a:r>
            <a:r>
              <a:rPr lang="el-GR" dirty="0" err="1">
                <a:latin typeface="Georgia" panose="02040502050405020303" pitchFamily="18" charset="0"/>
              </a:rPr>
              <a:t>τμηματα</a:t>
            </a:r>
            <a:r>
              <a:rPr lang="el-GR" dirty="0">
                <a:latin typeface="Georgia" panose="02040502050405020303" pitchFamily="18" charset="0"/>
              </a:rPr>
              <a:t> του </a:t>
            </a:r>
            <a:r>
              <a:rPr lang="el-GR" dirty="0" err="1">
                <a:latin typeface="Georgia" panose="02040502050405020303" pitchFamily="18" charset="0"/>
              </a:rPr>
              <a:t>δειγματοσ</a:t>
            </a:r>
            <a:endParaRPr lang="en-US" dirty="0">
              <a:latin typeface="Georgia" panose="02040502050405020303" pitchFamily="18" charset="0"/>
            </a:endParaRPr>
          </a:p>
        </p:txBody>
      </p:sp>
      <p:sp>
        <p:nvSpPr>
          <p:cNvPr id="3" name="Θέση κειμένου 2">
            <a:extLst>
              <a:ext uri="{FF2B5EF4-FFF2-40B4-BE49-F238E27FC236}">
                <a16:creationId xmlns:a16="http://schemas.microsoft.com/office/drawing/2014/main" id="{1703AEC0-5042-5C08-11D0-4CC6D3003773}"/>
              </a:ext>
            </a:extLst>
          </p:cNvPr>
          <p:cNvSpPr>
            <a:spLocks noGrp="1"/>
          </p:cNvSpPr>
          <p:nvPr>
            <p:ph type="body" idx="1"/>
          </p:nvPr>
        </p:nvSpPr>
        <p:spPr/>
        <p:txBody>
          <a:bodyPr/>
          <a:lstStyle/>
          <a:p>
            <a:r>
              <a:rPr lang="en-US" dirty="0"/>
              <a:t>Fair and Efficient Allocation of EU Emission Allowances, (Dimos s. et al, 2023)</a:t>
            </a:r>
          </a:p>
        </p:txBody>
      </p:sp>
    </p:spTree>
    <p:extLst>
      <p:ext uri="{BB962C8B-B14F-4D97-AF65-F5344CB8AC3E}">
        <p14:creationId xmlns:p14="http://schemas.microsoft.com/office/powerpoint/2010/main" val="1345630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B74C95-4970-9296-7958-6A2BB83D8FBF}"/>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1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0883F11E-ECB3-4046-A121-A45C6FF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Θέση περιεχομένου 6" descr="Εικόνα που περιέχει κείμενο, χάρτης, Άτλας&#10;&#10;Περιγραφή που δημιουργήθηκε αυτόματα">
            <a:extLst>
              <a:ext uri="{FF2B5EF4-FFF2-40B4-BE49-F238E27FC236}">
                <a16:creationId xmlns:a16="http://schemas.microsoft.com/office/drawing/2014/main" id="{23BC12DB-9482-98F0-02AE-5256D99977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1" y="707473"/>
            <a:ext cx="5966500" cy="5683092"/>
          </a:xfrm>
          <a:prstGeom prst="rect">
            <a:avLst/>
          </a:prstGeom>
        </p:spPr>
      </p:pic>
      <p:sp>
        <p:nvSpPr>
          <p:cNvPr id="22" name="Rectangle 21">
            <a:extLst>
              <a:ext uri="{FF2B5EF4-FFF2-40B4-BE49-F238E27FC236}">
                <a16:creationId xmlns:a16="http://schemas.microsoft.com/office/drawing/2014/main" id="{7B28B346-1639-4F05-9EBC-808A9DC66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3FC1DD26-2D25-E433-20CF-5F0A9BF0A246}"/>
              </a:ext>
            </a:extLst>
          </p:cNvPr>
          <p:cNvSpPr>
            <a:spLocks noGrp="1"/>
          </p:cNvSpPr>
          <p:nvPr>
            <p:ph type="title"/>
          </p:nvPr>
        </p:nvSpPr>
        <p:spPr>
          <a:xfrm>
            <a:off x="7261934" y="1419225"/>
            <a:ext cx="4115917" cy="2085869"/>
          </a:xfrm>
        </p:spPr>
        <p:txBody>
          <a:bodyPr vert="horz" lIns="91440" tIns="45720" rIns="91440" bIns="45720" rtlCol="0" anchor="b">
            <a:normAutofit fontScale="90000"/>
          </a:bodyPr>
          <a:lstStyle/>
          <a:p>
            <a:r>
              <a:rPr lang="en-US" sz="3600" dirty="0" err="1">
                <a:solidFill>
                  <a:srgbClr val="FFFFFF"/>
                </a:solidFill>
                <a:latin typeface="Georgia" panose="02040502050405020303" pitchFamily="18" charset="0"/>
              </a:rPr>
              <a:t>Οριζοντι</a:t>
            </a:r>
            <a:r>
              <a:rPr lang="en-US" sz="3600" dirty="0">
                <a:solidFill>
                  <a:srgbClr val="FFFFFF"/>
                </a:solidFill>
                <a:latin typeface="Georgia" panose="02040502050405020303" pitchFamily="18" charset="0"/>
              </a:rPr>
              <a:t>α ισοτητα σε τμηματα του δειγματοσ</a:t>
            </a:r>
          </a:p>
        </p:txBody>
      </p:sp>
      <p:sp>
        <p:nvSpPr>
          <p:cNvPr id="24" name="Rectangle 23">
            <a:extLst>
              <a:ext uri="{FF2B5EF4-FFF2-40B4-BE49-F238E27FC236}">
                <a16:creationId xmlns:a16="http://schemas.microsoft.com/office/drawing/2014/main" id="{5CF77191-9839-40D9-B04E-85DF01BB0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BF007B11-F4C3-4A9E-AAA8-D52C8C1AD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871D0F6C-C993-4E97-A103-9448E35FE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85433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41263-24BD-BBD4-BD12-21BAB8DE2F3B}"/>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22F986DA-EA59-A83C-FB28-19A9D5408A22}"/>
              </a:ext>
            </a:extLst>
          </p:cNvPr>
          <p:cNvSpPr>
            <a:spLocks noGrp="1"/>
          </p:cNvSpPr>
          <p:nvPr>
            <p:ph type="title"/>
          </p:nvPr>
        </p:nvSpPr>
        <p:spPr/>
        <p:txBody>
          <a:bodyPr/>
          <a:lstStyle/>
          <a:p>
            <a:r>
              <a:rPr lang="el-GR" dirty="0" err="1"/>
              <a:t>Οριζοντια</a:t>
            </a:r>
            <a:r>
              <a:rPr lang="el-GR" dirty="0"/>
              <a:t> </a:t>
            </a:r>
            <a:r>
              <a:rPr lang="el-GR" dirty="0" err="1">
                <a:latin typeface="Georgia" panose="02040502050405020303" pitchFamily="18" charset="0"/>
              </a:rPr>
              <a:t>ισοτητα</a:t>
            </a:r>
            <a:r>
              <a:rPr lang="el-GR" dirty="0"/>
              <a:t> σε </a:t>
            </a:r>
            <a:r>
              <a:rPr lang="el-GR" dirty="0" err="1"/>
              <a:t>τμηματα</a:t>
            </a:r>
            <a:r>
              <a:rPr lang="el-GR" dirty="0"/>
              <a:t> του </a:t>
            </a:r>
            <a:r>
              <a:rPr lang="el-GR" dirty="0" err="1"/>
              <a:t>δειγματοσ</a:t>
            </a:r>
            <a:endParaRPr lang="en-US" dirty="0"/>
          </a:p>
        </p:txBody>
      </p:sp>
      <p:pic>
        <p:nvPicPr>
          <p:cNvPr id="7" name="Θέση περιεχομένου 6" descr="Εικόνα που περιέχει κείμενο, χάρτης, Άτλας&#10;&#10;Περιγραφή που δημιουργήθηκε αυτόματα">
            <a:extLst>
              <a:ext uri="{FF2B5EF4-FFF2-40B4-BE49-F238E27FC236}">
                <a16:creationId xmlns:a16="http://schemas.microsoft.com/office/drawing/2014/main" id="{82283986-E921-AFDE-97E9-77C7C03E3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820" y="2116732"/>
            <a:ext cx="2758479" cy="2624535"/>
          </a:xfrm>
        </p:spPr>
      </p:pic>
      <p:pic>
        <p:nvPicPr>
          <p:cNvPr id="11" name="Εικόνα 10" descr="Εικόνα που περιέχει κείμενο, διάγραμμα, γράφημα, γραμμή&#10;&#10;Περιγραφή που δημιουργήθηκε αυτόματα">
            <a:extLst>
              <a:ext uri="{FF2B5EF4-FFF2-40B4-BE49-F238E27FC236}">
                <a16:creationId xmlns:a16="http://schemas.microsoft.com/office/drawing/2014/main" id="{D9E03995-15EE-3980-D25B-292C63599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109" y="1981200"/>
            <a:ext cx="5854700" cy="4391025"/>
          </a:xfrm>
          <a:prstGeom prst="rect">
            <a:avLst/>
          </a:prstGeom>
        </p:spPr>
      </p:pic>
      <p:graphicFrame>
        <p:nvGraphicFramePr>
          <p:cNvPr id="14" name="Πίνακας 13">
            <a:extLst>
              <a:ext uri="{FF2B5EF4-FFF2-40B4-BE49-F238E27FC236}">
                <a16:creationId xmlns:a16="http://schemas.microsoft.com/office/drawing/2014/main" id="{28A70B6E-C204-72A5-4AEC-F0E8FCF8FA03}"/>
              </a:ext>
            </a:extLst>
          </p:cNvPr>
          <p:cNvGraphicFramePr>
            <a:graphicFrameLocks noGrp="1"/>
          </p:cNvGraphicFramePr>
          <p:nvPr>
            <p:extLst>
              <p:ext uri="{D42A27DB-BD31-4B8C-83A1-F6EECF244321}">
                <p14:modId xmlns:p14="http://schemas.microsoft.com/office/powerpoint/2010/main" val="2854016349"/>
              </p:ext>
            </p:extLst>
          </p:nvPr>
        </p:nvGraphicFramePr>
        <p:xfrm>
          <a:off x="581191" y="4924084"/>
          <a:ext cx="5006808" cy="1097280"/>
        </p:xfrm>
        <a:graphic>
          <a:graphicData uri="http://schemas.openxmlformats.org/drawingml/2006/table">
            <a:tbl>
              <a:tblPr firstRow="1" bandRow="1">
                <a:tableStyleId>{5C22544A-7EE6-4342-B048-85BDC9FD1C3A}</a:tableStyleId>
              </a:tblPr>
              <a:tblGrid>
                <a:gridCol w="1668936">
                  <a:extLst>
                    <a:ext uri="{9D8B030D-6E8A-4147-A177-3AD203B41FA5}">
                      <a16:colId xmlns:a16="http://schemas.microsoft.com/office/drawing/2014/main" val="983591351"/>
                    </a:ext>
                  </a:extLst>
                </a:gridCol>
                <a:gridCol w="1668936">
                  <a:extLst>
                    <a:ext uri="{9D8B030D-6E8A-4147-A177-3AD203B41FA5}">
                      <a16:colId xmlns:a16="http://schemas.microsoft.com/office/drawing/2014/main" val="499500019"/>
                    </a:ext>
                  </a:extLst>
                </a:gridCol>
                <a:gridCol w="1668936">
                  <a:extLst>
                    <a:ext uri="{9D8B030D-6E8A-4147-A177-3AD203B41FA5}">
                      <a16:colId xmlns:a16="http://schemas.microsoft.com/office/drawing/2014/main" val="3292724836"/>
                    </a:ext>
                  </a:extLst>
                </a:gridCol>
              </a:tblGrid>
              <a:tr h="337933">
                <a:tc gridSpan="3">
                  <a:txBody>
                    <a:bodyPr/>
                    <a:lstStyle/>
                    <a:p>
                      <a:pPr algn="ctr"/>
                      <a:r>
                        <a:rPr lang="el-GR" dirty="0">
                          <a:latin typeface="Georgia" panose="02040502050405020303" pitchFamily="18" charset="0"/>
                        </a:rPr>
                        <a:t>Κατά κεφαλήν ΑΕΠ</a:t>
                      </a:r>
                      <a:r>
                        <a:rPr lang="en-US" dirty="0">
                          <a:latin typeface="Georgia" panose="02040502050405020303" pitchFamily="18" charset="0"/>
                        </a:rPr>
                        <a:t> (r^2) </a:t>
                      </a:r>
                      <a:r>
                        <a:rPr lang="el-GR" dirty="0">
                          <a:latin typeface="Georgia" panose="02040502050405020303" pitchFamily="18" charset="0"/>
                        </a:rPr>
                        <a:t>Φάση ΙΙΙ</a:t>
                      </a:r>
                      <a:endParaRPr lang="en-US" dirty="0">
                        <a:latin typeface="Georgia" panose="02040502050405020303" pitchFamily="18"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59546045"/>
                  </a:ext>
                </a:extLst>
              </a:tr>
              <a:tr h="337933">
                <a:tc>
                  <a:txBody>
                    <a:bodyPr/>
                    <a:lstStyle/>
                    <a:p>
                      <a:r>
                        <a:rPr lang="el-GR" dirty="0">
                          <a:solidFill>
                            <a:srgbClr val="D72F26"/>
                          </a:solidFill>
                          <a:latin typeface="Georgia" panose="02040502050405020303" pitchFamily="18" charset="0"/>
                        </a:rPr>
                        <a:t>Συστάδα 1</a:t>
                      </a:r>
                      <a:endParaRPr lang="en-US" dirty="0">
                        <a:solidFill>
                          <a:srgbClr val="D72F26"/>
                        </a:solidFill>
                        <a:latin typeface="Georgia" panose="02040502050405020303" pitchFamily="18" charset="0"/>
                      </a:endParaRPr>
                    </a:p>
                  </a:txBody>
                  <a:tcPr/>
                </a:tc>
                <a:tc>
                  <a:txBody>
                    <a:bodyPr/>
                    <a:lstStyle/>
                    <a:p>
                      <a:r>
                        <a:rPr lang="el-GR" dirty="0">
                          <a:solidFill>
                            <a:srgbClr val="32A02A"/>
                          </a:solidFill>
                          <a:latin typeface="Georgia" panose="02040502050405020303" pitchFamily="18" charset="0"/>
                        </a:rPr>
                        <a:t>Συστάδα 2 </a:t>
                      </a:r>
                      <a:endParaRPr lang="en-US" dirty="0">
                        <a:solidFill>
                          <a:srgbClr val="32A02A"/>
                        </a:solidFill>
                        <a:latin typeface="Georgia" panose="02040502050405020303" pitchFamily="18" charset="0"/>
                      </a:endParaRPr>
                    </a:p>
                  </a:txBody>
                  <a:tcPr/>
                </a:tc>
                <a:tc>
                  <a:txBody>
                    <a:bodyPr/>
                    <a:lstStyle/>
                    <a:p>
                      <a:r>
                        <a:rPr lang="el-GR" dirty="0">
                          <a:solidFill>
                            <a:srgbClr val="1C91C0"/>
                          </a:solidFill>
                          <a:latin typeface="Georgia" panose="02040502050405020303" pitchFamily="18" charset="0"/>
                        </a:rPr>
                        <a:t>Συστάδα 3</a:t>
                      </a:r>
                      <a:endParaRPr lang="en-US" dirty="0">
                        <a:solidFill>
                          <a:srgbClr val="1C91C0"/>
                        </a:solidFill>
                        <a:latin typeface="Georgia" panose="02040502050405020303" pitchFamily="18" charset="0"/>
                      </a:endParaRPr>
                    </a:p>
                  </a:txBody>
                  <a:tcPr/>
                </a:tc>
                <a:extLst>
                  <a:ext uri="{0D108BD9-81ED-4DB2-BD59-A6C34878D82A}">
                    <a16:rowId xmlns:a16="http://schemas.microsoft.com/office/drawing/2014/main" val="730106978"/>
                  </a:ext>
                </a:extLst>
              </a:tr>
              <a:tr h="337933">
                <a:tc>
                  <a:txBody>
                    <a:bodyPr/>
                    <a:lstStyle/>
                    <a:p>
                      <a:r>
                        <a:rPr lang="en-US" dirty="0">
                          <a:latin typeface="Georgia" panose="02040502050405020303" pitchFamily="18" charset="0"/>
                        </a:rPr>
                        <a:t>0.07561</a:t>
                      </a:r>
                    </a:p>
                  </a:txBody>
                  <a:tcPr/>
                </a:tc>
                <a:tc>
                  <a:txBody>
                    <a:bodyPr/>
                    <a:lstStyle/>
                    <a:p>
                      <a:r>
                        <a:rPr lang="en-US" dirty="0">
                          <a:latin typeface="Georgia" panose="02040502050405020303" pitchFamily="18" charset="0"/>
                        </a:rPr>
                        <a:t>0.4774</a:t>
                      </a:r>
                    </a:p>
                  </a:txBody>
                  <a:tcPr/>
                </a:tc>
                <a:tc>
                  <a:txBody>
                    <a:bodyPr/>
                    <a:lstStyle/>
                    <a:p>
                      <a:r>
                        <a:rPr lang="en-US" dirty="0">
                          <a:latin typeface="Georgia" panose="02040502050405020303" pitchFamily="18" charset="0"/>
                        </a:rPr>
                        <a:t>0.000006</a:t>
                      </a:r>
                    </a:p>
                  </a:txBody>
                  <a:tcPr/>
                </a:tc>
                <a:extLst>
                  <a:ext uri="{0D108BD9-81ED-4DB2-BD59-A6C34878D82A}">
                    <a16:rowId xmlns:a16="http://schemas.microsoft.com/office/drawing/2014/main" val="4096866415"/>
                  </a:ext>
                </a:extLst>
              </a:tr>
            </a:tbl>
          </a:graphicData>
        </a:graphic>
      </p:graphicFrame>
    </p:spTree>
    <p:extLst>
      <p:ext uri="{BB962C8B-B14F-4D97-AF65-F5344CB8AC3E}">
        <p14:creationId xmlns:p14="http://schemas.microsoft.com/office/powerpoint/2010/main" val="2195325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FF688-43DE-535A-87B8-CF1684D5D291}"/>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DBDCC9A6-CF05-F79D-062D-8712C380B9E0}"/>
              </a:ext>
            </a:extLst>
          </p:cNvPr>
          <p:cNvSpPr>
            <a:spLocks noGrp="1"/>
          </p:cNvSpPr>
          <p:nvPr>
            <p:ph type="title"/>
          </p:nvPr>
        </p:nvSpPr>
        <p:spPr/>
        <p:txBody>
          <a:bodyPr/>
          <a:lstStyle/>
          <a:p>
            <a:r>
              <a:rPr lang="el-GR" dirty="0" err="1">
                <a:latin typeface="Georgia" panose="02040502050405020303" pitchFamily="18" charset="0"/>
              </a:rPr>
              <a:t>Οριζοντια</a:t>
            </a:r>
            <a:r>
              <a:rPr lang="el-GR" dirty="0">
                <a:latin typeface="Georgia" panose="02040502050405020303" pitchFamily="18" charset="0"/>
              </a:rPr>
              <a:t> </a:t>
            </a:r>
            <a:r>
              <a:rPr lang="el-GR" dirty="0" err="1">
                <a:latin typeface="Georgia" panose="02040502050405020303" pitchFamily="18" charset="0"/>
              </a:rPr>
              <a:t>ισοτητα</a:t>
            </a:r>
            <a:r>
              <a:rPr lang="el-GR" dirty="0">
                <a:latin typeface="Georgia" panose="02040502050405020303" pitchFamily="18" charset="0"/>
              </a:rPr>
              <a:t> σε </a:t>
            </a:r>
            <a:r>
              <a:rPr lang="el-GR" dirty="0" err="1">
                <a:latin typeface="Georgia" panose="02040502050405020303" pitchFamily="18" charset="0"/>
              </a:rPr>
              <a:t>τμηματα</a:t>
            </a:r>
            <a:r>
              <a:rPr lang="el-GR" dirty="0">
                <a:latin typeface="Georgia" panose="02040502050405020303" pitchFamily="18" charset="0"/>
              </a:rPr>
              <a:t> του </a:t>
            </a:r>
            <a:r>
              <a:rPr lang="el-GR" dirty="0" err="1">
                <a:latin typeface="Georgia" panose="02040502050405020303" pitchFamily="18" charset="0"/>
              </a:rPr>
              <a:t>δειγματοσ</a:t>
            </a:r>
            <a:endParaRPr lang="en-US" dirty="0">
              <a:latin typeface="Georgia" panose="02040502050405020303" pitchFamily="18" charset="0"/>
            </a:endParaRPr>
          </a:p>
        </p:txBody>
      </p:sp>
      <p:pic>
        <p:nvPicPr>
          <p:cNvPr id="7" name="Θέση περιεχομένου 6" descr="Εικόνα που περιέχει κείμενο, χάρτης, Άτλας&#10;&#10;Περιγραφή που δημιουργήθηκε αυτόματα">
            <a:extLst>
              <a:ext uri="{FF2B5EF4-FFF2-40B4-BE49-F238E27FC236}">
                <a16:creationId xmlns:a16="http://schemas.microsoft.com/office/drawing/2014/main" id="{94DC1C14-7AF6-8663-A02B-25878AF73C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820" y="2116732"/>
            <a:ext cx="2758479" cy="2624535"/>
          </a:xfrm>
        </p:spPr>
      </p:pic>
      <p:pic>
        <p:nvPicPr>
          <p:cNvPr id="11" name="Εικόνα 10">
            <a:extLst>
              <a:ext uri="{FF2B5EF4-FFF2-40B4-BE49-F238E27FC236}">
                <a16:creationId xmlns:a16="http://schemas.microsoft.com/office/drawing/2014/main" id="{4389BC52-B9D6-5195-3754-32A83A101D6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56109" y="1981200"/>
            <a:ext cx="5854700" cy="4391025"/>
          </a:xfrm>
          <a:prstGeom prst="rect">
            <a:avLst/>
          </a:prstGeom>
        </p:spPr>
      </p:pic>
      <p:graphicFrame>
        <p:nvGraphicFramePr>
          <p:cNvPr id="14" name="Πίνακας 13">
            <a:extLst>
              <a:ext uri="{FF2B5EF4-FFF2-40B4-BE49-F238E27FC236}">
                <a16:creationId xmlns:a16="http://schemas.microsoft.com/office/drawing/2014/main" id="{F60DEF74-1747-13C4-9F7C-2CE0C0DA8490}"/>
              </a:ext>
            </a:extLst>
          </p:cNvPr>
          <p:cNvGraphicFramePr>
            <a:graphicFrameLocks noGrp="1"/>
          </p:cNvGraphicFramePr>
          <p:nvPr>
            <p:extLst>
              <p:ext uri="{D42A27DB-BD31-4B8C-83A1-F6EECF244321}">
                <p14:modId xmlns:p14="http://schemas.microsoft.com/office/powerpoint/2010/main" val="484871970"/>
              </p:ext>
            </p:extLst>
          </p:nvPr>
        </p:nvGraphicFramePr>
        <p:xfrm>
          <a:off x="581191" y="4924084"/>
          <a:ext cx="5006808" cy="1097280"/>
        </p:xfrm>
        <a:graphic>
          <a:graphicData uri="http://schemas.openxmlformats.org/drawingml/2006/table">
            <a:tbl>
              <a:tblPr firstRow="1" bandRow="1">
                <a:tableStyleId>{5C22544A-7EE6-4342-B048-85BDC9FD1C3A}</a:tableStyleId>
              </a:tblPr>
              <a:tblGrid>
                <a:gridCol w="1668936">
                  <a:extLst>
                    <a:ext uri="{9D8B030D-6E8A-4147-A177-3AD203B41FA5}">
                      <a16:colId xmlns:a16="http://schemas.microsoft.com/office/drawing/2014/main" val="983591351"/>
                    </a:ext>
                  </a:extLst>
                </a:gridCol>
                <a:gridCol w="1668936">
                  <a:extLst>
                    <a:ext uri="{9D8B030D-6E8A-4147-A177-3AD203B41FA5}">
                      <a16:colId xmlns:a16="http://schemas.microsoft.com/office/drawing/2014/main" val="499500019"/>
                    </a:ext>
                  </a:extLst>
                </a:gridCol>
                <a:gridCol w="1668936">
                  <a:extLst>
                    <a:ext uri="{9D8B030D-6E8A-4147-A177-3AD203B41FA5}">
                      <a16:colId xmlns:a16="http://schemas.microsoft.com/office/drawing/2014/main" val="3292724836"/>
                    </a:ext>
                  </a:extLst>
                </a:gridCol>
              </a:tblGrid>
              <a:tr h="337933">
                <a:tc gridSpan="3">
                  <a:txBody>
                    <a:bodyPr/>
                    <a:lstStyle/>
                    <a:p>
                      <a:pPr algn="ctr"/>
                      <a:r>
                        <a:rPr lang="el-GR" dirty="0">
                          <a:latin typeface="Georgia" panose="02040502050405020303" pitchFamily="18" charset="0"/>
                        </a:rPr>
                        <a:t>Πληθυσμός </a:t>
                      </a:r>
                      <a:r>
                        <a:rPr lang="en-US" dirty="0">
                          <a:latin typeface="Georgia" panose="02040502050405020303" pitchFamily="18" charset="0"/>
                        </a:rPr>
                        <a:t>(r^2) </a:t>
                      </a:r>
                      <a:r>
                        <a:rPr lang="el-GR" dirty="0">
                          <a:latin typeface="Georgia" panose="02040502050405020303" pitchFamily="18" charset="0"/>
                        </a:rPr>
                        <a:t>Φάση ΙΙΙ</a:t>
                      </a:r>
                      <a:endParaRPr lang="en-US" dirty="0">
                        <a:latin typeface="Georgia" panose="02040502050405020303" pitchFamily="18"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59546045"/>
                  </a:ext>
                </a:extLst>
              </a:tr>
              <a:tr h="337933">
                <a:tc>
                  <a:txBody>
                    <a:bodyPr/>
                    <a:lstStyle/>
                    <a:p>
                      <a:r>
                        <a:rPr lang="el-GR" dirty="0">
                          <a:solidFill>
                            <a:srgbClr val="D72F26"/>
                          </a:solidFill>
                          <a:latin typeface="Georgia" panose="02040502050405020303" pitchFamily="18" charset="0"/>
                        </a:rPr>
                        <a:t>Συστάδα 1</a:t>
                      </a:r>
                      <a:endParaRPr lang="en-US" dirty="0">
                        <a:solidFill>
                          <a:srgbClr val="D72F26"/>
                        </a:solidFill>
                        <a:latin typeface="Georgia" panose="02040502050405020303" pitchFamily="18" charset="0"/>
                      </a:endParaRPr>
                    </a:p>
                  </a:txBody>
                  <a:tcPr/>
                </a:tc>
                <a:tc>
                  <a:txBody>
                    <a:bodyPr/>
                    <a:lstStyle/>
                    <a:p>
                      <a:r>
                        <a:rPr lang="el-GR" dirty="0">
                          <a:solidFill>
                            <a:srgbClr val="32A02A"/>
                          </a:solidFill>
                          <a:latin typeface="Georgia" panose="02040502050405020303" pitchFamily="18" charset="0"/>
                        </a:rPr>
                        <a:t>Συστάδα 2 </a:t>
                      </a:r>
                      <a:endParaRPr lang="en-US" dirty="0">
                        <a:solidFill>
                          <a:srgbClr val="32A02A"/>
                        </a:solidFill>
                        <a:latin typeface="Georgia" panose="02040502050405020303" pitchFamily="18" charset="0"/>
                      </a:endParaRPr>
                    </a:p>
                  </a:txBody>
                  <a:tcPr/>
                </a:tc>
                <a:tc>
                  <a:txBody>
                    <a:bodyPr/>
                    <a:lstStyle/>
                    <a:p>
                      <a:r>
                        <a:rPr lang="el-GR" dirty="0">
                          <a:solidFill>
                            <a:srgbClr val="1C91C0"/>
                          </a:solidFill>
                          <a:latin typeface="Georgia" panose="02040502050405020303" pitchFamily="18" charset="0"/>
                        </a:rPr>
                        <a:t>Συστάδα 3</a:t>
                      </a:r>
                      <a:endParaRPr lang="en-US" dirty="0">
                        <a:solidFill>
                          <a:srgbClr val="1C91C0"/>
                        </a:solidFill>
                        <a:latin typeface="Georgia" panose="02040502050405020303" pitchFamily="18" charset="0"/>
                      </a:endParaRPr>
                    </a:p>
                  </a:txBody>
                  <a:tcPr/>
                </a:tc>
                <a:extLst>
                  <a:ext uri="{0D108BD9-81ED-4DB2-BD59-A6C34878D82A}">
                    <a16:rowId xmlns:a16="http://schemas.microsoft.com/office/drawing/2014/main" val="730106978"/>
                  </a:ext>
                </a:extLst>
              </a:tr>
              <a:tr h="337933">
                <a:tc>
                  <a:txBody>
                    <a:bodyPr/>
                    <a:lstStyle/>
                    <a:p>
                      <a:r>
                        <a:rPr lang="en-US" dirty="0">
                          <a:latin typeface="Georgia" panose="02040502050405020303" pitchFamily="18" charset="0"/>
                        </a:rPr>
                        <a:t>0.2807</a:t>
                      </a:r>
                    </a:p>
                  </a:txBody>
                  <a:tcPr/>
                </a:tc>
                <a:tc>
                  <a:txBody>
                    <a:bodyPr/>
                    <a:lstStyle/>
                    <a:p>
                      <a:r>
                        <a:rPr lang="en-US" dirty="0">
                          <a:latin typeface="Georgia" panose="02040502050405020303" pitchFamily="18" charset="0"/>
                        </a:rPr>
                        <a:t>0.7941</a:t>
                      </a:r>
                    </a:p>
                  </a:txBody>
                  <a:tcPr/>
                </a:tc>
                <a:tc>
                  <a:txBody>
                    <a:bodyPr/>
                    <a:lstStyle/>
                    <a:p>
                      <a:r>
                        <a:rPr lang="en-US" dirty="0">
                          <a:latin typeface="Georgia" panose="02040502050405020303" pitchFamily="18" charset="0"/>
                        </a:rPr>
                        <a:t>0.8011</a:t>
                      </a:r>
                    </a:p>
                  </a:txBody>
                  <a:tcPr/>
                </a:tc>
                <a:extLst>
                  <a:ext uri="{0D108BD9-81ED-4DB2-BD59-A6C34878D82A}">
                    <a16:rowId xmlns:a16="http://schemas.microsoft.com/office/drawing/2014/main" val="4096866415"/>
                  </a:ext>
                </a:extLst>
              </a:tr>
            </a:tbl>
          </a:graphicData>
        </a:graphic>
      </p:graphicFrame>
    </p:spTree>
    <p:extLst>
      <p:ext uri="{BB962C8B-B14F-4D97-AF65-F5344CB8AC3E}">
        <p14:creationId xmlns:p14="http://schemas.microsoft.com/office/powerpoint/2010/main" val="146550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AF257-603F-757E-4915-7BB9486ED196}"/>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EFC21B6E-12B7-063F-A990-A5FED58D8F56}"/>
              </a:ext>
            </a:extLst>
          </p:cNvPr>
          <p:cNvSpPr>
            <a:spLocks noGrp="1"/>
          </p:cNvSpPr>
          <p:nvPr>
            <p:ph type="title"/>
          </p:nvPr>
        </p:nvSpPr>
        <p:spPr/>
        <p:txBody>
          <a:bodyPr/>
          <a:lstStyle/>
          <a:p>
            <a:r>
              <a:rPr lang="el-GR" dirty="0" err="1">
                <a:latin typeface="Georgia" panose="02040502050405020303" pitchFamily="18" charset="0"/>
              </a:rPr>
              <a:t>Οριζοντια</a:t>
            </a:r>
            <a:r>
              <a:rPr lang="el-GR" dirty="0">
                <a:latin typeface="Georgia" panose="02040502050405020303" pitchFamily="18" charset="0"/>
              </a:rPr>
              <a:t> </a:t>
            </a:r>
            <a:r>
              <a:rPr lang="el-GR" dirty="0" err="1">
                <a:latin typeface="Georgia" panose="02040502050405020303" pitchFamily="18" charset="0"/>
              </a:rPr>
              <a:t>ισοτητα</a:t>
            </a:r>
            <a:r>
              <a:rPr lang="el-GR" dirty="0">
                <a:latin typeface="Georgia" panose="02040502050405020303" pitchFamily="18" charset="0"/>
              </a:rPr>
              <a:t> σε </a:t>
            </a:r>
            <a:r>
              <a:rPr lang="el-GR" dirty="0" err="1">
                <a:latin typeface="Georgia" panose="02040502050405020303" pitchFamily="18" charset="0"/>
              </a:rPr>
              <a:t>τμηματα</a:t>
            </a:r>
            <a:r>
              <a:rPr lang="el-GR" dirty="0">
                <a:latin typeface="Georgia" panose="02040502050405020303" pitchFamily="18" charset="0"/>
              </a:rPr>
              <a:t> του </a:t>
            </a:r>
            <a:r>
              <a:rPr lang="el-GR" dirty="0" err="1">
                <a:latin typeface="Georgia" panose="02040502050405020303" pitchFamily="18" charset="0"/>
              </a:rPr>
              <a:t>δειγματοσ</a:t>
            </a:r>
            <a:endParaRPr lang="en-US" dirty="0">
              <a:latin typeface="Georgia" panose="02040502050405020303" pitchFamily="18" charset="0"/>
            </a:endParaRPr>
          </a:p>
        </p:txBody>
      </p:sp>
      <p:pic>
        <p:nvPicPr>
          <p:cNvPr id="7" name="Θέση περιεχομένου 6" descr="Εικόνα που περιέχει κείμενο, χάρτης, Άτλας&#10;&#10;Περιγραφή που δημιουργήθηκε αυτόματα">
            <a:extLst>
              <a:ext uri="{FF2B5EF4-FFF2-40B4-BE49-F238E27FC236}">
                <a16:creationId xmlns:a16="http://schemas.microsoft.com/office/drawing/2014/main" id="{AC7B95C1-1B26-A8AB-133D-BB84B7FA8E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820" y="2116732"/>
            <a:ext cx="2758479" cy="2624535"/>
          </a:xfrm>
        </p:spPr>
      </p:pic>
      <p:pic>
        <p:nvPicPr>
          <p:cNvPr id="11" name="Εικόνα 10">
            <a:extLst>
              <a:ext uri="{FF2B5EF4-FFF2-40B4-BE49-F238E27FC236}">
                <a16:creationId xmlns:a16="http://schemas.microsoft.com/office/drawing/2014/main" id="{533C310F-7775-93C9-9DE4-906C3D8F1C2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56109" y="1981200"/>
            <a:ext cx="5854700" cy="4391025"/>
          </a:xfrm>
          <a:prstGeom prst="rect">
            <a:avLst/>
          </a:prstGeom>
        </p:spPr>
      </p:pic>
      <p:graphicFrame>
        <p:nvGraphicFramePr>
          <p:cNvPr id="14" name="Πίνακας 13">
            <a:extLst>
              <a:ext uri="{FF2B5EF4-FFF2-40B4-BE49-F238E27FC236}">
                <a16:creationId xmlns:a16="http://schemas.microsoft.com/office/drawing/2014/main" id="{C9DB152B-BC5E-0253-BE35-FB537B69C168}"/>
              </a:ext>
            </a:extLst>
          </p:cNvPr>
          <p:cNvGraphicFramePr>
            <a:graphicFrameLocks noGrp="1"/>
          </p:cNvGraphicFramePr>
          <p:nvPr>
            <p:extLst>
              <p:ext uri="{D42A27DB-BD31-4B8C-83A1-F6EECF244321}">
                <p14:modId xmlns:p14="http://schemas.microsoft.com/office/powerpoint/2010/main" val="3094147964"/>
              </p:ext>
            </p:extLst>
          </p:nvPr>
        </p:nvGraphicFramePr>
        <p:xfrm>
          <a:off x="581191" y="4924084"/>
          <a:ext cx="5006808" cy="1371600"/>
        </p:xfrm>
        <a:graphic>
          <a:graphicData uri="http://schemas.openxmlformats.org/drawingml/2006/table">
            <a:tbl>
              <a:tblPr firstRow="1" bandRow="1">
                <a:tableStyleId>{5C22544A-7EE6-4342-B048-85BDC9FD1C3A}</a:tableStyleId>
              </a:tblPr>
              <a:tblGrid>
                <a:gridCol w="1668936">
                  <a:extLst>
                    <a:ext uri="{9D8B030D-6E8A-4147-A177-3AD203B41FA5}">
                      <a16:colId xmlns:a16="http://schemas.microsoft.com/office/drawing/2014/main" val="983591351"/>
                    </a:ext>
                  </a:extLst>
                </a:gridCol>
                <a:gridCol w="1668936">
                  <a:extLst>
                    <a:ext uri="{9D8B030D-6E8A-4147-A177-3AD203B41FA5}">
                      <a16:colId xmlns:a16="http://schemas.microsoft.com/office/drawing/2014/main" val="499500019"/>
                    </a:ext>
                  </a:extLst>
                </a:gridCol>
                <a:gridCol w="1668936">
                  <a:extLst>
                    <a:ext uri="{9D8B030D-6E8A-4147-A177-3AD203B41FA5}">
                      <a16:colId xmlns:a16="http://schemas.microsoft.com/office/drawing/2014/main" val="3292724836"/>
                    </a:ext>
                  </a:extLst>
                </a:gridCol>
              </a:tblGrid>
              <a:tr h="337933">
                <a:tc gridSpan="3">
                  <a:txBody>
                    <a:bodyPr/>
                    <a:lstStyle/>
                    <a:p>
                      <a:pPr algn="ctr"/>
                      <a:r>
                        <a:rPr lang="el-GR" dirty="0">
                          <a:latin typeface="Georgia" panose="02040502050405020303" pitchFamily="18" charset="0"/>
                        </a:rPr>
                        <a:t>Συνολική παρεχόμενη ενέργεια </a:t>
                      </a:r>
                      <a:r>
                        <a:rPr lang="en-US" dirty="0">
                          <a:latin typeface="Georgia" panose="02040502050405020303" pitchFamily="18" charset="0"/>
                        </a:rPr>
                        <a:t>(r^2) </a:t>
                      </a:r>
                      <a:r>
                        <a:rPr lang="el-GR" dirty="0">
                          <a:latin typeface="Georgia" panose="02040502050405020303" pitchFamily="18" charset="0"/>
                        </a:rPr>
                        <a:t>Φάση ΙΙΙ</a:t>
                      </a:r>
                      <a:endParaRPr lang="en-US" dirty="0">
                        <a:latin typeface="Georgia" panose="02040502050405020303" pitchFamily="18"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59546045"/>
                  </a:ext>
                </a:extLst>
              </a:tr>
              <a:tr h="337933">
                <a:tc>
                  <a:txBody>
                    <a:bodyPr/>
                    <a:lstStyle/>
                    <a:p>
                      <a:r>
                        <a:rPr lang="el-GR" dirty="0">
                          <a:solidFill>
                            <a:srgbClr val="D72F26"/>
                          </a:solidFill>
                          <a:latin typeface="Georgia" panose="02040502050405020303" pitchFamily="18" charset="0"/>
                        </a:rPr>
                        <a:t>Συστάδα 1</a:t>
                      </a:r>
                      <a:endParaRPr lang="en-US" dirty="0">
                        <a:solidFill>
                          <a:srgbClr val="D72F26"/>
                        </a:solidFill>
                        <a:latin typeface="Georgia" panose="02040502050405020303" pitchFamily="18" charset="0"/>
                      </a:endParaRPr>
                    </a:p>
                  </a:txBody>
                  <a:tcPr/>
                </a:tc>
                <a:tc>
                  <a:txBody>
                    <a:bodyPr/>
                    <a:lstStyle/>
                    <a:p>
                      <a:r>
                        <a:rPr lang="el-GR" dirty="0">
                          <a:solidFill>
                            <a:srgbClr val="32A02A"/>
                          </a:solidFill>
                          <a:latin typeface="Georgia" panose="02040502050405020303" pitchFamily="18" charset="0"/>
                        </a:rPr>
                        <a:t>Συστάδα 2 </a:t>
                      </a:r>
                      <a:endParaRPr lang="en-US" dirty="0">
                        <a:solidFill>
                          <a:srgbClr val="32A02A"/>
                        </a:solidFill>
                        <a:latin typeface="Georgia" panose="02040502050405020303" pitchFamily="18" charset="0"/>
                      </a:endParaRPr>
                    </a:p>
                  </a:txBody>
                  <a:tcPr/>
                </a:tc>
                <a:tc>
                  <a:txBody>
                    <a:bodyPr/>
                    <a:lstStyle/>
                    <a:p>
                      <a:r>
                        <a:rPr lang="el-GR" dirty="0">
                          <a:solidFill>
                            <a:srgbClr val="1C91C0"/>
                          </a:solidFill>
                          <a:latin typeface="Georgia" panose="02040502050405020303" pitchFamily="18" charset="0"/>
                        </a:rPr>
                        <a:t>Συστάδα 3</a:t>
                      </a:r>
                      <a:endParaRPr lang="en-US" dirty="0">
                        <a:solidFill>
                          <a:srgbClr val="1C91C0"/>
                        </a:solidFill>
                        <a:latin typeface="Georgia" panose="02040502050405020303" pitchFamily="18" charset="0"/>
                      </a:endParaRPr>
                    </a:p>
                  </a:txBody>
                  <a:tcPr/>
                </a:tc>
                <a:extLst>
                  <a:ext uri="{0D108BD9-81ED-4DB2-BD59-A6C34878D82A}">
                    <a16:rowId xmlns:a16="http://schemas.microsoft.com/office/drawing/2014/main" val="730106978"/>
                  </a:ext>
                </a:extLst>
              </a:tr>
              <a:tr h="337933">
                <a:tc>
                  <a:txBody>
                    <a:bodyPr/>
                    <a:lstStyle/>
                    <a:p>
                      <a:r>
                        <a:rPr lang="en-US" dirty="0">
                          <a:latin typeface="Georgia" panose="02040502050405020303" pitchFamily="18" charset="0"/>
                        </a:rPr>
                        <a:t>0.4334</a:t>
                      </a:r>
                    </a:p>
                  </a:txBody>
                  <a:tcPr/>
                </a:tc>
                <a:tc>
                  <a:txBody>
                    <a:bodyPr/>
                    <a:lstStyle/>
                    <a:p>
                      <a:r>
                        <a:rPr lang="en-US" dirty="0">
                          <a:latin typeface="Georgia" panose="02040502050405020303" pitchFamily="18" charset="0"/>
                        </a:rPr>
                        <a:t>0.6891</a:t>
                      </a:r>
                    </a:p>
                  </a:txBody>
                  <a:tcPr/>
                </a:tc>
                <a:tc>
                  <a:txBody>
                    <a:bodyPr/>
                    <a:lstStyle/>
                    <a:p>
                      <a:r>
                        <a:rPr lang="en-US" dirty="0">
                          <a:latin typeface="Georgia" panose="02040502050405020303" pitchFamily="18" charset="0"/>
                        </a:rPr>
                        <a:t>0.9706</a:t>
                      </a:r>
                    </a:p>
                  </a:txBody>
                  <a:tcPr/>
                </a:tc>
                <a:extLst>
                  <a:ext uri="{0D108BD9-81ED-4DB2-BD59-A6C34878D82A}">
                    <a16:rowId xmlns:a16="http://schemas.microsoft.com/office/drawing/2014/main" val="4096866415"/>
                  </a:ext>
                </a:extLst>
              </a:tr>
            </a:tbl>
          </a:graphicData>
        </a:graphic>
      </p:graphicFrame>
    </p:spTree>
    <p:extLst>
      <p:ext uri="{BB962C8B-B14F-4D97-AF65-F5344CB8AC3E}">
        <p14:creationId xmlns:p14="http://schemas.microsoft.com/office/powerpoint/2010/main" val="3735640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1BCB-A578-7B0D-D466-1A2C32097818}"/>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66331D08-749A-9BC5-4A50-FDD84AFC14B7}"/>
              </a:ext>
            </a:extLst>
          </p:cNvPr>
          <p:cNvSpPr>
            <a:spLocks noGrp="1"/>
          </p:cNvSpPr>
          <p:nvPr>
            <p:ph type="title"/>
          </p:nvPr>
        </p:nvSpPr>
        <p:spPr/>
        <p:txBody>
          <a:bodyPr/>
          <a:lstStyle/>
          <a:p>
            <a:r>
              <a:rPr lang="el-GR" dirty="0"/>
              <a:t>Η </a:t>
            </a:r>
            <a:r>
              <a:rPr lang="el-GR" dirty="0" err="1"/>
              <a:t>Διανομη</a:t>
            </a:r>
            <a:r>
              <a:rPr lang="el-GR" dirty="0"/>
              <a:t> ως </a:t>
            </a:r>
            <a:r>
              <a:rPr lang="el-GR" dirty="0" err="1"/>
              <a:t>προβλημα</a:t>
            </a:r>
            <a:r>
              <a:rPr lang="el-GR" dirty="0"/>
              <a:t> </a:t>
            </a:r>
            <a:r>
              <a:rPr lang="el-GR" dirty="0" err="1"/>
              <a:t>βελτιστοποιησησ</a:t>
            </a:r>
            <a:endParaRPr lang="en-US" dirty="0"/>
          </a:p>
        </p:txBody>
      </p:sp>
      <p:sp>
        <p:nvSpPr>
          <p:cNvPr id="3" name="Θέση κειμένου 2">
            <a:extLst>
              <a:ext uri="{FF2B5EF4-FFF2-40B4-BE49-F238E27FC236}">
                <a16:creationId xmlns:a16="http://schemas.microsoft.com/office/drawing/2014/main" id="{A23C1F50-DF29-3C07-62D5-6E7E93C3E2A6}"/>
              </a:ext>
            </a:extLst>
          </p:cNvPr>
          <p:cNvSpPr>
            <a:spLocks noGrp="1"/>
          </p:cNvSpPr>
          <p:nvPr>
            <p:ph type="body" idx="1"/>
          </p:nvPr>
        </p:nvSpPr>
        <p:spPr/>
        <p:txBody>
          <a:bodyPr/>
          <a:lstStyle/>
          <a:p>
            <a:r>
              <a:rPr lang="en-US" dirty="0"/>
              <a:t>Fair and Efficient Allocation of EU Emission Allowances, (Dimos s. et al, 2023)</a:t>
            </a:r>
          </a:p>
          <a:p>
            <a:endParaRPr lang="en-US" dirty="0"/>
          </a:p>
        </p:txBody>
      </p:sp>
    </p:spTree>
    <p:extLst>
      <p:ext uri="{BB962C8B-B14F-4D97-AF65-F5344CB8AC3E}">
        <p14:creationId xmlns:p14="http://schemas.microsoft.com/office/powerpoint/2010/main" val="131799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1164D26-F92F-B739-502B-845DC80254C3}"/>
              </a:ext>
            </a:extLst>
          </p:cNvPr>
          <p:cNvSpPr>
            <a:spLocks noGrp="1"/>
          </p:cNvSpPr>
          <p:nvPr>
            <p:ph type="title"/>
          </p:nvPr>
        </p:nvSpPr>
        <p:spPr/>
        <p:txBody>
          <a:bodyPr/>
          <a:lstStyle/>
          <a:p>
            <a:r>
              <a:rPr lang="el-GR" dirty="0" err="1">
                <a:latin typeface="Georgia" panose="02040502050405020303" pitchFamily="18" charset="0"/>
              </a:rPr>
              <a:t>Εμποριο</a:t>
            </a:r>
            <a:r>
              <a:rPr lang="el-GR" dirty="0">
                <a:latin typeface="Georgia" panose="02040502050405020303" pitchFamily="18" charset="0"/>
              </a:rPr>
              <a:t> </a:t>
            </a:r>
            <a:r>
              <a:rPr lang="el-GR" dirty="0" err="1">
                <a:latin typeface="Georgia" panose="02040502050405020303" pitchFamily="18" charset="0"/>
              </a:rPr>
              <a:t>ρΥπων</a:t>
            </a:r>
            <a:r>
              <a:rPr lang="el-GR" dirty="0">
                <a:latin typeface="Georgia" panose="02040502050405020303" pitchFamily="18" charset="0"/>
              </a:rPr>
              <a:t> - </a:t>
            </a:r>
            <a:r>
              <a:rPr lang="en-US" dirty="0">
                <a:latin typeface="Georgia" panose="02040502050405020303" pitchFamily="18" charset="0"/>
              </a:rPr>
              <a:t>EU ETS </a:t>
            </a:r>
          </a:p>
        </p:txBody>
      </p:sp>
      <p:sp>
        <p:nvSpPr>
          <p:cNvPr id="3" name="Θέση κειμένου 2">
            <a:extLst>
              <a:ext uri="{FF2B5EF4-FFF2-40B4-BE49-F238E27FC236}">
                <a16:creationId xmlns:a16="http://schemas.microsoft.com/office/drawing/2014/main" id="{F045C538-716A-2AB9-BA3A-52F6CC6BA7C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6604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22718-95E6-12A2-1DB3-6C9A089D72EC}"/>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2E771D37-4D92-CAB9-BD85-FD6FBF050D5D}"/>
              </a:ext>
            </a:extLst>
          </p:cNvPr>
          <p:cNvSpPr>
            <a:spLocks noGrp="1"/>
          </p:cNvSpPr>
          <p:nvPr>
            <p:ph type="title"/>
          </p:nvPr>
        </p:nvSpPr>
        <p:spPr/>
        <p:txBody>
          <a:bodyPr/>
          <a:lstStyle/>
          <a:p>
            <a:r>
              <a:rPr lang="el-GR"/>
              <a:t>Η Διανομη ως προβλημα βελτιστοποιησησ</a:t>
            </a:r>
            <a:endParaRPr lang="en-US" dirty="0"/>
          </a:p>
        </p:txBody>
      </p:sp>
      <p:pic>
        <p:nvPicPr>
          <p:cNvPr id="8" name="Εικόνα 7" descr="Εικόνα που περιέχει κείμενο, γραμματοσειρά, λευκό, στιγμιότυπο οθόνης&#10;&#10;Περιγραφή που δημιουργήθηκε αυτόματα">
            <a:extLst>
              <a:ext uri="{FF2B5EF4-FFF2-40B4-BE49-F238E27FC236}">
                <a16:creationId xmlns:a16="http://schemas.microsoft.com/office/drawing/2014/main" id="{9DDF6E80-98D9-5061-7C37-AC242B14B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731" y="1981200"/>
            <a:ext cx="8154538" cy="1695687"/>
          </a:xfrm>
          <a:prstGeom prst="rect">
            <a:avLst/>
          </a:prstGeom>
        </p:spPr>
      </p:pic>
      <p:sp>
        <p:nvSpPr>
          <p:cNvPr id="10" name="TextBox 9">
            <a:extLst>
              <a:ext uri="{FF2B5EF4-FFF2-40B4-BE49-F238E27FC236}">
                <a16:creationId xmlns:a16="http://schemas.microsoft.com/office/drawing/2014/main" id="{DD80B2C2-E297-A37C-870C-1AE35E6AFEF3}"/>
              </a:ext>
            </a:extLst>
          </p:cNvPr>
          <p:cNvSpPr txBox="1"/>
          <p:nvPr/>
        </p:nvSpPr>
        <p:spPr>
          <a:xfrm>
            <a:off x="581192" y="4495714"/>
            <a:ext cx="11029616" cy="1200329"/>
          </a:xfrm>
          <a:prstGeom prst="rect">
            <a:avLst/>
          </a:prstGeom>
          <a:noFill/>
        </p:spPr>
        <p:txBody>
          <a:bodyPr wrap="square" rtlCol="0">
            <a:spAutoFit/>
          </a:bodyPr>
          <a:lstStyle/>
          <a:p>
            <a:r>
              <a:rPr lang="el-GR" dirty="0">
                <a:latin typeface="Georgia" panose="02040502050405020303" pitchFamily="18" charset="0"/>
              </a:rPr>
              <a:t>Παραδείγματα επιπλέον περιορισμών:</a:t>
            </a:r>
          </a:p>
          <a:p>
            <a:pPr marL="342900" indent="-342900">
              <a:buAutoNum type="arabicParenR"/>
            </a:pPr>
            <a:r>
              <a:rPr lang="el-GR" dirty="0">
                <a:latin typeface="Georgia" panose="02040502050405020303" pitchFamily="18" charset="0"/>
              </a:rPr>
              <a:t>Να μην αποκλίνει πολύ από τα περσινά (Αποζημίωση)</a:t>
            </a:r>
          </a:p>
          <a:p>
            <a:pPr marL="342900" indent="-342900">
              <a:buAutoNum type="arabicParenR"/>
            </a:pPr>
            <a:r>
              <a:rPr lang="el-GR" dirty="0">
                <a:latin typeface="Georgia" panose="02040502050405020303" pitchFamily="18" charset="0"/>
              </a:rPr>
              <a:t>Να είναι κοντά στο ποσοστό επενδύσεων σε πράσινη ενέργεια. (Επιβράβευση)</a:t>
            </a:r>
          </a:p>
          <a:p>
            <a:pPr marL="342900" indent="-342900">
              <a:buAutoNum type="arabicParenR"/>
            </a:pPr>
            <a:r>
              <a:rPr lang="el-GR" dirty="0">
                <a:latin typeface="Georgia" panose="02040502050405020303" pitchFamily="18" charset="0"/>
              </a:rPr>
              <a:t>Να είναι κοντά στο ποσοστό του πληθυσμού που αντιστοιχεί. (Εξωγενές δικαίωμα)</a:t>
            </a:r>
          </a:p>
        </p:txBody>
      </p:sp>
      <p:sp>
        <p:nvSpPr>
          <p:cNvPr id="3" name="TextBox 2">
            <a:extLst>
              <a:ext uri="{FF2B5EF4-FFF2-40B4-BE49-F238E27FC236}">
                <a16:creationId xmlns:a16="http://schemas.microsoft.com/office/drawing/2014/main" id="{866465D7-66EA-A863-DDBA-97B255CF527D}"/>
              </a:ext>
            </a:extLst>
          </p:cNvPr>
          <p:cNvSpPr txBox="1"/>
          <p:nvPr/>
        </p:nvSpPr>
        <p:spPr>
          <a:xfrm>
            <a:off x="9804323" y="2551837"/>
            <a:ext cx="2038916" cy="369332"/>
          </a:xfrm>
          <a:prstGeom prst="rect">
            <a:avLst/>
          </a:prstGeom>
          <a:noFill/>
        </p:spPr>
        <p:txBody>
          <a:bodyPr wrap="square" rtlCol="0">
            <a:spAutoFit/>
          </a:bodyPr>
          <a:lstStyle/>
          <a:p>
            <a:r>
              <a:rPr lang="el-GR" dirty="0">
                <a:latin typeface="Georgia" panose="02040502050405020303" pitchFamily="18" charset="0"/>
              </a:rPr>
              <a:t>(</a:t>
            </a:r>
            <a:r>
              <a:rPr lang="el-GR" dirty="0" err="1">
                <a:latin typeface="Georgia" panose="02040502050405020303" pitchFamily="18" charset="0"/>
              </a:rPr>
              <a:t>Καταλληλότητα</a:t>
            </a:r>
            <a:r>
              <a:rPr lang="el-GR" dirty="0">
                <a:latin typeface="Georgia" panose="02040502050405020303" pitchFamily="18" charset="0"/>
              </a:rPr>
              <a:t>)</a:t>
            </a:r>
          </a:p>
        </p:txBody>
      </p:sp>
      <p:sp>
        <p:nvSpPr>
          <p:cNvPr id="4" name="Αριστερό άγκιστρο 3">
            <a:extLst>
              <a:ext uri="{FF2B5EF4-FFF2-40B4-BE49-F238E27FC236}">
                <a16:creationId xmlns:a16="http://schemas.microsoft.com/office/drawing/2014/main" id="{FEB8EB16-98B1-B900-A120-29D17A3233E6}"/>
              </a:ext>
            </a:extLst>
          </p:cNvPr>
          <p:cNvSpPr/>
          <p:nvPr/>
        </p:nvSpPr>
        <p:spPr>
          <a:xfrm rot="16200000">
            <a:off x="7972425" y="1996576"/>
            <a:ext cx="281354" cy="27827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588D82C-8F0B-B1F3-686F-F17A7848008D}"/>
              </a:ext>
            </a:extLst>
          </p:cNvPr>
          <p:cNvSpPr txBox="1"/>
          <p:nvPr/>
        </p:nvSpPr>
        <p:spPr>
          <a:xfrm>
            <a:off x="6721719" y="3528636"/>
            <a:ext cx="2782766" cy="523220"/>
          </a:xfrm>
          <a:prstGeom prst="rect">
            <a:avLst/>
          </a:prstGeom>
          <a:noFill/>
        </p:spPr>
        <p:txBody>
          <a:bodyPr wrap="square" rtlCol="0">
            <a:spAutoFit/>
          </a:bodyPr>
          <a:lstStyle/>
          <a:p>
            <a:r>
              <a:rPr lang="el-GR" sz="1400" dirty="0">
                <a:latin typeface="Georgia" panose="02040502050405020303" pitchFamily="18" charset="0"/>
              </a:rPr>
              <a:t>Απόδοση</a:t>
            </a:r>
            <a:r>
              <a:rPr lang="en-US" sz="1400" dirty="0">
                <a:latin typeface="Georgia" panose="02040502050405020303" pitchFamily="18" charset="0"/>
              </a:rPr>
              <a:t>:</a:t>
            </a:r>
            <a:r>
              <a:rPr lang="el-GR" sz="1400" dirty="0">
                <a:latin typeface="Georgia" panose="02040502050405020303" pitchFamily="18" charset="0"/>
              </a:rPr>
              <a:t> αγοραστική δύναμη για κάθε μονάδα ρύπων.</a:t>
            </a:r>
            <a:endParaRPr lang="en-US" sz="1400" dirty="0">
              <a:latin typeface="Georgia" panose="02040502050405020303" pitchFamily="18" charset="0"/>
            </a:endParaRPr>
          </a:p>
        </p:txBody>
      </p:sp>
    </p:spTree>
    <p:extLst>
      <p:ext uri="{BB962C8B-B14F-4D97-AF65-F5344CB8AC3E}">
        <p14:creationId xmlns:p14="http://schemas.microsoft.com/office/powerpoint/2010/main" val="3753663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5B20A-3FDE-63B7-4702-8C47668B6252}"/>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82D4CFEE-7699-D131-24A9-EA568A962D0C}"/>
              </a:ext>
            </a:extLst>
          </p:cNvPr>
          <p:cNvSpPr>
            <a:spLocks noGrp="1"/>
          </p:cNvSpPr>
          <p:nvPr>
            <p:ph type="title"/>
          </p:nvPr>
        </p:nvSpPr>
        <p:spPr/>
        <p:txBody>
          <a:bodyPr/>
          <a:lstStyle/>
          <a:p>
            <a:r>
              <a:rPr lang="el-GR" dirty="0">
                <a:latin typeface="Georgia" panose="02040502050405020303" pitchFamily="18" charset="0"/>
              </a:rPr>
              <a:t>Η </a:t>
            </a:r>
            <a:r>
              <a:rPr lang="el-GR" dirty="0" err="1">
                <a:latin typeface="Georgia" panose="02040502050405020303" pitchFamily="18" charset="0"/>
              </a:rPr>
              <a:t>Διανομη</a:t>
            </a:r>
            <a:r>
              <a:rPr lang="el-GR" dirty="0">
                <a:latin typeface="Georgia" panose="02040502050405020303" pitchFamily="18" charset="0"/>
              </a:rPr>
              <a:t> ως </a:t>
            </a:r>
            <a:r>
              <a:rPr lang="el-GR" dirty="0" err="1">
                <a:latin typeface="Georgia" panose="02040502050405020303" pitchFamily="18" charset="0"/>
              </a:rPr>
              <a:t>προβλημα</a:t>
            </a:r>
            <a:r>
              <a:rPr lang="el-GR" dirty="0">
                <a:latin typeface="Georgia" panose="02040502050405020303" pitchFamily="18" charset="0"/>
              </a:rPr>
              <a:t> </a:t>
            </a:r>
            <a:r>
              <a:rPr lang="el-GR" dirty="0" err="1">
                <a:latin typeface="Georgia" panose="02040502050405020303" pitchFamily="18" charset="0"/>
              </a:rPr>
              <a:t>βελτιστοποιησησ</a:t>
            </a:r>
            <a:r>
              <a:rPr lang="el-GR" dirty="0">
                <a:latin typeface="Georgia" panose="02040502050405020303" pitchFamily="18" charset="0"/>
              </a:rPr>
              <a:t> – </a:t>
            </a:r>
            <a:r>
              <a:rPr lang="el-GR" dirty="0" err="1">
                <a:latin typeface="Georgia" panose="02040502050405020303" pitchFamily="18" charset="0"/>
              </a:rPr>
              <a:t>Παραδειγμα</a:t>
            </a:r>
            <a:endParaRPr lang="en-US" dirty="0">
              <a:latin typeface="Georgia" panose="02040502050405020303" pitchFamily="18" charset="0"/>
            </a:endParaRPr>
          </a:p>
        </p:txBody>
      </p:sp>
      <p:graphicFrame>
        <p:nvGraphicFramePr>
          <p:cNvPr id="6" name="Θέση περιεχομένου 5">
            <a:extLst>
              <a:ext uri="{FF2B5EF4-FFF2-40B4-BE49-F238E27FC236}">
                <a16:creationId xmlns:a16="http://schemas.microsoft.com/office/drawing/2014/main" id="{12BBA7C0-7E01-4579-6AC6-239CFD0BE785}"/>
              </a:ext>
            </a:extLst>
          </p:cNvPr>
          <p:cNvGraphicFramePr>
            <a:graphicFrameLocks noGrp="1"/>
          </p:cNvGraphicFramePr>
          <p:nvPr>
            <p:ph idx="1"/>
            <p:extLst>
              <p:ext uri="{D42A27DB-BD31-4B8C-83A1-F6EECF244321}">
                <p14:modId xmlns:p14="http://schemas.microsoft.com/office/powerpoint/2010/main" val="1535229808"/>
              </p:ext>
            </p:extLst>
          </p:nvPr>
        </p:nvGraphicFramePr>
        <p:xfrm>
          <a:off x="580858" y="3222625"/>
          <a:ext cx="11029950" cy="1849120"/>
        </p:xfrm>
        <a:graphic>
          <a:graphicData uri="http://schemas.openxmlformats.org/drawingml/2006/table">
            <a:tbl>
              <a:tblPr firstRow="1" bandRow="1">
                <a:tableStyleId>{5C22544A-7EE6-4342-B048-85BDC9FD1C3A}</a:tableStyleId>
              </a:tblPr>
              <a:tblGrid>
                <a:gridCol w="1662010">
                  <a:extLst>
                    <a:ext uri="{9D8B030D-6E8A-4147-A177-3AD203B41FA5}">
                      <a16:colId xmlns:a16="http://schemas.microsoft.com/office/drawing/2014/main" val="1146087195"/>
                    </a:ext>
                  </a:extLst>
                </a:gridCol>
                <a:gridCol w="2151332">
                  <a:extLst>
                    <a:ext uri="{9D8B030D-6E8A-4147-A177-3AD203B41FA5}">
                      <a16:colId xmlns:a16="http://schemas.microsoft.com/office/drawing/2014/main" val="2579956957"/>
                    </a:ext>
                  </a:extLst>
                </a:gridCol>
                <a:gridCol w="2804628">
                  <a:extLst>
                    <a:ext uri="{9D8B030D-6E8A-4147-A177-3AD203B41FA5}">
                      <a16:colId xmlns:a16="http://schemas.microsoft.com/office/drawing/2014/main" val="528690732"/>
                    </a:ext>
                  </a:extLst>
                </a:gridCol>
                <a:gridCol w="2503972">
                  <a:extLst>
                    <a:ext uri="{9D8B030D-6E8A-4147-A177-3AD203B41FA5}">
                      <a16:colId xmlns:a16="http://schemas.microsoft.com/office/drawing/2014/main" val="3221975327"/>
                    </a:ext>
                  </a:extLst>
                </a:gridCol>
                <a:gridCol w="1908008">
                  <a:extLst>
                    <a:ext uri="{9D8B030D-6E8A-4147-A177-3AD203B41FA5}">
                      <a16:colId xmlns:a16="http://schemas.microsoft.com/office/drawing/2014/main" val="2952212539"/>
                    </a:ext>
                  </a:extLst>
                </a:gridCol>
              </a:tblGrid>
              <a:tr h="320675">
                <a:tc>
                  <a:txBody>
                    <a:bodyPr/>
                    <a:lstStyle/>
                    <a:p>
                      <a:r>
                        <a:rPr lang="el-GR" dirty="0">
                          <a:latin typeface="Georgia" panose="02040502050405020303" pitchFamily="18" charset="0"/>
                        </a:rPr>
                        <a:t>Χώρα</a:t>
                      </a:r>
                      <a:endParaRPr lang="en-US" dirty="0">
                        <a:latin typeface="Georgia" panose="02040502050405020303" pitchFamily="18" charset="0"/>
                      </a:endParaRPr>
                    </a:p>
                  </a:txBody>
                  <a:tcPr/>
                </a:tc>
                <a:tc>
                  <a:txBody>
                    <a:bodyPr/>
                    <a:lstStyle/>
                    <a:p>
                      <a:r>
                        <a:rPr lang="el-GR" dirty="0">
                          <a:latin typeface="Georgia" panose="02040502050405020303" pitchFamily="18" charset="0"/>
                        </a:rPr>
                        <a:t>Αποδοτικότητα</a:t>
                      </a:r>
                      <a:endParaRPr lang="en-US" dirty="0">
                        <a:latin typeface="Georgia" panose="02040502050405020303" pitchFamily="18" charset="0"/>
                      </a:endParaRPr>
                    </a:p>
                  </a:txBody>
                  <a:tcPr/>
                </a:tc>
                <a:tc>
                  <a:txBody>
                    <a:bodyPr/>
                    <a:lstStyle/>
                    <a:p>
                      <a:r>
                        <a:rPr lang="el-GR" dirty="0">
                          <a:latin typeface="Georgia" panose="02040502050405020303" pitchFamily="18" charset="0"/>
                        </a:rPr>
                        <a:t>Πραγματικά 2018 (%)</a:t>
                      </a:r>
                      <a:endParaRPr lang="en-US" dirty="0">
                        <a:latin typeface="Georgia" panose="02040502050405020303" pitchFamily="18" charset="0"/>
                      </a:endParaRPr>
                    </a:p>
                  </a:txBody>
                  <a:tcPr/>
                </a:tc>
                <a:tc>
                  <a:txBody>
                    <a:bodyPr/>
                    <a:lstStyle/>
                    <a:p>
                      <a:r>
                        <a:rPr lang="el-GR" dirty="0">
                          <a:latin typeface="Georgia" panose="02040502050405020303" pitchFamily="18" charset="0"/>
                        </a:rPr>
                        <a:t>Προβλεφθέντα (%)</a:t>
                      </a:r>
                      <a:endParaRPr lang="en-US" dirty="0">
                        <a:latin typeface="Georgia" panose="02040502050405020303" pitchFamily="18" charset="0"/>
                      </a:endParaRPr>
                    </a:p>
                  </a:txBody>
                  <a:tcPr/>
                </a:tc>
                <a:tc>
                  <a:txBody>
                    <a:bodyPr/>
                    <a:lstStyle/>
                    <a:p>
                      <a:r>
                        <a:rPr lang="el-GR" dirty="0">
                          <a:latin typeface="Georgia" panose="02040502050405020303" pitchFamily="18" charset="0"/>
                        </a:rPr>
                        <a:t>Διαφορά (%)</a:t>
                      </a:r>
                      <a:endParaRPr lang="en-US" dirty="0">
                        <a:latin typeface="Georgia" panose="02040502050405020303" pitchFamily="18" charset="0"/>
                      </a:endParaRPr>
                    </a:p>
                  </a:txBody>
                  <a:tcPr/>
                </a:tc>
                <a:extLst>
                  <a:ext uri="{0D108BD9-81ED-4DB2-BD59-A6C34878D82A}">
                    <a16:rowId xmlns:a16="http://schemas.microsoft.com/office/drawing/2014/main" val="3504591157"/>
                  </a:ext>
                </a:extLst>
              </a:tr>
              <a:tr h="370840">
                <a:tc>
                  <a:txBody>
                    <a:bodyPr/>
                    <a:lstStyle/>
                    <a:p>
                      <a:r>
                        <a:rPr lang="el-GR" dirty="0">
                          <a:latin typeface="Georgia" panose="02040502050405020303" pitchFamily="18" charset="0"/>
                        </a:rPr>
                        <a:t>Σουηδία</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11.9490</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3.27</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3.95</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21.07</a:t>
                      </a:r>
                      <a:endParaRPr lang="en-US" dirty="0">
                        <a:latin typeface="Georgia" panose="02040502050405020303" pitchFamily="18" charset="0"/>
                      </a:endParaRPr>
                    </a:p>
                  </a:txBody>
                  <a:tcPr/>
                </a:tc>
                <a:extLst>
                  <a:ext uri="{0D108BD9-81ED-4DB2-BD59-A6C34878D82A}">
                    <a16:rowId xmlns:a16="http://schemas.microsoft.com/office/drawing/2014/main" val="1802363499"/>
                  </a:ext>
                </a:extLst>
              </a:tr>
              <a:tr h="370840">
                <a:tc>
                  <a:txBody>
                    <a:bodyPr/>
                    <a:lstStyle/>
                    <a:p>
                      <a:r>
                        <a:rPr lang="el-GR" dirty="0">
                          <a:latin typeface="Georgia" panose="02040502050405020303" pitchFamily="18" charset="0"/>
                        </a:rPr>
                        <a:t>Γερμανία</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6.2988</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20.95</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19.77</a:t>
                      </a:r>
                      <a:endParaRPr lang="en-US" dirty="0">
                        <a:latin typeface="Georgia" panose="02040502050405020303" pitchFamily="18" charset="0"/>
                      </a:endParaRPr>
                    </a:p>
                  </a:txBody>
                  <a:tcPr/>
                </a:tc>
                <a:tc>
                  <a:txBody>
                    <a:bodyPr/>
                    <a:lstStyle/>
                    <a:p>
                      <a:r>
                        <a:rPr lang="el-GR" dirty="0">
                          <a:latin typeface="Georgia" panose="02040502050405020303" pitchFamily="18" charset="0"/>
                        </a:rPr>
                        <a:t>-</a:t>
                      </a:r>
                      <a:r>
                        <a:rPr lang="en-US" sz="1800" b="0" i="0" u="none" strike="noStrike" kern="1200" baseline="0" dirty="0">
                          <a:solidFill>
                            <a:schemeClr val="dk1"/>
                          </a:solidFill>
                          <a:latin typeface="Georgia" panose="02040502050405020303" pitchFamily="18" charset="0"/>
                          <a:ea typeface="+mn-ea"/>
                          <a:cs typeface="+mn-cs"/>
                        </a:rPr>
                        <a:t>5.62</a:t>
                      </a:r>
                      <a:endParaRPr lang="en-US" dirty="0">
                        <a:latin typeface="Georgia" panose="02040502050405020303" pitchFamily="18" charset="0"/>
                      </a:endParaRPr>
                    </a:p>
                  </a:txBody>
                  <a:tcPr/>
                </a:tc>
                <a:extLst>
                  <a:ext uri="{0D108BD9-81ED-4DB2-BD59-A6C34878D82A}">
                    <a16:rowId xmlns:a16="http://schemas.microsoft.com/office/drawing/2014/main" val="1913165654"/>
                  </a:ext>
                </a:extLst>
              </a:tr>
              <a:tr h="370840">
                <a:tc>
                  <a:txBody>
                    <a:bodyPr/>
                    <a:lstStyle/>
                    <a:p>
                      <a:r>
                        <a:rPr lang="el-GR" dirty="0">
                          <a:latin typeface="Georgia" panose="02040502050405020303" pitchFamily="18" charset="0"/>
                        </a:rPr>
                        <a:t>Ελλάδα</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1.9529</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2.04</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1.58</a:t>
                      </a:r>
                      <a:endParaRPr lang="en-US" dirty="0">
                        <a:latin typeface="Georgia" panose="02040502050405020303" pitchFamily="18" charset="0"/>
                      </a:endParaRPr>
                    </a:p>
                  </a:txBody>
                  <a:tcPr/>
                </a:tc>
                <a:tc>
                  <a:txBody>
                    <a:bodyPr/>
                    <a:lstStyle/>
                    <a:p>
                      <a:r>
                        <a:rPr lang="el-GR" dirty="0">
                          <a:latin typeface="Georgia" panose="02040502050405020303" pitchFamily="18" charset="0"/>
                        </a:rPr>
                        <a:t>-</a:t>
                      </a:r>
                      <a:r>
                        <a:rPr lang="en-US" sz="1800" b="0" i="0" u="none" strike="noStrike" kern="1200" baseline="0" dirty="0">
                          <a:solidFill>
                            <a:schemeClr val="dk1"/>
                          </a:solidFill>
                          <a:latin typeface="Georgia" panose="02040502050405020303" pitchFamily="18" charset="0"/>
                          <a:ea typeface="+mn-ea"/>
                          <a:cs typeface="+mn-cs"/>
                        </a:rPr>
                        <a:t>22.47</a:t>
                      </a:r>
                      <a:endParaRPr lang="el-GR" sz="1800" b="0" i="0" u="none" strike="noStrike" kern="1200" baseline="0" dirty="0">
                        <a:solidFill>
                          <a:schemeClr val="dk1"/>
                        </a:solidFill>
                        <a:latin typeface="Georgia" panose="02040502050405020303" pitchFamily="18" charset="0"/>
                        <a:ea typeface="+mn-ea"/>
                        <a:cs typeface="+mn-cs"/>
                      </a:endParaRPr>
                    </a:p>
                  </a:txBody>
                  <a:tcPr/>
                </a:tc>
                <a:extLst>
                  <a:ext uri="{0D108BD9-81ED-4DB2-BD59-A6C34878D82A}">
                    <a16:rowId xmlns:a16="http://schemas.microsoft.com/office/drawing/2014/main" val="333900248"/>
                  </a:ext>
                </a:extLst>
              </a:tr>
              <a:tr h="370840">
                <a:tc>
                  <a:txBody>
                    <a:bodyPr/>
                    <a:lstStyle/>
                    <a:p>
                      <a:r>
                        <a:rPr lang="el-GR" dirty="0">
                          <a:latin typeface="Georgia" panose="02040502050405020303" pitchFamily="18" charset="0"/>
                        </a:rPr>
                        <a:t>Εσθονία</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1.6987</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0.46</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0.53</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13.74</a:t>
                      </a:r>
                      <a:endParaRPr lang="el-GR" sz="1800" b="0" i="0" u="none" strike="noStrike" kern="1200" baseline="0" dirty="0">
                        <a:solidFill>
                          <a:schemeClr val="dk1"/>
                        </a:solidFill>
                        <a:latin typeface="Georgia" panose="02040502050405020303" pitchFamily="18" charset="0"/>
                        <a:ea typeface="+mn-ea"/>
                        <a:cs typeface="+mn-cs"/>
                      </a:endParaRPr>
                    </a:p>
                  </a:txBody>
                  <a:tcPr/>
                </a:tc>
                <a:extLst>
                  <a:ext uri="{0D108BD9-81ED-4DB2-BD59-A6C34878D82A}">
                    <a16:rowId xmlns:a16="http://schemas.microsoft.com/office/drawing/2014/main" val="3353198320"/>
                  </a:ext>
                </a:extLst>
              </a:tr>
            </a:tbl>
          </a:graphicData>
        </a:graphic>
      </p:graphicFrame>
      <p:sp>
        <p:nvSpPr>
          <p:cNvPr id="7" name="TextBox 6">
            <a:extLst>
              <a:ext uri="{FF2B5EF4-FFF2-40B4-BE49-F238E27FC236}">
                <a16:creationId xmlns:a16="http://schemas.microsoft.com/office/drawing/2014/main" id="{FB08FA56-D71A-B6BD-A48D-F036EDA27D1C}"/>
              </a:ext>
            </a:extLst>
          </p:cNvPr>
          <p:cNvSpPr txBox="1"/>
          <p:nvPr/>
        </p:nvSpPr>
        <p:spPr>
          <a:xfrm>
            <a:off x="580858" y="2146125"/>
            <a:ext cx="11029616" cy="646331"/>
          </a:xfrm>
          <a:prstGeom prst="rect">
            <a:avLst/>
          </a:prstGeom>
          <a:noFill/>
        </p:spPr>
        <p:txBody>
          <a:bodyPr wrap="square" rtlCol="0">
            <a:spAutoFit/>
          </a:bodyPr>
          <a:lstStyle/>
          <a:p>
            <a:r>
              <a:rPr lang="el-GR" dirty="0">
                <a:latin typeface="Georgia" panose="02040502050405020303" pitchFamily="18" charset="0"/>
              </a:rPr>
              <a:t>Επιπλέον περιορισμός:</a:t>
            </a:r>
          </a:p>
          <a:p>
            <a:r>
              <a:rPr lang="el-GR" dirty="0">
                <a:latin typeface="Georgia" panose="02040502050405020303" pitchFamily="18" charset="0"/>
              </a:rPr>
              <a:t>	Να μην αποκλίνει πάνω από 20% από τα περσινά (Αποζημίωση)</a:t>
            </a:r>
          </a:p>
        </p:txBody>
      </p:sp>
      <p:sp>
        <p:nvSpPr>
          <p:cNvPr id="8" name="TextBox 7">
            <a:extLst>
              <a:ext uri="{FF2B5EF4-FFF2-40B4-BE49-F238E27FC236}">
                <a16:creationId xmlns:a16="http://schemas.microsoft.com/office/drawing/2014/main" id="{F960D8A4-219E-07AB-00A5-4A1AD0E2CE43}"/>
              </a:ext>
            </a:extLst>
          </p:cNvPr>
          <p:cNvSpPr txBox="1"/>
          <p:nvPr/>
        </p:nvSpPr>
        <p:spPr>
          <a:xfrm>
            <a:off x="580858" y="5611134"/>
            <a:ext cx="11029616" cy="923330"/>
          </a:xfrm>
          <a:prstGeom prst="rect">
            <a:avLst/>
          </a:prstGeom>
          <a:noFill/>
        </p:spPr>
        <p:txBody>
          <a:bodyPr wrap="square" rtlCol="0">
            <a:spAutoFit/>
          </a:bodyPr>
          <a:lstStyle/>
          <a:p>
            <a:r>
              <a:rPr lang="el-GR" dirty="0">
                <a:latin typeface="Georgia" panose="02040502050405020303" pitchFamily="18" charset="0"/>
              </a:rPr>
              <a:t>Ουσιώδης προβληματισμός:</a:t>
            </a:r>
          </a:p>
          <a:p>
            <a:r>
              <a:rPr lang="el-GR" dirty="0">
                <a:latin typeface="Georgia" panose="02040502050405020303" pitchFamily="18" charset="0"/>
              </a:rPr>
              <a:t>	Αυτή η σύγκριση δεν μπορεί να προσφέρει κάποια πληροφορία γιατί δεν μπορεί να συγκριθεί με κάτι αντίστοιχο.</a:t>
            </a:r>
          </a:p>
        </p:txBody>
      </p:sp>
    </p:spTree>
    <p:extLst>
      <p:ext uri="{BB962C8B-B14F-4D97-AF65-F5344CB8AC3E}">
        <p14:creationId xmlns:p14="http://schemas.microsoft.com/office/powerpoint/2010/main" val="2285122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53588-645D-6B6B-2AF7-8624660EB16C}"/>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05540B35-A2EB-F4B7-0D1B-6F15375C5D1A}"/>
              </a:ext>
            </a:extLst>
          </p:cNvPr>
          <p:cNvSpPr>
            <a:spLocks noGrp="1"/>
          </p:cNvSpPr>
          <p:nvPr>
            <p:ph type="title"/>
          </p:nvPr>
        </p:nvSpPr>
        <p:spPr/>
        <p:txBody>
          <a:bodyPr/>
          <a:lstStyle/>
          <a:p>
            <a:r>
              <a:rPr lang="el-GR" dirty="0" err="1"/>
              <a:t>Επισκοπηση</a:t>
            </a:r>
            <a:r>
              <a:rPr lang="el-GR" dirty="0"/>
              <a:t> </a:t>
            </a:r>
            <a:r>
              <a:rPr lang="el-GR" dirty="0" err="1"/>
              <a:t>μιασ</a:t>
            </a:r>
            <a:r>
              <a:rPr lang="el-GR" dirty="0"/>
              <a:t> </a:t>
            </a:r>
            <a:r>
              <a:rPr lang="el-GR" dirty="0" err="1"/>
              <a:t>διαφορετικης</a:t>
            </a:r>
            <a:r>
              <a:rPr lang="el-GR" dirty="0"/>
              <a:t> </a:t>
            </a:r>
            <a:r>
              <a:rPr lang="el-GR" dirty="0" err="1"/>
              <a:t>δουλειασ</a:t>
            </a:r>
            <a:r>
              <a:rPr lang="el-GR" dirty="0"/>
              <a:t> του </a:t>
            </a:r>
            <a:r>
              <a:rPr lang="el-GR" b="1" dirty="0"/>
              <a:t>2023</a:t>
            </a:r>
            <a:endParaRPr lang="en-US" b="1" dirty="0"/>
          </a:p>
        </p:txBody>
      </p:sp>
      <p:sp>
        <p:nvSpPr>
          <p:cNvPr id="3" name="Θέση κειμένου 2">
            <a:extLst>
              <a:ext uri="{FF2B5EF4-FFF2-40B4-BE49-F238E27FC236}">
                <a16:creationId xmlns:a16="http://schemas.microsoft.com/office/drawing/2014/main" id="{3F5B8FC4-F692-845B-E7A7-80250454C2CF}"/>
              </a:ext>
            </a:extLst>
          </p:cNvPr>
          <p:cNvSpPr>
            <a:spLocks noGrp="1"/>
          </p:cNvSpPr>
          <p:nvPr>
            <p:ph type="body" idx="1"/>
          </p:nvPr>
        </p:nvSpPr>
        <p:spPr/>
        <p:txBody>
          <a:bodyPr>
            <a:normAutofit lnSpcReduction="10000"/>
          </a:bodyPr>
          <a:lstStyle/>
          <a:p>
            <a:pPr algn="l"/>
            <a:r>
              <a:rPr lang="en-US" sz="1800" b="0" i="0" u="none" strike="noStrike" baseline="0" dirty="0">
                <a:latin typeface="Georgia" panose="02040502050405020303" pitchFamily="18" charset="0"/>
              </a:rPr>
              <a:t>Allocating Emission Permits Efficiently via Uniform Linear Mechanisms (X. Lin and J. Lu 2023)</a:t>
            </a:r>
            <a:endParaRPr lang="en-US" dirty="0">
              <a:latin typeface="Georgia" panose="02040502050405020303" pitchFamily="18" charset="0"/>
            </a:endParaRPr>
          </a:p>
        </p:txBody>
      </p:sp>
    </p:spTree>
    <p:extLst>
      <p:ext uri="{BB962C8B-B14F-4D97-AF65-F5344CB8AC3E}">
        <p14:creationId xmlns:p14="http://schemas.microsoft.com/office/powerpoint/2010/main" val="2406888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0FE3D-B6E1-537F-1672-50539DDF5B38}"/>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E9F9F255-A68E-9353-DAD2-520B9B10224A}"/>
              </a:ext>
            </a:extLst>
          </p:cNvPr>
          <p:cNvSpPr>
            <a:spLocks noGrp="1"/>
          </p:cNvSpPr>
          <p:nvPr>
            <p:ph type="title"/>
          </p:nvPr>
        </p:nvSpPr>
        <p:spPr/>
        <p:txBody>
          <a:bodyPr/>
          <a:lstStyle/>
          <a:p>
            <a:r>
              <a:rPr lang="en-US" sz="2800" b="0" i="0" u="none" strike="noStrike" baseline="0">
                <a:latin typeface="Georgia" panose="02040502050405020303" pitchFamily="18" charset="0"/>
              </a:rPr>
              <a:t>Allocating Emission Permits Efficiently via Uniform Linear Mechanisms</a:t>
            </a:r>
            <a:r>
              <a:rPr lang="en-US"/>
              <a:t>, </a:t>
            </a:r>
            <a:r>
              <a:rPr lang="en-US" sz="2800" b="0" i="0" u="none" strike="noStrike" baseline="0" dirty="0">
                <a:latin typeface="Georgia" panose="02040502050405020303" pitchFamily="18" charset="0"/>
              </a:rPr>
              <a:t>(X. Lin and J. Lu 2023)</a:t>
            </a: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B5F829E-05B2-5EF0-D496-98D362A80778}"/>
                  </a:ext>
                </a:extLst>
              </p:cNvPr>
              <p:cNvSpPr txBox="1"/>
              <p:nvPr/>
            </p:nvSpPr>
            <p:spPr>
              <a:xfrm>
                <a:off x="448408" y="2305566"/>
                <a:ext cx="11254153" cy="3416320"/>
              </a:xfrm>
              <a:prstGeom prst="rect">
                <a:avLst/>
              </a:prstGeom>
              <a:noFill/>
            </p:spPr>
            <p:txBody>
              <a:bodyPr wrap="square" rtlCol="0">
                <a:spAutoFit/>
              </a:bodyPr>
              <a:lstStyle/>
              <a:p>
                <a:pPr marL="342900" indent="-342900">
                  <a:buFont typeface="+mj-lt"/>
                  <a:buAutoNum type="arabicPeriod"/>
                </a:pPr>
                <a:r>
                  <a:rPr lang="el-GR" b="1" dirty="0">
                    <a:latin typeface="Georgia" panose="02040502050405020303" pitchFamily="18" charset="0"/>
                  </a:rPr>
                  <a:t>Παίκτες</a:t>
                </a:r>
                <a:r>
                  <a:rPr lang="el-GR" dirty="0">
                    <a:latin typeface="Georgia" panose="02040502050405020303" pitchFamily="18" charset="0"/>
                  </a:rPr>
                  <a:t>:</a:t>
                </a:r>
              </a:p>
              <a:p>
                <a:pPr marL="742950" lvl="1" indent="-285750">
                  <a:buFont typeface="Arial" panose="020B0604020202020204" pitchFamily="34" charset="0"/>
                  <a:buChar char="•"/>
                </a:pPr>
                <a:r>
                  <a:rPr lang="el-GR" dirty="0">
                    <a:latin typeface="Georgia" panose="02040502050405020303" pitchFamily="18" charset="0"/>
                  </a:rPr>
                  <a:t>Ρυθμιστική Αρχή</a:t>
                </a:r>
              </a:p>
              <a:p>
                <a:pPr marL="742950" lvl="1" indent="-285750">
                  <a:buFont typeface="Arial" panose="020B0604020202020204" pitchFamily="34" charset="0"/>
                  <a:buChar char="•"/>
                </a:pPr>
                <a:r>
                  <a:rPr lang="el-GR" dirty="0" err="1">
                    <a:latin typeface="Georgia" panose="02040502050405020303" pitchFamily="18" charset="0"/>
                  </a:rPr>
                  <a:t>Ρυπαίνουσες</a:t>
                </a:r>
                <a:r>
                  <a:rPr lang="el-GR" dirty="0">
                    <a:latin typeface="Georgia" panose="02040502050405020303" pitchFamily="18" charset="0"/>
                  </a:rPr>
                  <a:t> Εταιρείες</a:t>
                </a:r>
              </a:p>
              <a:p>
                <a:pPr marL="742950" lvl="1" indent="-285750">
                  <a:buFont typeface="Arial" panose="020B0604020202020204" pitchFamily="34" charset="0"/>
                  <a:buChar char="•"/>
                </a:pPr>
                <a:endParaRPr lang="el-GR" dirty="0">
                  <a:latin typeface="Georgia" panose="02040502050405020303" pitchFamily="18" charset="0"/>
                </a:endParaRPr>
              </a:p>
              <a:p>
                <a:pPr marL="342900" indent="-342900">
                  <a:buFont typeface="+mj-lt"/>
                  <a:buAutoNum type="arabicPeriod"/>
                </a:pPr>
                <a:r>
                  <a:rPr lang="el-GR" b="1" dirty="0">
                    <a:latin typeface="Georgia" panose="02040502050405020303" pitchFamily="18" charset="0"/>
                  </a:rPr>
                  <a:t>Στρατηγικές</a:t>
                </a:r>
                <a:r>
                  <a:rPr lang="el-GR" dirty="0">
                    <a:latin typeface="Georgia" panose="02040502050405020303" pitchFamily="18" charset="0"/>
                  </a:rPr>
                  <a:t>:</a:t>
                </a:r>
              </a:p>
              <a:p>
                <a:pPr marL="800100" lvl="1" indent="-342900">
                  <a:buFont typeface="Arial" panose="020B0604020202020204" pitchFamily="34" charset="0"/>
                  <a:buChar char="•"/>
                </a:pPr>
                <a:r>
                  <a:rPr lang="el-GR" b="1" dirty="0">
                    <a:latin typeface="Georgia" panose="02040502050405020303" pitchFamily="18" charset="0"/>
                  </a:rPr>
                  <a:t>Ρυθμιστική Αρχή</a:t>
                </a:r>
                <a:r>
                  <a:rPr lang="el-GR" dirty="0">
                    <a:latin typeface="Georgia" panose="02040502050405020303" pitchFamily="18" charset="0"/>
                  </a:rPr>
                  <a:t>: Διαλέγει τον αλγόριθμο διαμοιρασμού αδειών</a:t>
                </a:r>
                <a:r>
                  <a:rPr lang="en-US" dirty="0">
                    <a:latin typeface="Georgia" panose="02040502050405020303" pitchFamily="18" charset="0"/>
                  </a:rPr>
                  <a:t> (</a:t>
                </a:r>
                <a:r>
                  <a:rPr lang="el-GR" dirty="0">
                    <a:latin typeface="Georgia" panose="02040502050405020303" pitchFamily="18" charset="0"/>
                  </a:rPr>
                  <a:t>εφ’ άπαξ, γραμμικά με την παραγωγή κλπ.) </a:t>
                </a:r>
                <a:endParaRPr lang="en-US" dirty="0">
                  <a:latin typeface="Georgia" panose="02040502050405020303" pitchFamily="18" charset="0"/>
                </a:endParaRPr>
              </a:p>
              <a:p>
                <a:pPr marL="800100" lvl="1" indent="-342900">
                  <a:buFont typeface="Arial" panose="020B0604020202020204" pitchFamily="34" charset="0"/>
                  <a:buChar char="•"/>
                </a:pPr>
                <a:r>
                  <a:rPr lang="el-GR" b="1" dirty="0">
                    <a:latin typeface="Georgia" panose="02040502050405020303" pitchFamily="18" charset="0"/>
                  </a:rPr>
                  <a:t>Εταιρείες</a:t>
                </a:r>
                <a:r>
                  <a:rPr lang="el-GR" dirty="0">
                    <a:latin typeface="Georgia" panose="02040502050405020303" pitchFamily="18" charset="0"/>
                  </a:rPr>
                  <a:t>: Επιλέγουν παραγωγή </a:t>
                </a:r>
                <a14:m>
                  <m:oMath xmlns:m="http://schemas.openxmlformats.org/officeDocument/2006/math">
                    <m:sSub>
                      <m:sSubPr>
                        <m:ctrlPr>
                          <a:rPr lang="el-GR"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oMath>
                </a14:m>
                <a:r>
                  <a:rPr lang="en-US" dirty="0">
                    <a:latin typeface="Georgia" panose="02040502050405020303" pitchFamily="18" charset="0"/>
                  </a:rPr>
                  <a:t> </a:t>
                </a:r>
                <a:r>
                  <a:rPr lang="el-GR" dirty="0">
                    <a:latin typeface="Georgia" panose="02040502050405020303" pitchFamily="18" charset="0"/>
                  </a:rPr>
                  <a:t>και ρύπους </a:t>
                </a:r>
                <a14:m>
                  <m:oMath xmlns:m="http://schemas.openxmlformats.org/officeDocument/2006/math">
                    <m:sSub>
                      <m:sSubPr>
                        <m:ctrlPr>
                          <a:rPr lang="el-GR"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r>
                      <a:rPr lang="el-GR" b="0" i="1" smtClean="0">
                        <a:latin typeface="Cambria Math" panose="02040503050406030204" pitchFamily="18" charset="0"/>
                      </a:rPr>
                      <m:t>.</m:t>
                    </m:r>
                  </m:oMath>
                </a14:m>
                <a:endParaRPr lang="el-GR" dirty="0">
                  <a:latin typeface="Georgia" panose="02040502050405020303" pitchFamily="18" charset="0"/>
                </a:endParaRPr>
              </a:p>
              <a:p>
                <a:pPr marL="800100" lvl="1" indent="-342900">
                  <a:buFont typeface="Arial" panose="020B0604020202020204" pitchFamily="34" charset="0"/>
                  <a:buChar char="•"/>
                </a:pPr>
                <a:endParaRPr lang="el-GR" dirty="0">
                  <a:latin typeface="Georgia" panose="02040502050405020303" pitchFamily="18" charset="0"/>
                </a:endParaRPr>
              </a:p>
              <a:p>
                <a:pPr marL="342900" indent="-342900">
                  <a:buFont typeface="+mj-lt"/>
                  <a:buAutoNum type="arabicPeriod"/>
                </a:pPr>
                <a:r>
                  <a:rPr lang="el-GR" b="1" dirty="0">
                    <a:latin typeface="Georgia" panose="02040502050405020303" pitchFamily="18" charset="0"/>
                  </a:rPr>
                  <a:t>Αποδόσεις</a:t>
                </a:r>
                <a:r>
                  <a:rPr lang="el-GR" dirty="0">
                    <a:latin typeface="Georgia" panose="02040502050405020303" pitchFamily="18" charset="0"/>
                  </a:rPr>
                  <a:t>:</a:t>
                </a:r>
              </a:p>
              <a:p>
                <a:pPr marL="800100" lvl="1" indent="-342900">
                  <a:buFont typeface="Arial" panose="020B0604020202020204" pitchFamily="34" charset="0"/>
                  <a:buChar char="•"/>
                </a:pPr>
                <a:r>
                  <a:rPr lang="el-GR" b="1" dirty="0">
                    <a:latin typeface="Georgia" panose="02040502050405020303" pitchFamily="18" charset="0"/>
                  </a:rPr>
                  <a:t>Εταιρείες</a:t>
                </a:r>
                <a:r>
                  <a:rPr lang="el-GR" dirty="0">
                    <a:latin typeface="Georgia" panose="02040502050405020303" pitchFamily="18" charset="0"/>
                  </a:rPr>
                  <a:t>: </a:t>
                </a:r>
                <a:r>
                  <a:rPr lang="el-GR" dirty="0"/>
                  <a:t>Κέρδος</a:t>
                </a:r>
                <a:r>
                  <a:rPr lang="en-US" dirty="0"/>
                  <a:t> = </a:t>
                </a:r>
                <a:r>
                  <a:rPr lang="el-GR" dirty="0"/>
                  <a:t>Πωλήσεις</a:t>
                </a:r>
                <a:r>
                  <a:rPr lang="en-US" dirty="0"/>
                  <a:t> − </a:t>
                </a:r>
                <a:r>
                  <a:rPr lang="el-GR" dirty="0"/>
                  <a:t>Κόστη (παραγωγής, μείωσης ρύπων, αγορά αδειών)</a:t>
                </a:r>
                <a:r>
                  <a:rPr lang="en-US" dirty="0"/>
                  <a:t> </a:t>
                </a:r>
                <a:endParaRPr lang="el-GR" dirty="0"/>
              </a:p>
              <a:p>
                <a:pPr marL="800100" lvl="1" indent="-342900">
                  <a:buFont typeface="Arial" panose="020B0604020202020204" pitchFamily="34" charset="0"/>
                  <a:buChar char="•"/>
                </a:pPr>
                <a:r>
                  <a:rPr lang="el-GR" b="1" dirty="0">
                    <a:latin typeface="Georgia" panose="02040502050405020303" pitchFamily="18" charset="0"/>
                  </a:rPr>
                  <a:t>Ρυθμιστική Αρχή</a:t>
                </a:r>
                <a:r>
                  <a:rPr lang="el-GR" dirty="0">
                    <a:latin typeface="Georgia" panose="02040502050405020303" pitchFamily="18" charset="0"/>
                  </a:rPr>
                  <a:t>: Κοινωνική Ευημερία </a:t>
                </a:r>
                <a:r>
                  <a:rPr lang="en-US" dirty="0"/>
                  <a:t>=</a:t>
                </a:r>
                <a:r>
                  <a:rPr lang="el-GR" dirty="0"/>
                  <a:t> Καταναλωτικό πλεόνασμα</a:t>
                </a:r>
                <a:r>
                  <a:rPr lang="en-US" dirty="0"/>
                  <a:t> − </a:t>
                </a:r>
                <a:r>
                  <a:rPr lang="el-GR" dirty="0"/>
                  <a:t>Περιβαλλοντική ζημιά.</a:t>
                </a:r>
                <a:endParaRPr lang="en-US" dirty="0">
                  <a:latin typeface="Georgia" panose="02040502050405020303" pitchFamily="18" charset="0"/>
                </a:endParaRPr>
              </a:p>
            </p:txBody>
          </p:sp>
        </mc:Choice>
        <mc:Fallback>
          <p:sp>
            <p:nvSpPr>
              <p:cNvPr id="10" name="TextBox 9">
                <a:extLst>
                  <a:ext uri="{FF2B5EF4-FFF2-40B4-BE49-F238E27FC236}">
                    <a16:creationId xmlns:a16="http://schemas.microsoft.com/office/drawing/2014/main" id="{5B5F829E-05B2-5EF0-D496-98D362A80778}"/>
                  </a:ext>
                </a:extLst>
              </p:cNvPr>
              <p:cNvSpPr txBox="1">
                <a:spLocks noRot="1" noChangeAspect="1" noMove="1" noResize="1" noEditPoints="1" noAdjustHandles="1" noChangeArrowheads="1" noChangeShapeType="1" noTextEdit="1"/>
              </p:cNvSpPr>
              <p:nvPr/>
            </p:nvSpPr>
            <p:spPr>
              <a:xfrm>
                <a:off x="448408" y="2305566"/>
                <a:ext cx="11254153" cy="3416320"/>
              </a:xfrm>
              <a:prstGeom prst="rect">
                <a:avLst/>
              </a:prstGeom>
              <a:blipFill>
                <a:blip r:embed="rId2"/>
                <a:stretch>
                  <a:fillRect l="-379" t="-891" b="-1783"/>
                </a:stretch>
              </a:blipFill>
            </p:spPr>
            <p:txBody>
              <a:bodyPr/>
              <a:lstStyle/>
              <a:p>
                <a:r>
                  <a:rPr lang="en-US">
                    <a:noFill/>
                  </a:rPr>
                  <a:t> </a:t>
                </a:r>
              </a:p>
            </p:txBody>
          </p:sp>
        </mc:Fallback>
      </mc:AlternateContent>
    </p:spTree>
    <p:extLst>
      <p:ext uri="{BB962C8B-B14F-4D97-AF65-F5344CB8AC3E}">
        <p14:creationId xmlns:p14="http://schemas.microsoft.com/office/powerpoint/2010/main" val="535488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F601-4370-CDE7-037E-49B3506E4553}"/>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B36412ED-7F95-778F-613A-28C2923F4719}"/>
              </a:ext>
            </a:extLst>
          </p:cNvPr>
          <p:cNvSpPr>
            <a:spLocks noGrp="1"/>
          </p:cNvSpPr>
          <p:nvPr>
            <p:ph type="title"/>
          </p:nvPr>
        </p:nvSpPr>
        <p:spPr/>
        <p:txBody>
          <a:bodyPr/>
          <a:lstStyle/>
          <a:p>
            <a:r>
              <a:rPr lang="en-US" sz="2800" b="0" i="0" u="none" strike="noStrike" baseline="0">
                <a:latin typeface="Georgia" panose="02040502050405020303" pitchFamily="18" charset="0"/>
              </a:rPr>
              <a:t>Allocating Emission Permits Efficiently via Uniform Linear Mechanisms</a:t>
            </a:r>
            <a:r>
              <a:rPr lang="en-US"/>
              <a:t>, </a:t>
            </a:r>
            <a:r>
              <a:rPr lang="en-US" sz="2800" b="0" i="0" u="none" strike="noStrike" baseline="0" dirty="0">
                <a:latin typeface="Georgia" panose="02040502050405020303" pitchFamily="18" charset="0"/>
              </a:rPr>
              <a:t>(X. Lin and J. Lu 2023)</a:t>
            </a: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81A28BC-EE38-7560-8C5F-DF98AEAF84A2}"/>
                  </a:ext>
                </a:extLst>
              </p:cNvPr>
              <p:cNvSpPr txBox="1"/>
              <p:nvPr/>
            </p:nvSpPr>
            <p:spPr>
              <a:xfrm>
                <a:off x="448408" y="2305566"/>
                <a:ext cx="11254153" cy="3416320"/>
              </a:xfrm>
              <a:prstGeom prst="rect">
                <a:avLst/>
              </a:prstGeom>
              <a:noFill/>
            </p:spPr>
            <p:txBody>
              <a:bodyPr wrap="square" rtlCol="0">
                <a:spAutoFit/>
              </a:bodyPr>
              <a:lstStyle/>
              <a:p>
                <a:pPr marL="342900" indent="-342900">
                  <a:buFont typeface="+mj-lt"/>
                  <a:buAutoNum type="arabicPeriod"/>
                </a:pPr>
                <a:r>
                  <a:rPr lang="el-GR" b="1" dirty="0">
                    <a:latin typeface="Georgia" panose="02040502050405020303" pitchFamily="18" charset="0"/>
                  </a:rPr>
                  <a:t>Απόδοση Ρυθμιστικής Αρχής</a:t>
                </a:r>
                <a:r>
                  <a:rPr lang="el-GR" dirty="0">
                    <a:latin typeface="Georgia" panose="02040502050405020303" pitchFamily="18" charset="0"/>
                  </a:rPr>
                  <a:t>:</a:t>
                </a:r>
              </a:p>
              <a:p>
                <a:pPr marL="742950" lvl="1" indent="-285750">
                  <a:buFont typeface="Arial" panose="020B0604020202020204" pitchFamily="34" charset="0"/>
                  <a:buChar char="•"/>
                </a:pPr>
                <a:endParaRPr lang="en-US" dirty="0">
                  <a:latin typeface="Georgia" panose="02040502050405020303" pitchFamily="18" charset="0"/>
                </a:endParaRPr>
              </a:p>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r>
                            <a:rPr lang="el-GR" b="0" i="1" smtClean="0">
                              <a:latin typeface="Cambria Math" panose="02040503050406030204" pitchFamily="18" charset="0"/>
                            </a:rPr>
                            <m:t>(</m:t>
                          </m:r>
                          <m:r>
                            <a:rPr lang="en-US" b="0" i="1" smtClean="0">
                              <a:latin typeface="Cambria Math" panose="02040503050406030204" pitchFamily="18" charset="0"/>
                            </a:rPr>
                            <m:t>𝐶𝑜𝑛𝑠𝑢𝑚𝑒𝑟</m:t>
                          </m:r>
                          <m:r>
                            <a:rPr lang="en-US" b="0" i="1" smtClean="0">
                              <a:latin typeface="Cambria Math" panose="02040503050406030204" pitchFamily="18" charset="0"/>
                            </a:rPr>
                            <m:t> </m:t>
                          </m:r>
                          <m:r>
                            <a:rPr lang="en-US" b="0" i="1" smtClean="0">
                              <a:latin typeface="Cambria Math" panose="02040503050406030204" pitchFamily="18" charset="0"/>
                            </a:rPr>
                            <m:t>𝑆𝑢𝑟𝑝𝑙𝑢𝑠</m:t>
                          </m:r>
                          <m:d>
                            <m:dPr>
                              <m:ctrlPr>
                                <a:rPr lang="en-US" b="0" i="1" smtClean="0">
                                  <a:latin typeface="Cambria Math" panose="02040503050406030204" pitchFamily="18" charset="0"/>
                                </a:rPr>
                              </m:ctrlPr>
                            </m:dPr>
                            <m:e>
                              <m:r>
                                <a:rPr lang="en-US" b="0" i="1" smtClean="0">
                                  <a:latin typeface="Cambria Math" panose="02040503050406030204" pitchFamily="18" charset="0"/>
                                </a:rPr>
                                <m:t>𝑄</m:t>
                              </m:r>
                            </m:e>
                          </m:d>
                          <m:r>
                            <a:rPr lang="en-US" b="0" i="1" smtClean="0">
                              <a:latin typeface="Cambria Math" panose="02040503050406030204" pitchFamily="18" charset="0"/>
                            </a:rPr>
                            <m:t> −</m:t>
                          </m:r>
                          <m:r>
                            <a:rPr lang="en-US" b="0" i="1" smtClean="0">
                              <a:latin typeface="Cambria Math" panose="02040503050406030204" pitchFamily="18" charset="0"/>
                            </a:rPr>
                            <m:t>𝑆𝑜𝑐𝑖𝑎𝑙</m:t>
                          </m:r>
                          <m:r>
                            <a:rPr lang="en-US" b="0" i="1" smtClean="0">
                              <a:latin typeface="Cambria Math" panose="02040503050406030204" pitchFamily="18" charset="0"/>
                            </a:rPr>
                            <m:t> </m:t>
                          </m:r>
                          <m:r>
                            <a:rPr lang="en-US" b="0" i="1" smtClean="0">
                              <a:latin typeface="Cambria Math" panose="02040503050406030204" pitchFamily="18" charset="0"/>
                            </a:rPr>
                            <m:t>𝐷𝑎𝑚𝑎𝑔𝑒</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e>
                          </m:d>
                          <m:r>
                            <a:rPr lang="el-GR" b="0" i="1" smtClean="0">
                              <a:latin typeface="Cambria Math" panose="02040503050406030204" pitchFamily="18" charset="0"/>
                            </a:rPr>
                            <m:t>)</m:t>
                          </m:r>
                        </m:e>
                      </m:func>
                    </m:oMath>
                  </m:oMathPara>
                </a14:m>
                <a:endParaRPr lang="en-US" dirty="0">
                  <a:latin typeface="Georgia" panose="02040502050405020303" pitchFamily="18" charset="0"/>
                </a:endParaRPr>
              </a:p>
              <a:p>
                <a:pPr lvl="1"/>
                <a:endParaRPr lang="el-GR" dirty="0">
                  <a:latin typeface="Georgia" panose="02040502050405020303" pitchFamily="18" charset="0"/>
                </a:endParaRPr>
              </a:p>
              <a:p>
                <a:pPr marL="342900" indent="-342900">
                  <a:buFont typeface="+mj-lt"/>
                  <a:buAutoNum type="arabicPeriod"/>
                </a:pPr>
                <a:r>
                  <a:rPr lang="el-GR" b="1" dirty="0">
                    <a:latin typeface="Georgia" panose="02040502050405020303" pitchFamily="18" charset="0"/>
                  </a:rPr>
                  <a:t>Απόδοση Εταιρειών</a:t>
                </a:r>
                <a:r>
                  <a:rPr lang="el-GR" dirty="0">
                    <a:latin typeface="Georgia" panose="02040502050405020303" pitchFamily="18" charset="0"/>
                  </a:rPr>
                  <a:t>:</a:t>
                </a:r>
              </a:p>
              <a:p>
                <a:pPr marL="800100" lvl="1" indent="-342900">
                  <a:buFont typeface="Arial" panose="020B0604020202020204" pitchFamily="34" charset="0"/>
                  <a:buChar char="•"/>
                </a:pPr>
                <a:endParaRPr lang="el-GR" dirty="0">
                  <a:latin typeface="Georgia" panose="02040502050405020303" pitchFamily="18" charset="0"/>
                </a:endParaRPr>
              </a:p>
              <a:p>
                <a:pPr marL="1257300" lvl="2" indent="-342900">
                  <a:buFont typeface="Arial" panose="020B0604020202020204" pitchFamily="34" charset="0"/>
                  <a:buChar char="•"/>
                </a:pPr>
                <a:endParaRPr lang="el-GR" dirty="0">
                  <a:latin typeface="Georgia" panose="02040502050405020303" pitchFamily="18" charset="0"/>
                </a:endParaRPr>
              </a:p>
              <a:p>
                <a:pPr marL="1257300" lvl="2" indent="-342900">
                  <a:buFont typeface="Arial" panose="020B0604020202020204" pitchFamily="34" charset="0"/>
                  <a:buChar char="•"/>
                </a:pPr>
                <a:endParaRPr lang="el-GR" dirty="0">
                  <a:latin typeface="Georgia" panose="02040502050405020303" pitchFamily="18" charset="0"/>
                </a:endParaRPr>
              </a:p>
              <a:p>
                <a:pPr lvl="2"/>
                <a:endParaRPr lang="el-GR" dirty="0">
                  <a:latin typeface="Georgia" panose="02040502050405020303" pitchFamily="18" charset="0"/>
                </a:endParaRPr>
              </a:p>
              <a:p>
                <a:pPr marL="342900" indent="-342900">
                  <a:buFont typeface="+mj-lt"/>
                  <a:buAutoNum type="arabicPeriod"/>
                </a:pPr>
                <a:r>
                  <a:rPr lang="el-GR" b="1" dirty="0">
                    <a:latin typeface="Georgia" panose="02040502050405020303" pitchFamily="18" charset="0"/>
                  </a:rPr>
                  <a:t>Αλγόριθμος που οδηγεί σε ισορροπία που μεγιστοποιεί την Κοινωνική Ευημερία</a:t>
                </a:r>
                <a:r>
                  <a:rPr lang="el-GR" dirty="0">
                    <a:latin typeface="Georgia" panose="02040502050405020303" pitchFamily="18" charset="0"/>
                  </a:rPr>
                  <a:t>:</a:t>
                </a:r>
              </a:p>
              <a:p>
                <a:pPr marL="342900" indent="-342900">
                  <a:buFont typeface="+mj-lt"/>
                  <a:buAutoNum type="arabicPeriod"/>
                </a:pPr>
                <a:endParaRPr lang="el-GR" dirty="0">
                  <a:latin typeface="Georgia" panose="02040502050405020303" pitchFamily="18" charset="0"/>
                </a:endParaRPr>
              </a:p>
              <a:p>
                <a:pPr lvl="1"/>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Φ</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∈[0,1]</m:t>
                      </m:r>
                    </m:oMath>
                  </m:oMathPara>
                </a14:m>
                <a:endParaRPr lang="el-GR" dirty="0">
                  <a:latin typeface="Georgia" panose="02040502050405020303" pitchFamily="18" charset="0"/>
                </a:endParaRPr>
              </a:p>
            </p:txBody>
          </p:sp>
        </mc:Choice>
        <mc:Fallback>
          <p:sp>
            <p:nvSpPr>
              <p:cNvPr id="10" name="TextBox 9">
                <a:extLst>
                  <a:ext uri="{FF2B5EF4-FFF2-40B4-BE49-F238E27FC236}">
                    <a16:creationId xmlns:a16="http://schemas.microsoft.com/office/drawing/2014/main" id="{981A28BC-EE38-7560-8C5F-DF98AEAF84A2}"/>
                  </a:ext>
                </a:extLst>
              </p:cNvPr>
              <p:cNvSpPr txBox="1">
                <a:spLocks noRot="1" noChangeAspect="1" noMove="1" noResize="1" noEditPoints="1" noAdjustHandles="1" noChangeArrowheads="1" noChangeShapeType="1" noTextEdit="1"/>
              </p:cNvSpPr>
              <p:nvPr/>
            </p:nvSpPr>
            <p:spPr>
              <a:xfrm>
                <a:off x="448408" y="2305566"/>
                <a:ext cx="11254153" cy="3416320"/>
              </a:xfrm>
              <a:prstGeom prst="rect">
                <a:avLst/>
              </a:prstGeom>
              <a:blipFill>
                <a:blip r:embed="rId2"/>
                <a:stretch>
                  <a:fillRect l="-379" t="-891" b="-891"/>
                </a:stretch>
              </a:blipFill>
            </p:spPr>
            <p:txBody>
              <a:bodyPr/>
              <a:lstStyle/>
              <a:p>
                <a:r>
                  <a:rPr lang="en-US">
                    <a:noFill/>
                  </a:rPr>
                  <a:t> </a:t>
                </a:r>
              </a:p>
            </p:txBody>
          </p:sp>
        </mc:Fallback>
      </mc:AlternateContent>
      <p:pic>
        <p:nvPicPr>
          <p:cNvPr id="4" name="Εικόνα 3">
            <a:extLst>
              <a:ext uri="{FF2B5EF4-FFF2-40B4-BE49-F238E27FC236}">
                <a16:creationId xmlns:a16="http://schemas.microsoft.com/office/drawing/2014/main" id="{C0012367-77D9-CFF2-7D51-C661B0BAED43}"/>
              </a:ext>
            </a:extLst>
          </p:cNvPr>
          <p:cNvPicPr>
            <a:picLocks noChangeAspect="1"/>
          </p:cNvPicPr>
          <p:nvPr/>
        </p:nvPicPr>
        <p:blipFill>
          <a:blip r:embed="rId3"/>
          <a:stretch>
            <a:fillRect/>
          </a:stretch>
        </p:blipFill>
        <p:spPr>
          <a:xfrm>
            <a:off x="2954215" y="3774048"/>
            <a:ext cx="5574324" cy="989310"/>
          </a:xfrm>
          <a:prstGeom prst="rect">
            <a:avLst/>
          </a:prstGeom>
        </p:spPr>
      </p:pic>
      <p:pic>
        <p:nvPicPr>
          <p:cNvPr id="5" name="Εικόνα 4">
            <a:extLst>
              <a:ext uri="{FF2B5EF4-FFF2-40B4-BE49-F238E27FC236}">
                <a16:creationId xmlns:a16="http://schemas.microsoft.com/office/drawing/2014/main" id="{1A55353E-77BD-8F3D-F429-305CC37F9E42}"/>
              </a:ext>
            </a:extLst>
          </p:cNvPr>
          <p:cNvPicPr>
            <a:picLocks noChangeAspect="1"/>
          </p:cNvPicPr>
          <p:nvPr/>
        </p:nvPicPr>
        <p:blipFill>
          <a:blip r:embed="rId4"/>
          <a:stretch>
            <a:fillRect/>
          </a:stretch>
        </p:blipFill>
        <p:spPr>
          <a:xfrm>
            <a:off x="12192000" y="2305566"/>
            <a:ext cx="8601539" cy="537166"/>
          </a:xfrm>
          <a:prstGeom prst="rect">
            <a:avLst/>
          </a:prstGeom>
        </p:spPr>
      </p:pic>
      <p:sp>
        <p:nvSpPr>
          <p:cNvPr id="6" name="Δεξί άγκιστρο 5">
            <a:extLst>
              <a:ext uri="{FF2B5EF4-FFF2-40B4-BE49-F238E27FC236}">
                <a16:creationId xmlns:a16="http://schemas.microsoft.com/office/drawing/2014/main" id="{FB64F091-E90A-D7EA-1C6B-A41E0390587A}"/>
              </a:ext>
            </a:extLst>
          </p:cNvPr>
          <p:cNvSpPr/>
          <p:nvPr/>
        </p:nvSpPr>
        <p:spPr>
          <a:xfrm rot="5400000">
            <a:off x="5438140" y="5633151"/>
            <a:ext cx="294805" cy="4722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E24208EE-90EC-6BFA-2479-D06A462B1DD8}"/>
              </a:ext>
            </a:extLst>
          </p:cNvPr>
          <p:cNvSpPr txBox="1"/>
          <p:nvPr/>
        </p:nvSpPr>
        <p:spPr>
          <a:xfrm>
            <a:off x="4178746" y="6047174"/>
            <a:ext cx="2811988" cy="369332"/>
          </a:xfrm>
          <a:prstGeom prst="rect">
            <a:avLst/>
          </a:prstGeom>
          <a:noFill/>
        </p:spPr>
        <p:txBody>
          <a:bodyPr wrap="none" rtlCol="0">
            <a:spAutoFit/>
          </a:bodyPr>
          <a:lstStyle/>
          <a:p>
            <a:r>
              <a:rPr lang="el-GR" dirty="0">
                <a:latin typeface="Georgia" panose="02040502050405020303" pitchFamily="18" charset="0"/>
              </a:rPr>
              <a:t>Αναλογία</a:t>
            </a:r>
            <a:r>
              <a:rPr lang="en-US" dirty="0">
                <a:latin typeface="Georgia" panose="02040502050405020303" pitchFamily="18" charset="0"/>
              </a:rPr>
              <a:t> &amp; </a:t>
            </a:r>
            <a:r>
              <a:rPr lang="el-GR" dirty="0">
                <a:latin typeface="Georgia" panose="02040502050405020303" pitchFamily="18" charset="0"/>
              </a:rPr>
              <a:t>Επιβράβευση</a:t>
            </a:r>
            <a:endParaRPr lang="en-US" dirty="0">
              <a:latin typeface="Georgia" panose="02040502050405020303" pitchFamily="18" charset="0"/>
            </a:endParaRPr>
          </a:p>
        </p:txBody>
      </p:sp>
    </p:spTree>
    <p:extLst>
      <p:ext uri="{BB962C8B-B14F-4D97-AF65-F5344CB8AC3E}">
        <p14:creationId xmlns:p14="http://schemas.microsoft.com/office/powerpoint/2010/main" val="470724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49EFC1E-79A0-BF13-A0BF-1C87B9E6EF07}"/>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72521ED3-792F-4EB1-998B-4DEC5850E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7D640CF-23C0-42C0-8FAD-62095C6E2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09BF3860-6007-4275-946E-81F1F2B19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28651"/>
            <a:ext cx="3703320" cy="57511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139DC3B5-D409-DDD4-3E38-42A4DB0FED74}"/>
              </a:ext>
            </a:extLst>
          </p:cNvPr>
          <p:cNvSpPr>
            <a:spLocks noGrp="1"/>
          </p:cNvSpPr>
          <p:nvPr>
            <p:ph type="title"/>
          </p:nvPr>
        </p:nvSpPr>
        <p:spPr>
          <a:xfrm>
            <a:off x="764043" y="945332"/>
            <a:ext cx="3188526" cy="1161862"/>
          </a:xfrm>
        </p:spPr>
        <p:txBody>
          <a:bodyPr>
            <a:normAutofit fontScale="90000"/>
          </a:bodyPr>
          <a:lstStyle/>
          <a:p>
            <a:pPr>
              <a:lnSpc>
                <a:spcPct val="90000"/>
              </a:lnSpc>
            </a:pPr>
            <a:r>
              <a:rPr lang="el-GR" sz="2000" dirty="0" err="1">
                <a:solidFill>
                  <a:srgbClr val="FFFFFF"/>
                </a:solidFill>
                <a:latin typeface="Georgia" panose="02040502050405020303" pitchFamily="18" charset="0"/>
              </a:rPr>
              <a:t>ενα</a:t>
            </a:r>
            <a:r>
              <a:rPr lang="el-GR" sz="2000" dirty="0">
                <a:solidFill>
                  <a:srgbClr val="FFFFFF"/>
                </a:solidFill>
                <a:latin typeface="Georgia" panose="02040502050405020303" pitchFamily="18" charset="0"/>
              </a:rPr>
              <a:t> </a:t>
            </a:r>
            <a:r>
              <a:rPr lang="el-GR" sz="2000" dirty="0" err="1">
                <a:solidFill>
                  <a:srgbClr val="FFFFFF"/>
                </a:solidFill>
                <a:latin typeface="Georgia" panose="02040502050405020303" pitchFamily="18" charset="0"/>
              </a:rPr>
              <a:t>αλλο</a:t>
            </a:r>
            <a:r>
              <a:rPr lang="el-GR" sz="2000" dirty="0">
                <a:solidFill>
                  <a:srgbClr val="FFFFFF"/>
                </a:solidFill>
                <a:latin typeface="Georgia" panose="02040502050405020303" pitchFamily="18" charset="0"/>
              </a:rPr>
              <a:t> </a:t>
            </a:r>
            <a:r>
              <a:rPr lang="el-GR" sz="2000" dirty="0" err="1">
                <a:solidFill>
                  <a:srgbClr val="FFFFFF"/>
                </a:solidFill>
                <a:latin typeface="Georgia" panose="02040502050405020303" pitchFamily="18" charset="0"/>
              </a:rPr>
              <a:t>παραδειγμα</a:t>
            </a:r>
            <a:r>
              <a:rPr lang="el-GR" sz="2000" dirty="0">
                <a:solidFill>
                  <a:srgbClr val="FFFFFF"/>
                </a:solidFill>
                <a:latin typeface="Georgia" panose="02040502050405020303" pitchFamily="18" charset="0"/>
              </a:rPr>
              <a:t> </a:t>
            </a:r>
            <a:r>
              <a:rPr lang="el-GR" sz="2000" dirty="0" err="1">
                <a:solidFill>
                  <a:srgbClr val="FFFFFF"/>
                </a:solidFill>
                <a:latin typeface="Georgia" panose="02040502050405020303" pitchFamily="18" charset="0"/>
              </a:rPr>
              <a:t>απο</a:t>
            </a:r>
            <a:r>
              <a:rPr lang="el-GR" sz="2000" dirty="0">
                <a:solidFill>
                  <a:srgbClr val="FFFFFF"/>
                </a:solidFill>
                <a:latin typeface="Georgia" panose="02040502050405020303" pitchFamily="18" charset="0"/>
              </a:rPr>
              <a:t> τη </a:t>
            </a:r>
            <a:r>
              <a:rPr lang="el-GR" sz="2000" dirty="0" err="1">
                <a:solidFill>
                  <a:srgbClr val="FFFFFF"/>
                </a:solidFill>
                <a:latin typeface="Georgia" panose="02040502050405020303" pitchFamily="18" charset="0"/>
              </a:rPr>
              <a:t>βιβλιογραφια</a:t>
            </a:r>
            <a:r>
              <a:rPr lang="en-US" sz="2000" dirty="0">
                <a:solidFill>
                  <a:srgbClr val="FFFFFF"/>
                </a:solidFill>
                <a:latin typeface="Georgia" panose="02040502050405020303" pitchFamily="18" charset="0"/>
              </a:rPr>
              <a:t>, </a:t>
            </a:r>
            <a:r>
              <a:rPr lang="en-US" sz="2000" b="0" i="0" u="none" strike="noStrike" baseline="0" dirty="0">
                <a:solidFill>
                  <a:srgbClr val="FFFFFF"/>
                </a:solidFill>
                <a:latin typeface="Georgia" panose="02040502050405020303" pitchFamily="18" charset="0"/>
              </a:rPr>
              <a:t>(X. Lin and J. Lu 2023)</a:t>
            </a:r>
            <a:endParaRPr lang="en-US" sz="2000" dirty="0">
              <a:solidFill>
                <a:srgbClr val="FFFFFF"/>
              </a:solidFill>
              <a:latin typeface="Georgia" panose="02040502050405020303" pitchFamily="18" charset="0"/>
            </a:endParaRPr>
          </a:p>
        </p:txBody>
      </p:sp>
      <p:sp>
        <p:nvSpPr>
          <p:cNvPr id="17" name="Content Placeholder 16">
            <a:extLst>
              <a:ext uri="{FF2B5EF4-FFF2-40B4-BE49-F238E27FC236}">
                <a16:creationId xmlns:a16="http://schemas.microsoft.com/office/drawing/2014/main" id="{3631D787-85BA-B3E3-32A5-C9505B35832B}"/>
              </a:ext>
            </a:extLst>
          </p:cNvPr>
          <p:cNvSpPr>
            <a:spLocks noGrp="1"/>
          </p:cNvSpPr>
          <p:nvPr>
            <p:ph idx="1"/>
          </p:nvPr>
        </p:nvSpPr>
        <p:spPr>
          <a:xfrm>
            <a:off x="764043" y="2338251"/>
            <a:ext cx="3132754" cy="3520548"/>
          </a:xfrm>
        </p:spPr>
        <p:txBody>
          <a:bodyPr>
            <a:normAutofit/>
          </a:bodyPr>
          <a:lstStyle/>
          <a:p>
            <a:r>
              <a:rPr lang="el-GR" dirty="0">
                <a:solidFill>
                  <a:srgbClr val="FFFFFF"/>
                </a:solidFill>
                <a:latin typeface="Georgia" panose="02040502050405020303" pitchFamily="18" charset="0"/>
              </a:rPr>
              <a:t>Στο παράδειγμα αυτό βλέπουμε τι θα συνέβαινε αν ένας κακόβουλος ρυθμιστής έδινε όλες τις άδειες σε έναν μόνο κλάδο.</a:t>
            </a:r>
            <a:endParaRPr lang="en-US" dirty="0">
              <a:solidFill>
                <a:srgbClr val="FFFFFF"/>
              </a:solidFill>
              <a:latin typeface="Georgia" panose="02040502050405020303" pitchFamily="18" charset="0"/>
            </a:endParaRPr>
          </a:p>
          <a:p>
            <a:r>
              <a:rPr lang="el-GR" dirty="0">
                <a:solidFill>
                  <a:srgbClr val="FFFFFF"/>
                </a:solidFill>
                <a:latin typeface="Georgia" panose="02040502050405020303" pitchFamily="18" charset="0"/>
              </a:rPr>
              <a:t>Όριο 80% της άνευ ρύθμισης κατάστασης.</a:t>
            </a:r>
            <a:endParaRPr lang="en-US" dirty="0">
              <a:solidFill>
                <a:srgbClr val="FFFFFF"/>
              </a:solidFill>
              <a:latin typeface="Georgia" panose="02040502050405020303" pitchFamily="18" charset="0"/>
            </a:endParaRPr>
          </a:p>
        </p:txBody>
      </p:sp>
      <p:pic>
        <p:nvPicPr>
          <p:cNvPr id="15" name="Εικόνα 14"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79FCA407-3F30-FC26-100A-4695028FD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063" y="4035575"/>
            <a:ext cx="3733630" cy="2344272"/>
          </a:xfrm>
          <a:prstGeom prst="rect">
            <a:avLst/>
          </a:prstGeom>
        </p:spPr>
      </p:pic>
      <p:pic>
        <p:nvPicPr>
          <p:cNvPr id="18" name="Εικόνα 17"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5A980A36-F85B-AE89-B739-60CD53006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7363" y="4066845"/>
            <a:ext cx="3683827" cy="2313002"/>
          </a:xfrm>
          <a:prstGeom prst="rect">
            <a:avLst/>
          </a:prstGeom>
        </p:spPr>
      </p:pic>
      <p:pic>
        <p:nvPicPr>
          <p:cNvPr id="21" name="Εικόνα 20" descr="Εικόνα που περιέχει κείμενο, γραμμή, στιγμιότυπο οθόνης, γράφημα&#10;&#10;Περιγραφή που δημιουργήθηκε αυτόματα">
            <a:extLst>
              <a:ext uri="{FF2B5EF4-FFF2-40B4-BE49-F238E27FC236}">
                <a16:creationId xmlns:a16="http://schemas.microsoft.com/office/drawing/2014/main" id="{4AF0DF5C-1B55-D603-22D8-5CDA416784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7363" y="1190042"/>
            <a:ext cx="3537143" cy="2238958"/>
          </a:xfrm>
          <a:prstGeom prst="rect">
            <a:avLst/>
          </a:prstGeom>
        </p:spPr>
      </p:pic>
      <p:pic>
        <p:nvPicPr>
          <p:cNvPr id="25" name="Εικόνα 24" descr="Εικόνα που περιέχει γραμμή, κείμενο, γράφημα, διάγραμμα&#10;&#10;Περιγραφή που δημιουργήθηκε αυτόματα">
            <a:extLst>
              <a:ext uri="{FF2B5EF4-FFF2-40B4-BE49-F238E27FC236}">
                <a16:creationId xmlns:a16="http://schemas.microsoft.com/office/drawing/2014/main" id="{AE786AA4-4C4C-5842-7FDF-5F23302B16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2016" y="1190042"/>
            <a:ext cx="3419678" cy="2213450"/>
          </a:xfrm>
          <a:prstGeom prst="rect">
            <a:avLst/>
          </a:prstGeom>
        </p:spPr>
      </p:pic>
    </p:spTree>
    <p:extLst>
      <p:ext uri="{BB962C8B-B14F-4D97-AF65-F5344CB8AC3E}">
        <p14:creationId xmlns:p14="http://schemas.microsoft.com/office/powerpoint/2010/main" val="319994822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FC04003-E210-4246-D647-EA7927269E5C}"/>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72521ED3-792F-4EB1-998B-4DEC5850E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7D640CF-23C0-42C0-8FAD-62095C6E2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09BF3860-6007-4275-946E-81F1F2B19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28651"/>
            <a:ext cx="3703320" cy="57511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DA557B2A-F35E-233C-3380-032A7B97F443}"/>
              </a:ext>
            </a:extLst>
          </p:cNvPr>
          <p:cNvSpPr>
            <a:spLocks noGrp="1"/>
          </p:cNvSpPr>
          <p:nvPr>
            <p:ph type="title"/>
          </p:nvPr>
        </p:nvSpPr>
        <p:spPr>
          <a:xfrm>
            <a:off x="764043" y="945332"/>
            <a:ext cx="3188526" cy="1161862"/>
          </a:xfrm>
        </p:spPr>
        <p:txBody>
          <a:bodyPr>
            <a:normAutofit/>
          </a:bodyPr>
          <a:lstStyle/>
          <a:p>
            <a:pPr>
              <a:lnSpc>
                <a:spcPct val="90000"/>
              </a:lnSpc>
            </a:pPr>
            <a:r>
              <a:rPr lang="el-GR" sz="1900" dirty="0" err="1">
                <a:solidFill>
                  <a:srgbClr val="FFFFFF"/>
                </a:solidFill>
                <a:latin typeface="Georgia" panose="02040502050405020303" pitchFamily="18" charset="0"/>
              </a:rPr>
              <a:t>ενα</a:t>
            </a:r>
            <a:r>
              <a:rPr lang="el-GR" sz="1900" dirty="0">
                <a:solidFill>
                  <a:srgbClr val="FFFFFF"/>
                </a:solidFill>
                <a:latin typeface="Georgia" panose="02040502050405020303" pitchFamily="18" charset="0"/>
              </a:rPr>
              <a:t> </a:t>
            </a:r>
            <a:r>
              <a:rPr lang="el-GR" sz="1900" dirty="0" err="1">
                <a:solidFill>
                  <a:srgbClr val="FFFFFF"/>
                </a:solidFill>
                <a:latin typeface="Georgia" panose="02040502050405020303" pitchFamily="18" charset="0"/>
              </a:rPr>
              <a:t>αλλο</a:t>
            </a:r>
            <a:r>
              <a:rPr lang="el-GR" sz="1900" dirty="0">
                <a:solidFill>
                  <a:srgbClr val="FFFFFF"/>
                </a:solidFill>
                <a:latin typeface="Georgia" panose="02040502050405020303" pitchFamily="18" charset="0"/>
              </a:rPr>
              <a:t> </a:t>
            </a:r>
            <a:r>
              <a:rPr lang="el-GR" sz="1900" dirty="0" err="1">
                <a:solidFill>
                  <a:srgbClr val="FFFFFF"/>
                </a:solidFill>
                <a:latin typeface="Georgia" panose="02040502050405020303" pitchFamily="18" charset="0"/>
              </a:rPr>
              <a:t>παραδειγμα</a:t>
            </a:r>
            <a:r>
              <a:rPr lang="el-GR" sz="1900" dirty="0">
                <a:solidFill>
                  <a:srgbClr val="FFFFFF"/>
                </a:solidFill>
                <a:latin typeface="Georgia" panose="02040502050405020303" pitchFamily="18" charset="0"/>
              </a:rPr>
              <a:t> </a:t>
            </a:r>
            <a:r>
              <a:rPr lang="el-GR" sz="1900" dirty="0" err="1">
                <a:solidFill>
                  <a:srgbClr val="FFFFFF"/>
                </a:solidFill>
                <a:latin typeface="Georgia" panose="02040502050405020303" pitchFamily="18" charset="0"/>
              </a:rPr>
              <a:t>απο</a:t>
            </a:r>
            <a:r>
              <a:rPr lang="el-GR" sz="1900" dirty="0">
                <a:solidFill>
                  <a:srgbClr val="FFFFFF"/>
                </a:solidFill>
                <a:latin typeface="Georgia" panose="02040502050405020303" pitchFamily="18" charset="0"/>
              </a:rPr>
              <a:t> τη </a:t>
            </a:r>
            <a:r>
              <a:rPr lang="el-GR" sz="1900" dirty="0" err="1">
                <a:solidFill>
                  <a:srgbClr val="FFFFFF"/>
                </a:solidFill>
                <a:latin typeface="Georgia" panose="02040502050405020303" pitchFamily="18" charset="0"/>
              </a:rPr>
              <a:t>βιβλιογραφια</a:t>
            </a:r>
            <a:r>
              <a:rPr lang="en-US" sz="1900" dirty="0">
                <a:solidFill>
                  <a:srgbClr val="FFFFFF"/>
                </a:solidFill>
                <a:latin typeface="Georgia" panose="02040502050405020303" pitchFamily="18" charset="0"/>
              </a:rPr>
              <a:t>, </a:t>
            </a:r>
            <a:r>
              <a:rPr lang="en-US" sz="1900" b="0" i="0" u="none" strike="noStrike" baseline="0" dirty="0">
                <a:solidFill>
                  <a:srgbClr val="FFFFFF"/>
                </a:solidFill>
                <a:latin typeface="Georgia" panose="02040502050405020303" pitchFamily="18" charset="0"/>
              </a:rPr>
              <a:t>(X. Lin and J. Lu 2023)</a:t>
            </a:r>
            <a:endParaRPr lang="en-US" sz="1900" dirty="0">
              <a:solidFill>
                <a:srgbClr val="FFFFFF"/>
              </a:solidFill>
              <a:latin typeface="Georgia" panose="02040502050405020303" pitchFamily="18" charset="0"/>
            </a:endParaRPr>
          </a:p>
        </p:txBody>
      </p:sp>
      <p:sp>
        <p:nvSpPr>
          <p:cNvPr id="17" name="Content Placeholder 16">
            <a:extLst>
              <a:ext uri="{FF2B5EF4-FFF2-40B4-BE49-F238E27FC236}">
                <a16:creationId xmlns:a16="http://schemas.microsoft.com/office/drawing/2014/main" id="{A13E5E77-6F16-3882-E612-E3CAFC9843A5}"/>
              </a:ext>
            </a:extLst>
          </p:cNvPr>
          <p:cNvSpPr>
            <a:spLocks noGrp="1"/>
          </p:cNvSpPr>
          <p:nvPr>
            <p:ph idx="1"/>
          </p:nvPr>
        </p:nvSpPr>
        <p:spPr>
          <a:xfrm>
            <a:off x="764043" y="2338251"/>
            <a:ext cx="3132754" cy="3520548"/>
          </a:xfrm>
        </p:spPr>
        <p:txBody>
          <a:bodyPr>
            <a:normAutofit/>
          </a:bodyPr>
          <a:lstStyle/>
          <a:p>
            <a:r>
              <a:rPr lang="el-GR" dirty="0">
                <a:solidFill>
                  <a:srgbClr val="FFFFFF"/>
                </a:solidFill>
                <a:latin typeface="Georgia" panose="02040502050405020303" pitchFamily="18" charset="0"/>
              </a:rPr>
              <a:t>Στο παράδειγμα αυτό βλέπουμε τι συμβαίνει καθώς ο ρυθμιστής αλλάζει το όριο των αδειών.</a:t>
            </a:r>
          </a:p>
        </p:txBody>
      </p:sp>
      <p:pic>
        <p:nvPicPr>
          <p:cNvPr id="8" name="Εικόνα 7" descr="Εικόνα που περιέχει κείμενο, διάγραμμα, στιγμιότυπο οθόνης, γραμμή&#10;&#10;Περιγραφή που δημιουργήθηκε αυτόματα">
            <a:extLst>
              <a:ext uri="{FF2B5EF4-FFF2-40B4-BE49-F238E27FC236}">
                <a16:creationId xmlns:a16="http://schemas.microsoft.com/office/drawing/2014/main" id="{8DE8A0C7-9BDA-F74F-8460-6C8A6044C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197" y="1158771"/>
            <a:ext cx="3593496" cy="2270229"/>
          </a:xfrm>
          <a:prstGeom prst="rect">
            <a:avLst/>
          </a:prstGeom>
        </p:spPr>
      </p:pic>
      <p:pic>
        <p:nvPicPr>
          <p:cNvPr id="10" name="Εικόνα 9" descr="Εικόνα που περιέχει κείμενο, στιγμιότυπο οθόνης, γράφημα, γραμμή&#10;&#10;Περιγραφή που δημιουργήθηκε αυτόματα">
            <a:extLst>
              <a:ext uri="{FF2B5EF4-FFF2-40B4-BE49-F238E27FC236}">
                <a16:creationId xmlns:a16="http://schemas.microsoft.com/office/drawing/2014/main" id="{26746B92-26CB-C08A-FE58-BB472158E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7026" y="4140888"/>
            <a:ext cx="3543999" cy="2238959"/>
          </a:xfrm>
          <a:prstGeom prst="rect">
            <a:avLst/>
          </a:prstGeom>
        </p:spPr>
      </p:pic>
      <p:pic>
        <p:nvPicPr>
          <p:cNvPr id="12" name="Εικόνα 11" descr="Εικόνα που περιέχει κείμενο, στιγμιότυπο οθόνης, γραμμή, γράφημα&#10;&#10;Περιγραφή που δημιουργήθηκε αυτόματα">
            <a:extLst>
              <a:ext uri="{FF2B5EF4-FFF2-40B4-BE49-F238E27FC236}">
                <a16:creationId xmlns:a16="http://schemas.microsoft.com/office/drawing/2014/main" id="{20781161-FAB8-0E9A-7052-2CC7927CB2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7694" y="4046928"/>
            <a:ext cx="3543999" cy="2332920"/>
          </a:xfrm>
          <a:prstGeom prst="rect">
            <a:avLst/>
          </a:prstGeom>
        </p:spPr>
      </p:pic>
      <p:pic>
        <p:nvPicPr>
          <p:cNvPr id="14" name="Εικόνα 13" descr="Εικόνα που περιέχει κείμενο, στιγμιότυπο οθόνης, γραμμή, γράφημα&#10;&#10;Περιγραφή που δημιουργήθηκε αυτόματα">
            <a:extLst>
              <a:ext uri="{FF2B5EF4-FFF2-40B4-BE49-F238E27FC236}">
                <a16:creationId xmlns:a16="http://schemas.microsoft.com/office/drawing/2014/main" id="{7562AF45-CDE4-517D-25F4-B30AF64B1E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1964" y="1158771"/>
            <a:ext cx="3519061" cy="2270229"/>
          </a:xfrm>
          <a:prstGeom prst="rect">
            <a:avLst/>
          </a:prstGeom>
        </p:spPr>
      </p:pic>
    </p:spTree>
    <p:extLst>
      <p:ext uri="{BB962C8B-B14F-4D97-AF65-F5344CB8AC3E}">
        <p14:creationId xmlns:p14="http://schemas.microsoft.com/office/powerpoint/2010/main" val="177570712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F2570-73BA-9587-F8CC-8FBD6F287EA6}"/>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ECAD72A9-171F-1F89-5726-5F9D29B3CE6F}"/>
              </a:ext>
            </a:extLst>
          </p:cNvPr>
          <p:cNvSpPr>
            <a:spLocks noGrp="1"/>
          </p:cNvSpPr>
          <p:nvPr>
            <p:ph type="title"/>
          </p:nvPr>
        </p:nvSpPr>
        <p:spPr/>
        <p:txBody>
          <a:bodyPr/>
          <a:lstStyle/>
          <a:p>
            <a:r>
              <a:rPr lang="el-GR" dirty="0" err="1">
                <a:latin typeface="Georgia" panose="02040502050405020303" pitchFamily="18" charset="0"/>
              </a:rPr>
              <a:t>Συγκριση</a:t>
            </a:r>
            <a:r>
              <a:rPr lang="el-GR" dirty="0">
                <a:latin typeface="Georgia" panose="02040502050405020303" pitchFamily="18" charset="0"/>
              </a:rPr>
              <a:t> των δυο</a:t>
            </a:r>
            <a:endParaRPr lang="en-US" dirty="0">
              <a:latin typeface="Georgia" panose="02040502050405020303" pitchFamily="18" charset="0"/>
            </a:endParaRPr>
          </a:p>
        </p:txBody>
      </p:sp>
    </p:spTree>
    <p:extLst>
      <p:ext uri="{BB962C8B-B14F-4D97-AF65-F5344CB8AC3E}">
        <p14:creationId xmlns:p14="http://schemas.microsoft.com/office/powerpoint/2010/main" val="555581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4FB21F-9E92-744C-F0E0-6E3BBED06FC9}"/>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F5FB2DB0-2DDE-A8B6-FE05-FCC30DF76E28}"/>
              </a:ext>
            </a:extLst>
          </p:cNvPr>
          <p:cNvSpPr>
            <a:spLocks noGrp="1"/>
          </p:cNvSpPr>
          <p:nvPr>
            <p:ph type="title"/>
          </p:nvPr>
        </p:nvSpPr>
        <p:spPr>
          <a:xfrm>
            <a:off x="581192" y="702156"/>
            <a:ext cx="11029616" cy="1013800"/>
          </a:xfrm>
        </p:spPr>
        <p:txBody>
          <a:bodyPr>
            <a:normAutofit/>
          </a:bodyPr>
          <a:lstStyle/>
          <a:p>
            <a:r>
              <a:rPr lang="el-GR">
                <a:solidFill>
                  <a:srgbClr val="FFFEFF"/>
                </a:solidFill>
              </a:rPr>
              <a:t>Συγκριση </a:t>
            </a:r>
            <a:r>
              <a:rPr lang="el-GR">
                <a:solidFill>
                  <a:srgbClr val="FFFEFF"/>
                </a:solidFill>
                <a:latin typeface="Georgia" panose="02040502050405020303" pitchFamily="18" charset="0"/>
              </a:rPr>
              <a:t>των</a:t>
            </a:r>
            <a:r>
              <a:rPr lang="el-GR">
                <a:solidFill>
                  <a:srgbClr val="FFFEFF"/>
                </a:solidFill>
              </a:rPr>
              <a:t> δυο</a:t>
            </a:r>
            <a:r>
              <a:rPr lang="en-US">
                <a:solidFill>
                  <a:srgbClr val="FFFEFF"/>
                </a:solidFill>
              </a:rPr>
              <a:t> – </a:t>
            </a:r>
            <a:r>
              <a:rPr lang="el-GR">
                <a:solidFill>
                  <a:srgbClr val="FFFEFF"/>
                </a:solidFill>
              </a:rPr>
              <a:t>Συνθετικα δεδομενα</a:t>
            </a:r>
            <a:endParaRPr lang="en-US">
              <a:solidFill>
                <a:srgbClr val="FFFEFF"/>
              </a:solidFill>
            </a:endParaRPr>
          </a:p>
        </p:txBody>
      </p:sp>
      <p:sp>
        <p:nvSpPr>
          <p:cNvPr id="4" name="Θέση περιεχομένου 3">
            <a:extLst>
              <a:ext uri="{FF2B5EF4-FFF2-40B4-BE49-F238E27FC236}">
                <a16:creationId xmlns:a16="http://schemas.microsoft.com/office/drawing/2014/main" id="{D6FBB4CC-1CA6-EBA2-1C34-696EDDDF09B9}"/>
              </a:ext>
            </a:extLst>
          </p:cNvPr>
          <p:cNvSpPr>
            <a:spLocks noGrp="1"/>
          </p:cNvSpPr>
          <p:nvPr>
            <p:ph idx="1"/>
          </p:nvPr>
        </p:nvSpPr>
        <p:spPr/>
        <p:txBody>
          <a:bodyPr/>
          <a:lstStyle/>
          <a:p>
            <a:r>
              <a:rPr lang="el-GR" b="1" dirty="0">
                <a:latin typeface="Georgia" panose="02040502050405020303" pitchFamily="18" charset="0"/>
              </a:rPr>
              <a:t>Χαρακτηριστικά</a:t>
            </a:r>
            <a:r>
              <a:rPr lang="el-GR" dirty="0">
                <a:latin typeface="Georgia" panose="02040502050405020303" pitchFamily="18" charset="0"/>
              </a:rPr>
              <a:t>:</a:t>
            </a:r>
          </a:p>
          <a:p>
            <a:r>
              <a:rPr lang="el-GR" dirty="0">
                <a:latin typeface="Georgia" panose="02040502050405020303" pitchFamily="18" charset="0"/>
              </a:rPr>
              <a:t>1) </a:t>
            </a:r>
            <a:r>
              <a:rPr lang="el-GR" b="1" dirty="0">
                <a:latin typeface="Georgia" panose="02040502050405020303" pitchFamily="18" charset="0"/>
              </a:rPr>
              <a:t>Κοινά</a:t>
            </a:r>
            <a:r>
              <a:rPr lang="el-GR" dirty="0">
                <a:latin typeface="Georgia" panose="02040502050405020303" pitchFamily="18" charset="0"/>
              </a:rPr>
              <a:t> συνθετικά δεδομένα. </a:t>
            </a:r>
          </a:p>
          <a:p>
            <a:r>
              <a:rPr lang="el-GR" dirty="0">
                <a:latin typeface="Georgia" panose="02040502050405020303" pitchFamily="18" charset="0"/>
              </a:rPr>
              <a:t>2) </a:t>
            </a:r>
            <a:r>
              <a:rPr lang="el-GR" b="1" dirty="0">
                <a:latin typeface="Georgia" panose="02040502050405020303" pitchFamily="18" charset="0"/>
              </a:rPr>
              <a:t>Κοινό όριο </a:t>
            </a:r>
            <a:r>
              <a:rPr lang="en-US" b="1" dirty="0">
                <a:latin typeface="Georgia" panose="02040502050405020303" pitchFamily="18" charset="0"/>
              </a:rPr>
              <a:t>K = </a:t>
            </a:r>
            <a:r>
              <a:rPr lang="el-GR" b="1" dirty="0">
                <a:latin typeface="Georgia" panose="02040502050405020303" pitchFamily="18" charset="0"/>
              </a:rPr>
              <a:t>80</a:t>
            </a:r>
            <a:r>
              <a:rPr lang="el-GR" dirty="0">
                <a:latin typeface="Georgia" panose="02040502050405020303" pitchFamily="18" charset="0"/>
              </a:rPr>
              <a:t>% της υφιστάμενης κατάστασης.</a:t>
            </a:r>
          </a:p>
          <a:p>
            <a:r>
              <a:rPr lang="el-GR" dirty="0">
                <a:latin typeface="Georgia" panose="02040502050405020303" pitchFamily="18" charset="0"/>
              </a:rPr>
              <a:t>3) </a:t>
            </a:r>
            <a:r>
              <a:rPr lang="el-GR" b="1" dirty="0">
                <a:latin typeface="Georgia" panose="02040502050405020303" pitchFamily="18" charset="0"/>
              </a:rPr>
              <a:t>Δωρεάν</a:t>
            </a:r>
            <a:r>
              <a:rPr lang="el-GR" dirty="0">
                <a:latin typeface="Georgia" panose="02040502050405020303" pitchFamily="18" charset="0"/>
              </a:rPr>
              <a:t> δίνεται το </a:t>
            </a:r>
            <a:r>
              <a:rPr lang="el-GR" b="1" dirty="0">
                <a:latin typeface="Georgia" panose="02040502050405020303" pitchFamily="18" charset="0"/>
              </a:rPr>
              <a:t>40</a:t>
            </a:r>
            <a:r>
              <a:rPr lang="el-GR" dirty="0">
                <a:latin typeface="Georgia" panose="02040502050405020303" pitchFamily="18" charset="0"/>
              </a:rPr>
              <a:t>% του ορίου.</a:t>
            </a:r>
          </a:p>
          <a:p>
            <a:r>
              <a:rPr lang="el-GR" dirty="0">
                <a:latin typeface="Georgia" panose="02040502050405020303" pitchFamily="18" charset="0"/>
              </a:rPr>
              <a:t>4) </a:t>
            </a:r>
            <a:r>
              <a:rPr lang="el-GR" b="1" dirty="0">
                <a:latin typeface="Georgia" panose="02040502050405020303" pitchFamily="18" charset="0"/>
              </a:rPr>
              <a:t>Κοινό Περιβαλλοντικό αποτύπωμα</a:t>
            </a:r>
            <a:r>
              <a:rPr lang="el-GR" dirty="0">
                <a:latin typeface="Georgia" panose="02040502050405020303" pitchFamily="18" charset="0"/>
              </a:rPr>
              <a:t>, άρα μπορεί να συγκριθεί η Κοινωνική Ευημερία των δύο.</a:t>
            </a:r>
            <a:endParaRPr lang="en-US" dirty="0">
              <a:latin typeface="Georgia" panose="02040502050405020303" pitchFamily="18" charset="0"/>
            </a:endParaRPr>
          </a:p>
        </p:txBody>
      </p:sp>
    </p:spTree>
    <p:extLst>
      <p:ext uri="{BB962C8B-B14F-4D97-AF65-F5344CB8AC3E}">
        <p14:creationId xmlns:p14="http://schemas.microsoft.com/office/powerpoint/2010/main" val="1832200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EBEAD-4D17-1A2A-092A-A2081D955BCC}"/>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D4D1B369-DDD1-BB26-4463-7C8D86E86DE7}"/>
              </a:ext>
            </a:extLst>
          </p:cNvPr>
          <p:cNvSpPr>
            <a:spLocks noGrp="1"/>
          </p:cNvSpPr>
          <p:nvPr>
            <p:ph type="title"/>
          </p:nvPr>
        </p:nvSpPr>
        <p:spPr>
          <a:xfrm>
            <a:off x="581192" y="702156"/>
            <a:ext cx="11029616" cy="1013800"/>
          </a:xfrm>
        </p:spPr>
        <p:txBody>
          <a:bodyPr>
            <a:normAutofit/>
          </a:bodyPr>
          <a:lstStyle/>
          <a:p>
            <a:r>
              <a:rPr lang="el-GR" dirty="0" err="1">
                <a:solidFill>
                  <a:srgbClr val="FFFEFF"/>
                </a:solidFill>
                <a:latin typeface="Georgia" panose="02040502050405020303" pitchFamily="18" charset="0"/>
              </a:rPr>
              <a:t>Συγκριση</a:t>
            </a:r>
            <a:r>
              <a:rPr lang="el-GR" dirty="0">
                <a:solidFill>
                  <a:srgbClr val="FFFEFF"/>
                </a:solidFill>
                <a:latin typeface="Georgia" panose="02040502050405020303" pitchFamily="18" charset="0"/>
              </a:rPr>
              <a:t> των δυο</a:t>
            </a:r>
            <a:r>
              <a:rPr lang="en-US" dirty="0">
                <a:solidFill>
                  <a:srgbClr val="FFFEFF"/>
                </a:solidFill>
                <a:latin typeface="Georgia" panose="02040502050405020303" pitchFamily="18" charset="0"/>
              </a:rPr>
              <a:t> – </a:t>
            </a:r>
            <a:r>
              <a:rPr lang="el-GR" dirty="0" err="1">
                <a:solidFill>
                  <a:srgbClr val="FFFEFF"/>
                </a:solidFill>
                <a:latin typeface="Georgia" panose="02040502050405020303" pitchFamily="18" charset="0"/>
              </a:rPr>
              <a:t>Συνθετικα</a:t>
            </a:r>
            <a:r>
              <a:rPr lang="el-GR" dirty="0">
                <a:solidFill>
                  <a:srgbClr val="FFFEFF"/>
                </a:solidFill>
                <a:latin typeface="Georgia" panose="02040502050405020303" pitchFamily="18" charset="0"/>
              </a:rPr>
              <a:t> </a:t>
            </a:r>
            <a:r>
              <a:rPr lang="el-GR" dirty="0" err="1">
                <a:solidFill>
                  <a:srgbClr val="FFFEFF"/>
                </a:solidFill>
                <a:latin typeface="Georgia" panose="02040502050405020303" pitchFamily="18" charset="0"/>
              </a:rPr>
              <a:t>δεδομενα</a:t>
            </a:r>
            <a:endParaRPr lang="en-US" dirty="0">
              <a:solidFill>
                <a:srgbClr val="FFFEFF"/>
              </a:solidFill>
              <a:latin typeface="Georgia" panose="02040502050405020303" pitchFamily="18" charset="0"/>
            </a:endParaRPr>
          </a:p>
        </p:txBody>
      </p:sp>
      <p:graphicFrame>
        <p:nvGraphicFramePr>
          <p:cNvPr id="9" name="Θέση περιεχομένου 8">
            <a:extLst>
              <a:ext uri="{FF2B5EF4-FFF2-40B4-BE49-F238E27FC236}">
                <a16:creationId xmlns:a16="http://schemas.microsoft.com/office/drawing/2014/main" id="{FD65D70D-F399-B403-0F07-06F37A8F820F}"/>
              </a:ext>
            </a:extLst>
          </p:cNvPr>
          <p:cNvGraphicFramePr>
            <a:graphicFrameLocks noGrp="1"/>
          </p:cNvGraphicFramePr>
          <p:nvPr>
            <p:ph idx="1"/>
            <p:extLst>
              <p:ext uri="{D42A27DB-BD31-4B8C-83A1-F6EECF244321}">
                <p14:modId xmlns:p14="http://schemas.microsoft.com/office/powerpoint/2010/main" val="1835455109"/>
              </p:ext>
            </p:extLst>
          </p:nvPr>
        </p:nvGraphicFramePr>
        <p:xfrm>
          <a:off x="1250950" y="2206625"/>
          <a:ext cx="9690100" cy="3270460"/>
        </p:xfrm>
        <a:graphic>
          <a:graphicData uri="http://schemas.openxmlformats.org/drawingml/2006/table">
            <a:tbl>
              <a:tblPr firstRow="1" bandRow="1">
                <a:tableStyleId>{5C22544A-7EE6-4342-B048-85BDC9FD1C3A}</a:tableStyleId>
              </a:tblPr>
              <a:tblGrid>
                <a:gridCol w="3399155">
                  <a:extLst>
                    <a:ext uri="{9D8B030D-6E8A-4147-A177-3AD203B41FA5}">
                      <a16:colId xmlns:a16="http://schemas.microsoft.com/office/drawing/2014/main" val="902060398"/>
                    </a:ext>
                  </a:extLst>
                </a:gridCol>
                <a:gridCol w="2444284">
                  <a:extLst>
                    <a:ext uri="{9D8B030D-6E8A-4147-A177-3AD203B41FA5}">
                      <a16:colId xmlns:a16="http://schemas.microsoft.com/office/drawing/2014/main" val="295763585"/>
                    </a:ext>
                  </a:extLst>
                </a:gridCol>
                <a:gridCol w="3846661">
                  <a:extLst>
                    <a:ext uri="{9D8B030D-6E8A-4147-A177-3AD203B41FA5}">
                      <a16:colId xmlns:a16="http://schemas.microsoft.com/office/drawing/2014/main" val="23631336"/>
                    </a:ext>
                  </a:extLst>
                </a:gridCol>
              </a:tblGrid>
              <a:tr h="867150">
                <a:tc>
                  <a:txBody>
                    <a:bodyPr/>
                    <a:lstStyle/>
                    <a:p>
                      <a:pPr algn="l" fontAlgn="b"/>
                      <a:r>
                        <a:rPr lang="el-GR" sz="2500" u="none" strike="noStrike" dirty="0">
                          <a:effectLst/>
                          <a:latin typeface="Georgia" panose="02040502050405020303" pitchFamily="18" charset="0"/>
                        </a:rPr>
                        <a:t>Χώρα</a:t>
                      </a:r>
                      <a:endParaRPr lang="el-GR" sz="2500" b="0" i="0" u="none" strike="noStrike" dirty="0">
                        <a:solidFill>
                          <a:srgbClr val="000000"/>
                        </a:solidFill>
                        <a:effectLst/>
                        <a:latin typeface="Georgia" panose="02040502050405020303" pitchFamily="18" charset="0"/>
                      </a:endParaRPr>
                    </a:p>
                  </a:txBody>
                  <a:tcPr marL="21657" marR="21657" marT="21657" marB="0" anchor="b"/>
                </a:tc>
                <a:tc>
                  <a:txBody>
                    <a:bodyPr/>
                    <a:lstStyle/>
                    <a:p>
                      <a:pPr algn="l" fontAlgn="b"/>
                      <a:r>
                        <a:rPr lang="el-GR" sz="2500" u="none" strike="noStrike">
                          <a:effectLst/>
                          <a:latin typeface="Georgia" panose="02040502050405020303" pitchFamily="18" charset="0"/>
                        </a:rPr>
                        <a:t>ΑΕΠ ανά Κάτοικο</a:t>
                      </a:r>
                      <a:endParaRPr lang="el-GR" sz="2500" b="0" i="0" u="none" strike="noStrike">
                        <a:solidFill>
                          <a:srgbClr val="000000"/>
                        </a:solidFill>
                        <a:effectLst/>
                        <a:latin typeface="Georgia" panose="02040502050405020303" pitchFamily="18" charset="0"/>
                      </a:endParaRPr>
                    </a:p>
                  </a:txBody>
                  <a:tcPr marL="21657" marR="21657" marT="21657" marB="0" anchor="b"/>
                </a:tc>
                <a:tc>
                  <a:txBody>
                    <a:bodyPr/>
                    <a:lstStyle/>
                    <a:p>
                      <a:pPr algn="l" fontAlgn="b"/>
                      <a:r>
                        <a:rPr lang="el-GR" sz="2500" u="none" strike="noStrike">
                          <a:effectLst/>
                          <a:latin typeface="Georgia" panose="02040502050405020303" pitchFamily="18" charset="0"/>
                        </a:rPr>
                        <a:t>Ποσοστό Βιομηχανίας (%)</a:t>
                      </a:r>
                      <a:endParaRPr lang="el-GR" sz="2500" b="0" i="0" u="none" strike="noStrike">
                        <a:solidFill>
                          <a:srgbClr val="000000"/>
                        </a:solidFill>
                        <a:effectLst/>
                        <a:latin typeface="Georgia" panose="02040502050405020303" pitchFamily="18" charset="0"/>
                      </a:endParaRPr>
                    </a:p>
                  </a:txBody>
                  <a:tcPr marL="21657" marR="21657" marT="21657" marB="0" anchor="b"/>
                </a:tc>
                <a:extLst>
                  <a:ext uri="{0D108BD9-81ED-4DB2-BD59-A6C34878D82A}">
                    <a16:rowId xmlns:a16="http://schemas.microsoft.com/office/drawing/2014/main" val="2369306857"/>
                  </a:ext>
                </a:extLst>
              </a:tr>
              <a:tr h="485985">
                <a:tc>
                  <a:txBody>
                    <a:bodyPr/>
                    <a:lstStyle/>
                    <a:p>
                      <a:pPr algn="l" fontAlgn="b"/>
                      <a:r>
                        <a:rPr lang="el-GR" sz="2500" u="none" strike="noStrike">
                          <a:effectLst/>
                          <a:latin typeface="Georgia" panose="02040502050405020303" pitchFamily="18" charset="0"/>
                        </a:rPr>
                        <a:t>Ατλαντίδα</a:t>
                      </a:r>
                      <a:endParaRPr lang="el-GR"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400</a:t>
                      </a:r>
                      <a:endParaRPr lang="en-US"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30</a:t>
                      </a:r>
                      <a:endParaRPr lang="en-US" sz="2500" b="0" i="0" u="none" strike="noStrike">
                        <a:solidFill>
                          <a:srgbClr val="000000"/>
                        </a:solidFill>
                        <a:effectLst/>
                        <a:latin typeface="Georgia" panose="02040502050405020303" pitchFamily="18" charset="0"/>
                      </a:endParaRPr>
                    </a:p>
                  </a:txBody>
                  <a:tcPr marL="21657" marR="21657" marT="21657" marB="0" anchor="b"/>
                </a:tc>
                <a:extLst>
                  <a:ext uri="{0D108BD9-81ED-4DB2-BD59-A6C34878D82A}">
                    <a16:rowId xmlns:a16="http://schemas.microsoft.com/office/drawing/2014/main" val="506416094"/>
                  </a:ext>
                </a:extLst>
              </a:tr>
              <a:tr h="485985">
                <a:tc>
                  <a:txBody>
                    <a:bodyPr/>
                    <a:lstStyle/>
                    <a:p>
                      <a:pPr algn="l" fontAlgn="b"/>
                      <a:r>
                        <a:rPr lang="el-GR" sz="2500" u="none" strike="noStrike">
                          <a:effectLst/>
                          <a:latin typeface="Georgia" panose="02040502050405020303" pitchFamily="18" charset="0"/>
                        </a:rPr>
                        <a:t>Ομάσου</a:t>
                      </a:r>
                      <a:endParaRPr lang="el-GR"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350</a:t>
                      </a:r>
                      <a:endParaRPr lang="en-US"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25</a:t>
                      </a:r>
                      <a:endParaRPr lang="en-US" sz="2500" b="0" i="0" u="none" strike="noStrike">
                        <a:solidFill>
                          <a:srgbClr val="000000"/>
                        </a:solidFill>
                        <a:effectLst/>
                        <a:latin typeface="Georgia" panose="02040502050405020303" pitchFamily="18" charset="0"/>
                      </a:endParaRPr>
                    </a:p>
                  </a:txBody>
                  <a:tcPr marL="21657" marR="21657" marT="21657" marB="0" anchor="b"/>
                </a:tc>
                <a:extLst>
                  <a:ext uri="{0D108BD9-81ED-4DB2-BD59-A6C34878D82A}">
                    <a16:rowId xmlns:a16="http://schemas.microsoft.com/office/drawing/2014/main" val="1915574671"/>
                  </a:ext>
                </a:extLst>
              </a:tr>
              <a:tr h="485985">
                <a:tc>
                  <a:txBody>
                    <a:bodyPr/>
                    <a:lstStyle/>
                    <a:p>
                      <a:pPr algn="l" fontAlgn="b"/>
                      <a:r>
                        <a:rPr lang="el-GR" sz="2500" u="none" strike="noStrike">
                          <a:effectLst/>
                          <a:latin typeface="Georgia" panose="02040502050405020303" pitchFamily="18" charset="0"/>
                        </a:rPr>
                        <a:t>Χόγκσμιντ</a:t>
                      </a:r>
                      <a:endParaRPr lang="el-GR"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450</a:t>
                      </a:r>
                      <a:endParaRPr lang="en-US"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20</a:t>
                      </a:r>
                      <a:endParaRPr lang="en-US" sz="2500" b="0" i="0" u="none" strike="noStrike">
                        <a:solidFill>
                          <a:srgbClr val="000000"/>
                        </a:solidFill>
                        <a:effectLst/>
                        <a:latin typeface="Georgia" panose="02040502050405020303" pitchFamily="18" charset="0"/>
                      </a:endParaRPr>
                    </a:p>
                  </a:txBody>
                  <a:tcPr marL="21657" marR="21657" marT="21657" marB="0" anchor="b"/>
                </a:tc>
                <a:extLst>
                  <a:ext uri="{0D108BD9-81ED-4DB2-BD59-A6C34878D82A}">
                    <a16:rowId xmlns:a16="http://schemas.microsoft.com/office/drawing/2014/main" val="1924188218"/>
                  </a:ext>
                </a:extLst>
              </a:tr>
              <a:tr h="459370">
                <a:tc>
                  <a:txBody>
                    <a:bodyPr/>
                    <a:lstStyle/>
                    <a:p>
                      <a:pPr algn="l" fontAlgn="b"/>
                      <a:r>
                        <a:rPr lang="el-GR" sz="2500" u="none" strike="noStrike" dirty="0">
                          <a:effectLst/>
                          <a:latin typeface="Georgia" panose="02040502050405020303" pitchFamily="18" charset="0"/>
                        </a:rPr>
                        <a:t>Η Αυλή των Θαυμάτων</a:t>
                      </a:r>
                      <a:endParaRPr lang="el-GR" sz="2500" b="0" i="0" u="none" strike="noStrike" dirty="0">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300</a:t>
                      </a:r>
                      <a:endParaRPr lang="en-US"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15</a:t>
                      </a:r>
                      <a:endParaRPr lang="en-US" sz="2500" b="0" i="0" u="none" strike="noStrike">
                        <a:solidFill>
                          <a:srgbClr val="000000"/>
                        </a:solidFill>
                        <a:effectLst/>
                        <a:latin typeface="Georgia" panose="02040502050405020303" pitchFamily="18" charset="0"/>
                      </a:endParaRPr>
                    </a:p>
                  </a:txBody>
                  <a:tcPr marL="21657" marR="21657" marT="21657" marB="0" anchor="b"/>
                </a:tc>
                <a:extLst>
                  <a:ext uri="{0D108BD9-81ED-4DB2-BD59-A6C34878D82A}">
                    <a16:rowId xmlns:a16="http://schemas.microsoft.com/office/drawing/2014/main" val="3186571913"/>
                  </a:ext>
                </a:extLst>
              </a:tr>
              <a:tr h="485985">
                <a:tc>
                  <a:txBody>
                    <a:bodyPr/>
                    <a:lstStyle/>
                    <a:p>
                      <a:pPr algn="l" fontAlgn="b"/>
                      <a:r>
                        <a:rPr lang="el-GR" sz="2500" u="none" strike="noStrike">
                          <a:effectLst/>
                          <a:latin typeface="Georgia" panose="02040502050405020303" pitchFamily="18" charset="0"/>
                        </a:rPr>
                        <a:t>Λιλιπούπολη</a:t>
                      </a:r>
                      <a:endParaRPr lang="el-GR"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250</a:t>
                      </a:r>
                      <a:endParaRPr lang="en-US"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dirty="0">
                          <a:effectLst/>
                          <a:latin typeface="Georgia" panose="02040502050405020303" pitchFamily="18" charset="0"/>
                        </a:rPr>
                        <a:t>10</a:t>
                      </a:r>
                      <a:endParaRPr lang="en-US" sz="2500" b="0" i="0" u="none" strike="noStrike" dirty="0">
                        <a:solidFill>
                          <a:srgbClr val="000000"/>
                        </a:solidFill>
                        <a:effectLst/>
                        <a:latin typeface="Georgia" panose="02040502050405020303" pitchFamily="18" charset="0"/>
                      </a:endParaRPr>
                    </a:p>
                  </a:txBody>
                  <a:tcPr marL="21657" marR="21657" marT="21657" marB="0" anchor="b"/>
                </a:tc>
                <a:extLst>
                  <a:ext uri="{0D108BD9-81ED-4DB2-BD59-A6C34878D82A}">
                    <a16:rowId xmlns:a16="http://schemas.microsoft.com/office/drawing/2014/main" val="280006444"/>
                  </a:ext>
                </a:extLst>
              </a:tr>
            </a:tbl>
          </a:graphicData>
        </a:graphic>
      </p:graphicFrame>
    </p:spTree>
    <p:extLst>
      <p:ext uri="{BB962C8B-B14F-4D97-AF65-F5344CB8AC3E}">
        <p14:creationId xmlns:p14="http://schemas.microsoft.com/office/powerpoint/2010/main" val="130569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35A1C4-2171-56FE-0AE1-8CA080E46E33}"/>
              </a:ext>
            </a:extLst>
          </p:cNvPr>
          <p:cNvSpPr>
            <a:spLocks noGrp="1"/>
          </p:cNvSpPr>
          <p:nvPr>
            <p:ph type="title"/>
          </p:nvPr>
        </p:nvSpPr>
        <p:spPr/>
        <p:txBody>
          <a:bodyPr/>
          <a:lstStyle/>
          <a:p>
            <a:r>
              <a:rPr lang="el-GR" dirty="0" err="1">
                <a:latin typeface="Georgia" panose="02040502050405020303" pitchFamily="18" charset="0"/>
              </a:rPr>
              <a:t>Εμποριο</a:t>
            </a:r>
            <a:r>
              <a:rPr lang="el-GR" dirty="0">
                <a:latin typeface="Georgia" panose="02040502050405020303" pitchFamily="18" charset="0"/>
              </a:rPr>
              <a:t> </a:t>
            </a:r>
            <a:r>
              <a:rPr lang="el-GR" dirty="0" err="1">
                <a:latin typeface="Georgia" panose="02040502050405020303" pitchFamily="18" charset="0"/>
              </a:rPr>
              <a:t>ΡΥπων</a:t>
            </a:r>
            <a:r>
              <a:rPr lang="el-GR" dirty="0">
                <a:latin typeface="Georgia" panose="02040502050405020303" pitchFamily="18" charset="0"/>
              </a:rPr>
              <a:t> </a:t>
            </a:r>
            <a:r>
              <a:rPr lang="en-US" dirty="0">
                <a:latin typeface="Georgia" panose="02040502050405020303" pitchFamily="18" charset="0"/>
              </a:rPr>
              <a:t>EU ETS</a:t>
            </a:r>
          </a:p>
        </p:txBody>
      </p:sp>
      <p:sp>
        <p:nvSpPr>
          <p:cNvPr id="3" name="TextBox 2">
            <a:extLst>
              <a:ext uri="{FF2B5EF4-FFF2-40B4-BE49-F238E27FC236}">
                <a16:creationId xmlns:a16="http://schemas.microsoft.com/office/drawing/2014/main" id="{881DCFF8-ECD3-CE78-4546-F59A7F1D6BA0}"/>
              </a:ext>
            </a:extLst>
          </p:cNvPr>
          <p:cNvSpPr txBox="1"/>
          <p:nvPr/>
        </p:nvSpPr>
        <p:spPr>
          <a:xfrm>
            <a:off x="492369" y="2277208"/>
            <a:ext cx="6928500" cy="1754326"/>
          </a:xfrm>
          <a:prstGeom prst="rect">
            <a:avLst/>
          </a:prstGeom>
          <a:noFill/>
        </p:spPr>
        <p:txBody>
          <a:bodyPr wrap="none" rtlCol="0">
            <a:spAutoFit/>
          </a:bodyPr>
          <a:lstStyle/>
          <a:p>
            <a:pPr marL="742950" lvl="1" indent="-285750">
              <a:buFont typeface="Arial" panose="020B0604020202020204" pitchFamily="34" charset="0"/>
              <a:buChar char="•"/>
            </a:pPr>
            <a:r>
              <a:rPr lang="en-US" dirty="0">
                <a:latin typeface="Georgia" panose="02040502050405020303" pitchFamily="18" charset="0"/>
              </a:rPr>
              <a:t>Cap And Trade. </a:t>
            </a:r>
            <a:r>
              <a:rPr lang="el-GR" dirty="0">
                <a:latin typeface="Georgia" panose="02040502050405020303" pitchFamily="18" charset="0"/>
              </a:rPr>
              <a:t>Κάθε χρόνο υπάρχει όριο για τους ρύπους.</a:t>
            </a:r>
            <a:endParaRPr lang="en-US" dirty="0">
              <a:latin typeface="Georgia" panose="02040502050405020303" pitchFamily="18" charset="0"/>
            </a:endParaRPr>
          </a:p>
          <a:p>
            <a:pPr marL="742950" lvl="1" indent="-285750">
              <a:buFont typeface="Arial" panose="020B0604020202020204" pitchFamily="34" charset="0"/>
              <a:buChar char="•"/>
            </a:pPr>
            <a:r>
              <a:rPr lang="el-GR" dirty="0">
                <a:latin typeface="Georgia" panose="02040502050405020303" pitchFamily="18" charset="0"/>
              </a:rPr>
              <a:t>1 Άδεια = τόνος διοξειδίου ή ισοδύναμων ρύπων.</a:t>
            </a:r>
          </a:p>
          <a:p>
            <a:pPr marL="742950" lvl="1" indent="-285750">
              <a:buFont typeface="Arial" panose="020B0604020202020204" pitchFamily="34" charset="0"/>
              <a:buChar char="•"/>
            </a:pPr>
            <a:r>
              <a:rPr lang="en-US" dirty="0">
                <a:latin typeface="Georgia" panose="02040502050405020303" pitchFamily="18" charset="0"/>
              </a:rPr>
              <a:t>31 </a:t>
            </a:r>
            <a:r>
              <a:rPr lang="el-GR" dirty="0">
                <a:latin typeface="Georgia" panose="02040502050405020303" pitchFamily="18" charset="0"/>
              </a:rPr>
              <a:t>Χώρες, 12.000 εγκαταστάσεις.</a:t>
            </a:r>
            <a:endParaRPr lang="en-US" dirty="0">
              <a:latin typeface="Georgia" panose="02040502050405020303" pitchFamily="18" charset="0"/>
            </a:endParaRPr>
          </a:p>
          <a:p>
            <a:pPr marL="742950" lvl="1" indent="-285750">
              <a:buFont typeface="Arial" panose="020B0604020202020204" pitchFamily="34" charset="0"/>
              <a:buChar char="•"/>
            </a:pPr>
            <a:r>
              <a:rPr lang="el-GR" dirty="0">
                <a:latin typeface="Georgia" panose="02040502050405020303" pitchFamily="18" charset="0"/>
              </a:rPr>
              <a:t>Στόχος: μείωση 55% σε σχέση με το 1990, μέχρι το 2030.</a:t>
            </a:r>
            <a:endParaRPr lang="en-US" dirty="0">
              <a:latin typeface="Georgia" panose="02040502050405020303" pitchFamily="18" charset="0"/>
            </a:endParaRPr>
          </a:p>
          <a:p>
            <a:pPr marL="742950" lvl="1" indent="-285750">
              <a:buFont typeface="Arial" panose="020B0604020202020204" pitchFamily="34" charset="0"/>
              <a:buChar char="•"/>
            </a:pPr>
            <a:r>
              <a:rPr lang="el-GR" dirty="0">
                <a:latin typeface="Georgia" panose="02040502050405020303" pitchFamily="18" charset="0"/>
              </a:rPr>
              <a:t>Οι άδειες  δίνονται δωρεάν και με πλειστηριασμούς. </a:t>
            </a:r>
          </a:p>
          <a:p>
            <a:pPr marL="742950" lvl="1" indent="-285750">
              <a:buFont typeface="Arial" panose="020B0604020202020204" pitchFamily="34" charset="0"/>
              <a:buChar char="•"/>
            </a:pPr>
            <a:endParaRPr lang="en-US" dirty="0">
              <a:latin typeface="Georgia" panose="02040502050405020303" pitchFamily="18" charset="0"/>
            </a:endParaRPr>
          </a:p>
        </p:txBody>
      </p:sp>
      <p:graphicFrame>
        <p:nvGraphicFramePr>
          <p:cNvPr id="4" name="Πίνακας 3">
            <a:extLst>
              <a:ext uri="{FF2B5EF4-FFF2-40B4-BE49-F238E27FC236}">
                <a16:creationId xmlns:a16="http://schemas.microsoft.com/office/drawing/2014/main" id="{7CE19E47-61E5-BA21-BEA9-A2DA6B73D0BA}"/>
              </a:ext>
            </a:extLst>
          </p:cNvPr>
          <p:cNvGraphicFramePr>
            <a:graphicFrameLocks noGrp="1"/>
          </p:cNvGraphicFramePr>
          <p:nvPr>
            <p:extLst>
              <p:ext uri="{D42A27DB-BD31-4B8C-83A1-F6EECF244321}">
                <p14:modId xmlns:p14="http://schemas.microsoft.com/office/powerpoint/2010/main" val="3212365419"/>
              </p:ext>
            </p:extLst>
          </p:nvPr>
        </p:nvGraphicFramePr>
        <p:xfrm>
          <a:off x="999956" y="4044682"/>
          <a:ext cx="10181491" cy="2270760"/>
        </p:xfrm>
        <a:graphic>
          <a:graphicData uri="http://schemas.openxmlformats.org/drawingml/2006/table">
            <a:tbl>
              <a:tblPr firstRow="1" bandRow="1">
                <a:tableStyleId>{5C22544A-7EE6-4342-B048-85BDC9FD1C3A}</a:tableStyleId>
              </a:tblPr>
              <a:tblGrid>
                <a:gridCol w="994471">
                  <a:extLst>
                    <a:ext uri="{9D8B030D-6E8A-4147-A177-3AD203B41FA5}">
                      <a16:colId xmlns:a16="http://schemas.microsoft.com/office/drawing/2014/main" val="1119176903"/>
                    </a:ext>
                  </a:extLst>
                </a:gridCol>
                <a:gridCol w="1222513">
                  <a:extLst>
                    <a:ext uri="{9D8B030D-6E8A-4147-A177-3AD203B41FA5}">
                      <a16:colId xmlns:a16="http://schemas.microsoft.com/office/drawing/2014/main" val="725390209"/>
                    </a:ext>
                  </a:extLst>
                </a:gridCol>
                <a:gridCol w="3105844">
                  <a:extLst>
                    <a:ext uri="{9D8B030D-6E8A-4147-A177-3AD203B41FA5}">
                      <a16:colId xmlns:a16="http://schemas.microsoft.com/office/drawing/2014/main" val="1623685057"/>
                    </a:ext>
                  </a:extLst>
                </a:gridCol>
                <a:gridCol w="4858663">
                  <a:extLst>
                    <a:ext uri="{9D8B030D-6E8A-4147-A177-3AD203B41FA5}">
                      <a16:colId xmlns:a16="http://schemas.microsoft.com/office/drawing/2014/main" val="2965195116"/>
                    </a:ext>
                  </a:extLst>
                </a:gridCol>
              </a:tblGrid>
              <a:tr h="370840">
                <a:tc>
                  <a:txBody>
                    <a:bodyPr/>
                    <a:lstStyle/>
                    <a:p>
                      <a:r>
                        <a:rPr lang="el-GR" sz="1600" dirty="0">
                          <a:latin typeface="Georgia" panose="02040502050405020303" pitchFamily="18" charset="0"/>
                        </a:rPr>
                        <a:t>Φάση</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Χρονιές</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Ρυθμός μείωσης ορίου</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Διανομή δωρεάν</a:t>
                      </a:r>
                      <a:endParaRPr lang="en-US" sz="1600" dirty="0">
                        <a:latin typeface="Georgia" panose="02040502050405020303" pitchFamily="18" charset="0"/>
                      </a:endParaRPr>
                    </a:p>
                  </a:txBody>
                  <a:tcPr/>
                </a:tc>
                <a:extLst>
                  <a:ext uri="{0D108BD9-81ED-4DB2-BD59-A6C34878D82A}">
                    <a16:rowId xmlns:a16="http://schemas.microsoft.com/office/drawing/2014/main" val="1248876860"/>
                  </a:ext>
                </a:extLst>
              </a:tr>
              <a:tr h="370840">
                <a:tc>
                  <a:txBody>
                    <a:bodyPr/>
                    <a:lstStyle/>
                    <a:p>
                      <a:r>
                        <a:rPr lang="el-GR" sz="1600" dirty="0">
                          <a:latin typeface="Georgia" panose="02040502050405020303" pitchFamily="18" charset="0"/>
                        </a:rPr>
                        <a:t>Ι</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2005-2007</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1.74%</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Με βάση στοιχεία για τους ρύπους (1990-2005)</a:t>
                      </a:r>
                      <a:r>
                        <a:rPr lang="en-US" sz="1600" dirty="0">
                          <a:latin typeface="Georgia" panose="02040502050405020303" pitchFamily="18" charset="0"/>
                        </a:rPr>
                        <a:t>, grandfathering</a:t>
                      </a:r>
                    </a:p>
                  </a:txBody>
                  <a:tcPr/>
                </a:tc>
                <a:extLst>
                  <a:ext uri="{0D108BD9-81ED-4DB2-BD59-A6C34878D82A}">
                    <a16:rowId xmlns:a16="http://schemas.microsoft.com/office/drawing/2014/main" val="3116714551"/>
                  </a:ext>
                </a:extLst>
              </a:tr>
              <a:tr h="370840">
                <a:tc>
                  <a:txBody>
                    <a:bodyPr/>
                    <a:lstStyle/>
                    <a:p>
                      <a:r>
                        <a:rPr lang="el-GR" sz="1600" dirty="0">
                          <a:latin typeface="Georgia" panose="02040502050405020303" pitchFamily="18" charset="0"/>
                        </a:rPr>
                        <a:t>ΙΙ</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2008-2012</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1.74%</a:t>
                      </a:r>
                      <a:endParaRPr lang="en-US" sz="1600"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sz="1600" dirty="0">
                          <a:latin typeface="Georgia" panose="02040502050405020303" pitchFamily="18" charset="0"/>
                        </a:rPr>
                        <a:t>Με βάση στοιχεία για τους ρύπους (2005-2007)</a:t>
                      </a:r>
                      <a:r>
                        <a:rPr lang="en-US" sz="1600" dirty="0">
                          <a:latin typeface="Georgia" panose="02040502050405020303" pitchFamily="18" charset="0"/>
                        </a:rPr>
                        <a:t>, grandfathering</a:t>
                      </a:r>
                    </a:p>
                  </a:txBody>
                  <a:tcPr/>
                </a:tc>
                <a:extLst>
                  <a:ext uri="{0D108BD9-81ED-4DB2-BD59-A6C34878D82A}">
                    <a16:rowId xmlns:a16="http://schemas.microsoft.com/office/drawing/2014/main" val="2047177936"/>
                  </a:ext>
                </a:extLst>
              </a:tr>
              <a:tr h="370840">
                <a:tc>
                  <a:txBody>
                    <a:bodyPr/>
                    <a:lstStyle/>
                    <a:p>
                      <a:r>
                        <a:rPr lang="el-GR" sz="1600" dirty="0">
                          <a:latin typeface="Georgia" panose="02040502050405020303" pitchFamily="18" charset="0"/>
                        </a:rPr>
                        <a:t>ΙΙΙ</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2013-2020</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1.74%</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Χρησιμοποιώντας μετροπρόγραμμα, </a:t>
                      </a:r>
                      <a:r>
                        <a:rPr lang="en-US" sz="1600" dirty="0">
                          <a:latin typeface="Georgia" panose="02040502050405020303" pitchFamily="18" charset="0"/>
                        </a:rPr>
                        <a:t>benchmarking</a:t>
                      </a:r>
                    </a:p>
                  </a:txBody>
                  <a:tcPr/>
                </a:tc>
                <a:extLst>
                  <a:ext uri="{0D108BD9-81ED-4DB2-BD59-A6C34878D82A}">
                    <a16:rowId xmlns:a16="http://schemas.microsoft.com/office/drawing/2014/main" val="2762855743"/>
                  </a:ext>
                </a:extLst>
              </a:tr>
              <a:tr h="370840">
                <a:tc>
                  <a:txBody>
                    <a:bodyPr/>
                    <a:lstStyle/>
                    <a:p>
                      <a:r>
                        <a:rPr lang="en-US" sz="1600" dirty="0">
                          <a:latin typeface="Georgia" panose="02040502050405020303" pitchFamily="18" charset="0"/>
                        </a:rPr>
                        <a:t>IV</a:t>
                      </a:r>
                    </a:p>
                  </a:txBody>
                  <a:tcPr/>
                </a:tc>
                <a:tc>
                  <a:txBody>
                    <a:bodyPr/>
                    <a:lstStyle/>
                    <a:p>
                      <a:r>
                        <a:rPr lang="en-US" sz="1600" dirty="0">
                          <a:latin typeface="Georgia" panose="02040502050405020303" pitchFamily="18" charset="0"/>
                        </a:rPr>
                        <a:t>202</a:t>
                      </a:r>
                      <a:r>
                        <a:rPr lang="el-GR" sz="1600" dirty="0">
                          <a:latin typeface="Georgia" panose="02040502050405020303" pitchFamily="18" charset="0"/>
                        </a:rPr>
                        <a:t>1</a:t>
                      </a:r>
                      <a:r>
                        <a:rPr lang="en-US" sz="1600" dirty="0">
                          <a:latin typeface="Georgia" panose="02040502050405020303" pitchFamily="18" charset="0"/>
                        </a:rPr>
                        <a:t>-2030</a:t>
                      </a:r>
                    </a:p>
                  </a:txBody>
                  <a:tcPr/>
                </a:tc>
                <a:tc>
                  <a:txBody>
                    <a:bodyPr/>
                    <a:lstStyle/>
                    <a:p>
                      <a:r>
                        <a:rPr lang="en-US" sz="1600" dirty="0">
                          <a:latin typeface="Georgia" panose="02040502050405020303" pitchFamily="18" charset="0"/>
                        </a:rPr>
                        <a:t>2.2-4.4%</a:t>
                      </a:r>
                    </a:p>
                  </a:txBody>
                  <a:tcPr/>
                </a:tc>
                <a:tc>
                  <a:txBody>
                    <a:bodyPr/>
                    <a:lstStyle/>
                    <a:p>
                      <a:r>
                        <a:rPr lang="el-GR" sz="1600" dirty="0">
                          <a:latin typeface="Georgia" panose="02040502050405020303" pitchFamily="18" charset="0"/>
                        </a:rPr>
                        <a:t>Χρησιμοποιώντας μετροπρόγραμμα, </a:t>
                      </a:r>
                      <a:r>
                        <a:rPr lang="en-US" sz="1600" dirty="0">
                          <a:latin typeface="Georgia" panose="02040502050405020303" pitchFamily="18" charset="0"/>
                        </a:rPr>
                        <a:t>benchmarking</a:t>
                      </a:r>
                    </a:p>
                  </a:txBody>
                  <a:tcPr/>
                </a:tc>
                <a:extLst>
                  <a:ext uri="{0D108BD9-81ED-4DB2-BD59-A6C34878D82A}">
                    <a16:rowId xmlns:a16="http://schemas.microsoft.com/office/drawing/2014/main" val="3190207537"/>
                  </a:ext>
                </a:extLst>
              </a:tr>
            </a:tbl>
          </a:graphicData>
        </a:graphic>
      </p:graphicFrame>
    </p:spTree>
    <p:extLst>
      <p:ext uri="{BB962C8B-B14F-4D97-AF65-F5344CB8AC3E}">
        <p14:creationId xmlns:p14="http://schemas.microsoft.com/office/powerpoint/2010/main" val="476818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0CA6C0-1E9E-4C4C-3C0E-05FF8C339DCE}"/>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E1A8DC0E-5CF8-3DDA-1E66-15CC07E7359D}"/>
              </a:ext>
            </a:extLst>
          </p:cNvPr>
          <p:cNvSpPr>
            <a:spLocks noGrp="1"/>
          </p:cNvSpPr>
          <p:nvPr>
            <p:ph type="title"/>
          </p:nvPr>
        </p:nvSpPr>
        <p:spPr>
          <a:xfrm>
            <a:off x="581192" y="702156"/>
            <a:ext cx="11029616" cy="1013800"/>
          </a:xfrm>
        </p:spPr>
        <p:txBody>
          <a:bodyPr>
            <a:normAutofit/>
          </a:bodyPr>
          <a:lstStyle/>
          <a:p>
            <a:r>
              <a:rPr lang="el-GR" dirty="0" err="1">
                <a:solidFill>
                  <a:srgbClr val="FFFEFF"/>
                </a:solidFill>
                <a:latin typeface="Georgia" panose="02040502050405020303" pitchFamily="18" charset="0"/>
              </a:rPr>
              <a:t>Συγκριση</a:t>
            </a:r>
            <a:r>
              <a:rPr lang="el-GR" dirty="0">
                <a:solidFill>
                  <a:srgbClr val="FFFEFF"/>
                </a:solidFill>
                <a:latin typeface="Georgia" panose="02040502050405020303" pitchFamily="18" charset="0"/>
              </a:rPr>
              <a:t> των δυο</a:t>
            </a:r>
            <a:r>
              <a:rPr lang="en-US" dirty="0">
                <a:solidFill>
                  <a:srgbClr val="FFFEFF"/>
                </a:solidFill>
                <a:latin typeface="Georgia" panose="02040502050405020303" pitchFamily="18" charset="0"/>
              </a:rPr>
              <a:t> – </a:t>
            </a:r>
            <a:r>
              <a:rPr lang="el-GR" dirty="0" err="1">
                <a:solidFill>
                  <a:srgbClr val="FFFEFF"/>
                </a:solidFill>
                <a:latin typeface="Georgia" panose="02040502050405020303" pitchFamily="18" charset="0"/>
              </a:rPr>
              <a:t>Συνθετικα</a:t>
            </a:r>
            <a:r>
              <a:rPr lang="el-GR" dirty="0">
                <a:solidFill>
                  <a:srgbClr val="FFFEFF"/>
                </a:solidFill>
                <a:latin typeface="Georgia" panose="02040502050405020303" pitchFamily="18" charset="0"/>
              </a:rPr>
              <a:t> </a:t>
            </a:r>
            <a:r>
              <a:rPr lang="el-GR" dirty="0" err="1">
                <a:solidFill>
                  <a:srgbClr val="FFFEFF"/>
                </a:solidFill>
                <a:latin typeface="Georgia" panose="02040502050405020303" pitchFamily="18" charset="0"/>
              </a:rPr>
              <a:t>δεδομενα</a:t>
            </a:r>
            <a:endParaRPr lang="en-US" dirty="0">
              <a:solidFill>
                <a:srgbClr val="FFFEFF"/>
              </a:solidFill>
              <a:latin typeface="Georgia" panose="02040502050405020303" pitchFamily="18" charset="0"/>
            </a:endParaRPr>
          </a:p>
        </p:txBody>
      </p:sp>
      <p:graphicFrame>
        <p:nvGraphicFramePr>
          <p:cNvPr id="5" name="Θέση περιεχομένου 4">
            <a:extLst>
              <a:ext uri="{FF2B5EF4-FFF2-40B4-BE49-F238E27FC236}">
                <a16:creationId xmlns:a16="http://schemas.microsoft.com/office/drawing/2014/main" id="{71DEC703-1BD5-7CFA-012E-A8C94E003DF1}"/>
              </a:ext>
            </a:extLst>
          </p:cNvPr>
          <p:cNvGraphicFramePr>
            <a:graphicFrameLocks noGrp="1"/>
          </p:cNvGraphicFramePr>
          <p:nvPr>
            <p:ph idx="1"/>
            <p:extLst>
              <p:ext uri="{D42A27DB-BD31-4B8C-83A1-F6EECF244321}">
                <p14:modId xmlns:p14="http://schemas.microsoft.com/office/powerpoint/2010/main" val="2535541429"/>
              </p:ext>
            </p:extLst>
          </p:nvPr>
        </p:nvGraphicFramePr>
        <p:xfrm>
          <a:off x="1351053" y="2244725"/>
          <a:ext cx="9489893" cy="3678243"/>
        </p:xfrm>
        <a:graphic>
          <a:graphicData uri="http://schemas.openxmlformats.org/drawingml/2006/table">
            <a:tbl>
              <a:tblPr firstRow="1" bandRow="1">
                <a:tableStyleId>{5C22544A-7EE6-4342-B048-85BDC9FD1C3A}</a:tableStyleId>
              </a:tblPr>
              <a:tblGrid>
                <a:gridCol w="6170495">
                  <a:extLst>
                    <a:ext uri="{9D8B030D-6E8A-4147-A177-3AD203B41FA5}">
                      <a16:colId xmlns:a16="http://schemas.microsoft.com/office/drawing/2014/main" val="2343588357"/>
                    </a:ext>
                  </a:extLst>
                </a:gridCol>
                <a:gridCol w="3319398">
                  <a:extLst>
                    <a:ext uri="{9D8B030D-6E8A-4147-A177-3AD203B41FA5}">
                      <a16:colId xmlns:a16="http://schemas.microsoft.com/office/drawing/2014/main" val="2094340944"/>
                    </a:ext>
                  </a:extLst>
                </a:gridCol>
              </a:tblGrid>
              <a:tr h="843123">
                <a:tc>
                  <a:txBody>
                    <a:bodyPr/>
                    <a:lstStyle/>
                    <a:p>
                      <a:pPr algn="l" fontAlgn="b"/>
                      <a:r>
                        <a:rPr lang="el-GR" sz="2400" u="none" strike="noStrike" dirty="0">
                          <a:effectLst/>
                          <a:latin typeface="Georgia" panose="02040502050405020303" pitchFamily="18" charset="0"/>
                        </a:rPr>
                        <a:t>Όνομα Τομέα</a:t>
                      </a:r>
                      <a:endParaRPr lang="el-GR" sz="2400" b="0" i="0" u="none" strike="noStrike" dirty="0">
                        <a:solidFill>
                          <a:srgbClr val="000000"/>
                        </a:solidFill>
                        <a:effectLst/>
                        <a:latin typeface="Georgia" panose="02040502050405020303" pitchFamily="18" charset="0"/>
                      </a:endParaRPr>
                    </a:p>
                  </a:txBody>
                  <a:tcPr marL="21057" marR="21057" marT="21057" marB="0" anchor="b"/>
                </a:tc>
                <a:tc>
                  <a:txBody>
                    <a:bodyPr/>
                    <a:lstStyle/>
                    <a:p>
                      <a:pPr algn="l" fontAlgn="b"/>
                      <a:r>
                        <a:rPr lang="el-GR" sz="2400" u="none" strike="noStrike">
                          <a:effectLst/>
                          <a:latin typeface="Georgia" panose="02040502050405020303" pitchFamily="18" charset="0"/>
                        </a:rPr>
                        <a:t>Συνάρτηση Τιμής-Ζήτησης</a:t>
                      </a:r>
                      <a:endParaRPr lang="el-GR" sz="2400" b="0" i="0" u="none" strike="noStrike">
                        <a:solidFill>
                          <a:srgbClr val="000000"/>
                        </a:solidFill>
                        <a:effectLst/>
                        <a:latin typeface="Georgia" panose="02040502050405020303" pitchFamily="18" charset="0"/>
                      </a:endParaRPr>
                    </a:p>
                  </a:txBody>
                  <a:tcPr marL="21057" marR="21057" marT="21057" marB="0" anchor="b"/>
                </a:tc>
                <a:extLst>
                  <a:ext uri="{0D108BD9-81ED-4DB2-BD59-A6C34878D82A}">
                    <a16:rowId xmlns:a16="http://schemas.microsoft.com/office/drawing/2014/main" val="313843795"/>
                  </a:ext>
                </a:extLst>
              </a:tr>
              <a:tr h="472520">
                <a:tc>
                  <a:txBody>
                    <a:bodyPr/>
                    <a:lstStyle/>
                    <a:p>
                      <a:pPr algn="l" fontAlgn="b"/>
                      <a:r>
                        <a:rPr lang="el-GR" sz="2400" u="none" strike="noStrike">
                          <a:effectLst/>
                          <a:latin typeface="Georgia" panose="02040502050405020303" pitchFamily="18" charset="0"/>
                        </a:rPr>
                        <a:t>Χάλυβας</a:t>
                      </a:r>
                      <a:endParaRPr lang="el-GR" sz="2400" b="0" i="0" u="none" strike="noStrike">
                        <a:solidFill>
                          <a:srgbClr val="000000"/>
                        </a:solidFill>
                        <a:effectLst/>
                        <a:latin typeface="Georgia" panose="02040502050405020303" pitchFamily="18" charset="0"/>
                      </a:endParaRPr>
                    </a:p>
                  </a:txBody>
                  <a:tcPr marL="21057" marR="21057" marT="21057" marB="0" anchor="b"/>
                </a:tc>
                <a:tc>
                  <a:txBody>
                    <a:bodyPr/>
                    <a:lstStyle/>
                    <a:p>
                      <a:pPr algn="l" fontAlgn="b"/>
                      <a:r>
                        <a:rPr lang="en-US" sz="2400" u="none" strike="noStrike">
                          <a:effectLst/>
                          <a:latin typeface="Georgia" panose="02040502050405020303" pitchFamily="18" charset="0"/>
                        </a:rPr>
                        <a:t>p(x) = 200 − 0.1x</a:t>
                      </a:r>
                      <a:endParaRPr lang="en-US" sz="2400" b="0" i="0" u="none" strike="noStrike">
                        <a:solidFill>
                          <a:srgbClr val="000000"/>
                        </a:solidFill>
                        <a:effectLst/>
                        <a:latin typeface="Georgia" panose="02040502050405020303" pitchFamily="18" charset="0"/>
                      </a:endParaRPr>
                    </a:p>
                  </a:txBody>
                  <a:tcPr marL="21057" marR="21057" marT="21057" marB="0" anchor="b"/>
                </a:tc>
                <a:extLst>
                  <a:ext uri="{0D108BD9-81ED-4DB2-BD59-A6C34878D82A}">
                    <a16:rowId xmlns:a16="http://schemas.microsoft.com/office/drawing/2014/main" val="1477234542"/>
                  </a:ext>
                </a:extLst>
              </a:tr>
              <a:tr h="472520">
                <a:tc>
                  <a:txBody>
                    <a:bodyPr/>
                    <a:lstStyle/>
                    <a:p>
                      <a:pPr algn="l" fontAlgn="b"/>
                      <a:r>
                        <a:rPr lang="el-GR" sz="2400" u="none" strike="noStrike">
                          <a:effectLst/>
                          <a:latin typeface="Georgia" panose="02040502050405020303" pitchFamily="18" charset="0"/>
                        </a:rPr>
                        <a:t>Τσιμέντο</a:t>
                      </a:r>
                      <a:endParaRPr lang="el-GR" sz="2400" b="0" i="0" u="none" strike="noStrike">
                        <a:solidFill>
                          <a:srgbClr val="000000"/>
                        </a:solidFill>
                        <a:effectLst/>
                        <a:latin typeface="Georgia" panose="02040502050405020303" pitchFamily="18" charset="0"/>
                      </a:endParaRPr>
                    </a:p>
                  </a:txBody>
                  <a:tcPr marL="21057" marR="21057" marT="21057" marB="0" anchor="b"/>
                </a:tc>
                <a:tc>
                  <a:txBody>
                    <a:bodyPr/>
                    <a:lstStyle/>
                    <a:p>
                      <a:pPr algn="l" fontAlgn="b"/>
                      <a:r>
                        <a:rPr lang="en-US" sz="2400" u="none" strike="noStrike">
                          <a:effectLst/>
                          <a:latin typeface="Georgia" panose="02040502050405020303" pitchFamily="18" charset="0"/>
                        </a:rPr>
                        <a:t>p(x) = 150 − 0.05x</a:t>
                      </a:r>
                      <a:endParaRPr lang="en-US" sz="2400" b="0" i="0" u="none" strike="noStrike">
                        <a:solidFill>
                          <a:srgbClr val="000000"/>
                        </a:solidFill>
                        <a:effectLst/>
                        <a:latin typeface="Georgia" panose="02040502050405020303" pitchFamily="18" charset="0"/>
                      </a:endParaRPr>
                    </a:p>
                  </a:txBody>
                  <a:tcPr marL="21057" marR="21057" marT="21057" marB="0" anchor="b"/>
                </a:tc>
                <a:extLst>
                  <a:ext uri="{0D108BD9-81ED-4DB2-BD59-A6C34878D82A}">
                    <a16:rowId xmlns:a16="http://schemas.microsoft.com/office/drawing/2014/main" val="2637879407"/>
                  </a:ext>
                </a:extLst>
              </a:tr>
              <a:tr h="472520">
                <a:tc>
                  <a:txBody>
                    <a:bodyPr/>
                    <a:lstStyle/>
                    <a:p>
                      <a:pPr algn="l" fontAlgn="b"/>
                      <a:r>
                        <a:rPr lang="el-GR" sz="2400" u="none" strike="noStrike">
                          <a:effectLst/>
                          <a:latin typeface="Georgia" panose="02040502050405020303" pitchFamily="18" charset="0"/>
                        </a:rPr>
                        <a:t>Χαρτί</a:t>
                      </a:r>
                      <a:endParaRPr lang="el-GR" sz="2400" b="0" i="0" u="none" strike="noStrike">
                        <a:solidFill>
                          <a:srgbClr val="000000"/>
                        </a:solidFill>
                        <a:effectLst/>
                        <a:latin typeface="Georgia" panose="02040502050405020303" pitchFamily="18" charset="0"/>
                      </a:endParaRPr>
                    </a:p>
                  </a:txBody>
                  <a:tcPr marL="21057" marR="21057" marT="21057" marB="0" anchor="b"/>
                </a:tc>
                <a:tc>
                  <a:txBody>
                    <a:bodyPr/>
                    <a:lstStyle/>
                    <a:p>
                      <a:pPr algn="l" fontAlgn="b"/>
                      <a:r>
                        <a:rPr lang="en-US" sz="2400" u="none" strike="noStrike">
                          <a:effectLst/>
                          <a:latin typeface="Georgia" panose="02040502050405020303" pitchFamily="18" charset="0"/>
                        </a:rPr>
                        <a:t>p(x) = 100 − 0.02x</a:t>
                      </a:r>
                      <a:endParaRPr lang="en-US" sz="2400" b="0" i="0" u="none" strike="noStrike">
                        <a:solidFill>
                          <a:srgbClr val="000000"/>
                        </a:solidFill>
                        <a:effectLst/>
                        <a:latin typeface="Georgia" panose="02040502050405020303" pitchFamily="18" charset="0"/>
                      </a:endParaRPr>
                    </a:p>
                  </a:txBody>
                  <a:tcPr marL="21057" marR="21057" marT="21057" marB="0" anchor="b"/>
                </a:tc>
                <a:extLst>
                  <a:ext uri="{0D108BD9-81ED-4DB2-BD59-A6C34878D82A}">
                    <a16:rowId xmlns:a16="http://schemas.microsoft.com/office/drawing/2014/main" val="564444032"/>
                  </a:ext>
                </a:extLst>
              </a:tr>
              <a:tr h="472520">
                <a:tc>
                  <a:txBody>
                    <a:bodyPr/>
                    <a:lstStyle/>
                    <a:p>
                      <a:pPr algn="l" fontAlgn="b"/>
                      <a:r>
                        <a:rPr lang="el-GR" sz="2400" u="none" strike="noStrike">
                          <a:effectLst/>
                          <a:latin typeface="Georgia" panose="02040502050405020303" pitchFamily="18" charset="0"/>
                        </a:rPr>
                        <a:t>Χημικά</a:t>
                      </a:r>
                      <a:endParaRPr lang="el-GR" sz="2400" b="0" i="0" u="none" strike="noStrike">
                        <a:solidFill>
                          <a:srgbClr val="000000"/>
                        </a:solidFill>
                        <a:effectLst/>
                        <a:latin typeface="Georgia" panose="02040502050405020303" pitchFamily="18" charset="0"/>
                      </a:endParaRPr>
                    </a:p>
                  </a:txBody>
                  <a:tcPr marL="21057" marR="21057" marT="21057" marB="0" anchor="b"/>
                </a:tc>
                <a:tc>
                  <a:txBody>
                    <a:bodyPr/>
                    <a:lstStyle/>
                    <a:p>
                      <a:pPr algn="l" fontAlgn="b"/>
                      <a:r>
                        <a:rPr lang="en-US" sz="2400" u="none" strike="noStrike">
                          <a:effectLst/>
                          <a:latin typeface="Georgia" panose="02040502050405020303" pitchFamily="18" charset="0"/>
                        </a:rPr>
                        <a:t>p(x) = 250 − 0.15x</a:t>
                      </a:r>
                      <a:endParaRPr lang="en-US" sz="2400" b="0" i="0" u="none" strike="noStrike">
                        <a:solidFill>
                          <a:srgbClr val="000000"/>
                        </a:solidFill>
                        <a:effectLst/>
                        <a:latin typeface="Georgia" panose="02040502050405020303" pitchFamily="18" charset="0"/>
                      </a:endParaRPr>
                    </a:p>
                  </a:txBody>
                  <a:tcPr marL="21057" marR="21057" marT="21057" marB="0" anchor="b"/>
                </a:tc>
                <a:extLst>
                  <a:ext uri="{0D108BD9-81ED-4DB2-BD59-A6C34878D82A}">
                    <a16:rowId xmlns:a16="http://schemas.microsoft.com/office/drawing/2014/main" val="2828913753"/>
                  </a:ext>
                </a:extLst>
              </a:tr>
              <a:tr h="472520">
                <a:tc>
                  <a:txBody>
                    <a:bodyPr/>
                    <a:lstStyle/>
                    <a:p>
                      <a:pPr algn="l" fontAlgn="b"/>
                      <a:r>
                        <a:rPr lang="el-GR" sz="2400" u="none" strike="noStrike">
                          <a:effectLst/>
                          <a:latin typeface="Georgia" panose="02040502050405020303" pitchFamily="18" charset="0"/>
                        </a:rPr>
                        <a:t>Αυτοκινητοβιομηχανία</a:t>
                      </a:r>
                      <a:endParaRPr lang="el-GR" sz="2400" b="0" i="0" u="none" strike="noStrike">
                        <a:solidFill>
                          <a:srgbClr val="000000"/>
                        </a:solidFill>
                        <a:effectLst/>
                        <a:latin typeface="Georgia" panose="02040502050405020303" pitchFamily="18" charset="0"/>
                      </a:endParaRPr>
                    </a:p>
                  </a:txBody>
                  <a:tcPr marL="21057" marR="21057" marT="21057" marB="0" anchor="b"/>
                </a:tc>
                <a:tc>
                  <a:txBody>
                    <a:bodyPr/>
                    <a:lstStyle/>
                    <a:p>
                      <a:pPr algn="l" fontAlgn="b"/>
                      <a:r>
                        <a:rPr lang="en-US" sz="2400" u="none" strike="noStrike">
                          <a:effectLst/>
                          <a:latin typeface="Georgia" panose="02040502050405020303" pitchFamily="18" charset="0"/>
                        </a:rPr>
                        <a:t>p(x) = 300 − 0.2x</a:t>
                      </a:r>
                      <a:endParaRPr lang="en-US" sz="2400" b="0" i="0" u="none" strike="noStrike">
                        <a:solidFill>
                          <a:srgbClr val="000000"/>
                        </a:solidFill>
                        <a:effectLst/>
                        <a:latin typeface="Georgia" panose="02040502050405020303" pitchFamily="18" charset="0"/>
                      </a:endParaRPr>
                    </a:p>
                  </a:txBody>
                  <a:tcPr marL="21057" marR="21057" marT="21057" marB="0" anchor="b"/>
                </a:tc>
                <a:extLst>
                  <a:ext uri="{0D108BD9-81ED-4DB2-BD59-A6C34878D82A}">
                    <a16:rowId xmlns:a16="http://schemas.microsoft.com/office/drawing/2014/main" val="1796768687"/>
                  </a:ext>
                </a:extLst>
              </a:tr>
              <a:tr h="472520">
                <a:tc>
                  <a:txBody>
                    <a:bodyPr/>
                    <a:lstStyle/>
                    <a:p>
                      <a:pPr algn="l" fontAlgn="b"/>
                      <a:r>
                        <a:rPr lang="el-GR" sz="2400" u="none" strike="noStrike">
                          <a:effectLst/>
                          <a:latin typeface="Georgia" panose="02040502050405020303" pitchFamily="18" charset="0"/>
                        </a:rPr>
                        <a:t>Κλωστοϋφαντουργία</a:t>
                      </a:r>
                      <a:endParaRPr lang="el-GR" sz="2400" b="0" i="0" u="none" strike="noStrike">
                        <a:solidFill>
                          <a:srgbClr val="000000"/>
                        </a:solidFill>
                        <a:effectLst/>
                        <a:latin typeface="Georgia" panose="02040502050405020303" pitchFamily="18" charset="0"/>
                      </a:endParaRPr>
                    </a:p>
                  </a:txBody>
                  <a:tcPr marL="21057" marR="21057" marT="21057" marB="0" anchor="b"/>
                </a:tc>
                <a:tc>
                  <a:txBody>
                    <a:bodyPr/>
                    <a:lstStyle/>
                    <a:p>
                      <a:pPr algn="l" fontAlgn="b"/>
                      <a:r>
                        <a:rPr lang="en-US" sz="2400" u="none" strike="noStrike" dirty="0">
                          <a:effectLst/>
                          <a:latin typeface="Georgia" panose="02040502050405020303" pitchFamily="18" charset="0"/>
                        </a:rPr>
                        <a:t>p(x) = 80 − 0.01x</a:t>
                      </a:r>
                      <a:endParaRPr lang="en-US" sz="2400" b="0" i="0" u="none" strike="noStrike" dirty="0">
                        <a:solidFill>
                          <a:srgbClr val="000000"/>
                        </a:solidFill>
                        <a:effectLst/>
                        <a:latin typeface="Georgia" panose="02040502050405020303" pitchFamily="18" charset="0"/>
                      </a:endParaRPr>
                    </a:p>
                  </a:txBody>
                  <a:tcPr marL="21057" marR="21057" marT="21057" marB="0" anchor="b"/>
                </a:tc>
                <a:extLst>
                  <a:ext uri="{0D108BD9-81ED-4DB2-BD59-A6C34878D82A}">
                    <a16:rowId xmlns:a16="http://schemas.microsoft.com/office/drawing/2014/main" val="3646192360"/>
                  </a:ext>
                </a:extLst>
              </a:tr>
            </a:tbl>
          </a:graphicData>
        </a:graphic>
      </p:graphicFrame>
    </p:spTree>
    <p:extLst>
      <p:ext uri="{BB962C8B-B14F-4D97-AF65-F5344CB8AC3E}">
        <p14:creationId xmlns:p14="http://schemas.microsoft.com/office/powerpoint/2010/main" val="1048911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E90DF7-2B61-8C80-D295-D71FA16C7DE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9" name="Rectangle 18">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77921F66-EE02-8A32-EA89-4DA879FDC468}"/>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dirty="0" err="1">
                <a:solidFill>
                  <a:srgbClr val="FFFFFF"/>
                </a:solidFill>
                <a:latin typeface="Georgia" panose="02040502050405020303" pitchFamily="18" charset="0"/>
              </a:rPr>
              <a:t>Συγκριση</a:t>
            </a:r>
            <a:r>
              <a:rPr lang="en-US" sz="3600" dirty="0">
                <a:solidFill>
                  <a:srgbClr val="FFFFFF"/>
                </a:solidFill>
                <a:latin typeface="Georgia" panose="02040502050405020303" pitchFamily="18" charset="0"/>
              </a:rPr>
              <a:t> </a:t>
            </a:r>
            <a:r>
              <a:rPr lang="en-US" sz="3600" dirty="0" err="1">
                <a:solidFill>
                  <a:srgbClr val="FFFFFF"/>
                </a:solidFill>
                <a:latin typeface="Georgia" panose="02040502050405020303" pitchFamily="18" charset="0"/>
              </a:rPr>
              <a:t>των</a:t>
            </a:r>
            <a:r>
              <a:rPr lang="en-US" sz="3600" dirty="0">
                <a:solidFill>
                  <a:srgbClr val="FFFFFF"/>
                </a:solidFill>
                <a:latin typeface="Georgia" panose="02040502050405020303" pitchFamily="18" charset="0"/>
              </a:rPr>
              <a:t> </a:t>
            </a:r>
            <a:r>
              <a:rPr lang="en-US" sz="3600" dirty="0" err="1">
                <a:solidFill>
                  <a:srgbClr val="FFFFFF"/>
                </a:solidFill>
                <a:latin typeface="Georgia" panose="02040502050405020303" pitchFamily="18" charset="0"/>
              </a:rPr>
              <a:t>δυο</a:t>
            </a:r>
            <a:r>
              <a:rPr lang="en-US" sz="3600" dirty="0">
                <a:solidFill>
                  <a:srgbClr val="FFFFFF"/>
                </a:solidFill>
                <a:latin typeface="Georgia" panose="02040502050405020303" pitchFamily="18" charset="0"/>
              </a:rPr>
              <a:t> – </a:t>
            </a:r>
            <a:r>
              <a:rPr lang="en-US" sz="3600" dirty="0" err="1">
                <a:solidFill>
                  <a:srgbClr val="FFFFFF"/>
                </a:solidFill>
                <a:latin typeface="Georgia" panose="02040502050405020303" pitchFamily="18" charset="0"/>
              </a:rPr>
              <a:t>Συνθετικ</a:t>
            </a:r>
            <a:r>
              <a:rPr lang="en-US" sz="3600" dirty="0">
                <a:solidFill>
                  <a:srgbClr val="FFFFFF"/>
                </a:solidFill>
                <a:latin typeface="Georgia" panose="02040502050405020303" pitchFamily="18" charset="0"/>
              </a:rPr>
              <a:t>α δεδομενα</a:t>
            </a:r>
          </a:p>
        </p:txBody>
      </p:sp>
      <p:graphicFrame>
        <p:nvGraphicFramePr>
          <p:cNvPr id="6" name="Πίνακας 5">
            <a:extLst>
              <a:ext uri="{FF2B5EF4-FFF2-40B4-BE49-F238E27FC236}">
                <a16:creationId xmlns:a16="http://schemas.microsoft.com/office/drawing/2014/main" id="{77B18D90-F0FA-2038-7892-1FB6BDE123EE}"/>
              </a:ext>
            </a:extLst>
          </p:cNvPr>
          <p:cNvGraphicFramePr>
            <a:graphicFrameLocks noGrp="1"/>
          </p:cNvGraphicFramePr>
          <p:nvPr>
            <p:extLst>
              <p:ext uri="{D42A27DB-BD31-4B8C-83A1-F6EECF244321}">
                <p14:modId xmlns:p14="http://schemas.microsoft.com/office/powerpoint/2010/main" val="406380591"/>
              </p:ext>
            </p:extLst>
          </p:nvPr>
        </p:nvGraphicFramePr>
        <p:xfrm>
          <a:off x="956163" y="1829791"/>
          <a:ext cx="6465066" cy="4104690"/>
        </p:xfrm>
        <a:graphic>
          <a:graphicData uri="http://schemas.openxmlformats.org/drawingml/2006/table">
            <a:tbl>
              <a:tblPr firstRow="1" bandRow="1">
                <a:tableStyleId>{5C22544A-7EE6-4342-B048-85BDC9FD1C3A}</a:tableStyleId>
              </a:tblPr>
              <a:tblGrid>
                <a:gridCol w="2018593">
                  <a:extLst>
                    <a:ext uri="{9D8B030D-6E8A-4147-A177-3AD203B41FA5}">
                      <a16:colId xmlns:a16="http://schemas.microsoft.com/office/drawing/2014/main" val="417729711"/>
                    </a:ext>
                  </a:extLst>
                </a:gridCol>
                <a:gridCol w="1116491">
                  <a:extLst>
                    <a:ext uri="{9D8B030D-6E8A-4147-A177-3AD203B41FA5}">
                      <a16:colId xmlns:a16="http://schemas.microsoft.com/office/drawing/2014/main" val="3804656884"/>
                    </a:ext>
                  </a:extLst>
                </a:gridCol>
                <a:gridCol w="1422760">
                  <a:extLst>
                    <a:ext uri="{9D8B030D-6E8A-4147-A177-3AD203B41FA5}">
                      <a16:colId xmlns:a16="http://schemas.microsoft.com/office/drawing/2014/main" val="1268652200"/>
                    </a:ext>
                  </a:extLst>
                </a:gridCol>
                <a:gridCol w="1907222">
                  <a:extLst>
                    <a:ext uri="{9D8B030D-6E8A-4147-A177-3AD203B41FA5}">
                      <a16:colId xmlns:a16="http://schemas.microsoft.com/office/drawing/2014/main" val="2180017583"/>
                    </a:ext>
                  </a:extLst>
                </a:gridCol>
              </a:tblGrid>
              <a:tr h="887063">
                <a:tc>
                  <a:txBody>
                    <a:bodyPr/>
                    <a:lstStyle/>
                    <a:p>
                      <a:pPr algn="l" fontAlgn="b"/>
                      <a:r>
                        <a:rPr lang="el-GR" sz="1800" b="1" u="none" strike="noStrike" cap="none" spc="0" dirty="0">
                          <a:solidFill>
                            <a:schemeClr val="bg1"/>
                          </a:solidFill>
                          <a:effectLst/>
                          <a:latin typeface="Georgia" panose="02040502050405020303" pitchFamily="18" charset="0"/>
                        </a:rPr>
                        <a:t>Όνομα Εταιρείας</a:t>
                      </a:r>
                      <a:endParaRPr lang="el-GR" sz="1800" b="1" i="0" u="none" strike="noStrike" cap="none" spc="0" dirty="0">
                        <a:solidFill>
                          <a:schemeClr val="bg1"/>
                        </a:solidFill>
                        <a:effectLst/>
                        <a:latin typeface="Georgia" panose="02040502050405020303" pitchFamily="18" charset="0"/>
                      </a:endParaRPr>
                    </a:p>
                  </a:txBody>
                  <a:tcPr marL="0" marR="80187" marT="32075" marB="240560" anchor="b"/>
                </a:tc>
                <a:tc>
                  <a:txBody>
                    <a:bodyPr/>
                    <a:lstStyle/>
                    <a:p>
                      <a:pPr algn="l" fontAlgn="b"/>
                      <a:r>
                        <a:rPr lang="el-GR" sz="1800" b="1" u="none" strike="noStrike" cap="none" spc="0" dirty="0">
                          <a:solidFill>
                            <a:schemeClr val="bg1"/>
                          </a:solidFill>
                          <a:effectLst/>
                          <a:latin typeface="Georgia" panose="02040502050405020303" pitchFamily="18" charset="0"/>
                        </a:rPr>
                        <a:t>Τομέας</a:t>
                      </a:r>
                      <a:endParaRPr lang="el-GR" sz="1800" b="1" i="0" u="none" strike="noStrike" cap="none" spc="0" dirty="0">
                        <a:solidFill>
                          <a:schemeClr val="bg1"/>
                        </a:solidFill>
                        <a:effectLst/>
                        <a:latin typeface="Georgia" panose="02040502050405020303" pitchFamily="18" charset="0"/>
                      </a:endParaRPr>
                    </a:p>
                  </a:txBody>
                  <a:tcPr marL="0" marR="80187" marT="32075" marB="240560" anchor="b"/>
                </a:tc>
                <a:tc>
                  <a:txBody>
                    <a:bodyPr/>
                    <a:lstStyle/>
                    <a:p>
                      <a:pPr algn="l" fontAlgn="b"/>
                      <a:r>
                        <a:rPr lang="el-GR" sz="1800" b="1" u="none" strike="noStrike" cap="none" spc="0" dirty="0">
                          <a:solidFill>
                            <a:schemeClr val="bg1"/>
                          </a:solidFill>
                          <a:effectLst/>
                          <a:latin typeface="Georgia" panose="02040502050405020303" pitchFamily="18" charset="0"/>
                        </a:rPr>
                        <a:t>Χώρα</a:t>
                      </a:r>
                      <a:endParaRPr lang="el-GR" sz="1800" b="1" i="0" u="none" strike="noStrike" cap="none" spc="0" dirty="0">
                        <a:solidFill>
                          <a:schemeClr val="bg1"/>
                        </a:solidFill>
                        <a:effectLst/>
                        <a:latin typeface="Georgia" panose="02040502050405020303" pitchFamily="18" charset="0"/>
                      </a:endParaRPr>
                    </a:p>
                  </a:txBody>
                  <a:tcPr marL="0" marR="80187" marT="32075" marB="240560" anchor="b"/>
                </a:tc>
                <a:tc>
                  <a:txBody>
                    <a:bodyPr/>
                    <a:lstStyle/>
                    <a:p>
                      <a:pPr algn="l" fontAlgn="b"/>
                      <a:r>
                        <a:rPr lang="el-GR" sz="1800" b="1" u="none" strike="noStrike" cap="none" spc="0" dirty="0">
                          <a:solidFill>
                            <a:schemeClr val="bg1"/>
                          </a:solidFill>
                          <a:effectLst/>
                          <a:latin typeface="Georgia" panose="02040502050405020303" pitchFamily="18" charset="0"/>
                        </a:rPr>
                        <a:t>Συνάρτηση Κόστους Μείωσης</a:t>
                      </a:r>
                      <a:endParaRPr lang="el-GR" sz="1800" b="1" i="0" u="none" strike="noStrike" cap="none" spc="0" dirty="0">
                        <a:solidFill>
                          <a:schemeClr val="bg1"/>
                        </a:solidFill>
                        <a:effectLst/>
                        <a:latin typeface="Georgia" panose="02040502050405020303" pitchFamily="18" charset="0"/>
                      </a:endParaRPr>
                    </a:p>
                  </a:txBody>
                  <a:tcPr marL="0" marR="80187" marT="32075" marB="240560" anchor="b"/>
                </a:tc>
                <a:extLst>
                  <a:ext uri="{0D108BD9-81ED-4DB2-BD59-A6C34878D82A}">
                    <a16:rowId xmlns:a16="http://schemas.microsoft.com/office/drawing/2014/main" val="1699717176"/>
                  </a:ext>
                </a:extLst>
              </a:tr>
              <a:tr h="435583">
                <a:tc>
                  <a:txBody>
                    <a:bodyPr/>
                    <a:lstStyle/>
                    <a:p>
                      <a:pPr algn="l" fontAlgn="b"/>
                      <a:r>
                        <a:rPr lang="en-US" sz="1800" u="none" strike="noStrike" cap="none" spc="0">
                          <a:solidFill>
                            <a:schemeClr val="tx1"/>
                          </a:solidFill>
                          <a:effectLst/>
                          <a:latin typeface="Georgia" panose="02040502050405020303" pitchFamily="18" charset="0"/>
                        </a:rPr>
                        <a:t>S1_F1</a:t>
                      </a:r>
                      <a:endParaRPr lang="en-US"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a:solidFill>
                            <a:schemeClr val="tx1"/>
                          </a:solidFill>
                          <a:effectLst/>
                          <a:latin typeface="Georgia" panose="02040502050405020303" pitchFamily="18" charset="0"/>
                        </a:rPr>
                        <a:t>Χάλυβας</a:t>
                      </a:r>
                      <a:endParaRPr lang="el-GR"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dirty="0">
                          <a:solidFill>
                            <a:schemeClr val="tx1"/>
                          </a:solidFill>
                          <a:effectLst/>
                          <a:latin typeface="Georgia" panose="02040502050405020303" pitchFamily="18" charset="0"/>
                        </a:rPr>
                        <a:t>Ατλαντίδα</a:t>
                      </a:r>
                      <a:endParaRPr lang="el-GR" sz="1800" b="0" i="0" u="none" strike="noStrike" cap="none" spc="0" dirty="0">
                        <a:solidFill>
                          <a:schemeClr val="tx1"/>
                        </a:solidFill>
                        <a:effectLst/>
                        <a:latin typeface="Georgia" panose="02040502050405020303" pitchFamily="18" charset="0"/>
                      </a:endParaRPr>
                    </a:p>
                  </a:txBody>
                  <a:tcPr marL="0" marR="80187" marT="32075" marB="240560" anchor="b"/>
                </a:tc>
                <a:tc>
                  <a:txBody>
                    <a:bodyPr/>
                    <a:lstStyle/>
                    <a:p>
                      <a:pPr algn="l" fontAlgn="b"/>
                      <a:r>
                        <a:rPr lang="en-US" sz="1800" u="none" strike="noStrike" cap="none" spc="0" dirty="0">
                          <a:solidFill>
                            <a:schemeClr val="tx1"/>
                          </a:solidFill>
                          <a:effectLst/>
                          <a:latin typeface="Georgia" panose="02040502050405020303" pitchFamily="18" charset="0"/>
                        </a:rPr>
                        <a:t>2x + 3x^2 + x^3</a:t>
                      </a:r>
                      <a:endParaRPr lang="en-US" sz="1800" b="0" i="0" u="none" strike="noStrike" cap="none" spc="0" dirty="0">
                        <a:solidFill>
                          <a:schemeClr val="tx1"/>
                        </a:solidFill>
                        <a:effectLst/>
                        <a:latin typeface="Georgia" panose="02040502050405020303" pitchFamily="18" charset="0"/>
                      </a:endParaRPr>
                    </a:p>
                  </a:txBody>
                  <a:tcPr marL="0" marR="80187" marT="32075" marB="240560" anchor="b"/>
                </a:tc>
                <a:extLst>
                  <a:ext uri="{0D108BD9-81ED-4DB2-BD59-A6C34878D82A}">
                    <a16:rowId xmlns:a16="http://schemas.microsoft.com/office/drawing/2014/main" val="2737897531"/>
                  </a:ext>
                </a:extLst>
              </a:tr>
              <a:tr h="435583">
                <a:tc>
                  <a:txBody>
                    <a:bodyPr/>
                    <a:lstStyle/>
                    <a:p>
                      <a:pPr algn="l" fontAlgn="b"/>
                      <a:r>
                        <a:rPr lang="en-US" sz="1800" u="none" strike="noStrike" cap="none" spc="0" dirty="0">
                          <a:solidFill>
                            <a:schemeClr val="tx1"/>
                          </a:solidFill>
                          <a:effectLst/>
                          <a:latin typeface="Georgia" panose="02040502050405020303" pitchFamily="18" charset="0"/>
                        </a:rPr>
                        <a:t>S1_F2</a:t>
                      </a:r>
                      <a:endParaRPr lang="en-US" sz="1800" b="0" i="0" u="none" strike="noStrike" cap="none" spc="0" dirty="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a:solidFill>
                            <a:schemeClr val="tx1"/>
                          </a:solidFill>
                          <a:effectLst/>
                          <a:latin typeface="Georgia" panose="02040502050405020303" pitchFamily="18" charset="0"/>
                        </a:rPr>
                        <a:t>Χάλυβας</a:t>
                      </a:r>
                      <a:endParaRPr lang="el-GR"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a:solidFill>
                            <a:schemeClr val="tx1"/>
                          </a:solidFill>
                          <a:effectLst/>
                          <a:latin typeface="Georgia" panose="02040502050405020303" pitchFamily="18" charset="0"/>
                        </a:rPr>
                        <a:t>Ατλαντίδα</a:t>
                      </a:r>
                      <a:endParaRPr lang="el-GR"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n-US" sz="1800" u="none" strike="noStrike" cap="none" spc="0">
                          <a:solidFill>
                            <a:schemeClr val="tx1"/>
                          </a:solidFill>
                          <a:effectLst/>
                          <a:latin typeface="Georgia" panose="02040502050405020303" pitchFamily="18" charset="0"/>
                        </a:rPr>
                        <a:t>3x + 2x^2 + 2x^3</a:t>
                      </a:r>
                      <a:endParaRPr lang="en-US" sz="1800" b="0" i="0" u="none" strike="noStrike" cap="none" spc="0">
                        <a:solidFill>
                          <a:schemeClr val="tx1"/>
                        </a:solidFill>
                        <a:effectLst/>
                        <a:latin typeface="Georgia" panose="02040502050405020303" pitchFamily="18" charset="0"/>
                      </a:endParaRPr>
                    </a:p>
                  </a:txBody>
                  <a:tcPr marL="0" marR="80187" marT="32075" marB="240560" anchor="b"/>
                </a:tc>
                <a:extLst>
                  <a:ext uri="{0D108BD9-81ED-4DB2-BD59-A6C34878D82A}">
                    <a16:rowId xmlns:a16="http://schemas.microsoft.com/office/drawing/2014/main" val="1718504106"/>
                  </a:ext>
                </a:extLst>
              </a:tr>
              <a:tr h="435583">
                <a:tc>
                  <a:txBody>
                    <a:bodyPr/>
                    <a:lstStyle/>
                    <a:p>
                      <a:pPr algn="l" fontAlgn="b"/>
                      <a:r>
                        <a:rPr lang="en-US" sz="1800" u="none" strike="noStrike" cap="none" spc="0">
                          <a:solidFill>
                            <a:schemeClr val="tx1"/>
                          </a:solidFill>
                          <a:effectLst/>
                          <a:latin typeface="Georgia" panose="02040502050405020303" pitchFamily="18" charset="0"/>
                        </a:rPr>
                        <a:t>S1_F3</a:t>
                      </a:r>
                      <a:endParaRPr lang="en-US"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a:solidFill>
                            <a:schemeClr val="tx1"/>
                          </a:solidFill>
                          <a:effectLst/>
                          <a:latin typeface="Georgia" panose="02040502050405020303" pitchFamily="18" charset="0"/>
                        </a:rPr>
                        <a:t>Χάλυβας</a:t>
                      </a:r>
                      <a:endParaRPr lang="el-GR"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a:solidFill>
                            <a:schemeClr val="tx1"/>
                          </a:solidFill>
                          <a:effectLst/>
                          <a:latin typeface="Georgia" panose="02040502050405020303" pitchFamily="18" charset="0"/>
                        </a:rPr>
                        <a:t>Ομάσου</a:t>
                      </a:r>
                      <a:endParaRPr lang="el-GR"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n-US" sz="1800" u="none" strike="noStrike" cap="none" spc="0">
                          <a:solidFill>
                            <a:schemeClr val="tx1"/>
                          </a:solidFill>
                          <a:effectLst/>
                          <a:latin typeface="Georgia" panose="02040502050405020303" pitchFamily="18" charset="0"/>
                        </a:rPr>
                        <a:t>4x + x^2 + 3x^3</a:t>
                      </a:r>
                      <a:endParaRPr lang="en-US" sz="1800" b="0" i="0" u="none" strike="noStrike" cap="none" spc="0">
                        <a:solidFill>
                          <a:schemeClr val="tx1"/>
                        </a:solidFill>
                        <a:effectLst/>
                        <a:latin typeface="Georgia" panose="02040502050405020303" pitchFamily="18" charset="0"/>
                      </a:endParaRPr>
                    </a:p>
                  </a:txBody>
                  <a:tcPr marL="0" marR="80187" marT="32075" marB="240560" anchor="b"/>
                </a:tc>
                <a:extLst>
                  <a:ext uri="{0D108BD9-81ED-4DB2-BD59-A6C34878D82A}">
                    <a16:rowId xmlns:a16="http://schemas.microsoft.com/office/drawing/2014/main" val="688103296"/>
                  </a:ext>
                </a:extLst>
              </a:tr>
              <a:tr h="435583">
                <a:tc>
                  <a:txBody>
                    <a:bodyPr/>
                    <a:lstStyle/>
                    <a:p>
                      <a:pPr algn="l" fontAlgn="b"/>
                      <a:r>
                        <a:rPr lang="en-US" sz="1800" u="none" strike="noStrike" cap="none" spc="0">
                          <a:solidFill>
                            <a:schemeClr val="tx1"/>
                          </a:solidFill>
                          <a:effectLst/>
                          <a:latin typeface="Georgia" panose="02040502050405020303" pitchFamily="18" charset="0"/>
                        </a:rPr>
                        <a:t>S1_F4</a:t>
                      </a:r>
                      <a:endParaRPr lang="en-US"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a:solidFill>
                            <a:schemeClr val="tx1"/>
                          </a:solidFill>
                          <a:effectLst/>
                          <a:latin typeface="Georgia" panose="02040502050405020303" pitchFamily="18" charset="0"/>
                        </a:rPr>
                        <a:t>Χάλυβας</a:t>
                      </a:r>
                      <a:endParaRPr lang="el-GR"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a:solidFill>
                            <a:schemeClr val="tx1"/>
                          </a:solidFill>
                          <a:effectLst/>
                          <a:latin typeface="Georgia" panose="02040502050405020303" pitchFamily="18" charset="0"/>
                        </a:rPr>
                        <a:t>Χόγκσμιντ</a:t>
                      </a:r>
                      <a:endParaRPr lang="el-GR"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n-US" sz="1800" u="none" strike="noStrike" cap="none" spc="0">
                          <a:solidFill>
                            <a:schemeClr val="tx1"/>
                          </a:solidFill>
                          <a:effectLst/>
                          <a:latin typeface="Georgia" panose="02040502050405020303" pitchFamily="18" charset="0"/>
                        </a:rPr>
                        <a:t>2x + 2x^2 + 2x^3</a:t>
                      </a:r>
                      <a:endParaRPr lang="en-US" sz="1800" b="0" i="0" u="none" strike="noStrike" cap="none" spc="0">
                        <a:solidFill>
                          <a:schemeClr val="tx1"/>
                        </a:solidFill>
                        <a:effectLst/>
                        <a:latin typeface="Georgia" panose="02040502050405020303" pitchFamily="18" charset="0"/>
                      </a:endParaRPr>
                    </a:p>
                  </a:txBody>
                  <a:tcPr marL="0" marR="80187" marT="32075" marB="240560" anchor="b"/>
                </a:tc>
                <a:extLst>
                  <a:ext uri="{0D108BD9-81ED-4DB2-BD59-A6C34878D82A}">
                    <a16:rowId xmlns:a16="http://schemas.microsoft.com/office/drawing/2014/main" val="1163324001"/>
                  </a:ext>
                </a:extLst>
              </a:tr>
              <a:tr h="654045">
                <a:tc>
                  <a:txBody>
                    <a:bodyPr/>
                    <a:lstStyle/>
                    <a:p>
                      <a:pPr algn="l" fontAlgn="b"/>
                      <a:r>
                        <a:rPr lang="en-US" sz="1800" u="none" strike="noStrike" cap="none" spc="0">
                          <a:solidFill>
                            <a:schemeClr val="tx1"/>
                          </a:solidFill>
                          <a:effectLst/>
                          <a:latin typeface="Georgia" panose="02040502050405020303" pitchFamily="18" charset="0"/>
                        </a:rPr>
                        <a:t>S1_F5</a:t>
                      </a:r>
                      <a:endParaRPr lang="en-US"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a:solidFill>
                            <a:schemeClr val="tx1"/>
                          </a:solidFill>
                          <a:effectLst/>
                          <a:latin typeface="Georgia" panose="02040502050405020303" pitchFamily="18" charset="0"/>
                        </a:rPr>
                        <a:t>Χάλυβας</a:t>
                      </a:r>
                      <a:endParaRPr lang="el-GR"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dirty="0">
                          <a:solidFill>
                            <a:schemeClr val="tx1"/>
                          </a:solidFill>
                          <a:effectLst/>
                          <a:latin typeface="Georgia" panose="02040502050405020303" pitchFamily="18" charset="0"/>
                        </a:rPr>
                        <a:t>Η Αυλή των Θαυμάτων</a:t>
                      </a:r>
                      <a:endParaRPr lang="el-GR" sz="1800" b="0" i="0" u="none" strike="noStrike" cap="none" spc="0" dirty="0">
                        <a:solidFill>
                          <a:schemeClr val="tx1"/>
                        </a:solidFill>
                        <a:effectLst/>
                        <a:latin typeface="Georgia" panose="02040502050405020303" pitchFamily="18" charset="0"/>
                      </a:endParaRPr>
                    </a:p>
                  </a:txBody>
                  <a:tcPr marL="0" marR="80187" marT="32075" marB="240560" anchor="b"/>
                </a:tc>
                <a:tc>
                  <a:txBody>
                    <a:bodyPr/>
                    <a:lstStyle/>
                    <a:p>
                      <a:pPr algn="l" fontAlgn="b"/>
                      <a:r>
                        <a:rPr lang="en-US" sz="1800" u="none" strike="noStrike" cap="none" spc="0" dirty="0">
                          <a:solidFill>
                            <a:schemeClr val="tx1"/>
                          </a:solidFill>
                          <a:effectLst/>
                          <a:latin typeface="Georgia" panose="02040502050405020303" pitchFamily="18" charset="0"/>
                        </a:rPr>
                        <a:t>3x + 3x^2 + x^3</a:t>
                      </a:r>
                      <a:endParaRPr lang="en-US" sz="1800" b="0" i="0" u="none" strike="noStrike" cap="none" spc="0" dirty="0">
                        <a:solidFill>
                          <a:schemeClr val="tx1"/>
                        </a:solidFill>
                        <a:effectLst/>
                        <a:latin typeface="Georgia" panose="02040502050405020303" pitchFamily="18" charset="0"/>
                      </a:endParaRPr>
                    </a:p>
                  </a:txBody>
                  <a:tcPr marL="0" marR="80187" marT="32075" marB="240560" anchor="b"/>
                </a:tc>
                <a:extLst>
                  <a:ext uri="{0D108BD9-81ED-4DB2-BD59-A6C34878D82A}">
                    <a16:rowId xmlns:a16="http://schemas.microsoft.com/office/drawing/2014/main" val="2821694813"/>
                  </a:ext>
                </a:extLst>
              </a:tr>
            </a:tbl>
          </a:graphicData>
        </a:graphic>
      </p:graphicFrame>
    </p:spTree>
    <p:extLst>
      <p:ext uri="{BB962C8B-B14F-4D97-AF65-F5344CB8AC3E}">
        <p14:creationId xmlns:p14="http://schemas.microsoft.com/office/powerpoint/2010/main" val="1855305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400F30-1B5D-1908-CBD1-6CB67C037898}"/>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90D8D371-08D7-4872-B601-46D3D0C76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0B6172F1-16E5-41C0-A1C5-E27BA6D19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2E77FE2D-6DE2-45E3-B032-A13CCCEDD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29AE0C48-CD45-4EBE-B06B-10AD14F07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6" name="Rectangle 25">
            <a:extLst>
              <a:ext uri="{FF2B5EF4-FFF2-40B4-BE49-F238E27FC236}">
                <a16:creationId xmlns:a16="http://schemas.microsoft.com/office/drawing/2014/main" id="{97198BC5-0524-403A-B4A3-38C750B6C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5B7B7F8-8803-411C-AC48-8690313B5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1E8F4FA9-C021-72B8-A314-191DAA009349}"/>
              </a:ext>
            </a:extLst>
          </p:cNvPr>
          <p:cNvSpPr>
            <a:spLocks noGrp="1"/>
          </p:cNvSpPr>
          <p:nvPr>
            <p:ph type="title"/>
          </p:nvPr>
        </p:nvSpPr>
        <p:spPr>
          <a:xfrm>
            <a:off x="700218" y="1656292"/>
            <a:ext cx="3150659" cy="2085869"/>
          </a:xfrm>
        </p:spPr>
        <p:txBody>
          <a:bodyPr vert="horz" lIns="91440" tIns="45720" rIns="91440" bIns="45720" rtlCol="0" anchor="b">
            <a:normAutofit/>
          </a:bodyPr>
          <a:lstStyle/>
          <a:p>
            <a:r>
              <a:rPr lang="en-US" sz="3600" dirty="0" err="1">
                <a:solidFill>
                  <a:srgbClr val="FFFFFF"/>
                </a:solidFill>
                <a:latin typeface="Georgia" panose="02040502050405020303" pitchFamily="18" charset="0"/>
              </a:rPr>
              <a:t>Συγκριση</a:t>
            </a:r>
            <a:r>
              <a:rPr lang="en-US" sz="3600" dirty="0">
                <a:solidFill>
                  <a:srgbClr val="FFFFFF"/>
                </a:solidFill>
                <a:latin typeface="Georgia" panose="02040502050405020303" pitchFamily="18" charset="0"/>
              </a:rPr>
              <a:t> </a:t>
            </a:r>
            <a:r>
              <a:rPr lang="en-US" sz="3600" dirty="0" err="1">
                <a:solidFill>
                  <a:srgbClr val="FFFFFF"/>
                </a:solidFill>
                <a:latin typeface="Georgia" panose="02040502050405020303" pitchFamily="18" charset="0"/>
              </a:rPr>
              <a:t>των</a:t>
            </a:r>
            <a:r>
              <a:rPr lang="en-US" sz="3600" dirty="0">
                <a:solidFill>
                  <a:srgbClr val="FFFFFF"/>
                </a:solidFill>
                <a:latin typeface="Georgia" panose="02040502050405020303" pitchFamily="18" charset="0"/>
              </a:rPr>
              <a:t> </a:t>
            </a:r>
            <a:r>
              <a:rPr lang="en-US" sz="3600" dirty="0" err="1">
                <a:solidFill>
                  <a:srgbClr val="FFFFFF"/>
                </a:solidFill>
                <a:latin typeface="Georgia" panose="02040502050405020303" pitchFamily="18" charset="0"/>
              </a:rPr>
              <a:t>δυο</a:t>
            </a:r>
            <a:endParaRPr lang="en-US" sz="3600" dirty="0">
              <a:solidFill>
                <a:srgbClr val="FFFFFF"/>
              </a:solidFill>
              <a:latin typeface="Georgia" panose="02040502050405020303" pitchFamily="18" charset="0"/>
            </a:endParaRPr>
          </a:p>
        </p:txBody>
      </p:sp>
      <p:sp>
        <p:nvSpPr>
          <p:cNvPr id="30" name="Rectangle 29">
            <a:extLst>
              <a:ext uri="{FF2B5EF4-FFF2-40B4-BE49-F238E27FC236}">
                <a16:creationId xmlns:a16="http://schemas.microsoft.com/office/drawing/2014/main" id="{DC4BEF43-535B-46CC-B76D-83EFE8520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Εικόνα 6" descr="Εικόνα που περιέχει κείμενο, διάγραμμα, στιγμιότυπο οθόνης, γραμμή&#10;&#10;Περιγραφή που δημιουργήθηκε αυτόματα">
            <a:extLst>
              <a:ext uri="{FF2B5EF4-FFF2-40B4-BE49-F238E27FC236}">
                <a16:creationId xmlns:a16="http://schemas.microsoft.com/office/drawing/2014/main" id="{B28F1C7D-0A1D-79B7-B198-128F84E01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137" y="799041"/>
            <a:ext cx="2462643" cy="2487519"/>
          </a:xfrm>
          <a:prstGeom prst="rect">
            <a:avLst/>
          </a:prstGeom>
        </p:spPr>
      </p:pic>
      <p:sp>
        <p:nvSpPr>
          <p:cNvPr id="32" name="Rectangle 31">
            <a:extLst>
              <a:ext uri="{FF2B5EF4-FFF2-40B4-BE49-F238E27FC236}">
                <a16:creationId xmlns:a16="http://schemas.microsoft.com/office/drawing/2014/main" id="{4F67C0B5-AF8B-420C-9F7E-33C1FA38D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Εικόνα 10" descr="Εικόνα που περιέχει κείμενο, διάγραμμα, στιγμιότυπο οθόνης, κύκλος&#10;&#10;Περιγραφή που δημιουργήθηκε αυτόματα">
            <a:extLst>
              <a:ext uri="{FF2B5EF4-FFF2-40B4-BE49-F238E27FC236}">
                <a16:creationId xmlns:a16="http://schemas.microsoft.com/office/drawing/2014/main" id="{2354008F-0969-52F5-70DA-D3EB1E719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7467" y="799041"/>
            <a:ext cx="2884081" cy="2487520"/>
          </a:xfrm>
          <a:prstGeom prst="rect">
            <a:avLst/>
          </a:prstGeom>
        </p:spPr>
      </p:pic>
      <p:sp>
        <p:nvSpPr>
          <p:cNvPr id="34" name="Rectangle 33">
            <a:extLst>
              <a:ext uri="{FF2B5EF4-FFF2-40B4-BE49-F238E27FC236}">
                <a16:creationId xmlns:a16="http://schemas.microsoft.com/office/drawing/2014/main" id="{FB41FAC8-B04A-439F-B634-1CB0944CF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Εικόνα 8" descr="Εικόνα που περιέχει κείμενο, διάγραμμα, στιγμιότυπο οθόνης, κύκλος&#10;&#10;Περιγραφή που δημιουργήθηκε αυτόματα">
            <a:extLst>
              <a:ext uri="{FF2B5EF4-FFF2-40B4-BE49-F238E27FC236}">
                <a16:creationId xmlns:a16="http://schemas.microsoft.com/office/drawing/2014/main" id="{6B04DF61-61B9-17F1-A89D-8B90E0BEDC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9029" y="3742160"/>
            <a:ext cx="2802858" cy="2487537"/>
          </a:xfrm>
          <a:prstGeom prst="rect">
            <a:avLst/>
          </a:prstGeom>
        </p:spPr>
      </p:pic>
      <p:sp>
        <p:nvSpPr>
          <p:cNvPr id="36" name="Rectangle 35">
            <a:extLst>
              <a:ext uri="{FF2B5EF4-FFF2-40B4-BE49-F238E27FC236}">
                <a16:creationId xmlns:a16="http://schemas.microsoft.com/office/drawing/2014/main" id="{E9F81DE3-06E0-49C7-AE8D-F2C6DB626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Εικόνα 12" descr="Εικόνα που περιέχει κείμενο, διάγραμμα, στιγμιότυπο οθόνης, κύκλος&#10;&#10;Περιγραφή που δημιουργήθηκε αυτόματα">
            <a:extLst>
              <a:ext uri="{FF2B5EF4-FFF2-40B4-BE49-F238E27FC236}">
                <a16:creationId xmlns:a16="http://schemas.microsoft.com/office/drawing/2014/main" id="{2CF8CBD2-6CB7-C841-D111-E980A7EF8E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8078" y="3742160"/>
            <a:ext cx="2802858" cy="2487537"/>
          </a:xfrm>
          <a:prstGeom prst="rect">
            <a:avLst/>
          </a:prstGeom>
        </p:spPr>
      </p:pic>
    </p:spTree>
    <p:extLst>
      <p:ext uri="{BB962C8B-B14F-4D97-AF65-F5344CB8AC3E}">
        <p14:creationId xmlns:p14="http://schemas.microsoft.com/office/powerpoint/2010/main" val="1095683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5E4503-CC62-4DA9-9121-0A157199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D8D61A1B-3C4C-4F0E-965F-15837624C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00E56243-9701-44E8-8A92-319433305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5B1F1915-E076-48EB-BB4A-EE9808EB4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Θέση περιεχομένου 4" descr="Εικόνα που περιέχει κείμενο, στιγμιότυπο οθόνης, διάγραμμα, γράφημα&#10;&#10;Περιγραφή που δημιουργήθηκε αυτόματα">
            <a:extLst>
              <a:ext uri="{FF2B5EF4-FFF2-40B4-BE49-F238E27FC236}">
                <a16:creationId xmlns:a16="http://schemas.microsoft.com/office/drawing/2014/main" id="{1B1C81A4-117B-6D39-7AF4-7DE0520917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945" r="2505" b="2"/>
          <a:stretch/>
        </p:blipFill>
        <p:spPr>
          <a:xfrm>
            <a:off x="446534" y="599724"/>
            <a:ext cx="5614416" cy="3547872"/>
          </a:xfrm>
          <a:prstGeom prst="rect">
            <a:avLst/>
          </a:prstGeom>
        </p:spPr>
      </p:pic>
      <p:pic>
        <p:nvPicPr>
          <p:cNvPr id="7" name="Εικόνα 6" descr="Εικόνα που περιέχει κείμενο, στιγμιότυπο οθόνης, γράφημα, γραμμή&#10;&#10;Περιγραφή που δημιουργήθηκε αυτόματα">
            <a:extLst>
              <a:ext uri="{FF2B5EF4-FFF2-40B4-BE49-F238E27FC236}">
                <a16:creationId xmlns:a16="http://schemas.microsoft.com/office/drawing/2014/main" id="{796BB724-1CC4-BDB2-D12B-C7A7A016BACA}"/>
              </a:ext>
            </a:extLst>
          </p:cNvPr>
          <p:cNvPicPr>
            <a:picLocks noChangeAspect="1"/>
          </p:cNvPicPr>
          <p:nvPr/>
        </p:nvPicPr>
        <p:blipFill>
          <a:blip r:embed="rId3">
            <a:extLst>
              <a:ext uri="{28A0092B-C50C-407E-A947-70E740481C1C}">
                <a14:useLocalDpi xmlns:a14="http://schemas.microsoft.com/office/drawing/2010/main" val="0"/>
              </a:ext>
            </a:extLst>
          </a:blip>
          <a:srcRect r="5244" b="2"/>
          <a:stretch/>
        </p:blipFill>
        <p:spPr>
          <a:xfrm>
            <a:off x="6116658" y="599724"/>
            <a:ext cx="5626608" cy="3547872"/>
          </a:xfrm>
          <a:prstGeom prst="rect">
            <a:avLst/>
          </a:prstGeom>
        </p:spPr>
      </p:pic>
      <p:sp>
        <p:nvSpPr>
          <p:cNvPr id="22" name="Rectangle 21">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ED7F8772-55D0-A56E-0EF6-52044F665BBD}"/>
              </a:ext>
            </a:extLst>
          </p:cNvPr>
          <p:cNvSpPr>
            <a:spLocks noGrp="1"/>
          </p:cNvSpPr>
          <p:nvPr>
            <p:ph type="title"/>
          </p:nvPr>
        </p:nvSpPr>
        <p:spPr>
          <a:xfrm>
            <a:off x="627120" y="4319752"/>
            <a:ext cx="10947620" cy="1155959"/>
          </a:xfrm>
        </p:spPr>
        <p:txBody>
          <a:bodyPr vert="horz" lIns="91440" tIns="45720" rIns="91440" bIns="45720" rtlCol="0" anchor="b">
            <a:normAutofit/>
          </a:bodyPr>
          <a:lstStyle/>
          <a:p>
            <a:r>
              <a:rPr lang="en-US" sz="3600" dirty="0" err="1">
                <a:solidFill>
                  <a:srgbClr val="FFFFFF"/>
                </a:solidFill>
                <a:latin typeface="Georgia" panose="02040502050405020303" pitchFamily="18" charset="0"/>
              </a:rPr>
              <a:t>Συγκριση</a:t>
            </a:r>
            <a:r>
              <a:rPr lang="en-US" sz="3600" dirty="0">
                <a:solidFill>
                  <a:srgbClr val="FFFFFF"/>
                </a:solidFill>
                <a:latin typeface="Georgia" panose="02040502050405020303" pitchFamily="18" charset="0"/>
              </a:rPr>
              <a:t> </a:t>
            </a:r>
            <a:r>
              <a:rPr lang="en-US" sz="3600" dirty="0" err="1">
                <a:solidFill>
                  <a:srgbClr val="FFFFFF"/>
                </a:solidFill>
                <a:latin typeface="Georgia" panose="02040502050405020303" pitchFamily="18" charset="0"/>
              </a:rPr>
              <a:t>των</a:t>
            </a:r>
            <a:r>
              <a:rPr lang="en-US" sz="3600" dirty="0">
                <a:solidFill>
                  <a:srgbClr val="FFFFFF"/>
                </a:solidFill>
                <a:latin typeface="Georgia" panose="02040502050405020303" pitchFamily="18" charset="0"/>
              </a:rPr>
              <a:t> </a:t>
            </a:r>
            <a:r>
              <a:rPr lang="en-US" sz="3600" dirty="0" err="1">
                <a:solidFill>
                  <a:srgbClr val="FFFFFF"/>
                </a:solidFill>
                <a:latin typeface="Georgia" panose="02040502050405020303" pitchFamily="18" charset="0"/>
              </a:rPr>
              <a:t>δυο</a:t>
            </a:r>
            <a:endParaRPr lang="en-US" sz="3600" dirty="0">
              <a:solidFill>
                <a:srgbClr val="FFFFFF"/>
              </a:solidFill>
              <a:latin typeface="Georgia" panose="02040502050405020303" pitchFamily="18" charset="0"/>
            </a:endParaRPr>
          </a:p>
        </p:txBody>
      </p:sp>
      <p:grpSp>
        <p:nvGrpSpPr>
          <p:cNvPr id="24" name="Group 23">
            <a:extLst>
              <a:ext uri="{FF2B5EF4-FFF2-40B4-BE49-F238E27FC236}">
                <a16:creationId xmlns:a16="http://schemas.microsoft.com/office/drawing/2014/main" id="{632810AB-1783-4EC2-BA98-A04B50D038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5" name="Rectangle 24">
              <a:extLst>
                <a:ext uri="{FF2B5EF4-FFF2-40B4-BE49-F238E27FC236}">
                  <a16:creationId xmlns:a16="http://schemas.microsoft.com/office/drawing/2014/main" id="{4F09CE43-7546-451A-9418-9977AE731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92C17367-5B48-4C71-825E-C1A8CFEC8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86EA071A-7654-4C9E-AA2E-203E15234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Tree>
    <p:extLst>
      <p:ext uri="{BB962C8B-B14F-4D97-AF65-F5344CB8AC3E}">
        <p14:creationId xmlns:p14="http://schemas.microsoft.com/office/powerpoint/2010/main" val="3642123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9B9E7DE-6747-2A79-79A8-8F7FEA5DED64}"/>
              </a:ext>
            </a:extLst>
          </p:cNvPr>
          <p:cNvSpPr>
            <a:spLocks noGrp="1"/>
          </p:cNvSpPr>
          <p:nvPr>
            <p:ph type="title"/>
          </p:nvPr>
        </p:nvSpPr>
        <p:spPr/>
        <p:txBody>
          <a:bodyPr/>
          <a:lstStyle/>
          <a:p>
            <a:r>
              <a:rPr lang="el-GR" dirty="0" err="1">
                <a:latin typeface="Georgia" panose="02040502050405020303" pitchFamily="18" charset="0"/>
              </a:rPr>
              <a:t>Μελλοντικεσ</a:t>
            </a:r>
            <a:r>
              <a:rPr lang="el-GR" dirty="0"/>
              <a:t> </a:t>
            </a:r>
            <a:r>
              <a:rPr lang="el-GR" dirty="0" err="1"/>
              <a:t>προεκτασεισ</a:t>
            </a:r>
            <a:endParaRPr lang="en-US" dirty="0"/>
          </a:p>
        </p:txBody>
      </p:sp>
      <p:sp>
        <p:nvSpPr>
          <p:cNvPr id="3" name="Θέση περιεχομένου 2">
            <a:extLst>
              <a:ext uri="{FF2B5EF4-FFF2-40B4-BE49-F238E27FC236}">
                <a16:creationId xmlns:a16="http://schemas.microsoft.com/office/drawing/2014/main" id="{16F4E544-EA08-2B2B-641B-20840EAE185D}"/>
              </a:ext>
            </a:extLst>
          </p:cNvPr>
          <p:cNvSpPr>
            <a:spLocks noGrp="1"/>
          </p:cNvSpPr>
          <p:nvPr>
            <p:ph idx="1"/>
          </p:nvPr>
        </p:nvSpPr>
        <p:spPr/>
        <p:txBody>
          <a:bodyPr/>
          <a:lstStyle/>
          <a:p>
            <a:r>
              <a:rPr lang="el-GR" dirty="0">
                <a:latin typeface="Georgia" panose="02040502050405020303" pitchFamily="18" charset="0"/>
              </a:rPr>
              <a:t>Εξέταση του ζητήματος σε παραπάνω χρονιές.</a:t>
            </a:r>
            <a:endParaRPr lang="en-US" dirty="0">
              <a:latin typeface="Georgia" panose="02040502050405020303" pitchFamily="18" charset="0"/>
            </a:endParaRPr>
          </a:p>
          <a:p>
            <a:r>
              <a:rPr lang="el-GR" dirty="0">
                <a:latin typeface="Georgia" panose="02040502050405020303" pitchFamily="18" charset="0"/>
              </a:rPr>
              <a:t>Προσθήκη ρεαλιστικών δεδομένων.</a:t>
            </a:r>
          </a:p>
          <a:p>
            <a:r>
              <a:rPr lang="el-GR" dirty="0">
                <a:latin typeface="Georgia" panose="02040502050405020303" pitchFamily="18" charset="0"/>
              </a:rPr>
              <a:t>Προσθήκη κόστους παραγωγής.</a:t>
            </a:r>
          </a:p>
          <a:p>
            <a:r>
              <a:rPr lang="el-GR" dirty="0">
                <a:latin typeface="Georgia" panose="02040502050405020303" pitchFamily="18" charset="0"/>
              </a:rPr>
              <a:t>Εξέταση παραπάνω περιορισμών. </a:t>
            </a:r>
          </a:p>
          <a:p>
            <a:r>
              <a:rPr lang="el-GR" dirty="0">
                <a:latin typeface="Georgia" panose="02040502050405020303" pitchFamily="18" charset="0"/>
              </a:rPr>
              <a:t>Προσθήκη δυνατότητας αποταμίευσης ή δανεισμού αδειών.</a:t>
            </a:r>
          </a:p>
          <a:p>
            <a:endParaRPr lang="el-GR" dirty="0">
              <a:latin typeface="Georgia" panose="02040502050405020303" pitchFamily="18" charset="0"/>
            </a:endParaRPr>
          </a:p>
        </p:txBody>
      </p:sp>
    </p:spTree>
    <p:extLst>
      <p:ext uri="{BB962C8B-B14F-4D97-AF65-F5344CB8AC3E}">
        <p14:creationId xmlns:p14="http://schemas.microsoft.com/office/powerpoint/2010/main" val="3671513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251DBE-B55D-33CC-CF5E-28C2768FE5F6}"/>
              </a:ext>
            </a:extLst>
          </p:cNvPr>
          <p:cNvSpPr>
            <a:spLocks noGrp="1"/>
          </p:cNvSpPr>
          <p:nvPr>
            <p:ph type="ctrTitle"/>
          </p:nvPr>
        </p:nvSpPr>
        <p:spPr/>
        <p:txBody>
          <a:bodyPr/>
          <a:lstStyle/>
          <a:p>
            <a:r>
              <a:rPr lang="el-GR" dirty="0" err="1">
                <a:latin typeface="Georgia" panose="02040502050405020303" pitchFamily="18" charset="0"/>
              </a:rPr>
              <a:t>Ευχαριστω</a:t>
            </a:r>
            <a:r>
              <a:rPr lang="el-GR" dirty="0">
                <a:latin typeface="Georgia" panose="02040502050405020303" pitchFamily="18" charset="0"/>
              </a:rPr>
              <a:t> </a:t>
            </a:r>
            <a:r>
              <a:rPr lang="el-GR" dirty="0" err="1">
                <a:latin typeface="Georgia" panose="02040502050405020303" pitchFamily="18" charset="0"/>
              </a:rPr>
              <a:t>πολυ</a:t>
            </a:r>
            <a:r>
              <a:rPr lang="el-GR" dirty="0">
                <a:latin typeface="Georgia" panose="02040502050405020303" pitchFamily="18" charset="0"/>
              </a:rPr>
              <a:t> για τον </a:t>
            </a:r>
            <a:r>
              <a:rPr lang="el-GR" dirty="0" err="1">
                <a:latin typeface="Georgia" panose="02040502050405020303" pitchFamily="18" charset="0"/>
              </a:rPr>
              <a:t>χρονο</a:t>
            </a:r>
            <a:r>
              <a:rPr lang="el-GR" dirty="0">
                <a:latin typeface="Georgia" panose="02040502050405020303" pitchFamily="18" charset="0"/>
              </a:rPr>
              <a:t> σας.</a:t>
            </a:r>
            <a:endParaRPr lang="en-US" dirty="0">
              <a:latin typeface="Georgia" panose="02040502050405020303" pitchFamily="18" charset="0"/>
            </a:endParaRPr>
          </a:p>
        </p:txBody>
      </p:sp>
      <p:sp>
        <p:nvSpPr>
          <p:cNvPr id="3" name="Υπότιτλος 2">
            <a:extLst>
              <a:ext uri="{FF2B5EF4-FFF2-40B4-BE49-F238E27FC236}">
                <a16:creationId xmlns:a16="http://schemas.microsoft.com/office/drawing/2014/main" id="{87B9DE99-2598-3767-0125-5E55000390A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95667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B2AC4F4-A8E2-454E-8AAA-F19FA0EFA2CE}"/>
              </a:ext>
            </a:extLst>
          </p:cNvPr>
          <p:cNvSpPr>
            <a:spLocks noGrp="1"/>
          </p:cNvSpPr>
          <p:nvPr>
            <p:ph type="title"/>
          </p:nvPr>
        </p:nvSpPr>
        <p:spPr/>
        <p:txBody>
          <a:bodyPr/>
          <a:lstStyle/>
          <a:p>
            <a:r>
              <a:rPr lang="el-GR" dirty="0" err="1">
                <a:latin typeface="Georgia" panose="02040502050405020303" pitchFamily="18" charset="0"/>
              </a:rPr>
              <a:t>Αριστοτελησ</a:t>
            </a:r>
            <a:r>
              <a:rPr lang="el-GR" dirty="0">
                <a:latin typeface="Georgia" panose="02040502050405020303" pitchFamily="18" charset="0"/>
              </a:rPr>
              <a:t>, </a:t>
            </a:r>
            <a:r>
              <a:rPr lang="el-GR" dirty="0" err="1">
                <a:latin typeface="Georgia" panose="02040502050405020303" pitchFamily="18" charset="0"/>
              </a:rPr>
              <a:t>ηθικα</a:t>
            </a:r>
            <a:r>
              <a:rPr lang="el-GR" dirty="0">
                <a:latin typeface="Georgia" panose="02040502050405020303" pitchFamily="18" charset="0"/>
              </a:rPr>
              <a:t> </a:t>
            </a:r>
            <a:r>
              <a:rPr lang="el-GR" dirty="0" err="1">
                <a:latin typeface="Georgia" panose="02040502050405020303" pitchFamily="18" charset="0"/>
              </a:rPr>
              <a:t>νικομαχεια</a:t>
            </a:r>
            <a:endParaRPr lang="en-US" dirty="0">
              <a:latin typeface="Georgia" panose="02040502050405020303" pitchFamily="18" charset="0"/>
            </a:endParaRPr>
          </a:p>
        </p:txBody>
      </p:sp>
      <p:sp>
        <p:nvSpPr>
          <p:cNvPr id="3" name="Θέση περιεχομένου 2">
            <a:extLst>
              <a:ext uri="{FF2B5EF4-FFF2-40B4-BE49-F238E27FC236}">
                <a16:creationId xmlns:a16="http://schemas.microsoft.com/office/drawing/2014/main" id="{1DB83CC2-4C7D-B4D5-C9C4-2956E438C482}"/>
              </a:ext>
            </a:extLst>
          </p:cNvPr>
          <p:cNvSpPr>
            <a:spLocks noGrp="1"/>
          </p:cNvSpPr>
          <p:nvPr>
            <p:ph idx="1"/>
          </p:nvPr>
        </p:nvSpPr>
        <p:spPr/>
        <p:txBody>
          <a:bodyPr/>
          <a:lstStyle/>
          <a:p>
            <a:r>
              <a:rPr lang="en-US" dirty="0">
                <a:latin typeface="Microsoft JhengHei" panose="020B0604030504040204" pitchFamily="34" charset="-120"/>
                <a:ea typeface="Microsoft JhengHei" panose="020B0604030504040204" pitchFamily="34" charset="-120"/>
              </a:rPr>
              <a:t>“</a:t>
            </a:r>
            <a:r>
              <a:rPr lang="el-GR" dirty="0" err="1">
                <a:latin typeface="Microsoft JhengHei" panose="020B0604030504040204" pitchFamily="34" charset="-120"/>
                <a:ea typeface="Microsoft JhengHei" panose="020B0604030504040204" pitchFamily="34" charset="-120"/>
              </a:rPr>
              <a:t>οἷς</a:t>
            </a:r>
            <a:r>
              <a:rPr lang="el-GR" dirty="0">
                <a:latin typeface="Microsoft JhengHei" panose="020B0604030504040204" pitchFamily="34" charset="-120"/>
                <a:ea typeface="Microsoft JhengHei" panose="020B0604030504040204" pitchFamily="34" charset="-120"/>
              </a:rPr>
              <a:t> τε </a:t>
            </a:r>
            <a:r>
              <a:rPr lang="el-GR" dirty="0" err="1">
                <a:latin typeface="Microsoft JhengHei" panose="020B0604030504040204" pitchFamily="34" charset="-120"/>
                <a:ea typeface="Microsoft JhengHei" panose="020B0604030504040204" pitchFamily="34" charset="-120"/>
              </a:rPr>
              <a:t>γὰρ</a:t>
            </a:r>
            <a:r>
              <a:rPr lang="el-GR" dirty="0">
                <a:latin typeface="Microsoft JhengHei" panose="020B0604030504040204" pitchFamily="34" charset="-120"/>
                <a:ea typeface="Microsoft JhengHei" panose="020B0604030504040204" pitchFamily="34" charset="-120"/>
              </a:rPr>
              <a:t> δίκαιον τυγχάνει </a:t>
            </a:r>
            <a:r>
              <a:rPr lang="el-GR" dirty="0" err="1">
                <a:latin typeface="Microsoft JhengHei" panose="020B0604030504040204" pitchFamily="34" charset="-120"/>
                <a:ea typeface="Microsoft JhengHei" panose="020B0604030504040204" pitchFamily="34" charset="-120"/>
              </a:rPr>
              <a:t>ὄν</a:t>
            </a:r>
            <a:r>
              <a:rPr lang="el-GR" dirty="0">
                <a:latin typeface="Microsoft JhengHei" panose="020B0604030504040204" pitchFamily="34" charset="-120"/>
                <a:ea typeface="Microsoft JhengHei" panose="020B0604030504040204" pitchFamily="34" charset="-120"/>
              </a:rPr>
              <a:t>, δύο </a:t>
            </a:r>
            <a:r>
              <a:rPr lang="el-GR" dirty="0" err="1">
                <a:latin typeface="Microsoft JhengHei" panose="020B0604030504040204" pitchFamily="34" charset="-120"/>
                <a:ea typeface="Microsoft JhengHei" panose="020B0604030504040204" pitchFamily="34" charset="-120"/>
              </a:rPr>
              <a:t>ἐστί</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καὶ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οἷς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τὰ</a:t>
            </a:r>
            <a:r>
              <a:rPr lang="el-GR" dirty="0">
                <a:latin typeface="Microsoft JhengHei" panose="020B0604030504040204" pitchFamily="34" charset="-120"/>
                <a:ea typeface="Microsoft JhengHei" panose="020B0604030504040204" pitchFamily="34" charset="-120"/>
              </a:rPr>
              <a:t> πράγματα, δύο. </a:t>
            </a:r>
            <a:r>
              <a:rPr lang="el-GR" dirty="0" err="1">
                <a:latin typeface="Microsoft JhengHei" panose="020B0604030504040204" pitchFamily="34" charset="-120"/>
                <a:ea typeface="Microsoft JhengHei" panose="020B0604030504040204" pitchFamily="34" charset="-120"/>
              </a:rPr>
              <a:t>καὶ</a:t>
            </a:r>
            <a:r>
              <a:rPr lang="el-GR" dirty="0">
                <a:latin typeface="Microsoft JhengHei" panose="020B0604030504040204" pitchFamily="34" charset="-120"/>
                <a:ea typeface="Microsoft JhengHei" panose="020B0604030504040204" pitchFamily="34" charset="-120"/>
              </a:rPr>
              <a:t> ἡ </a:t>
            </a:r>
            <a:r>
              <a:rPr lang="el-GR" dirty="0" err="1">
                <a:latin typeface="Microsoft JhengHei" panose="020B0604030504040204" pitchFamily="34" charset="-120"/>
                <a:ea typeface="Microsoft JhengHei" panose="020B0604030504040204" pitchFamily="34" charset="-120"/>
              </a:rPr>
              <a:t>αὐτὴ</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ἔσται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ἰσότης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οἷς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καὶ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οἷς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ὡς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γὰρ</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ἐκεῖνα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ἔχει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τὰ</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οἷς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οὕτω</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κἀκεῖνα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ἔχει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εἰ</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γὰρ</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μὴ</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ἴσοι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οὐκ</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ἕξουσιν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ἀλλ</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ἐντεῦθεν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αἱ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μάχαι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καὶ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τὰ</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ἐγκλήματα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ὅταν</a:t>
            </a:r>
            <a:r>
              <a:rPr lang="el-GR" dirty="0">
                <a:latin typeface="Microsoft JhengHei" panose="020B0604030504040204" pitchFamily="34" charset="-120"/>
                <a:ea typeface="Microsoft JhengHei" panose="020B0604030504040204" pitchFamily="34" charset="-120"/>
              </a:rPr>
              <a:t> ἢ </a:t>
            </a:r>
            <a:r>
              <a:rPr lang="el-GR" dirty="0" err="1">
                <a:latin typeface="Microsoft JhengHei" panose="020B0604030504040204" pitchFamily="34" charset="-120"/>
                <a:ea typeface="Microsoft JhengHei" panose="020B0604030504040204" pitchFamily="34" charset="-120"/>
              </a:rPr>
              <a:t>μὴ</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ἴσοι</a:t>
            </a:r>
            <a:r>
              <a:rPr lang="el-GR" dirty="0">
                <a:latin typeface="Microsoft JhengHei" panose="020B0604030504040204" pitchFamily="34" charset="-120"/>
                <a:ea typeface="Microsoft JhengHei" panose="020B0604030504040204" pitchFamily="34" charset="-120"/>
              </a:rPr>
              <a:t> ἢ </a:t>
            </a:r>
            <a:r>
              <a:rPr lang="el-GR" dirty="0" err="1">
                <a:latin typeface="Microsoft JhengHei" panose="020B0604030504040204" pitchFamily="34" charset="-120"/>
                <a:ea typeface="Microsoft JhengHei" panose="020B0604030504040204" pitchFamily="34" charset="-120"/>
              </a:rPr>
              <a:t>μὴ</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ἴσοι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ἔχωσι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καὶ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νέμωνται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ἔτι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ἐκ</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τοῦ</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κατ</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ἀξίαν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τοῦτο</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δῆλον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τὸ</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γὰρ</a:t>
            </a:r>
            <a:r>
              <a:rPr lang="el-GR" dirty="0">
                <a:latin typeface="Microsoft JhengHei" panose="020B0604030504040204" pitchFamily="34" charset="-120"/>
                <a:ea typeface="Microsoft JhengHei" panose="020B0604030504040204" pitchFamily="34" charset="-120"/>
              </a:rPr>
              <a:t> δίκαιον </a:t>
            </a:r>
            <a:r>
              <a:rPr lang="el-GR" dirty="0" err="1">
                <a:latin typeface="Microsoft JhengHei" panose="020B0604030504040204" pitchFamily="34" charset="-120"/>
                <a:ea typeface="Microsoft JhengHei" panose="020B0604030504040204" pitchFamily="34" charset="-120"/>
              </a:rPr>
              <a:t>ἐν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ταῖς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νομαῖς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ὁμολογοῦσι</a:t>
            </a:r>
            <a:r>
              <a:rPr lang="el-GR" dirty="0">
                <a:latin typeface="Microsoft JhengHei" panose="020B0604030504040204" pitchFamily="34" charset="-120"/>
                <a:ea typeface="Microsoft JhengHei" panose="020B0604030504040204" pitchFamily="34" charset="-120"/>
              </a:rPr>
              <a:t> πάντες </a:t>
            </a:r>
            <a:r>
              <a:rPr lang="el-GR" dirty="0" err="1">
                <a:latin typeface="Microsoft JhengHei" panose="020B0604030504040204" pitchFamily="34" charset="-120"/>
                <a:ea typeface="Microsoft JhengHei" panose="020B0604030504040204" pitchFamily="34" charset="-120"/>
              </a:rPr>
              <a:t>κατ</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ἀξίαν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τινὰ</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δεῖν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εἶναι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τὴν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μέντοι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ἀξίαν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οὐ</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τὴν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αὐτὴν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λέγουσι</a:t>
            </a:r>
            <a:r>
              <a:rPr lang="el-GR" dirty="0">
                <a:latin typeface="Microsoft JhengHei" panose="020B0604030504040204" pitchFamily="34" charset="-120"/>
                <a:ea typeface="Microsoft JhengHei" panose="020B0604030504040204" pitchFamily="34" charset="-120"/>
              </a:rPr>
              <a:t> πάντες </a:t>
            </a:r>
            <a:r>
              <a:rPr lang="el-GR" dirty="0" err="1">
                <a:latin typeface="Microsoft JhengHei" panose="020B0604030504040204" pitchFamily="34" charset="-120"/>
                <a:ea typeface="Microsoft JhengHei" panose="020B0604030504040204" pitchFamily="34" charset="-120"/>
              </a:rPr>
              <a:t>ὑπάρχειν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ἀλλ</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μὲν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δημοκρατικοὶ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ἐλευθερίαν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οἱ</a:t>
            </a:r>
            <a:r>
              <a:rPr lang="el-GR" dirty="0">
                <a:latin typeface="Microsoft JhengHei" panose="020B0604030504040204" pitchFamily="34" charset="-120"/>
                <a:ea typeface="Microsoft JhengHei" panose="020B0604030504040204" pitchFamily="34" charset="-120"/>
              </a:rPr>
              <a:t> δ᾽ </a:t>
            </a:r>
            <a:r>
              <a:rPr lang="el-GR" dirty="0" err="1">
                <a:latin typeface="Microsoft JhengHei" panose="020B0604030504040204" pitchFamily="34" charset="-120"/>
                <a:ea typeface="Microsoft JhengHei" panose="020B0604030504040204" pitchFamily="34" charset="-120"/>
              </a:rPr>
              <a:t>ὀλιγαρχικοὶ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πλοῦτον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οἳ</a:t>
            </a:r>
            <a:r>
              <a:rPr lang="el-GR" dirty="0">
                <a:latin typeface="Microsoft JhengHei" panose="020B0604030504040204" pitchFamily="34" charset="-120"/>
                <a:ea typeface="Microsoft JhengHei" panose="020B0604030504040204" pitchFamily="34" charset="-120"/>
              </a:rPr>
              <a:t> δ᾽ </a:t>
            </a:r>
            <a:r>
              <a:rPr lang="el-GR" dirty="0" err="1">
                <a:latin typeface="Microsoft JhengHei" panose="020B0604030504040204" pitchFamily="34" charset="-120"/>
                <a:ea typeface="Microsoft JhengHei" panose="020B0604030504040204" pitchFamily="34" charset="-120"/>
              </a:rPr>
              <a:t>εὐγένειαν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οἱ</a:t>
            </a:r>
            <a:r>
              <a:rPr lang="el-GR" dirty="0">
                <a:latin typeface="Microsoft JhengHei" panose="020B0604030504040204" pitchFamily="34" charset="-120"/>
                <a:ea typeface="Microsoft JhengHei" panose="020B0604030504040204" pitchFamily="34" charset="-120"/>
              </a:rPr>
              <a:t> δ᾽ </a:t>
            </a:r>
            <a:r>
              <a:rPr lang="el-GR" dirty="0" err="1">
                <a:latin typeface="Microsoft JhengHei" panose="020B0604030504040204" pitchFamily="34" charset="-120"/>
                <a:ea typeface="Microsoft JhengHei" panose="020B0604030504040204" pitchFamily="34" charset="-120"/>
              </a:rPr>
              <a:t>ἀριστοκρατικοὶ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ἀρετήν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ἔστιν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ἄρα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τὸ</a:t>
            </a:r>
            <a:r>
              <a:rPr lang="el-GR" dirty="0">
                <a:latin typeface="Microsoft JhengHei" panose="020B0604030504040204" pitchFamily="34" charset="-120"/>
                <a:ea typeface="Microsoft JhengHei" panose="020B0604030504040204" pitchFamily="34" charset="-120"/>
              </a:rPr>
              <a:t> δίκαιον </a:t>
            </a:r>
            <a:r>
              <a:rPr lang="el-GR" dirty="0" err="1">
                <a:latin typeface="Microsoft JhengHei" panose="020B0604030504040204" pitchFamily="34" charset="-120"/>
                <a:ea typeface="Microsoft JhengHei" panose="020B0604030504040204" pitchFamily="34" charset="-120"/>
              </a:rPr>
              <a:t>ἀνάλογόν</a:t>
            </a:r>
            <a:r>
              <a:rPr lang="el-GR" dirty="0">
                <a:latin typeface="Microsoft JhengHei" panose="020B0604030504040204" pitchFamily="34" charset="-120"/>
                <a:ea typeface="Microsoft JhengHei" panose="020B0604030504040204" pitchFamily="34" charset="-120"/>
              </a:rPr>
              <a:t> τι</a:t>
            </a:r>
            <a:r>
              <a:rPr lang="en-US" dirty="0">
                <a:latin typeface="Microsoft JhengHei" panose="020B0604030504040204" pitchFamily="34" charset="-120"/>
                <a:ea typeface="Microsoft JhengHei" panose="020B0604030504040204" pitchFamily="34" charset="-120"/>
              </a:rPr>
              <a:t>”</a:t>
            </a:r>
            <a:r>
              <a:rPr lang="el-GR" dirty="0">
                <a:latin typeface="Microsoft JhengHei" panose="020B0604030504040204" pitchFamily="34" charset="-120"/>
                <a:ea typeface="Microsoft JhengHei" panose="020B0604030504040204" pitchFamily="34" charset="-120"/>
              </a:rPr>
              <a:t> </a:t>
            </a:r>
            <a:endParaRPr lang="en-US" dirty="0">
              <a:latin typeface="Microsoft JhengHei" panose="020B0604030504040204" pitchFamily="34" charset="-120"/>
              <a:ea typeface="Microsoft JhengHei" panose="020B0604030504040204" pitchFamily="34" charset="-120"/>
            </a:endParaRPr>
          </a:p>
          <a:p>
            <a:pPr marL="0" indent="0">
              <a:buNone/>
            </a:pPr>
            <a:r>
              <a:rPr lang="en-US" dirty="0">
                <a:latin typeface="Microsoft JhengHei" panose="020B0604030504040204" pitchFamily="34" charset="-120"/>
                <a:ea typeface="Microsoft JhengHei" panose="020B0604030504040204" pitchFamily="34" charset="-120"/>
              </a:rPr>
              <a:t>EN V 6, 1131a 18-29) . </a:t>
            </a:r>
            <a:r>
              <a:rPr lang="el-GR" b="0" i="0" dirty="0" err="1">
                <a:solidFill>
                  <a:srgbClr val="333333"/>
                </a:solidFill>
                <a:effectLst/>
                <a:latin typeface="Microsoft JhengHei" panose="020B0604030504040204" pitchFamily="34" charset="-120"/>
                <a:ea typeface="Microsoft JhengHei" panose="020B0604030504040204" pitchFamily="34" charset="-120"/>
              </a:rPr>
              <a:t>Ἠθικὰ</a:t>
            </a:r>
            <a:r>
              <a:rPr lang="el-GR" b="0" i="0" dirty="0">
                <a:solidFill>
                  <a:srgbClr val="333333"/>
                </a:solidFill>
                <a:effectLst/>
                <a:latin typeface="Microsoft JhengHei" panose="020B0604030504040204" pitchFamily="34" charset="-120"/>
                <a:ea typeface="Microsoft JhengHei" panose="020B0604030504040204" pitchFamily="34" charset="-120"/>
              </a:rPr>
              <a:t> </a:t>
            </a:r>
            <a:r>
              <a:rPr lang="el-GR" b="0" i="0" dirty="0" err="1">
                <a:solidFill>
                  <a:srgbClr val="333333"/>
                </a:solidFill>
                <a:effectLst/>
                <a:latin typeface="Microsoft JhengHei" panose="020B0604030504040204" pitchFamily="34" charset="-120"/>
                <a:ea typeface="Microsoft JhengHei" panose="020B0604030504040204" pitchFamily="34" charset="-120"/>
              </a:rPr>
              <a:t>Νικομάχεια</a:t>
            </a:r>
            <a:r>
              <a:rPr lang="el-GR" b="0" i="0" dirty="0">
                <a:solidFill>
                  <a:srgbClr val="333333"/>
                </a:solidFill>
                <a:effectLst/>
                <a:latin typeface="Microsoft JhengHei" panose="020B0604030504040204" pitchFamily="34" charset="-120"/>
                <a:ea typeface="Microsoft JhengHei" panose="020B0604030504040204" pitchFamily="34" charset="-120"/>
              </a:rPr>
              <a:t> (1131</a:t>
            </a:r>
            <a:r>
              <a:rPr lang="en-US" b="0" i="0" dirty="0">
                <a:solidFill>
                  <a:srgbClr val="333333"/>
                </a:solidFill>
                <a:effectLst/>
                <a:latin typeface="Microsoft JhengHei" panose="020B0604030504040204" pitchFamily="34" charset="-120"/>
                <a:ea typeface="Microsoft JhengHei" panose="020B0604030504040204" pitchFamily="34" charset="-120"/>
              </a:rPr>
              <a:t>a-1131b)</a:t>
            </a:r>
          </a:p>
          <a:p>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841792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FFE04-40AF-54EB-3132-B4827E91BCB9}"/>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8FAE32D0-092F-2606-130D-FF8CF2549C1F}"/>
              </a:ext>
            </a:extLst>
          </p:cNvPr>
          <p:cNvSpPr>
            <a:spLocks noGrp="1"/>
          </p:cNvSpPr>
          <p:nvPr>
            <p:ph type="title"/>
          </p:nvPr>
        </p:nvSpPr>
        <p:spPr/>
        <p:txBody>
          <a:bodyPr/>
          <a:lstStyle/>
          <a:p>
            <a:r>
              <a:rPr lang="en-US" dirty="0">
                <a:latin typeface="Georgia" panose="02040502050405020303" pitchFamily="18" charset="0"/>
              </a:rPr>
              <a:t>Energy intensity x Total energy Supply</a:t>
            </a:r>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350A861C-EBF6-148F-566A-05093338A19D}"/>
                  </a:ext>
                </a:extLst>
              </p:cNvPr>
              <p:cNvSpPr>
                <a:spLocks noGrp="1"/>
              </p:cNvSpPr>
              <p:nvPr>
                <p:ph idx="1"/>
              </p:nvPr>
            </p:nvSpPr>
            <p:spPr>
              <a:xfrm>
                <a:off x="581192" y="2180496"/>
                <a:ext cx="6364731" cy="3678303"/>
              </a:xfrm>
            </p:spPr>
            <p:txBody>
              <a:bodyPr>
                <a:normAutofit lnSpcReduction="10000"/>
              </a:bodyPr>
              <a:lstStyle/>
              <a:p>
                <a:r>
                  <a:rPr lang="en-US" b="1" i="0" dirty="0">
                    <a:solidFill>
                      <a:srgbClr val="515560"/>
                    </a:solidFill>
                    <a:effectLst/>
                    <a:latin typeface="Georgia" panose="02040502050405020303" pitchFamily="18" charset="0"/>
                  </a:rPr>
                  <a:t>Total energy supply </a:t>
                </a:r>
                <a:r>
                  <a:rPr lang="en-US" b="0" i="0" dirty="0">
                    <a:solidFill>
                      <a:srgbClr val="515560"/>
                    </a:solidFill>
                    <a:effectLst/>
                    <a:latin typeface="Georgia" panose="02040502050405020303" pitchFamily="18" charset="0"/>
                  </a:rPr>
                  <a:t>= Primary production + Recovered &amp; Recycled products + Imports – Export + Stock changes – International maritime bunkers – International aviation</a:t>
                </a:r>
                <a:endParaRPr lang="en-US" b="1" i="0" dirty="0">
                  <a:solidFill>
                    <a:srgbClr val="515560"/>
                  </a:solidFill>
                  <a:effectLst/>
                  <a:latin typeface="Georgia" panose="02040502050405020303" pitchFamily="18" charset="0"/>
                </a:endParaRPr>
              </a:p>
              <a:p>
                <a:r>
                  <a:rPr lang="en-US" b="1" i="0" dirty="0">
                    <a:solidFill>
                      <a:srgbClr val="515560"/>
                    </a:solidFill>
                    <a:effectLst/>
                    <a:latin typeface="Georgia" panose="02040502050405020303" pitchFamily="18" charset="0"/>
                  </a:rPr>
                  <a:t>Final energy consumption</a:t>
                </a:r>
                <a:r>
                  <a:rPr lang="en-US" b="0" i="0" dirty="0">
                    <a:solidFill>
                      <a:srgbClr val="515560"/>
                    </a:solidFill>
                    <a:effectLst/>
                    <a:latin typeface="Georgia" panose="02040502050405020303" pitchFamily="18" charset="0"/>
                  </a:rPr>
                  <a:t> is the total energy consumed by end users, such as households, industry and agriculture. It is the energy which reaches the final consumer's door and excludes that which is used by the energy sector itself.</a:t>
                </a:r>
              </a:p>
              <a:p>
                <a:r>
                  <a:rPr lang="en-US" dirty="0">
                    <a:solidFill>
                      <a:srgbClr val="515560"/>
                    </a:solidFill>
                    <a:latin typeface="Georgia" panose="02040502050405020303" pitchFamily="18" charset="0"/>
                  </a:rPr>
                  <a:t>EI x Total Energy Supply = </a:t>
                </a:r>
                <a14:m>
                  <m:oMath xmlns:m="http://schemas.openxmlformats.org/officeDocument/2006/math">
                    <m:f>
                      <m:fPr>
                        <m:ctrlPr>
                          <a:rPr lang="en-US" i="1" smtClean="0">
                            <a:solidFill>
                              <a:srgbClr val="515560"/>
                            </a:solidFill>
                            <a:latin typeface="Cambria Math" panose="02040503050406030204" pitchFamily="18" charset="0"/>
                          </a:rPr>
                        </m:ctrlPr>
                      </m:fPr>
                      <m:num>
                        <m:sSup>
                          <m:sSupPr>
                            <m:ctrlPr>
                              <a:rPr lang="en-US" b="0" i="1" smtClean="0">
                                <a:solidFill>
                                  <a:srgbClr val="515560"/>
                                </a:solidFill>
                                <a:latin typeface="Cambria Math" panose="02040503050406030204" pitchFamily="18" charset="0"/>
                              </a:rPr>
                            </m:ctrlPr>
                          </m:sSupPr>
                          <m:e>
                            <m:r>
                              <a:rPr lang="en-US" b="0" i="1" smtClean="0">
                                <a:solidFill>
                                  <a:srgbClr val="515560"/>
                                </a:solidFill>
                                <a:latin typeface="Cambria Math" panose="02040503050406030204" pitchFamily="18" charset="0"/>
                              </a:rPr>
                              <m:t>𝐸𝑛𝑒𝑟𝑔𝑦</m:t>
                            </m:r>
                          </m:e>
                          <m:sup>
                            <m:r>
                              <a:rPr lang="en-US" b="0" i="1" smtClean="0">
                                <a:solidFill>
                                  <a:srgbClr val="515560"/>
                                </a:solidFill>
                                <a:latin typeface="Cambria Math" panose="02040503050406030204" pitchFamily="18" charset="0"/>
                              </a:rPr>
                              <m:t>2</m:t>
                            </m:r>
                          </m:sup>
                        </m:sSup>
                      </m:num>
                      <m:den>
                        <m:r>
                          <a:rPr lang="en-US" b="0" i="1" smtClean="0">
                            <a:solidFill>
                              <a:srgbClr val="515560"/>
                            </a:solidFill>
                            <a:latin typeface="Cambria Math" panose="02040503050406030204" pitchFamily="18" charset="0"/>
                          </a:rPr>
                          <m:t>𝐺𝐷𝑃</m:t>
                        </m:r>
                      </m:den>
                    </m:f>
                  </m:oMath>
                </a14:m>
                <a:endParaRPr lang="en-US" b="0" i="0" dirty="0">
                  <a:solidFill>
                    <a:srgbClr val="515560"/>
                  </a:solidFill>
                  <a:effectLst/>
                  <a:latin typeface="Georgia" panose="02040502050405020303" pitchFamily="18" charset="0"/>
                </a:endParaRPr>
              </a:p>
              <a:p>
                <a:r>
                  <a:rPr lang="el-GR" dirty="0">
                    <a:latin typeface="Georgia" panose="02040502050405020303" pitchFamily="18" charset="0"/>
                    <a:ea typeface="Microsoft JhengHei" panose="020B0604030504040204" pitchFamily="34" charset="-120"/>
                  </a:rPr>
                  <a:t>Ουσιαστικά είναι ένας δείκτης που μετρά πιο αυστηρή απόδοση.</a:t>
                </a:r>
                <a:endParaRPr lang="en-US" dirty="0">
                  <a:latin typeface="Georgia" panose="02040502050405020303" pitchFamily="18" charset="0"/>
                  <a:ea typeface="Microsoft JhengHei" panose="020B0604030504040204" pitchFamily="34" charset="-120"/>
                </a:endParaRPr>
              </a:p>
            </p:txBody>
          </p:sp>
        </mc:Choice>
        <mc:Fallback xmlns="">
          <p:sp>
            <p:nvSpPr>
              <p:cNvPr id="3" name="Θέση περιεχομένου 2">
                <a:extLst>
                  <a:ext uri="{FF2B5EF4-FFF2-40B4-BE49-F238E27FC236}">
                    <a16:creationId xmlns:a16="http://schemas.microsoft.com/office/drawing/2014/main" id="{350A861C-EBF6-148F-566A-05093338A19D}"/>
                  </a:ext>
                </a:extLst>
              </p:cNvPr>
              <p:cNvSpPr>
                <a:spLocks noGrp="1" noRot="1" noChangeAspect="1" noMove="1" noResize="1" noEditPoints="1" noAdjustHandles="1" noChangeArrowheads="1" noChangeShapeType="1" noTextEdit="1"/>
              </p:cNvSpPr>
              <p:nvPr>
                <p:ph idx="1"/>
              </p:nvPr>
            </p:nvSpPr>
            <p:spPr>
              <a:xfrm>
                <a:off x="581192" y="2180496"/>
                <a:ext cx="6364731" cy="3678303"/>
              </a:xfrm>
              <a:blipFill>
                <a:blip r:embed="rId2"/>
                <a:stretch>
                  <a:fillRect l="-383" t="-829" r="-862" b="-1990"/>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DD999ACE-B8A7-4918-DB72-E19DFD571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207" y="2113084"/>
            <a:ext cx="4419601" cy="441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849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5C1B30C-9CF2-4A94-98DE-78EB3E31A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31" name="Rectangle 30">
            <a:extLst>
              <a:ext uri="{FF2B5EF4-FFF2-40B4-BE49-F238E27FC236}">
                <a16:creationId xmlns:a16="http://schemas.microsoft.com/office/drawing/2014/main" id="{62A78910-3783-4F13-AB69-E0AE41E31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33" name="Rectangle 32">
            <a:extLst>
              <a:ext uri="{FF2B5EF4-FFF2-40B4-BE49-F238E27FC236}">
                <a16:creationId xmlns:a16="http://schemas.microsoft.com/office/drawing/2014/main" id="{A2BC4FA5-B0FE-4EFB-8490-3F736533C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useBgFill="1">
        <p:nvSpPr>
          <p:cNvPr id="35" name="Rectangle 34">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sp>
        <p:nvSpPr>
          <p:cNvPr id="37" name="Rectangle 36">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39" name="Rectangle 38">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pic>
        <p:nvPicPr>
          <p:cNvPr id="7" name="Εικόνα 6" descr="Εικόνα που περιέχει στιγμιότυπο οθόνης, γραμμή&#10;&#10;Περιγραφή που δημιουργήθηκε αυτόματα">
            <a:extLst>
              <a:ext uri="{FF2B5EF4-FFF2-40B4-BE49-F238E27FC236}">
                <a16:creationId xmlns:a16="http://schemas.microsoft.com/office/drawing/2014/main" id="{F6226FD8-B7E8-36DC-0278-87A438F39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91" y="643467"/>
            <a:ext cx="5571067" cy="5571067"/>
          </a:xfrm>
          <a:prstGeom prst="rect">
            <a:avLst/>
          </a:prstGeom>
        </p:spPr>
      </p:pic>
      <p:pic>
        <p:nvPicPr>
          <p:cNvPr id="5" name="Θέση περιεχομένου 4" descr="Εικόνα που περιέχει στιγμιότυπο οθόνης, κείμενο&#10;&#10;Περιγραφή που δημιουργήθηκε αυτόματα">
            <a:extLst>
              <a:ext uri="{FF2B5EF4-FFF2-40B4-BE49-F238E27FC236}">
                <a16:creationId xmlns:a16="http://schemas.microsoft.com/office/drawing/2014/main" id="{B96606BD-812C-EEDE-FF7A-204777EAE8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1717" y="643467"/>
            <a:ext cx="5571067" cy="5571067"/>
          </a:xfrm>
          <a:prstGeom prst="rect">
            <a:avLst/>
          </a:prstGeom>
        </p:spPr>
      </p:pic>
      <p:sp>
        <p:nvSpPr>
          <p:cNvPr id="8" name="TextBox 7">
            <a:extLst>
              <a:ext uri="{FF2B5EF4-FFF2-40B4-BE49-F238E27FC236}">
                <a16:creationId xmlns:a16="http://schemas.microsoft.com/office/drawing/2014/main" id="{31B2DABD-EE29-B8C3-25A8-B9138879E983}"/>
              </a:ext>
            </a:extLst>
          </p:cNvPr>
          <p:cNvSpPr txBox="1"/>
          <p:nvPr/>
        </p:nvSpPr>
        <p:spPr>
          <a:xfrm>
            <a:off x="2396942" y="6304129"/>
            <a:ext cx="1972927" cy="369332"/>
          </a:xfrm>
          <a:prstGeom prst="rect">
            <a:avLst/>
          </a:prstGeom>
          <a:noFill/>
        </p:spPr>
        <p:txBody>
          <a:bodyPr wrap="square" rtlCol="0">
            <a:spAutoFit/>
          </a:bodyPr>
          <a:lstStyle/>
          <a:p>
            <a:pPr algn="ctr"/>
            <a:r>
              <a:rPr lang="en-US" dirty="0">
                <a:latin typeface="Abadi" panose="020B0604020104020204" pitchFamily="34" charset="0"/>
              </a:rPr>
              <a:t>2006 Phase I</a:t>
            </a:r>
          </a:p>
        </p:txBody>
      </p:sp>
      <p:sp>
        <p:nvSpPr>
          <p:cNvPr id="9" name="TextBox 8">
            <a:extLst>
              <a:ext uri="{FF2B5EF4-FFF2-40B4-BE49-F238E27FC236}">
                <a16:creationId xmlns:a16="http://schemas.microsoft.com/office/drawing/2014/main" id="{B226C5D7-F1EF-A3DC-231C-4F868FD2A388}"/>
              </a:ext>
            </a:extLst>
          </p:cNvPr>
          <p:cNvSpPr txBox="1"/>
          <p:nvPr/>
        </p:nvSpPr>
        <p:spPr>
          <a:xfrm>
            <a:off x="7960786" y="6244412"/>
            <a:ext cx="1972927" cy="369332"/>
          </a:xfrm>
          <a:prstGeom prst="rect">
            <a:avLst/>
          </a:prstGeom>
          <a:noFill/>
        </p:spPr>
        <p:txBody>
          <a:bodyPr wrap="square" rtlCol="0">
            <a:spAutoFit/>
          </a:bodyPr>
          <a:lstStyle/>
          <a:p>
            <a:pPr algn="ctr"/>
            <a:r>
              <a:rPr lang="en-US" dirty="0">
                <a:latin typeface="Abadi" panose="020B0604020104020204" pitchFamily="34" charset="0"/>
              </a:rPr>
              <a:t>2010 Phase II</a:t>
            </a:r>
          </a:p>
        </p:txBody>
      </p:sp>
      <p:sp>
        <p:nvSpPr>
          <p:cNvPr id="2" name="Ορθογώνιο 1">
            <a:extLst>
              <a:ext uri="{FF2B5EF4-FFF2-40B4-BE49-F238E27FC236}">
                <a16:creationId xmlns:a16="http://schemas.microsoft.com/office/drawing/2014/main" id="{E6624A12-EE2E-F755-D3F3-F36F7DAB7ED6}"/>
              </a:ext>
            </a:extLst>
          </p:cNvPr>
          <p:cNvSpPr/>
          <p:nvPr/>
        </p:nvSpPr>
        <p:spPr>
          <a:xfrm>
            <a:off x="0" y="0"/>
            <a:ext cx="12192000" cy="6858000"/>
          </a:xfrm>
          <a:prstGeom prst="rect">
            <a:avLst/>
          </a:prstGeom>
          <a:solidFill>
            <a:srgbClr val="4D1434">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70212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5259A5-D9A1-F443-746D-12D62C9E59F1}"/>
            </a:ext>
          </a:extLst>
        </p:cNvPr>
        <p:cNvGrpSpPr/>
        <p:nvPr/>
      </p:nvGrpSpPr>
      <p:grpSpPr>
        <a:xfrm>
          <a:off x="0" y="0"/>
          <a:ext cx="0" cy="0"/>
          <a:chOff x="0" y="0"/>
          <a:chExt cx="0" cy="0"/>
        </a:xfrm>
      </p:grpSpPr>
      <p:sp>
        <p:nvSpPr>
          <p:cNvPr id="58" name="Rectangle 43">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59" name="Rectangle 45">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60" name="Rectangle 47">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61" name="Rectangle 49">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useBgFill="1">
        <p:nvSpPr>
          <p:cNvPr id="62" name="Rectangle 51">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pic>
        <p:nvPicPr>
          <p:cNvPr id="15" name="Θέση περιεχομένου 14"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1489BB64-7A2D-FA08-8DB9-33FA77C374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189" y="723899"/>
            <a:ext cx="6135329" cy="6060359"/>
          </a:xfrm>
          <a:prstGeom prst="rect">
            <a:avLst/>
          </a:prstGeom>
        </p:spPr>
      </p:pic>
      <p:sp>
        <p:nvSpPr>
          <p:cNvPr id="63" name="Rectangle 53">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2" name="Τίτλος 1">
            <a:extLst>
              <a:ext uri="{FF2B5EF4-FFF2-40B4-BE49-F238E27FC236}">
                <a16:creationId xmlns:a16="http://schemas.microsoft.com/office/drawing/2014/main" id="{EACD3EDF-934D-C20F-7AAC-E730A6A343B7}"/>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dirty="0" err="1">
                <a:solidFill>
                  <a:srgbClr val="FFFFFF"/>
                </a:solidFill>
                <a:latin typeface="+mj-lt"/>
              </a:rPr>
              <a:t>Οριζοντι</a:t>
            </a:r>
            <a:r>
              <a:rPr lang="en-US" sz="3600" dirty="0">
                <a:solidFill>
                  <a:srgbClr val="FFFFFF"/>
                </a:solidFill>
                <a:latin typeface="+mj-lt"/>
              </a:rPr>
              <a:t>α ισοτητα στο EU ETS </a:t>
            </a:r>
            <a:br>
              <a:rPr lang="en-US" sz="3600" dirty="0">
                <a:solidFill>
                  <a:srgbClr val="FFFFFF"/>
                </a:solidFill>
                <a:latin typeface="+mj-lt"/>
              </a:rPr>
            </a:br>
            <a:r>
              <a:rPr lang="en-US" sz="3600" dirty="0">
                <a:solidFill>
                  <a:srgbClr val="FFFFFF"/>
                </a:solidFill>
                <a:latin typeface="+mj-lt"/>
              </a:rPr>
              <a:t> Πειραμα 2</a:t>
            </a:r>
          </a:p>
        </p:txBody>
      </p:sp>
      <p:sp>
        <p:nvSpPr>
          <p:cNvPr id="3" name="Ορθογώνιο 2">
            <a:extLst>
              <a:ext uri="{FF2B5EF4-FFF2-40B4-BE49-F238E27FC236}">
                <a16:creationId xmlns:a16="http://schemas.microsoft.com/office/drawing/2014/main" id="{F6806781-A084-221B-D692-49416637645B}"/>
              </a:ext>
            </a:extLst>
          </p:cNvPr>
          <p:cNvSpPr/>
          <p:nvPr/>
        </p:nvSpPr>
        <p:spPr>
          <a:xfrm>
            <a:off x="0" y="17584"/>
            <a:ext cx="12192000" cy="6858000"/>
          </a:xfrm>
          <a:prstGeom prst="rect">
            <a:avLst/>
          </a:prstGeom>
          <a:solidFill>
            <a:srgbClr val="4D1434">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07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E0E720-D746-D624-675E-CB6B9F0BB109}"/>
              </a:ext>
            </a:extLst>
          </p:cNvPr>
          <p:cNvSpPr>
            <a:spLocks noGrp="1"/>
          </p:cNvSpPr>
          <p:nvPr>
            <p:ph type="title"/>
          </p:nvPr>
        </p:nvSpPr>
        <p:spPr/>
        <p:txBody>
          <a:bodyPr/>
          <a:lstStyle/>
          <a:p>
            <a:r>
              <a:rPr lang="el-GR" dirty="0" err="1">
                <a:latin typeface="Georgia" panose="02040502050405020303" pitchFamily="18" charset="0"/>
              </a:rPr>
              <a:t>Μοιραζοντασ</a:t>
            </a:r>
            <a:r>
              <a:rPr lang="el-GR" dirty="0"/>
              <a:t> </a:t>
            </a:r>
            <a:r>
              <a:rPr lang="el-GR" dirty="0" err="1"/>
              <a:t>δικαια</a:t>
            </a:r>
            <a:endParaRPr lang="en-US" dirty="0"/>
          </a:p>
        </p:txBody>
      </p:sp>
      <p:sp>
        <p:nvSpPr>
          <p:cNvPr id="3" name="Θέση κειμένου 2">
            <a:extLst>
              <a:ext uri="{FF2B5EF4-FFF2-40B4-BE49-F238E27FC236}">
                <a16:creationId xmlns:a16="http://schemas.microsoft.com/office/drawing/2014/main" id="{48938B4D-A4CB-B546-0F66-06C845EC85E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4151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F5EF7-5C53-860C-2816-69ED5BDEA5DB}"/>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C4FF7A7B-4ED8-5677-2EB6-CBCB82C78911}"/>
              </a:ext>
            </a:extLst>
          </p:cNvPr>
          <p:cNvSpPr>
            <a:spLocks noGrp="1"/>
          </p:cNvSpPr>
          <p:nvPr>
            <p:ph type="title"/>
          </p:nvPr>
        </p:nvSpPr>
        <p:spPr/>
        <p:txBody>
          <a:bodyPr/>
          <a:lstStyle/>
          <a:p>
            <a:r>
              <a:rPr lang="el-GR" dirty="0" err="1">
                <a:latin typeface="Georgia" panose="02040502050405020303" pitchFamily="18" charset="0"/>
              </a:rPr>
              <a:t>Οριζοντια</a:t>
            </a:r>
            <a:r>
              <a:rPr lang="el-GR" dirty="0">
                <a:latin typeface="Georgia" panose="02040502050405020303" pitchFamily="18" charset="0"/>
              </a:rPr>
              <a:t> </a:t>
            </a:r>
            <a:r>
              <a:rPr lang="el-GR" dirty="0" err="1">
                <a:latin typeface="Georgia" panose="02040502050405020303" pitchFamily="18" charset="0"/>
              </a:rPr>
              <a:t>ισοτητα</a:t>
            </a:r>
            <a:r>
              <a:rPr lang="el-GR" dirty="0">
                <a:latin typeface="Georgia" panose="02040502050405020303" pitchFamily="18" charset="0"/>
              </a:rPr>
              <a:t> σε </a:t>
            </a:r>
            <a:r>
              <a:rPr lang="el-GR" dirty="0" err="1">
                <a:latin typeface="Georgia" panose="02040502050405020303" pitchFamily="18" charset="0"/>
              </a:rPr>
              <a:t>τμηματα</a:t>
            </a:r>
            <a:r>
              <a:rPr lang="el-GR" dirty="0">
                <a:latin typeface="Georgia" panose="02040502050405020303" pitchFamily="18" charset="0"/>
              </a:rPr>
              <a:t> του </a:t>
            </a:r>
            <a:r>
              <a:rPr lang="el-GR" dirty="0" err="1">
                <a:latin typeface="Georgia" panose="02040502050405020303" pitchFamily="18" charset="0"/>
              </a:rPr>
              <a:t>δειγματοσ</a:t>
            </a:r>
            <a:endParaRPr lang="en-US" dirty="0">
              <a:latin typeface="Georgia" panose="02040502050405020303" pitchFamily="18" charset="0"/>
            </a:endParaRPr>
          </a:p>
        </p:txBody>
      </p:sp>
      <p:pic>
        <p:nvPicPr>
          <p:cNvPr id="7" name="Θέση περιεχομένου 6" descr="Εικόνα που περιέχει κείμενο, χάρτης, Άτλας&#10;&#10;Περιγραφή που δημιουργήθηκε αυτόματα">
            <a:extLst>
              <a:ext uri="{FF2B5EF4-FFF2-40B4-BE49-F238E27FC236}">
                <a16:creationId xmlns:a16="http://schemas.microsoft.com/office/drawing/2014/main" id="{C8B0BD2B-58B9-5111-B6C4-5A7A4CA527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820" y="2116732"/>
            <a:ext cx="2758479" cy="2624535"/>
          </a:xfrm>
        </p:spPr>
      </p:pic>
      <p:pic>
        <p:nvPicPr>
          <p:cNvPr id="11" name="Εικόνα 10">
            <a:extLst>
              <a:ext uri="{FF2B5EF4-FFF2-40B4-BE49-F238E27FC236}">
                <a16:creationId xmlns:a16="http://schemas.microsoft.com/office/drawing/2014/main" id="{1A274D53-B114-036F-EBCD-2B7E8C7992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56109" y="1981200"/>
            <a:ext cx="5854700" cy="4391025"/>
          </a:xfrm>
          <a:prstGeom prst="rect">
            <a:avLst/>
          </a:prstGeom>
        </p:spPr>
      </p:pic>
      <p:graphicFrame>
        <p:nvGraphicFramePr>
          <p:cNvPr id="14" name="Πίνακας 13">
            <a:extLst>
              <a:ext uri="{FF2B5EF4-FFF2-40B4-BE49-F238E27FC236}">
                <a16:creationId xmlns:a16="http://schemas.microsoft.com/office/drawing/2014/main" id="{D82E4E49-A218-F0F8-8EFE-11FD0D288194}"/>
              </a:ext>
            </a:extLst>
          </p:cNvPr>
          <p:cNvGraphicFramePr>
            <a:graphicFrameLocks noGrp="1"/>
          </p:cNvGraphicFramePr>
          <p:nvPr>
            <p:extLst>
              <p:ext uri="{D42A27DB-BD31-4B8C-83A1-F6EECF244321}">
                <p14:modId xmlns:p14="http://schemas.microsoft.com/office/powerpoint/2010/main" val="892278679"/>
              </p:ext>
            </p:extLst>
          </p:nvPr>
        </p:nvGraphicFramePr>
        <p:xfrm>
          <a:off x="581191" y="4924084"/>
          <a:ext cx="5006808" cy="1371600"/>
        </p:xfrm>
        <a:graphic>
          <a:graphicData uri="http://schemas.openxmlformats.org/drawingml/2006/table">
            <a:tbl>
              <a:tblPr firstRow="1" bandRow="1">
                <a:tableStyleId>{5C22544A-7EE6-4342-B048-85BDC9FD1C3A}</a:tableStyleId>
              </a:tblPr>
              <a:tblGrid>
                <a:gridCol w="1668936">
                  <a:extLst>
                    <a:ext uri="{9D8B030D-6E8A-4147-A177-3AD203B41FA5}">
                      <a16:colId xmlns:a16="http://schemas.microsoft.com/office/drawing/2014/main" val="983591351"/>
                    </a:ext>
                  </a:extLst>
                </a:gridCol>
                <a:gridCol w="1668936">
                  <a:extLst>
                    <a:ext uri="{9D8B030D-6E8A-4147-A177-3AD203B41FA5}">
                      <a16:colId xmlns:a16="http://schemas.microsoft.com/office/drawing/2014/main" val="499500019"/>
                    </a:ext>
                  </a:extLst>
                </a:gridCol>
                <a:gridCol w="1668936">
                  <a:extLst>
                    <a:ext uri="{9D8B030D-6E8A-4147-A177-3AD203B41FA5}">
                      <a16:colId xmlns:a16="http://schemas.microsoft.com/office/drawing/2014/main" val="3292724836"/>
                    </a:ext>
                  </a:extLst>
                </a:gridCol>
              </a:tblGrid>
              <a:tr h="337933">
                <a:tc gridSpan="3">
                  <a:txBody>
                    <a:bodyPr/>
                    <a:lstStyle/>
                    <a:p>
                      <a:pPr algn="ctr"/>
                      <a:r>
                        <a:rPr lang="el-GR" dirty="0">
                          <a:latin typeface="Georgia" panose="02040502050405020303" pitchFamily="18" charset="0"/>
                        </a:rPr>
                        <a:t>Συνολική παρεχόμενη ενέργεια</a:t>
                      </a:r>
                      <a:r>
                        <a:rPr lang="en-US" dirty="0">
                          <a:latin typeface="Georgia" panose="02040502050405020303" pitchFamily="18" charset="0"/>
                        </a:rPr>
                        <a:t> x energy Intensity</a:t>
                      </a:r>
                      <a:r>
                        <a:rPr lang="el-GR" dirty="0">
                          <a:latin typeface="Georgia" panose="02040502050405020303" pitchFamily="18" charset="0"/>
                        </a:rPr>
                        <a:t> </a:t>
                      </a:r>
                      <a:r>
                        <a:rPr lang="en-US" dirty="0">
                          <a:latin typeface="Georgia" panose="02040502050405020303" pitchFamily="18" charset="0"/>
                        </a:rPr>
                        <a:t>(r^2) </a:t>
                      </a:r>
                      <a:r>
                        <a:rPr lang="el-GR" dirty="0">
                          <a:latin typeface="Georgia" panose="02040502050405020303" pitchFamily="18" charset="0"/>
                        </a:rPr>
                        <a:t>Φάση ΙΙΙ</a:t>
                      </a:r>
                      <a:endParaRPr lang="en-US" dirty="0">
                        <a:latin typeface="Georgia" panose="02040502050405020303" pitchFamily="18"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59546045"/>
                  </a:ext>
                </a:extLst>
              </a:tr>
              <a:tr h="337933">
                <a:tc>
                  <a:txBody>
                    <a:bodyPr/>
                    <a:lstStyle/>
                    <a:p>
                      <a:r>
                        <a:rPr lang="el-GR" dirty="0">
                          <a:solidFill>
                            <a:srgbClr val="D72F26"/>
                          </a:solidFill>
                          <a:latin typeface="Georgia" panose="02040502050405020303" pitchFamily="18" charset="0"/>
                        </a:rPr>
                        <a:t>Συστάδα 1</a:t>
                      </a:r>
                      <a:endParaRPr lang="en-US" dirty="0">
                        <a:solidFill>
                          <a:srgbClr val="D72F26"/>
                        </a:solidFill>
                        <a:latin typeface="Georgia" panose="02040502050405020303" pitchFamily="18" charset="0"/>
                      </a:endParaRPr>
                    </a:p>
                  </a:txBody>
                  <a:tcPr/>
                </a:tc>
                <a:tc>
                  <a:txBody>
                    <a:bodyPr/>
                    <a:lstStyle/>
                    <a:p>
                      <a:r>
                        <a:rPr lang="el-GR" dirty="0">
                          <a:solidFill>
                            <a:srgbClr val="32A02A"/>
                          </a:solidFill>
                          <a:latin typeface="Georgia" panose="02040502050405020303" pitchFamily="18" charset="0"/>
                        </a:rPr>
                        <a:t>Συστάδα 2 </a:t>
                      </a:r>
                      <a:endParaRPr lang="en-US" dirty="0">
                        <a:solidFill>
                          <a:srgbClr val="32A02A"/>
                        </a:solidFill>
                        <a:latin typeface="Georgia" panose="02040502050405020303" pitchFamily="18" charset="0"/>
                      </a:endParaRPr>
                    </a:p>
                  </a:txBody>
                  <a:tcPr/>
                </a:tc>
                <a:tc>
                  <a:txBody>
                    <a:bodyPr/>
                    <a:lstStyle/>
                    <a:p>
                      <a:r>
                        <a:rPr lang="el-GR" dirty="0">
                          <a:solidFill>
                            <a:srgbClr val="1C91C0"/>
                          </a:solidFill>
                          <a:latin typeface="Georgia" panose="02040502050405020303" pitchFamily="18" charset="0"/>
                        </a:rPr>
                        <a:t>Συστάδα 3</a:t>
                      </a:r>
                      <a:endParaRPr lang="en-US" dirty="0">
                        <a:solidFill>
                          <a:srgbClr val="1C91C0"/>
                        </a:solidFill>
                        <a:latin typeface="Georgia" panose="02040502050405020303" pitchFamily="18" charset="0"/>
                      </a:endParaRPr>
                    </a:p>
                  </a:txBody>
                  <a:tcPr/>
                </a:tc>
                <a:extLst>
                  <a:ext uri="{0D108BD9-81ED-4DB2-BD59-A6C34878D82A}">
                    <a16:rowId xmlns:a16="http://schemas.microsoft.com/office/drawing/2014/main" val="730106978"/>
                  </a:ext>
                </a:extLst>
              </a:tr>
              <a:tr h="337933">
                <a:tc>
                  <a:txBody>
                    <a:bodyPr/>
                    <a:lstStyle/>
                    <a:p>
                      <a:r>
                        <a:rPr lang="en-US" dirty="0">
                          <a:latin typeface="Georgia" panose="02040502050405020303" pitchFamily="18" charset="0"/>
                        </a:rPr>
                        <a:t>0.4269</a:t>
                      </a:r>
                    </a:p>
                  </a:txBody>
                  <a:tcPr/>
                </a:tc>
                <a:tc>
                  <a:txBody>
                    <a:bodyPr/>
                    <a:lstStyle/>
                    <a:p>
                      <a:r>
                        <a:rPr lang="en-US" dirty="0">
                          <a:latin typeface="Georgia" panose="02040502050405020303" pitchFamily="18" charset="0"/>
                        </a:rPr>
                        <a:t>0.5703</a:t>
                      </a:r>
                    </a:p>
                  </a:txBody>
                  <a:tcPr/>
                </a:tc>
                <a:tc>
                  <a:txBody>
                    <a:bodyPr/>
                    <a:lstStyle/>
                    <a:p>
                      <a:r>
                        <a:rPr lang="en-US" dirty="0">
                          <a:latin typeface="Georgia" panose="02040502050405020303" pitchFamily="18" charset="0"/>
                        </a:rPr>
                        <a:t>0.9140</a:t>
                      </a:r>
                    </a:p>
                  </a:txBody>
                  <a:tcPr/>
                </a:tc>
                <a:extLst>
                  <a:ext uri="{0D108BD9-81ED-4DB2-BD59-A6C34878D82A}">
                    <a16:rowId xmlns:a16="http://schemas.microsoft.com/office/drawing/2014/main" val="4096866415"/>
                  </a:ext>
                </a:extLst>
              </a:tr>
            </a:tbl>
          </a:graphicData>
        </a:graphic>
      </p:graphicFrame>
      <p:sp>
        <p:nvSpPr>
          <p:cNvPr id="3" name="Ορθογώνιο 2">
            <a:extLst>
              <a:ext uri="{FF2B5EF4-FFF2-40B4-BE49-F238E27FC236}">
                <a16:creationId xmlns:a16="http://schemas.microsoft.com/office/drawing/2014/main" id="{65302A86-C303-6200-67FC-056944CCD15A}"/>
              </a:ext>
            </a:extLst>
          </p:cNvPr>
          <p:cNvSpPr/>
          <p:nvPr/>
        </p:nvSpPr>
        <p:spPr>
          <a:xfrm>
            <a:off x="0" y="-1"/>
            <a:ext cx="12192000" cy="6858000"/>
          </a:xfrm>
          <a:prstGeom prst="rect">
            <a:avLst/>
          </a:prstGeom>
          <a:solidFill>
            <a:srgbClr val="4D1434">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29024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CBEEE7-517F-6D25-32F4-BDC049910BDA}"/>
            </a:ext>
          </a:extLst>
        </p:cNvPr>
        <p:cNvGrpSpPr/>
        <p:nvPr/>
      </p:nvGrpSpPr>
      <p:grpSpPr>
        <a:xfrm>
          <a:off x="0" y="0"/>
          <a:ext cx="0" cy="0"/>
          <a:chOff x="0" y="0"/>
          <a:chExt cx="0" cy="0"/>
        </a:xfrm>
      </p:grpSpPr>
      <p:sp>
        <p:nvSpPr>
          <p:cNvPr id="37"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38"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39"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40" name="Rectangle 1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useBgFill="1">
        <p:nvSpPr>
          <p:cNvPr id="41" name="Rectangle 18">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pic>
        <p:nvPicPr>
          <p:cNvPr id="6" name="Θέση περιεχομένου 5" descr="Εικόνα που περιέχει κείμενο, γραμμή, διάγραμμα, γράφημα">
            <a:extLst>
              <a:ext uri="{FF2B5EF4-FFF2-40B4-BE49-F238E27FC236}">
                <a16:creationId xmlns:a16="http://schemas.microsoft.com/office/drawing/2014/main" id="{EE8277AB-7F92-62CA-9F19-A2B508920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4046" y="723899"/>
            <a:ext cx="6071616" cy="6071616"/>
          </a:xfrm>
          <a:prstGeom prst="rect">
            <a:avLst/>
          </a:prstGeom>
        </p:spPr>
      </p:pic>
      <p:sp>
        <p:nvSpPr>
          <p:cNvPr id="42" name="Rectangle 20">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2" name="Τίτλος 1">
            <a:extLst>
              <a:ext uri="{FF2B5EF4-FFF2-40B4-BE49-F238E27FC236}">
                <a16:creationId xmlns:a16="http://schemas.microsoft.com/office/drawing/2014/main" id="{28C5FE62-A18B-9A22-F2D0-68B575BCAEE5}"/>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dirty="0" err="1">
                <a:solidFill>
                  <a:srgbClr val="FFFFFF"/>
                </a:solidFill>
                <a:latin typeface="+mj-lt"/>
              </a:rPr>
              <a:t>Οριζοντι</a:t>
            </a:r>
            <a:r>
              <a:rPr lang="en-US" sz="3600" dirty="0">
                <a:solidFill>
                  <a:srgbClr val="FFFFFF"/>
                </a:solidFill>
                <a:latin typeface="+mj-lt"/>
              </a:rPr>
              <a:t>α ισοτητα στο EU ETS </a:t>
            </a:r>
            <a:br>
              <a:rPr lang="en-US" sz="3600" dirty="0">
                <a:solidFill>
                  <a:srgbClr val="FFFFFF"/>
                </a:solidFill>
                <a:latin typeface="+mj-lt"/>
              </a:rPr>
            </a:br>
            <a:r>
              <a:rPr lang="en-US" sz="3600" dirty="0">
                <a:solidFill>
                  <a:srgbClr val="FFFFFF"/>
                </a:solidFill>
                <a:latin typeface="+mj-lt"/>
              </a:rPr>
              <a:t>Πειραμα 2</a:t>
            </a:r>
          </a:p>
        </p:txBody>
      </p:sp>
      <p:sp>
        <p:nvSpPr>
          <p:cNvPr id="3" name="Ορθογώνιο 2">
            <a:extLst>
              <a:ext uri="{FF2B5EF4-FFF2-40B4-BE49-F238E27FC236}">
                <a16:creationId xmlns:a16="http://schemas.microsoft.com/office/drawing/2014/main" id="{7B62E757-D13C-B96E-B2C9-5242D1C9A289}"/>
              </a:ext>
            </a:extLst>
          </p:cNvPr>
          <p:cNvSpPr/>
          <p:nvPr/>
        </p:nvSpPr>
        <p:spPr>
          <a:xfrm>
            <a:off x="0" y="0"/>
            <a:ext cx="12192000" cy="6858000"/>
          </a:xfrm>
          <a:prstGeom prst="rect">
            <a:avLst/>
          </a:prstGeom>
          <a:solidFill>
            <a:srgbClr val="4D1434">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1065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923A6-0343-BE6E-FD8C-EC60AA133815}"/>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C89469DE-8D93-AB13-C4FA-BBA1F395C24A}"/>
              </a:ext>
            </a:extLst>
          </p:cNvPr>
          <p:cNvSpPr>
            <a:spLocks noGrp="1"/>
          </p:cNvSpPr>
          <p:nvPr>
            <p:ph type="title"/>
          </p:nvPr>
        </p:nvSpPr>
        <p:spPr/>
        <p:txBody>
          <a:bodyPr/>
          <a:lstStyle/>
          <a:p>
            <a:r>
              <a:rPr lang="el-GR" dirty="0" err="1">
                <a:latin typeface="Georgia" panose="02040502050405020303" pitchFamily="18" charset="0"/>
              </a:rPr>
              <a:t>Μοιραζοντας</a:t>
            </a:r>
            <a:r>
              <a:rPr lang="el-GR" dirty="0"/>
              <a:t> </a:t>
            </a:r>
            <a:r>
              <a:rPr lang="el-GR" dirty="0" err="1"/>
              <a:t>δικαια</a:t>
            </a:r>
            <a:endParaRPr lang="en-US" dirty="0"/>
          </a:p>
        </p:txBody>
      </p:sp>
      <p:sp>
        <p:nvSpPr>
          <p:cNvPr id="3" name="TextBox 2">
            <a:extLst>
              <a:ext uri="{FF2B5EF4-FFF2-40B4-BE49-F238E27FC236}">
                <a16:creationId xmlns:a16="http://schemas.microsoft.com/office/drawing/2014/main" id="{DE7FEAC0-D313-4A89-554F-2440ED69D1B1}"/>
              </a:ext>
            </a:extLst>
          </p:cNvPr>
          <p:cNvSpPr txBox="1"/>
          <p:nvPr/>
        </p:nvSpPr>
        <p:spPr>
          <a:xfrm>
            <a:off x="492369" y="2277208"/>
            <a:ext cx="10976082" cy="3139321"/>
          </a:xfrm>
          <a:prstGeom prst="rect">
            <a:avLst/>
          </a:prstGeom>
          <a:noFill/>
        </p:spPr>
        <p:txBody>
          <a:bodyPr wrap="none" rtlCol="0">
            <a:spAutoFit/>
          </a:bodyPr>
          <a:lstStyle/>
          <a:p>
            <a:r>
              <a:rPr lang="el-GR" b="1" dirty="0">
                <a:latin typeface="Georgia" panose="02040502050405020303" pitchFamily="18" charset="0"/>
              </a:rPr>
              <a:t>Κάποιος</a:t>
            </a:r>
            <a:r>
              <a:rPr lang="el-GR" dirty="0">
                <a:latin typeface="Georgia" panose="02040502050405020303" pitchFamily="18" charset="0"/>
              </a:rPr>
              <a:t>, μοιράζει </a:t>
            </a:r>
            <a:r>
              <a:rPr lang="el-GR" b="1" dirty="0">
                <a:latin typeface="Georgia" panose="02040502050405020303" pitchFamily="18" charset="0"/>
              </a:rPr>
              <a:t>κάτι</a:t>
            </a:r>
            <a:r>
              <a:rPr lang="el-GR" dirty="0">
                <a:latin typeface="Georgia" panose="02040502050405020303" pitchFamily="18" charset="0"/>
              </a:rPr>
              <a:t>, </a:t>
            </a:r>
            <a:r>
              <a:rPr lang="el-GR" b="1" dirty="0">
                <a:latin typeface="Georgia" panose="02040502050405020303" pitchFamily="18" charset="0"/>
              </a:rPr>
              <a:t>σε κάποιους </a:t>
            </a:r>
            <a:r>
              <a:rPr lang="el-GR" dirty="0">
                <a:latin typeface="Georgia" panose="02040502050405020303" pitchFamily="18" charset="0"/>
              </a:rPr>
              <a:t>που </a:t>
            </a:r>
            <a:r>
              <a:rPr lang="el-GR" b="1" dirty="0">
                <a:latin typeface="Georgia" panose="02040502050405020303" pitchFamily="18" charset="0"/>
              </a:rPr>
              <a:t>επιθυμούν</a:t>
            </a:r>
            <a:r>
              <a:rPr lang="el-GR" dirty="0">
                <a:latin typeface="Georgia" panose="02040502050405020303" pitchFamily="18" charset="0"/>
              </a:rPr>
              <a:t> αυτό το κάτι, χρησιμοποιώντας έναν αλγόριθμο, </a:t>
            </a:r>
          </a:p>
          <a:p>
            <a:r>
              <a:rPr lang="el-GR" dirty="0">
                <a:latin typeface="Georgia" panose="02040502050405020303" pitchFamily="18" charset="0"/>
              </a:rPr>
              <a:t>ο οποίος ακολουθεί κάποιο </a:t>
            </a:r>
            <a:r>
              <a:rPr lang="el-GR" b="1" dirty="0">
                <a:latin typeface="Georgia" panose="02040502050405020303" pitchFamily="18" charset="0"/>
              </a:rPr>
              <a:t>κριτήριο δικαίου</a:t>
            </a:r>
            <a:r>
              <a:rPr lang="el-GR" dirty="0">
                <a:latin typeface="Georgia" panose="02040502050405020303" pitchFamily="18" charset="0"/>
              </a:rPr>
              <a:t>. </a:t>
            </a:r>
          </a:p>
          <a:p>
            <a:pPr marL="742950" lvl="1" indent="-285750">
              <a:buFont typeface="Arial" panose="020B0604020202020204" pitchFamily="34" charset="0"/>
              <a:buChar char="•"/>
            </a:pPr>
            <a:r>
              <a:rPr lang="el-GR" dirty="0">
                <a:latin typeface="Georgia" panose="02040502050405020303" pitchFamily="18" charset="0"/>
              </a:rPr>
              <a:t>Ποιος κάποιος</a:t>
            </a:r>
            <a:r>
              <a:rPr lang="en-US" dirty="0">
                <a:latin typeface="Georgia" panose="02040502050405020303" pitchFamily="18" charset="0"/>
              </a:rPr>
              <a:t>, </a:t>
            </a:r>
            <a:r>
              <a:rPr lang="el-GR" dirty="0">
                <a:latin typeface="Georgia" panose="02040502050405020303" pitchFamily="18" charset="0"/>
              </a:rPr>
              <a:t>σε ποιον κάποιον;</a:t>
            </a:r>
            <a:endParaRPr lang="en-US" dirty="0">
              <a:latin typeface="Georgia" panose="02040502050405020303" pitchFamily="18" charset="0"/>
            </a:endParaRPr>
          </a:p>
          <a:p>
            <a:pPr marL="742950" lvl="1" indent="-285750">
              <a:buFont typeface="Arial" panose="020B0604020202020204" pitchFamily="34" charset="0"/>
              <a:buChar char="•"/>
            </a:pPr>
            <a:endParaRPr lang="el-GR" dirty="0">
              <a:latin typeface="Georgia" panose="02040502050405020303" pitchFamily="18" charset="0"/>
            </a:endParaRPr>
          </a:p>
          <a:p>
            <a:pPr marL="742950" lvl="1" indent="-285750">
              <a:buFont typeface="Arial" panose="020B0604020202020204" pitchFamily="34" charset="0"/>
              <a:buChar char="•"/>
            </a:pPr>
            <a:r>
              <a:rPr lang="el-GR" dirty="0">
                <a:latin typeface="Georgia" panose="02040502050405020303" pitchFamily="18" charset="0"/>
              </a:rPr>
              <a:t>Τι κάτι;</a:t>
            </a:r>
          </a:p>
          <a:p>
            <a:pPr marL="1200150" lvl="2" indent="-285750">
              <a:buFont typeface="Arial" panose="020B0604020202020204" pitchFamily="34" charset="0"/>
              <a:buChar char="•"/>
            </a:pPr>
            <a:r>
              <a:rPr lang="el-GR" dirty="0">
                <a:latin typeface="Georgia" panose="02040502050405020303" pitchFamily="18" charset="0"/>
              </a:rPr>
              <a:t>Διαιρείται ή είναι διακριτό;</a:t>
            </a:r>
          </a:p>
          <a:p>
            <a:pPr marL="1200150" lvl="2" indent="-285750">
              <a:buFont typeface="Arial" panose="020B0604020202020204" pitchFamily="34" charset="0"/>
              <a:buChar char="•"/>
            </a:pPr>
            <a:r>
              <a:rPr lang="el-GR" dirty="0">
                <a:latin typeface="Georgia" panose="02040502050405020303" pitchFamily="18" charset="0"/>
              </a:rPr>
              <a:t>Ομοιόμορφο ή διαφέρει;</a:t>
            </a:r>
            <a:endParaRPr lang="en-US" dirty="0">
              <a:latin typeface="Georgia" panose="02040502050405020303" pitchFamily="18" charset="0"/>
            </a:endParaRPr>
          </a:p>
          <a:p>
            <a:pPr marL="742950" lvl="1" indent="-285750">
              <a:buFont typeface="Arial" panose="020B0604020202020204" pitchFamily="34" charset="0"/>
              <a:buChar char="•"/>
            </a:pPr>
            <a:endParaRPr lang="el-GR" dirty="0">
              <a:latin typeface="Georgia" panose="02040502050405020303" pitchFamily="18" charset="0"/>
            </a:endParaRPr>
          </a:p>
          <a:p>
            <a:pPr marL="742950" lvl="1" indent="-285750">
              <a:buFont typeface="Arial" panose="020B0604020202020204" pitchFamily="34" charset="0"/>
              <a:buChar char="•"/>
            </a:pPr>
            <a:r>
              <a:rPr lang="el-GR" dirty="0">
                <a:latin typeface="Georgia" panose="02040502050405020303" pitchFamily="18" charset="0"/>
              </a:rPr>
              <a:t>Κριτήριο δικαίου;</a:t>
            </a:r>
          </a:p>
          <a:p>
            <a:pPr marL="1200150" lvl="2" indent="-285750">
              <a:buFont typeface="Arial" panose="020B0604020202020204" pitchFamily="34" charset="0"/>
              <a:buChar char="•"/>
            </a:pPr>
            <a:r>
              <a:rPr lang="el-GR" dirty="0">
                <a:latin typeface="Georgia" panose="02040502050405020303" pitchFamily="18" charset="0"/>
              </a:rPr>
              <a:t>Εξισωτικά</a:t>
            </a:r>
            <a:r>
              <a:rPr lang="en-US" dirty="0">
                <a:latin typeface="Georgia" panose="02040502050405020303" pitchFamily="18" charset="0"/>
              </a:rPr>
              <a:t> (equitable).</a:t>
            </a:r>
            <a:endParaRPr lang="el-GR" dirty="0">
              <a:latin typeface="Georgia" panose="02040502050405020303" pitchFamily="18" charset="0"/>
            </a:endParaRPr>
          </a:p>
          <a:p>
            <a:pPr marL="1200150" lvl="2" indent="-285750">
              <a:buFont typeface="Arial" panose="020B0604020202020204" pitchFamily="34" charset="0"/>
              <a:buChar char="•"/>
            </a:pPr>
            <a:r>
              <a:rPr lang="el-GR" dirty="0">
                <a:latin typeface="Georgia" panose="02040502050405020303" pitchFamily="18" charset="0"/>
              </a:rPr>
              <a:t>Άνευ φθόνου (</a:t>
            </a:r>
            <a:r>
              <a:rPr lang="en-US" dirty="0">
                <a:latin typeface="Georgia" panose="02040502050405020303" pitchFamily="18" charset="0"/>
              </a:rPr>
              <a:t>Envy-Free).</a:t>
            </a:r>
            <a:endParaRPr lang="el-GR" dirty="0">
              <a:latin typeface="Georgia" panose="02040502050405020303" pitchFamily="18" charset="0"/>
            </a:endParaRPr>
          </a:p>
        </p:txBody>
      </p:sp>
    </p:spTree>
    <p:extLst>
      <p:ext uri="{BB962C8B-B14F-4D97-AF65-F5344CB8AC3E}">
        <p14:creationId xmlns:p14="http://schemas.microsoft.com/office/powerpoint/2010/main" val="332194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5CB93-03E1-59FC-FBCD-D89290D9A755}"/>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EA48AAD7-D144-77F3-4F08-CBEBD743FBFA}"/>
              </a:ext>
            </a:extLst>
          </p:cNvPr>
          <p:cNvSpPr>
            <a:spLocks noGrp="1"/>
          </p:cNvSpPr>
          <p:nvPr>
            <p:ph type="title"/>
          </p:nvPr>
        </p:nvSpPr>
        <p:spPr/>
        <p:txBody>
          <a:bodyPr/>
          <a:lstStyle/>
          <a:p>
            <a:r>
              <a:rPr lang="el-GR" dirty="0" err="1">
                <a:latin typeface="Georgia" panose="02040502050405020303" pitchFamily="18" charset="0"/>
              </a:rPr>
              <a:t>Μοιραζοντας</a:t>
            </a:r>
            <a:r>
              <a:rPr lang="el-GR" dirty="0"/>
              <a:t> </a:t>
            </a:r>
            <a:r>
              <a:rPr lang="el-GR" dirty="0" err="1"/>
              <a:t>δικαια</a:t>
            </a:r>
            <a:endParaRPr lang="en-US" dirty="0"/>
          </a:p>
        </p:txBody>
      </p:sp>
      <p:sp>
        <p:nvSpPr>
          <p:cNvPr id="3" name="TextBox 2">
            <a:extLst>
              <a:ext uri="{FF2B5EF4-FFF2-40B4-BE49-F238E27FC236}">
                <a16:creationId xmlns:a16="http://schemas.microsoft.com/office/drawing/2014/main" id="{9F341824-4B66-6DEC-BBAF-830E8934DD20}"/>
              </a:ext>
            </a:extLst>
          </p:cNvPr>
          <p:cNvSpPr txBox="1"/>
          <p:nvPr/>
        </p:nvSpPr>
        <p:spPr>
          <a:xfrm>
            <a:off x="492369" y="2277208"/>
            <a:ext cx="9297738" cy="1200329"/>
          </a:xfrm>
          <a:prstGeom prst="rect">
            <a:avLst/>
          </a:prstGeom>
          <a:noFill/>
        </p:spPr>
        <p:txBody>
          <a:bodyPr wrap="none" rtlCol="0">
            <a:spAutoFit/>
          </a:bodyPr>
          <a:lstStyle/>
          <a:p>
            <a:r>
              <a:rPr lang="el-GR" dirty="0">
                <a:latin typeface="Georgia" panose="02040502050405020303" pitchFamily="18" charset="0"/>
              </a:rPr>
              <a:t>«Ίσοι πρέπει να αντιμετωπίζονται με ίδιο τρόπο και διαφορετικοί με διαφορετικό τρόπο, </a:t>
            </a:r>
          </a:p>
          <a:p>
            <a:r>
              <a:rPr lang="el-GR" dirty="0">
                <a:latin typeface="Georgia" panose="02040502050405020303" pitchFamily="18" charset="0"/>
              </a:rPr>
              <a:t>ανάλογα με την σχετικότητα των χαρακτηριστικών τους.» Αριστοτέλης</a:t>
            </a:r>
          </a:p>
          <a:p>
            <a:endParaRPr lang="el-GR"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Herve Moulin:</a:t>
            </a:r>
          </a:p>
        </p:txBody>
      </p:sp>
      <p:sp>
        <p:nvSpPr>
          <p:cNvPr id="4" name="Ορθογώνιο: Στρογγύλεμα γωνιών 3">
            <a:extLst>
              <a:ext uri="{FF2B5EF4-FFF2-40B4-BE49-F238E27FC236}">
                <a16:creationId xmlns:a16="http://schemas.microsoft.com/office/drawing/2014/main" id="{AE0D8868-7049-69A9-AEA3-9B5F8FFE028A}"/>
              </a:ext>
            </a:extLst>
          </p:cNvPr>
          <p:cNvSpPr/>
          <p:nvPr/>
        </p:nvSpPr>
        <p:spPr>
          <a:xfrm>
            <a:off x="3362013" y="3200400"/>
            <a:ext cx="501904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latin typeface="Georgia" panose="02040502050405020303" pitchFamily="18" charset="0"/>
              </a:rPr>
              <a:t>Οι παίκτες διαφέρουν, ευθύνονται για αυτό;</a:t>
            </a:r>
            <a:endParaRPr lang="en-US" dirty="0">
              <a:latin typeface="Georgia" panose="02040502050405020303" pitchFamily="18" charset="0"/>
            </a:endParaRPr>
          </a:p>
        </p:txBody>
      </p:sp>
      <p:sp>
        <p:nvSpPr>
          <p:cNvPr id="5" name="Ορθογώνιο: Στρογγύλεμα γωνιών 4">
            <a:extLst>
              <a:ext uri="{FF2B5EF4-FFF2-40B4-BE49-F238E27FC236}">
                <a16:creationId xmlns:a16="http://schemas.microsoft.com/office/drawing/2014/main" id="{7E178904-0382-D83C-667A-7A90EB0B2F47}"/>
              </a:ext>
            </a:extLst>
          </p:cNvPr>
          <p:cNvSpPr/>
          <p:nvPr/>
        </p:nvSpPr>
        <p:spPr>
          <a:xfrm>
            <a:off x="2401893" y="4088963"/>
            <a:ext cx="192024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latin typeface="Georgia" panose="02040502050405020303" pitchFamily="18" charset="0"/>
              </a:rPr>
              <a:t>Αποζημίωση</a:t>
            </a:r>
            <a:endParaRPr lang="en-US" dirty="0">
              <a:latin typeface="Georgia" panose="02040502050405020303" pitchFamily="18" charset="0"/>
            </a:endParaRPr>
          </a:p>
        </p:txBody>
      </p:sp>
      <p:sp>
        <p:nvSpPr>
          <p:cNvPr id="7" name="Ορθογώνιο: Στρογγύλεμα γωνιών 6">
            <a:extLst>
              <a:ext uri="{FF2B5EF4-FFF2-40B4-BE49-F238E27FC236}">
                <a16:creationId xmlns:a16="http://schemas.microsoft.com/office/drawing/2014/main" id="{3CA74544-7907-0783-AF00-62B7D7BCEB63}"/>
              </a:ext>
            </a:extLst>
          </p:cNvPr>
          <p:cNvSpPr/>
          <p:nvPr/>
        </p:nvSpPr>
        <p:spPr>
          <a:xfrm>
            <a:off x="7420933" y="4088963"/>
            <a:ext cx="192024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latin typeface="Georgia" panose="02040502050405020303" pitchFamily="18" charset="0"/>
              </a:rPr>
              <a:t>Επιβράβευση</a:t>
            </a:r>
            <a:endParaRPr lang="en-US" dirty="0">
              <a:latin typeface="Georgia" panose="02040502050405020303" pitchFamily="18" charset="0"/>
            </a:endParaRPr>
          </a:p>
        </p:txBody>
      </p:sp>
      <p:cxnSp>
        <p:nvCxnSpPr>
          <p:cNvPr id="9" name="Ευθύγραμμο βέλος σύνδεσης 8">
            <a:extLst>
              <a:ext uri="{FF2B5EF4-FFF2-40B4-BE49-F238E27FC236}">
                <a16:creationId xmlns:a16="http://schemas.microsoft.com/office/drawing/2014/main" id="{706052A1-008E-8E23-7744-015A416D041E}"/>
              </a:ext>
            </a:extLst>
          </p:cNvPr>
          <p:cNvCxnSpPr>
            <a:endCxn id="5" idx="3"/>
          </p:cNvCxnSpPr>
          <p:nvPr/>
        </p:nvCxnSpPr>
        <p:spPr>
          <a:xfrm flipH="1">
            <a:off x="4322133" y="3657600"/>
            <a:ext cx="1549400" cy="659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Ευθύγραμμο βέλος σύνδεσης 10">
            <a:extLst>
              <a:ext uri="{FF2B5EF4-FFF2-40B4-BE49-F238E27FC236}">
                <a16:creationId xmlns:a16="http://schemas.microsoft.com/office/drawing/2014/main" id="{133A1A17-70FA-48DC-31B3-2D0C9BFD56B5}"/>
              </a:ext>
            </a:extLst>
          </p:cNvPr>
          <p:cNvCxnSpPr>
            <a:stCxn id="4" idx="2"/>
            <a:endCxn id="7" idx="1"/>
          </p:cNvCxnSpPr>
          <p:nvPr/>
        </p:nvCxnSpPr>
        <p:spPr>
          <a:xfrm>
            <a:off x="5871533" y="3657600"/>
            <a:ext cx="1549400" cy="659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Ορθογώνιο: Στρογγύλεμα γωνιών 11">
            <a:extLst>
              <a:ext uri="{FF2B5EF4-FFF2-40B4-BE49-F238E27FC236}">
                <a16:creationId xmlns:a16="http://schemas.microsoft.com/office/drawing/2014/main" id="{9D5B3CCA-0BD8-0307-D172-11CC85EFD289}"/>
              </a:ext>
            </a:extLst>
          </p:cNvPr>
          <p:cNvSpPr/>
          <p:nvPr/>
        </p:nvSpPr>
        <p:spPr>
          <a:xfrm>
            <a:off x="2401893" y="5764489"/>
            <a:ext cx="249428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latin typeface="Georgia" panose="02040502050405020303" pitchFamily="18" charset="0"/>
              </a:rPr>
              <a:t>Εξωγενή δικαιώματα</a:t>
            </a:r>
            <a:endParaRPr lang="en-US" dirty="0">
              <a:latin typeface="Georgia" panose="02040502050405020303" pitchFamily="18" charset="0"/>
            </a:endParaRPr>
          </a:p>
        </p:txBody>
      </p:sp>
      <p:sp>
        <p:nvSpPr>
          <p:cNvPr id="14" name="Ορθογώνιο: Στρογγύλεμα γωνιών 13">
            <a:extLst>
              <a:ext uri="{FF2B5EF4-FFF2-40B4-BE49-F238E27FC236}">
                <a16:creationId xmlns:a16="http://schemas.microsoft.com/office/drawing/2014/main" id="{5F0A3B10-A6E4-917B-67C9-F7DD67C924F4}"/>
              </a:ext>
            </a:extLst>
          </p:cNvPr>
          <p:cNvSpPr/>
          <p:nvPr/>
        </p:nvSpPr>
        <p:spPr>
          <a:xfrm>
            <a:off x="7420933" y="5764489"/>
            <a:ext cx="192024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latin typeface="Georgia" panose="02040502050405020303" pitchFamily="18" charset="0"/>
              </a:rPr>
              <a:t>Καταλληλόλητα</a:t>
            </a:r>
            <a:endParaRPr lang="en-US" dirty="0">
              <a:latin typeface="Georgia" panose="02040502050405020303" pitchFamily="18" charset="0"/>
            </a:endParaRPr>
          </a:p>
        </p:txBody>
      </p:sp>
      <p:sp>
        <p:nvSpPr>
          <p:cNvPr id="15" name="Ορθογώνιο: Στρογγύλεμα γωνιών 14">
            <a:extLst>
              <a:ext uri="{FF2B5EF4-FFF2-40B4-BE49-F238E27FC236}">
                <a16:creationId xmlns:a16="http://schemas.microsoft.com/office/drawing/2014/main" id="{84B7DE63-2546-C3EB-8742-30C222E3BA1B}"/>
              </a:ext>
            </a:extLst>
          </p:cNvPr>
          <p:cNvSpPr/>
          <p:nvPr/>
        </p:nvSpPr>
        <p:spPr>
          <a:xfrm rot="20196826">
            <a:off x="4640597" y="3911105"/>
            <a:ext cx="660400" cy="2513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sz="1600" dirty="0"/>
              <a:t>όχι</a:t>
            </a:r>
            <a:endParaRPr lang="en-US" sz="1600" dirty="0"/>
          </a:p>
        </p:txBody>
      </p:sp>
      <p:sp>
        <p:nvSpPr>
          <p:cNvPr id="16" name="Ορθογώνιο: Στρογγύλεμα γωνιών 15">
            <a:extLst>
              <a:ext uri="{FF2B5EF4-FFF2-40B4-BE49-F238E27FC236}">
                <a16:creationId xmlns:a16="http://schemas.microsoft.com/office/drawing/2014/main" id="{5944CF50-1AA7-8D3F-AE4A-231112E8B2A5}"/>
              </a:ext>
            </a:extLst>
          </p:cNvPr>
          <p:cNvSpPr/>
          <p:nvPr/>
        </p:nvSpPr>
        <p:spPr>
          <a:xfrm rot="1433675">
            <a:off x="6316033" y="3879435"/>
            <a:ext cx="660400" cy="2513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sz="1600" dirty="0"/>
              <a:t>ναι</a:t>
            </a:r>
            <a:endParaRPr lang="en-US" sz="1600" dirty="0"/>
          </a:p>
        </p:txBody>
      </p:sp>
      <p:sp>
        <p:nvSpPr>
          <p:cNvPr id="18" name="Ορθογώνιο: Στρογγύλεμα γωνιών 17">
            <a:extLst>
              <a:ext uri="{FF2B5EF4-FFF2-40B4-BE49-F238E27FC236}">
                <a16:creationId xmlns:a16="http://schemas.microsoft.com/office/drawing/2014/main" id="{B5440153-0564-1736-A190-DA88BE35EE34}"/>
              </a:ext>
            </a:extLst>
          </p:cNvPr>
          <p:cNvSpPr/>
          <p:nvPr/>
        </p:nvSpPr>
        <p:spPr>
          <a:xfrm>
            <a:off x="3362013" y="5069848"/>
            <a:ext cx="501904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latin typeface="Georgia" panose="02040502050405020303" pitchFamily="18" charset="0"/>
              </a:rPr>
              <a:t>Επιπλέον αρχές δικαίου;</a:t>
            </a:r>
            <a:endParaRPr lang="en-US" dirty="0">
              <a:latin typeface="Georgia" panose="02040502050405020303" pitchFamily="18" charset="0"/>
            </a:endParaRPr>
          </a:p>
        </p:txBody>
      </p:sp>
    </p:spTree>
    <p:extLst>
      <p:ext uri="{BB962C8B-B14F-4D97-AF65-F5344CB8AC3E}">
        <p14:creationId xmlns:p14="http://schemas.microsoft.com/office/powerpoint/2010/main" val="60785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52555-3D9B-9BD2-3E36-3CD4E9D2480D}"/>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62FF9AFD-A7C7-1F94-FEED-F2E687E01C71}"/>
              </a:ext>
            </a:extLst>
          </p:cNvPr>
          <p:cNvSpPr>
            <a:spLocks noGrp="1"/>
          </p:cNvSpPr>
          <p:nvPr>
            <p:ph type="title"/>
          </p:nvPr>
        </p:nvSpPr>
        <p:spPr/>
        <p:txBody>
          <a:bodyPr/>
          <a:lstStyle/>
          <a:p>
            <a:r>
              <a:rPr lang="el-GR" dirty="0" err="1">
                <a:latin typeface="Georgia" panose="02040502050405020303" pitchFamily="18" charset="0"/>
              </a:rPr>
              <a:t>Μοιραζοντας</a:t>
            </a:r>
            <a:r>
              <a:rPr lang="el-GR" dirty="0">
                <a:latin typeface="Georgia" panose="02040502050405020303" pitchFamily="18" charset="0"/>
              </a:rPr>
              <a:t> </a:t>
            </a:r>
            <a:r>
              <a:rPr lang="el-GR" dirty="0" err="1">
                <a:latin typeface="Georgia" panose="02040502050405020303" pitchFamily="18" charset="0"/>
              </a:rPr>
              <a:t>δικαια</a:t>
            </a:r>
            <a:r>
              <a:rPr lang="en-US" dirty="0">
                <a:latin typeface="Georgia" panose="02040502050405020303" pitchFamily="18" charset="0"/>
              </a:rPr>
              <a:t> – </a:t>
            </a:r>
            <a:r>
              <a:rPr lang="el-GR" dirty="0" err="1">
                <a:latin typeface="Georgia" panose="02040502050405020303" pitchFamily="18" charset="0"/>
              </a:rPr>
              <a:t>Παραδειγμα</a:t>
            </a:r>
            <a:r>
              <a:rPr lang="el-GR" dirty="0">
                <a:latin typeface="Georgia" panose="02040502050405020303" pitchFamily="18" charset="0"/>
              </a:rPr>
              <a:t> (</a:t>
            </a:r>
            <a:r>
              <a:rPr lang="en-US" dirty="0">
                <a:latin typeface="Georgia" panose="02040502050405020303" pitchFamily="18" charset="0"/>
              </a:rPr>
              <a:t>Herve Moulin</a:t>
            </a:r>
            <a:r>
              <a:rPr lang="el-GR" dirty="0">
                <a:latin typeface="Georgia" panose="02040502050405020303" pitchFamily="18" charset="0"/>
              </a:rPr>
              <a:t>)</a:t>
            </a:r>
            <a:endParaRPr lang="en-US" dirty="0">
              <a:latin typeface="Georgia" panose="02040502050405020303" pitchFamily="18" charset="0"/>
            </a:endParaRPr>
          </a:p>
        </p:txBody>
      </p:sp>
      <p:sp>
        <p:nvSpPr>
          <p:cNvPr id="4" name="TextBox 3">
            <a:extLst>
              <a:ext uri="{FF2B5EF4-FFF2-40B4-BE49-F238E27FC236}">
                <a16:creationId xmlns:a16="http://schemas.microsoft.com/office/drawing/2014/main" id="{67CDBE86-C65F-4EB1-4E4B-37A22C9209EA}"/>
              </a:ext>
            </a:extLst>
          </p:cNvPr>
          <p:cNvSpPr txBox="1"/>
          <p:nvPr/>
        </p:nvSpPr>
        <p:spPr>
          <a:xfrm>
            <a:off x="492369" y="2277208"/>
            <a:ext cx="10171374" cy="3416320"/>
          </a:xfrm>
          <a:prstGeom prst="rect">
            <a:avLst/>
          </a:prstGeom>
          <a:noFill/>
        </p:spPr>
        <p:txBody>
          <a:bodyPr wrap="none" rtlCol="0">
            <a:spAutoFit/>
          </a:bodyPr>
          <a:lstStyle/>
          <a:p>
            <a:pPr marL="285750" indent="-285750">
              <a:buFont typeface="Arial" panose="020B0604020202020204" pitchFamily="34" charset="0"/>
              <a:buChar char="•"/>
            </a:pPr>
            <a:r>
              <a:rPr lang="el-GR" dirty="0">
                <a:latin typeface="Georgia" panose="02040502050405020303" pitchFamily="18" charset="0"/>
              </a:rPr>
              <a:t>Όλες οι άνθρωποι έχουν ίσο δικαίωμα στο να ρυπαίνουν τον πλανήτη. </a:t>
            </a:r>
          </a:p>
          <a:p>
            <a:pPr marL="742950" lvl="1" indent="-285750">
              <a:buFont typeface="Arial" panose="020B0604020202020204" pitchFamily="34" charset="0"/>
              <a:buChar char="•"/>
            </a:pPr>
            <a:r>
              <a:rPr lang="el-GR" dirty="0">
                <a:latin typeface="Georgia" panose="02040502050405020303" pitchFamily="18" charset="0"/>
              </a:rPr>
              <a:t>Εξωγενές δικαίωμα.</a:t>
            </a:r>
          </a:p>
          <a:p>
            <a:endParaRPr lang="el-GR" dirty="0">
              <a:latin typeface="Georgia" panose="02040502050405020303" pitchFamily="18" charset="0"/>
            </a:endParaRPr>
          </a:p>
          <a:p>
            <a:pPr marL="285750" indent="-285750">
              <a:buFont typeface="Arial" panose="020B0604020202020204" pitchFamily="34" charset="0"/>
              <a:buChar char="•"/>
            </a:pPr>
            <a:r>
              <a:rPr lang="el-GR" dirty="0">
                <a:latin typeface="Georgia" panose="02040502050405020303" pitchFamily="18" charset="0"/>
              </a:rPr>
              <a:t>Είναι λογικό που έχουν επενδύσει περισσότερο σε πράσινες τεχνολογίες να πάρουν παραπάνω.</a:t>
            </a:r>
          </a:p>
          <a:p>
            <a:pPr marL="742950" lvl="1" indent="-285750">
              <a:buFont typeface="Arial" panose="020B0604020202020204" pitchFamily="34" charset="0"/>
              <a:buChar char="•"/>
            </a:pPr>
            <a:r>
              <a:rPr lang="el-GR" dirty="0">
                <a:latin typeface="Georgia" panose="02040502050405020303" pitchFamily="18" charset="0"/>
              </a:rPr>
              <a:t>Επιβράβευση.</a:t>
            </a:r>
          </a:p>
          <a:p>
            <a:endParaRPr lang="el-GR" dirty="0">
              <a:latin typeface="Georgia" panose="02040502050405020303" pitchFamily="18" charset="0"/>
            </a:endParaRPr>
          </a:p>
          <a:p>
            <a:pPr marL="285750" indent="-285750">
              <a:buFont typeface="Arial" panose="020B0604020202020204" pitchFamily="34" charset="0"/>
              <a:buChar char="•"/>
            </a:pPr>
            <a:r>
              <a:rPr lang="el-GR" dirty="0">
                <a:latin typeface="Georgia" panose="02040502050405020303" pitchFamily="18" charset="0"/>
              </a:rPr>
              <a:t>Χώρες με χαμηλό ακαθάριστο προϊόν κατά κεφαλήν είναι πρέπει να πάρουν παραπάνω.</a:t>
            </a:r>
          </a:p>
          <a:p>
            <a:pPr marL="742950" lvl="1" indent="-285750">
              <a:buFont typeface="Arial" panose="020B0604020202020204" pitchFamily="34" charset="0"/>
              <a:buChar char="•"/>
            </a:pPr>
            <a:r>
              <a:rPr lang="el-GR" dirty="0">
                <a:latin typeface="Georgia" panose="02040502050405020303" pitchFamily="18" charset="0"/>
              </a:rPr>
              <a:t>Αποζημίωση.</a:t>
            </a:r>
          </a:p>
          <a:p>
            <a:pPr marL="742950" lvl="1" indent="-285750">
              <a:buFont typeface="Arial" panose="020B0604020202020204" pitchFamily="34" charset="0"/>
              <a:buChar char="•"/>
            </a:pPr>
            <a:endParaRPr lang="el-GR" dirty="0">
              <a:latin typeface="Georgia" panose="02040502050405020303" pitchFamily="18" charset="0"/>
            </a:endParaRPr>
          </a:p>
          <a:p>
            <a:pPr marL="285750" indent="-285750">
              <a:buFont typeface="Arial" panose="020B0604020202020204" pitchFamily="34" charset="0"/>
              <a:buChar char="•"/>
            </a:pPr>
            <a:r>
              <a:rPr lang="el-GR" dirty="0">
                <a:latin typeface="Georgia" panose="02040502050405020303" pitchFamily="18" charset="0"/>
              </a:rPr>
              <a:t>Εταιρείες που μπορούν να </a:t>
            </a:r>
            <a:r>
              <a:rPr lang="el-GR" dirty="0" err="1">
                <a:latin typeface="Georgia" panose="02040502050405020303" pitchFamily="18" charset="0"/>
              </a:rPr>
              <a:t>παράξουν</a:t>
            </a:r>
            <a:r>
              <a:rPr lang="el-GR" dirty="0">
                <a:latin typeface="Georgia" panose="02040502050405020303" pitchFamily="18" charset="0"/>
              </a:rPr>
              <a:t> περισσότερο «πλούτο» για λιγότερες </a:t>
            </a:r>
          </a:p>
          <a:p>
            <a:r>
              <a:rPr lang="el-GR" dirty="0">
                <a:latin typeface="Georgia" panose="02040502050405020303" pitchFamily="18" charset="0"/>
              </a:rPr>
              <a:t>άδειες δικαιούνται παραπάνω άδειες.</a:t>
            </a:r>
          </a:p>
          <a:p>
            <a:pPr marL="742950" lvl="1" indent="-285750">
              <a:buFont typeface="Arial" panose="020B0604020202020204" pitchFamily="34" charset="0"/>
              <a:buChar char="•"/>
            </a:pPr>
            <a:r>
              <a:rPr lang="el-GR" dirty="0" err="1">
                <a:latin typeface="Georgia" panose="02040502050405020303" pitchFamily="18" charset="0"/>
              </a:rPr>
              <a:t>Καταλληλότητα</a:t>
            </a:r>
            <a:r>
              <a:rPr lang="el-GR" dirty="0">
                <a:latin typeface="Georgia" panose="02040502050405020303" pitchFamily="18" charset="0"/>
              </a:rPr>
              <a:t>. </a:t>
            </a:r>
          </a:p>
        </p:txBody>
      </p:sp>
    </p:spTree>
    <p:extLst>
      <p:ext uri="{BB962C8B-B14F-4D97-AF65-F5344CB8AC3E}">
        <p14:creationId xmlns:p14="http://schemas.microsoft.com/office/powerpoint/2010/main" val="871652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8517589-33DD-7D4E-CA33-D489CCD5C09D}"/>
              </a:ext>
            </a:extLst>
          </p:cNvPr>
          <p:cNvSpPr>
            <a:spLocks noGrp="1"/>
          </p:cNvSpPr>
          <p:nvPr>
            <p:ph type="title"/>
          </p:nvPr>
        </p:nvSpPr>
        <p:spPr/>
        <p:txBody>
          <a:bodyPr/>
          <a:lstStyle/>
          <a:p>
            <a:r>
              <a:rPr lang="el-GR" dirty="0" err="1">
                <a:latin typeface="Georgia" panose="02040502050405020303" pitchFamily="18" charset="0"/>
              </a:rPr>
              <a:t>Περιεχομενα</a:t>
            </a:r>
            <a:r>
              <a:rPr lang="el-GR" dirty="0">
                <a:latin typeface="Georgia" panose="02040502050405020303" pitchFamily="18" charset="0"/>
              </a:rPr>
              <a:t> </a:t>
            </a:r>
            <a:r>
              <a:rPr lang="el-GR" dirty="0" err="1">
                <a:latin typeface="Georgia" panose="02040502050405020303" pitchFamily="18" charset="0"/>
              </a:rPr>
              <a:t>παρουσιασησ</a:t>
            </a:r>
            <a:endParaRPr lang="en-US" dirty="0">
              <a:latin typeface="Georgia" panose="02040502050405020303" pitchFamily="18" charset="0"/>
            </a:endParaRPr>
          </a:p>
        </p:txBody>
      </p:sp>
      <p:sp>
        <p:nvSpPr>
          <p:cNvPr id="3" name="Θέση περιεχομένου 2">
            <a:extLst>
              <a:ext uri="{FF2B5EF4-FFF2-40B4-BE49-F238E27FC236}">
                <a16:creationId xmlns:a16="http://schemas.microsoft.com/office/drawing/2014/main" id="{8FD80C58-D01D-2DE5-041E-6E65EE54E2C8}"/>
              </a:ext>
            </a:extLst>
          </p:cNvPr>
          <p:cNvSpPr>
            <a:spLocks noGrp="1"/>
          </p:cNvSpPr>
          <p:nvPr>
            <p:ph sz="half" idx="1"/>
          </p:nvPr>
        </p:nvSpPr>
        <p:spPr>
          <a:xfrm>
            <a:off x="581193" y="2228003"/>
            <a:ext cx="11029616" cy="3633047"/>
          </a:xfrm>
        </p:spPr>
        <p:txBody>
          <a:bodyPr/>
          <a:lstStyle/>
          <a:p>
            <a:r>
              <a:rPr lang="el-GR" dirty="0">
                <a:latin typeface="Georgia" panose="02040502050405020303" pitchFamily="18" charset="0"/>
              </a:rPr>
              <a:t>Πηγές δεδομένων.</a:t>
            </a:r>
          </a:p>
          <a:p>
            <a:r>
              <a:rPr lang="el-GR" dirty="0">
                <a:latin typeface="Georgia" panose="02040502050405020303" pitchFamily="18" charset="0"/>
              </a:rPr>
              <a:t>Εξερεύνηση οριζόντιας ισότητας από την πλευρά των χωρών. </a:t>
            </a:r>
          </a:p>
          <a:p>
            <a:r>
              <a:rPr lang="el-GR" dirty="0">
                <a:latin typeface="Georgia" panose="02040502050405020303" pitchFamily="18" charset="0"/>
              </a:rPr>
              <a:t>Πρόταση ενός Γραμμικού μηχανισμού για την διανομή των αδειών.</a:t>
            </a:r>
          </a:p>
          <a:p>
            <a:r>
              <a:rPr lang="el-GR" dirty="0">
                <a:latin typeface="Georgia" panose="02040502050405020303" pitchFamily="18" charset="0"/>
              </a:rPr>
              <a:t>Επισκόπηση μίας άλλης προσέγγισης.</a:t>
            </a:r>
          </a:p>
          <a:p>
            <a:r>
              <a:rPr lang="el-GR" dirty="0">
                <a:latin typeface="Georgia" panose="02040502050405020303" pitchFamily="18" charset="0"/>
              </a:rPr>
              <a:t>Σύγκριση των δύο προσεγγίσεων.  </a:t>
            </a:r>
          </a:p>
        </p:txBody>
      </p:sp>
    </p:spTree>
    <p:extLst>
      <p:ext uri="{BB962C8B-B14F-4D97-AF65-F5344CB8AC3E}">
        <p14:creationId xmlns:p14="http://schemas.microsoft.com/office/powerpoint/2010/main" val="336900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2F1E4-9C25-C06D-14A0-3A4688572F04}"/>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0FAFBFEE-6949-2858-7E3A-BE3F7D1FEBCC}"/>
              </a:ext>
            </a:extLst>
          </p:cNvPr>
          <p:cNvSpPr>
            <a:spLocks noGrp="1"/>
          </p:cNvSpPr>
          <p:nvPr>
            <p:ph type="title"/>
          </p:nvPr>
        </p:nvSpPr>
        <p:spPr/>
        <p:txBody>
          <a:bodyPr/>
          <a:lstStyle/>
          <a:p>
            <a:r>
              <a:rPr lang="el-GR" dirty="0" err="1"/>
              <a:t>Πηγεσ</a:t>
            </a:r>
            <a:r>
              <a:rPr lang="el-GR" dirty="0"/>
              <a:t> </a:t>
            </a:r>
            <a:r>
              <a:rPr lang="el-GR" dirty="0" err="1"/>
              <a:t>ΔΕΔΟΜΕΝων</a:t>
            </a:r>
            <a:endParaRPr lang="en-US" dirty="0"/>
          </a:p>
        </p:txBody>
      </p:sp>
      <p:sp>
        <p:nvSpPr>
          <p:cNvPr id="3" name="Θέση κειμένου 2">
            <a:extLst>
              <a:ext uri="{FF2B5EF4-FFF2-40B4-BE49-F238E27FC236}">
                <a16:creationId xmlns:a16="http://schemas.microsoft.com/office/drawing/2014/main" id="{56D6E9B7-4460-C26C-C9C4-B969BE66815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616224"/>
      </p:ext>
    </p:extLst>
  </p:cSld>
  <p:clrMapOvr>
    <a:masterClrMapping/>
  </p:clrMapOvr>
</p:sld>
</file>

<file path=ppt/theme/theme1.xml><?xml version="1.0" encoding="utf-8"?>
<a:theme xmlns:a="http://schemas.openxmlformats.org/drawingml/2006/main" name="Μέρισμα">
  <a:themeElements>
    <a:clrScheme name="Μέρισμα">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Μέρισμα">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Μέρισμα">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TM03457464[[fn=Μέρισμα]]</Template>
  <TotalTime>5000</TotalTime>
  <Words>1557</Words>
  <Application>Microsoft Office PowerPoint</Application>
  <PresentationFormat>Ευρεία οθόνη</PresentationFormat>
  <Paragraphs>308</Paragraphs>
  <Slides>41</Slides>
  <Notes>2</Notes>
  <HiddenSlides>0</HiddenSlides>
  <MMClips>0</MMClips>
  <ScaleCrop>false</ScaleCrop>
  <HeadingPairs>
    <vt:vector size="6" baseType="variant">
      <vt:variant>
        <vt:lpstr>Γραμματοσειρές που χρησιμοποιούνται</vt:lpstr>
      </vt:variant>
      <vt:variant>
        <vt:i4>8</vt:i4>
      </vt:variant>
      <vt:variant>
        <vt:lpstr>Θέμα</vt:lpstr>
      </vt:variant>
      <vt:variant>
        <vt:i4>1</vt:i4>
      </vt:variant>
      <vt:variant>
        <vt:lpstr>Τίτλοι διαφανειών</vt:lpstr>
      </vt:variant>
      <vt:variant>
        <vt:i4>41</vt:i4>
      </vt:variant>
    </vt:vector>
  </HeadingPairs>
  <TitlesOfParts>
    <vt:vector size="50" baseType="lpstr">
      <vt:lpstr>Microsoft JhengHei</vt:lpstr>
      <vt:lpstr>Abadi</vt:lpstr>
      <vt:lpstr>Arial</vt:lpstr>
      <vt:lpstr>Cambria Math</vt:lpstr>
      <vt:lpstr>Georgia</vt:lpstr>
      <vt:lpstr>Heebo Light</vt:lpstr>
      <vt:lpstr>Helvetica</vt:lpstr>
      <vt:lpstr>Wingdings 2</vt:lpstr>
      <vt:lpstr>Μέρισμα</vt:lpstr>
      <vt:lpstr>Αποδοτικη εξισορροπηση αδειων εκπομπης ϱυπων του ϑερμοκΗπιου στον μηχανισμο EU-ETS</vt:lpstr>
      <vt:lpstr>Εμποριο ρΥπων - EU ETS </vt:lpstr>
      <vt:lpstr>Εμποριο ΡΥπων EU ETS</vt:lpstr>
      <vt:lpstr>Μοιραζοντασ δικαια</vt:lpstr>
      <vt:lpstr>Μοιραζοντας δικαια</vt:lpstr>
      <vt:lpstr>Μοιραζοντας δικαια</vt:lpstr>
      <vt:lpstr>Μοιραζοντας δικαια – Παραδειγμα (Herve Moulin)</vt:lpstr>
      <vt:lpstr>Περιεχομενα παρουσιασησ</vt:lpstr>
      <vt:lpstr>Πηγεσ ΔΕΔΟΜΕΝων</vt:lpstr>
      <vt:lpstr>Πηγεσ Δεδομενων</vt:lpstr>
      <vt:lpstr>Οριζοντια ισοτητα στο EU ETS</vt:lpstr>
      <vt:lpstr>Οριζοντια ισοτητα στο EU ETS   πειραμα 1</vt:lpstr>
      <vt:lpstr>Παρουσίαση του PowerPoint</vt:lpstr>
      <vt:lpstr>Οριζοντια ισοτητα σε τμηματα του δειγματοσ</vt:lpstr>
      <vt:lpstr>Οριζοντια ισοτητα σε τμηματα του δειγματοσ</vt:lpstr>
      <vt:lpstr>Οριζοντια ισοτητα σε τμηματα του δειγματοσ</vt:lpstr>
      <vt:lpstr>Οριζοντια ισοτητα σε τμηματα του δειγματοσ</vt:lpstr>
      <vt:lpstr>Οριζοντια ισοτητα σε τμηματα του δειγματοσ</vt:lpstr>
      <vt:lpstr>Η Διανομη ως προβλημα βελτιστοποιησησ</vt:lpstr>
      <vt:lpstr>Η Διανομη ως προβλημα βελτιστοποιησησ</vt:lpstr>
      <vt:lpstr>Η Διανομη ως προβλημα βελτιστοποιησησ – Παραδειγμα</vt:lpstr>
      <vt:lpstr>Επισκοπηση μιασ διαφορετικης δουλειασ του 2023</vt:lpstr>
      <vt:lpstr>Allocating Emission Permits Efficiently via Uniform Linear Mechanisms, (X. Lin and J. Lu 2023)</vt:lpstr>
      <vt:lpstr>Allocating Emission Permits Efficiently via Uniform Linear Mechanisms, (X. Lin and J. Lu 2023)</vt:lpstr>
      <vt:lpstr>ενα αλλο παραδειγμα απο τη βιβλιογραφια, (X. Lin and J. Lu 2023)</vt:lpstr>
      <vt:lpstr>ενα αλλο παραδειγμα απο τη βιβλιογραφια, (X. Lin and J. Lu 2023)</vt:lpstr>
      <vt:lpstr>Συγκριση των δυο</vt:lpstr>
      <vt:lpstr>Συγκριση των δυο – Συνθετικα δεδομενα</vt:lpstr>
      <vt:lpstr>Συγκριση των δυο – Συνθετικα δεδομενα</vt:lpstr>
      <vt:lpstr>Συγκριση των δυο – Συνθετικα δεδομενα</vt:lpstr>
      <vt:lpstr>Συγκριση των δυο – Συνθετικα δεδομενα</vt:lpstr>
      <vt:lpstr>Συγκριση των δυο</vt:lpstr>
      <vt:lpstr>Συγκριση των δυο</vt:lpstr>
      <vt:lpstr>Μελλοντικεσ προεκτασεισ</vt:lpstr>
      <vt:lpstr>Ευχαριστω πολυ για τον χρονο σας.</vt:lpstr>
      <vt:lpstr>Αριστοτελησ, ηθικα νικομαχεια</vt:lpstr>
      <vt:lpstr>Energy intensity x Total energy Supply</vt:lpstr>
      <vt:lpstr>Παρουσίαση του PowerPoint</vt:lpstr>
      <vt:lpstr>Οριζοντια ισοτητα στο EU ETS   Πειραμα 2</vt:lpstr>
      <vt:lpstr>Οριζοντια ισοτητα σε τμηματα του δειγματοσ</vt:lpstr>
      <vt:lpstr>Οριζοντια ισοτητα στο EU ETS  Πειραμα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Κωνσταντίνος Παπαδόπουλος</dc:creator>
  <cp:lastModifiedBy>Κωνσταντίνος Παπαδόπουλος</cp:lastModifiedBy>
  <cp:revision>12</cp:revision>
  <dcterms:created xsi:type="dcterms:W3CDTF">2024-11-24T08:23:39Z</dcterms:created>
  <dcterms:modified xsi:type="dcterms:W3CDTF">2024-12-04T17:39:08Z</dcterms:modified>
</cp:coreProperties>
</file>