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8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7" r:id="rId9"/>
    <p:sldId id="283" r:id="rId10"/>
    <p:sldId id="265" r:id="rId11"/>
    <p:sldId id="266" r:id="rId12"/>
    <p:sldId id="284" r:id="rId13"/>
    <p:sldId id="268" r:id="rId14"/>
    <p:sldId id="285" r:id="rId15"/>
    <p:sldId id="269" r:id="rId16"/>
    <p:sldId id="270" r:id="rId17"/>
    <p:sldId id="271" r:id="rId18"/>
    <p:sldId id="272" r:id="rId19"/>
    <p:sldId id="286" r:id="rId20"/>
    <p:sldId id="287" r:id="rId21"/>
    <p:sldId id="289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80" r:id="rId31"/>
    <p:sldId id="291" r:id="rId32"/>
    <p:sldId id="292" r:id="rId33"/>
    <p:sldId id="281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Μεσαίο στυ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ebo Light" panose="020F050202020403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ebo Light" panose="020F0502020204030204" pitchFamily="2" charset="-79"/>
              </a:defRPr>
            </a:lvl1pPr>
          </a:lstStyle>
          <a:p>
            <a:fld id="{0F18141F-A1E1-41D1-A9B0-569FAF5C860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ebo Light" panose="020F050202020403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ebo Light" panose="020F0502020204030204" pitchFamily="2" charset="-79"/>
              </a:defRPr>
            </a:lvl1pPr>
          </a:lstStyle>
          <a:p>
            <a:fld id="{DE6F09E7-9F07-408F-B0F7-9B2F1144C6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09E7-9F07-408F-B0F7-9B2F1144C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fld id="{B41EBE0E-46F1-4465-82F9-9D674364B9F2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fld id="{C9665F24-3F61-4419-8200-01701C8A0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8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Heebo Light" panose="020F0502020204030204" pitchFamily="2" charset="-79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3C9F39-AF78-3F8E-ACCD-CD6E2092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err="1">
                <a:latin typeface="Georgia" panose="02040502050405020303" pitchFamily="18" charset="0"/>
              </a:rPr>
              <a:t>Αποδοτικη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εξισορροπηση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αδειων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εκπομπης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ϱυπων</a:t>
            </a:r>
            <a:r>
              <a:rPr lang="el-GR" b="1" dirty="0">
                <a:latin typeface="Georgia" panose="02040502050405020303" pitchFamily="18" charset="0"/>
              </a:rPr>
              <a:t> του </a:t>
            </a:r>
            <a:r>
              <a:rPr lang="el-GR" b="1" dirty="0" err="1">
                <a:latin typeface="Georgia" panose="02040502050405020303" pitchFamily="18" charset="0"/>
              </a:rPr>
              <a:t>ϑερμοκυπιου</a:t>
            </a:r>
            <a:r>
              <a:rPr lang="el-GR" b="1" dirty="0">
                <a:latin typeface="Georgia" panose="02040502050405020303" pitchFamily="18" charset="0"/>
              </a:rPr>
              <a:t> στον </a:t>
            </a:r>
            <a:r>
              <a:rPr lang="el-GR" b="1" dirty="0" err="1">
                <a:latin typeface="Georgia" panose="02040502050405020303" pitchFamily="18" charset="0"/>
              </a:rPr>
              <a:t>μηχανισμο</a:t>
            </a:r>
            <a:r>
              <a:rPr lang="el-GR" b="1" dirty="0">
                <a:latin typeface="Georgia" panose="02040502050405020303" pitchFamily="18" charset="0"/>
              </a:rPr>
              <a:t> EU-ETS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4959407-3E0A-0486-0F4E-713D81D3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400" dirty="0" err="1">
                <a:latin typeface="Georgia" panose="02040502050405020303" pitchFamily="18" charset="0"/>
              </a:rPr>
              <a:t>Κωνσταντινοσ</a:t>
            </a:r>
            <a:r>
              <a:rPr lang="el-GR" sz="1400" dirty="0">
                <a:latin typeface="Helvetica" pitchFamily="2" charset="0"/>
              </a:rPr>
              <a:t> </a:t>
            </a:r>
            <a:r>
              <a:rPr lang="el-GR" sz="1400" dirty="0" err="1">
                <a:latin typeface="Helvetica" pitchFamily="2" charset="0"/>
              </a:rPr>
              <a:t>παπαδοπουλοσ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65CE-0802-A9D7-A1F3-D75E57400A43}"/>
              </a:ext>
            </a:extLst>
          </p:cNvPr>
          <p:cNvSpPr txBox="1"/>
          <p:nvPr/>
        </p:nvSpPr>
        <p:spPr>
          <a:xfrm>
            <a:off x="2490987" y="3960120"/>
            <a:ext cx="717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Επιβλέπων : ∆</a:t>
            </a:r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ημήτριος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Φωτάκης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, Καθηγητής ΕΜΠ</a:t>
            </a:r>
            <a:endParaRPr lang="en-US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l-G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Συνεπιβλέποντες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Αγγελική Μαθιουδάκη</a:t>
            </a:r>
          </a:p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Σωτήριος Δήμος</a:t>
            </a:r>
          </a:p>
        </p:txBody>
      </p:sp>
      <p:pic>
        <p:nvPicPr>
          <p:cNvPr id="7" name="Εικόνα 6" descr="Εικόνα που περιέχει κείμενο, σύμβολο, έμβλημα, εμπρόσθια όψη&#10;&#10;Περιγραφή που δημιουργήθηκε αυτόματα">
            <a:extLst>
              <a:ext uri="{FF2B5EF4-FFF2-40B4-BE49-F238E27FC236}">
                <a16:creationId xmlns:a16="http://schemas.microsoft.com/office/drawing/2014/main" id="{6E652212-59EA-6C96-3871-EA71FBFF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3" y="3760206"/>
            <a:ext cx="1617092" cy="1600159"/>
          </a:xfrm>
          <a:prstGeom prst="rect">
            <a:avLst/>
          </a:prstGeom>
        </p:spPr>
      </p:pic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F0A7D861-6197-6B6D-1C4D-5FC873C91C29}"/>
              </a:ext>
            </a:extLst>
          </p:cNvPr>
          <p:cNvSpPr txBox="1">
            <a:spLocks/>
          </p:cNvSpPr>
          <p:nvPr/>
        </p:nvSpPr>
        <p:spPr>
          <a:xfrm>
            <a:off x="599227" y="570447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Εθνικό Μετσόβιο Πολυτεχνείο</a:t>
            </a:r>
          </a:p>
          <a:p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Σχολή Ηλεκτρολόγων Μηχανικών</a:t>
            </a:r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και Μηχανικών Ηλεκτρονικών Υπολογιστών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4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3EC2C5-F369-E0EB-DDAC-773EAA8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C6C1008-46F9-D657-6D85-9FF9D0C13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9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692F50-EFC7-CD5D-3C1C-154750E1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Οριζοντια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ισοτητα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στο 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</a:rPr>
              <a:t>EU ETS </a:t>
            </a:r>
            <a:b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πειραμα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1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8" name="Θέση περιεχομένου 27">
            <a:extLst>
              <a:ext uri="{FF2B5EF4-FFF2-40B4-BE49-F238E27FC236}">
                <a16:creationId xmlns:a16="http://schemas.microsoft.com/office/drawing/2014/main" id="{ABF3357F-E59E-E4A6-FAE8-7C2B9C8E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pic>
        <p:nvPicPr>
          <p:cNvPr id="34" name="Θέση περιεχομένου 33" descr="Εικόνα που περιέχει στιγμιότυπο οθόνης, γραμμή, νύχτα&#10;&#10;Περιγραφή που δημιουργήθηκε αυτόματα">
            <a:extLst>
              <a:ext uri="{FF2B5EF4-FFF2-40B4-BE49-F238E27FC236}">
                <a16:creationId xmlns:a16="http://schemas.microsoft.com/office/drawing/2014/main" id="{6BA1FEB6-E480-A54B-4E6C-7C2191BDA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69" y="2181225"/>
            <a:ext cx="4044950" cy="4044950"/>
          </a:xfrm>
        </p:spPr>
      </p:pic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980F9FAD-FBB5-B5EC-3059-E952BA5434A4}"/>
              </a:ext>
            </a:extLst>
          </p:cNvPr>
          <p:cNvSpPr/>
          <p:nvPr/>
        </p:nvSpPr>
        <p:spPr>
          <a:xfrm>
            <a:off x="6340830" y="2163190"/>
            <a:ext cx="5404639" cy="4044950"/>
          </a:xfrm>
          <a:prstGeom prst="rect">
            <a:avLst/>
          </a:prstGeom>
          <a:noFill/>
          <a:ln w="38100">
            <a:solidFill>
              <a:srgbClr val="4D1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F5D20-ACBF-0DCE-B263-C488991BC931}"/>
              </a:ext>
            </a:extLst>
          </p:cNvPr>
          <p:cNvSpPr txBox="1"/>
          <p:nvPr/>
        </p:nvSpPr>
        <p:spPr>
          <a:xfrm>
            <a:off x="5713356" y="6327135"/>
            <a:ext cx="7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9673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5C1B30C-9CF2-4A94-98DE-78EB3E31A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A78910-3783-4F13-AB69-E0AE41E3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C4FA5-B0FE-4EFB-8490-3F736533C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7" name="Εικόνα 6" descr="Εικόνα που περιέχει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F6226FD8-B7E8-36DC-0278-87A438F3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1" y="643467"/>
            <a:ext cx="5571067" cy="5571067"/>
          </a:xfrm>
          <a:prstGeom prst="rect">
            <a:avLst/>
          </a:prstGeom>
        </p:spPr>
      </p:pic>
      <p:pic>
        <p:nvPicPr>
          <p:cNvPr id="5" name="Θέση περιεχομένου 4" descr="Εικόνα που περιέχει στιγμιότυπο οθόνη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96606BD-812C-EEDE-FF7A-204777EA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17" y="643467"/>
            <a:ext cx="5571067" cy="5571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2DABD-EE29-B8C3-25A8-B9138879E983}"/>
              </a:ext>
            </a:extLst>
          </p:cNvPr>
          <p:cNvSpPr txBox="1"/>
          <p:nvPr/>
        </p:nvSpPr>
        <p:spPr>
          <a:xfrm>
            <a:off x="2396942" y="6304129"/>
            <a:ext cx="1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2006 Phase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6C5D7-F1EF-A3DC-231C-4F868FD2A388}"/>
              </a:ext>
            </a:extLst>
          </p:cNvPr>
          <p:cNvSpPr txBox="1"/>
          <p:nvPr/>
        </p:nvSpPr>
        <p:spPr>
          <a:xfrm>
            <a:off x="7960786" y="6244412"/>
            <a:ext cx="1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2010 Phase II</a:t>
            </a:r>
          </a:p>
        </p:txBody>
      </p:sp>
    </p:spTree>
    <p:extLst>
      <p:ext uri="{BB962C8B-B14F-4D97-AF65-F5344CB8AC3E}">
        <p14:creationId xmlns:p14="http://schemas.microsoft.com/office/powerpoint/2010/main" val="39702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259A5-D9A1-F443-746D-12D62C9E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6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5" name="Θέση περιεχομένου 14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489BB64-7A2D-FA08-8DB9-33FA77C3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9" y="723899"/>
            <a:ext cx="6135329" cy="6060359"/>
          </a:xfrm>
          <a:prstGeom prst="rect">
            <a:avLst/>
          </a:prstGeom>
        </p:spPr>
      </p:pic>
      <p:sp>
        <p:nvSpPr>
          <p:cNvPr id="63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ACD3EDF-934D-C20F-7AAC-E730A6A3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solidFill>
                  <a:srgbClr val="FFFFFF"/>
                </a:solidFill>
                <a:latin typeface="+mj-lt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α ισοτητα στο EU ETS </a:t>
            </a:r>
            <a:br>
              <a:rPr lang="en-US" sz="3600" dirty="0">
                <a:solidFill>
                  <a:srgbClr val="FFFFFF"/>
                </a:solidFill>
                <a:latin typeface="+mj-lt"/>
              </a:rPr>
            </a:br>
            <a:r>
              <a:rPr lang="en-US" sz="3600" dirty="0">
                <a:solidFill>
                  <a:srgbClr val="FFFFFF"/>
                </a:solidFill>
                <a:latin typeface="+mj-lt"/>
              </a:rPr>
              <a:t> Πειραμα 2</a:t>
            </a:r>
          </a:p>
        </p:txBody>
      </p:sp>
    </p:spTree>
    <p:extLst>
      <p:ext uri="{BB962C8B-B14F-4D97-AF65-F5344CB8AC3E}">
        <p14:creationId xmlns:p14="http://schemas.microsoft.com/office/powerpoint/2010/main" val="8907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BEEE7-517F-6D25-32F4-BDC04991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41" name="Rectangle 1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6" name="Θέση περιεχομένου 5" descr="Εικόνα που περιέχει κείμενο, γραμμή, διάγραμμα, γράφημα">
            <a:extLst>
              <a:ext uri="{FF2B5EF4-FFF2-40B4-BE49-F238E27FC236}">
                <a16:creationId xmlns:a16="http://schemas.microsoft.com/office/drawing/2014/main" id="{EE8277AB-7F92-62CA-9F19-A2B50892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6" y="723899"/>
            <a:ext cx="6071616" cy="6071616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8C5FE62-A18B-9A22-F2D0-68B575B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solidFill>
                  <a:srgbClr val="FFFFFF"/>
                </a:solidFill>
                <a:latin typeface="+mj-lt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α ισοτητα στο EU ETS </a:t>
            </a:r>
            <a:br>
              <a:rPr lang="en-US" sz="3600" dirty="0">
                <a:solidFill>
                  <a:srgbClr val="FFFFFF"/>
                </a:solidFill>
                <a:latin typeface="+mj-lt"/>
              </a:rPr>
            </a:br>
            <a:r>
              <a:rPr lang="en-US" sz="3600" dirty="0">
                <a:solidFill>
                  <a:srgbClr val="FFFFFF"/>
                </a:solidFill>
                <a:latin typeface="+mj-lt"/>
              </a:rPr>
              <a:t>Πειραμα 2</a:t>
            </a:r>
          </a:p>
        </p:txBody>
      </p:sp>
    </p:spTree>
    <p:extLst>
      <p:ext uri="{BB962C8B-B14F-4D97-AF65-F5344CB8AC3E}">
        <p14:creationId xmlns:p14="http://schemas.microsoft.com/office/powerpoint/2010/main" val="4510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1F971-E961-6879-538B-950DBECB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Ορθογώνιο 46">
            <a:extLst>
              <a:ext uri="{FF2B5EF4-FFF2-40B4-BE49-F238E27FC236}">
                <a16:creationId xmlns:a16="http://schemas.microsoft.com/office/drawing/2014/main" id="{3A151806-A39A-A67B-C27A-6643C8B80B85}"/>
              </a:ext>
            </a:extLst>
          </p:cNvPr>
          <p:cNvSpPr/>
          <p:nvPr/>
        </p:nvSpPr>
        <p:spPr>
          <a:xfrm>
            <a:off x="289285" y="604511"/>
            <a:ext cx="11648715" cy="137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Τίτλος 22">
            <a:extLst>
              <a:ext uri="{FF2B5EF4-FFF2-40B4-BE49-F238E27FC236}">
                <a16:creationId xmlns:a16="http://schemas.microsoft.com/office/drawing/2014/main" id="{C9DDDDDF-C924-57FB-2817-0B72647D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593" y="604510"/>
            <a:ext cx="1856167" cy="5812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9" name="Εικόνα 28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704682D-3224-DE08-0A55-44C2211C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75" y="3711321"/>
            <a:ext cx="3009165" cy="3009165"/>
          </a:xfrm>
          <a:prstGeom prst="rect">
            <a:avLst/>
          </a:prstGeom>
        </p:spPr>
      </p:pic>
      <p:pic>
        <p:nvPicPr>
          <p:cNvPr id="31" name="Εικόνα 30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923AB4E-5F21-F90D-D2F3-674C51C9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76" y="604512"/>
            <a:ext cx="3009165" cy="3009165"/>
          </a:xfrm>
          <a:prstGeom prst="rect">
            <a:avLst/>
          </a:prstGeom>
        </p:spPr>
      </p:pic>
      <p:pic>
        <p:nvPicPr>
          <p:cNvPr id="33" name="Εικόνα 32" descr="Εικόνα που περιέχει κείμενο, γραμμή, στιγμιότυπο οθόνη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7C65A24-CFAB-8452-01C6-3B422614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7" y="3711321"/>
            <a:ext cx="3009165" cy="3009165"/>
          </a:xfrm>
          <a:prstGeom prst="rect">
            <a:avLst/>
          </a:prstGeom>
        </p:spPr>
      </p:pic>
      <p:pic>
        <p:nvPicPr>
          <p:cNvPr id="35" name="Εικόνα 34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BE61042-7BC4-18BF-6E9F-4F74C6BCB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7" y="604511"/>
            <a:ext cx="3009165" cy="3009165"/>
          </a:xfrm>
          <a:prstGeom prst="rect">
            <a:avLst/>
          </a:prstGeom>
        </p:spPr>
      </p:pic>
      <p:pic>
        <p:nvPicPr>
          <p:cNvPr id="37" name="Εικόνα 36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A199E06-1029-AD56-CB52-AB20A0B01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" y="604511"/>
            <a:ext cx="3009165" cy="3009165"/>
          </a:xfrm>
          <a:prstGeom prst="rect">
            <a:avLst/>
          </a:prstGeom>
        </p:spPr>
      </p:pic>
      <p:pic>
        <p:nvPicPr>
          <p:cNvPr id="39" name="Εικόνα 38" descr="Εικόνα που περιέχει κείμενο, γραμμή, διάγραμ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46751F0-BA89-C740-96EA-DE7CCAF13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" y="3711321"/>
            <a:ext cx="3009165" cy="3009165"/>
          </a:xfrm>
          <a:prstGeom prst="rect">
            <a:avLst/>
          </a:prstGeom>
        </p:spPr>
      </p:pic>
      <p:sp>
        <p:nvSpPr>
          <p:cNvPr id="46" name="Ορθογώνιο 45">
            <a:extLst>
              <a:ext uri="{FF2B5EF4-FFF2-40B4-BE49-F238E27FC236}">
                <a16:creationId xmlns:a16="http://schemas.microsoft.com/office/drawing/2014/main" id="{D996F6A1-825A-B189-414E-C99E23891A6B}"/>
              </a:ext>
            </a:extLst>
          </p:cNvPr>
          <p:cNvSpPr/>
          <p:nvPr/>
        </p:nvSpPr>
        <p:spPr>
          <a:xfrm>
            <a:off x="9900593" y="604511"/>
            <a:ext cx="1846907" cy="6115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rgbClr val="FFFFFF"/>
                </a:solidFill>
                <a:latin typeface="+mj-lt"/>
              </a:rPr>
              <a:t>ΟΡΙΖΟΝΤΙΑ ΙΣΟΤΗΤΑ ΣΤΟ 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ETS </a:t>
            </a:r>
            <a:br>
              <a:rPr lang="en-US" sz="2400" dirty="0">
                <a:solidFill>
                  <a:srgbClr val="FFFFFF"/>
                </a:solidFill>
                <a:latin typeface="+mj-lt"/>
              </a:rPr>
            </a:br>
            <a:r>
              <a:rPr lang="el-GR" sz="2400" dirty="0">
                <a:solidFill>
                  <a:srgbClr val="FFFFFF"/>
                </a:solidFill>
                <a:latin typeface="+mj-lt"/>
              </a:rPr>
              <a:t>ΠΕΙΡΑΜΑ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03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1F821-2CC9-FE1E-D62D-369DCC8D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203F99-0C80-0D88-AADA-25B5FD4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703AEC0-5042-5C08-11D0-4CC6D300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3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74C95-4970-9296-7958-6A2BB83D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3BC12DB-9482-98F0-02AE-5256D999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707473"/>
            <a:ext cx="5966500" cy="56830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C1DD26-2D25-E433-20CF-5F0A9BF0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Georgia" panose="02040502050405020303" pitchFamily="18" charset="0"/>
              </a:rPr>
              <a:t>α ισοτητα σε τμηματα του δειγματοσ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1263-24BD-BBD4-BD12-21BAB8DE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F986DA-EA59-A83C-FB28-19A9D540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/>
              <a:t> σε </a:t>
            </a:r>
            <a:r>
              <a:rPr lang="el-GR" dirty="0" err="1"/>
              <a:t>τμηματα</a:t>
            </a:r>
            <a:r>
              <a:rPr lang="el-GR" dirty="0"/>
              <a:t> του </a:t>
            </a:r>
            <a:r>
              <a:rPr lang="el-GR" dirty="0" err="1"/>
              <a:t>δειγματοσ</a:t>
            </a:r>
            <a:endParaRPr lang="en-US" dirty="0"/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82283986-E921-AFDE-97E9-77C7C03E3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 descr="Εικόνα που περιέχει κείμενο, διάγραμμα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D9E03995-15EE-3980-D25B-292C6359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28A70B6E-C204-72A5-4AEC-F0E8FCF8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80056"/>
              </p:ext>
            </p:extLst>
          </p:nvPr>
        </p:nvGraphicFramePr>
        <p:xfrm>
          <a:off x="581191" y="4924084"/>
          <a:ext cx="5006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Κατά κεφαλήν ΑΕΠ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0.07561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2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FF688-43DE-535A-87B8-CF1684D5D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DCC9A6-CF05-F79D-062D-8712C380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94DC1C14-7AF6-8663-A02B-25878AF7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4389BC52-B9D6-5195-3754-32A83A101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F60DEF74-1747-13C4-9F7C-2CE0C0DA8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770"/>
              </p:ext>
            </p:extLst>
          </p:nvPr>
        </p:nvGraphicFramePr>
        <p:xfrm>
          <a:off x="581191" y="4924084"/>
          <a:ext cx="5006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Πληθυσμός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0.7941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0.8011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164D26-F92F-B739-502B-845DC802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Εμποριο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ρΥπων</a:t>
            </a:r>
            <a:r>
              <a:rPr lang="el-GR" dirty="0">
                <a:latin typeface="Georgia" panose="02040502050405020303" pitchFamily="18" charset="0"/>
              </a:rPr>
              <a:t> - </a:t>
            </a:r>
            <a:r>
              <a:rPr lang="en-US" dirty="0">
                <a:latin typeface="Georgia" panose="02040502050405020303" pitchFamily="18" charset="0"/>
              </a:rPr>
              <a:t>EU ETS 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045C538-716A-2AB9-BA3A-52F6CC6B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AF257-603F-757E-4915-7BB9486ED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C21B6E-12B7-063F-A990-A5FED58D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C7B95C1-1B26-A8AB-133D-BB84B7FA8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33C310F-7775-93C9-9DE4-906C3D8F1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C9DB152B-BC5E-0253-BE35-FB537B69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7411"/>
              </p:ext>
            </p:extLst>
          </p:nvPr>
        </p:nvGraphicFramePr>
        <p:xfrm>
          <a:off x="581191" y="4924084"/>
          <a:ext cx="5006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Συνολική παρεχόμενη ενέργεια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0.6891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4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5EF7-5C53-860C-2816-69ED5BDE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FF7A7B-4ED8-5677-2EB6-CBCB82C7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8B0BD2B-58B9-5111-B6C4-5A7A4CA52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A274D53-B114-036F-EBCD-2B7E8C79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D82E4E49-A218-F0F8-8EFE-11FD0D288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69416"/>
              </p:ext>
            </p:extLst>
          </p:nvPr>
        </p:nvGraphicFramePr>
        <p:xfrm>
          <a:off x="581191" y="4924084"/>
          <a:ext cx="5006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Συνολική παρεχόμενη ενέργεια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x energy Intensity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0.5703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0.9140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2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1BCB-A578-7B0D-D466-1A2C3209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331D08-749A-9BC5-4A50-FDD84AF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Διανομη</a:t>
            </a:r>
            <a:r>
              <a:rPr lang="el-GR" dirty="0"/>
              <a:t> ως </a:t>
            </a:r>
            <a:r>
              <a:rPr lang="el-GR" dirty="0" err="1"/>
              <a:t>προβλημα</a:t>
            </a:r>
            <a:r>
              <a:rPr lang="el-GR" dirty="0"/>
              <a:t> </a:t>
            </a:r>
            <a:r>
              <a:rPr lang="el-GR" dirty="0" err="1"/>
              <a:t>βελτιστοποιησησ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23C1F50-DF29-3C07-62D5-6E7E93C3E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2718-95E6-12A2-1DB3-6C9A089D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771D37-4D92-CAB9-BD85-FD6FBF0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Η Διανομη ως προβλημα βελτιστοποιησησ</a:t>
            </a:r>
            <a:endParaRPr lang="en-US" dirty="0"/>
          </a:p>
        </p:txBody>
      </p:sp>
      <p:pic>
        <p:nvPicPr>
          <p:cNvPr id="8" name="Εικόνα 7" descr="Εικόνα που περιέχει κείμενο, γραμματοσειρά, λευ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9DDF6E80-98D9-5061-7C37-AC242B14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1981200"/>
            <a:ext cx="8154538" cy="1695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0B2C2-E297-A37C-870C-1AE35E6AFEF3}"/>
              </a:ext>
            </a:extLst>
          </p:cNvPr>
          <p:cNvSpPr txBox="1"/>
          <p:nvPr/>
        </p:nvSpPr>
        <p:spPr>
          <a:xfrm>
            <a:off x="581192" y="4495714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Παραδείγματα επιπλέον περιορισμών: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μην αποκλίνει πολύ από τα περσινά (Αποζημίωση)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είναι κοντά στο ποσοστό επενδύσεων σε πράσινη ενέργεια. (Επιβράβευση)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είναι κοντά στο ποσοστό του πληθυσμού που αντιστοιχεί. (Εξωγενές δικαίωμα)</a:t>
            </a:r>
          </a:p>
        </p:txBody>
      </p:sp>
    </p:spTree>
    <p:extLst>
      <p:ext uri="{BB962C8B-B14F-4D97-AF65-F5344CB8AC3E}">
        <p14:creationId xmlns:p14="http://schemas.microsoft.com/office/powerpoint/2010/main" val="375366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B20A-3FDE-63B7-4702-8C47668B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D4CFEE-7699-D131-24A9-EA568A96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Georgia" panose="02040502050405020303" pitchFamily="18" charset="0"/>
              </a:rPr>
              <a:t>Η </a:t>
            </a:r>
            <a:r>
              <a:rPr lang="el-GR" dirty="0" err="1">
                <a:latin typeface="Georgia" panose="02040502050405020303" pitchFamily="18" charset="0"/>
              </a:rPr>
              <a:t>Διανομη</a:t>
            </a:r>
            <a:r>
              <a:rPr lang="el-GR" dirty="0">
                <a:latin typeface="Georgia" panose="02040502050405020303" pitchFamily="18" charset="0"/>
              </a:rPr>
              <a:t> ως </a:t>
            </a:r>
            <a:r>
              <a:rPr lang="el-GR" dirty="0" err="1">
                <a:latin typeface="Georgia" panose="02040502050405020303" pitchFamily="18" charset="0"/>
              </a:rPr>
              <a:t>προβλημα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βελτιστοποιησησ</a:t>
            </a:r>
            <a:r>
              <a:rPr lang="el-GR" dirty="0">
                <a:latin typeface="Georgia" panose="02040502050405020303" pitchFamily="18" charset="0"/>
              </a:rPr>
              <a:t> –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>
                <a:latin typeface="Georgia" panose="02040502050405020303" pitchFamily="18" charset="0"/>
              </a:rPr>
              <a:t> 1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12BBA7C0-7E01-4579-6AC6-239CFD0BE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96699"/>
              </p:ext>
            </p:extLst>
          </p:nvPr>
        </p:nvGraphicFramePr>
        <p:xfrm>
          <a:off x="580858" y="3222625"/>
          <a:ext cx="110299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42">
                  <a:extLst>
                    <a:ext uri="{9D8B030D-6E8A-4147-A177-3AD203B41FA5}">
                      <a16:colId xmlns:a16="http://schemas.microsoft.com/office/drawing/2014/main" val="114608719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79956957"/>
                    </a:ext>
                  </a:extLst>
                </a:gridCol>
                <a:gridCol w="2804628">
                  <a:extLst>
                    <a:ext uri="{9D8B030D-6E8A-4147-A177-3AD203B41FA5}">
                      <a16:colId xmlns:a16="http://schemas.microsoft.com/office/drawing/2014/main" val="528690732"/>
                    </a:ext>
                  </a:extLst>
                </a:gridCol>
                <a:gridCol w="2503972">
                  <a:extLst>
                    <a:ext uri="{9D8B030D-6E8A-4147-A177-3AD203B41FA5}">
                      <a16:colId xmlns:a16="http://schemas.microsoft.com/office/drawing/2014/main" val="3221975327"/>
                    </a:ext>
                  </a:extLst>
                </a:gridCol>
                <a:gridCol w="1908008">
                  <a:extLst>
                    <a:ext uri="{9D8B030D-6E8A-4147-A177-3AD203B41FA5}">
                      <a16:colId xmlns:a16="http://schemas.microsoft.com/office/drawing/2014/main" val="2952212539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Χώρα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Αποδοτικότητα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Πραγματικά 2018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Προβλεφθέντα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Διαφορά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Σουηδία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11.9490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3.27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3.95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21.07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6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Γερμανία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6.2988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20.95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19.77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5.62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Ελλάδα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1.9529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2.04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1.58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22.47</a:t>
                      </a:r>
                      <a:endParaRPr lang="el-GR" sz="1800" b="0" i="0" u="none" strike="noStrike" kern="1200" baseline="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Εσθονία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1.6987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0.46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0.53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13.74</a:t>
                      </a:r>
                      <a:endParaRPr lang="el-GR" sz="1800" b="0" i="0" u="none" strike="noStrike" kern="1200" baseline="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98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08FA56-D71A-B6BD-A48D-F036EDA27D1C}"/>
              </a:ext>
            </a:extLst>
          </p:cNvPr>
          <p:cNvSpPr txBox="1"/>
          <p:nvPr/>
        </p:nvSpPr>
        <p:spPr>
          <a:xfrm>
            <a:off x="580858" y="2146125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Επιπλέον περιορισμός:</a:t>
            </a:r>
          </a:p>
          <a:p>
            <a:r>
              <a:rPr lang="el-GR" dirty="0">
                <a:latin typeface="Georgia" panose="02040502050405020303" pitchFamily="18" charset="0"/>
              </a:rPr>
              <a:t>	Να μην αποκλίνει πάνω από 20% από τα περσινά (Αποζημίωση)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D8A4-219E-07AB-00A5-4A1AD0E2CE43}"/>
              </a:ext>
            </a:extLst>
          </p:cNvPr>
          <p:cNvSpPr txBox="1"/>
          <p:nvPr/>
        </p:nvSpPr>
        <p:spPr>
          <a:xfrm>
            <a:off x="580858" y="5611134"/>
            <a:ext cx="11029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Ουσιώδης προβληματισμός:</a:t>
            </a:r>
          </a:p>
          <a:p>
            <a:r>
              <a:rPr lang="el-GR" dirty="0">
                <a:latin typeface="Georgia" panose="02040502050405020303" pitchFamily="18" charset="0"/>
              </a:rPr>
              <a:t>	Αυτή η σύγκριση δεν μπορεί να προσφέρει κάποια πληροφορία γιατί δεν μπορεί να συγκριθεί με κάτι αντίστοιχο.</a:t>
            </a:r>
          </a:p>
        </p:txBody>
      </p:sp>
    </p:spTree>
    <p:extLst>
      <p:ext uri="{BB962C8B-B14F-4D97-AF65-F5344CB8AC3E}">
        <p14:creationId xmlns:p14="http://schemas.microsoft.com/office/powerpoint/2010/main" val="228512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3588-645D-6B6B-2AF7-8624660E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540B35-A2EB-F4B7-0D1B-6F15375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τη </a:t>
            </a:r>
            <a:r>
              <a:rPr lang="el-GR" dirty="0" err="1"/>
              <a:t>βιβλιογραφια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5B8FC4-F692-845B-E7A7-80250454C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Allocating Emission Permits Efficiently via Uniform Linear Mechanisms (X. Lin and J. Lu 2023)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FE3D-B6E1-537F-1672-50539DDF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F9F255-A68E-9353-DAD2-520B9B1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τη </a:t>
            </a:r>
            <a:r>
              <a:rPr lang="el-GR" dirty="0" err="1"/>
              <a:t>βιβλιογραφια</a:t>
            </a:r>
            <a:r>
              <a:rPr lang="en-US" dirty="0"/>
              <a:t>, </a:t>
            </a:r>
            <a:r>
              <a:rPr lang="en-US" sz="2800" b="0" i="0" u="none" strike="noStrike" baseline="0" dirty="0">
                <a:latin typeface="Georgia" panose="02040502050405020303" pitchFamily="18" charset="0"/>
              </a:rPr>
              <a:t>(X. Lin and J. Lu 2023)</a:t>
            </a:r>
            <a:endParaRPr lang="en-US" dirty="0"/>
          </a:p>
        </p:txBody>
      </p:sp>
      <p:pic>
        <p:nvPicPr>
          <p:cNvPr id="9" name="Εικόνα 8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43808AB2-683B-1006-1A1A-50D1184D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2427340"/>
            <a:ext cx="7683500" cy="1105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F829E-05B2-5EF0-D496-98D362A80778}"/>
              </a:ext>
            </a:extLst>
          </p:cNvPr>
          <p:cNvSpPr txBox="1"/>
          <p:nvPr/>
        </p:nvSpPr>
        <p:spPr>
          <a:xfrm>
            <a:off x="581192" y="2305566"/>
            <a:ext cx="31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Για κάθε εταιρεία: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3671C-41F6-C33C-FEDA-847C4DD3ED14}"/>
              </a:ext>
            </a:extLst>
          </p:cNvPr>
          <p:cNvSpPr txBox="1"/>
          <p:nvPr/>
        </p:nvSpPr>
        <p:spPr>
          <a:xfrm>
            <a:off x="581192" y="342900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Η ρυθμιστική αρχή προσπαθεί να μεγιστοποιήσει το καταναλωτικό πλεόνασμα.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CC7E1-A7AF-5B58-7B59-F9F1EB16F409}"/>
              </a:ext>
            </a:extLst>
          </p:cNvPr>
          <p:cNvSpPr txBox="1"/>
          <p:nvPr/>
        </p:nvSpPr>
        <p:spPr>
          <a:xfrm>
            <a:off x="581192" y="443066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Αποδεικνύουν ότι η βέλτιστη Φ είναι γραμμική ως προς το </a:t>
            </a:r>
            <a:r>
              <a:rPr lang="en-US" dirty="0">
                <a:latin typeface="Georgia" panose="02040502050405020303" pitchFamily="18" charset="0"/>
              </a:rPr>
              <a:t>q. </a:t>
            </a:r>
          </a:p>
        </p:txBody>
      </p:sp>
    </p:spTree>
    <p:extLst>
      <p:ext uri="{BB962C8B-B14F-4D97-AF65-F5344CB8AC3E}">
        <p14:creationId xmlns:p14="http://schemas.microsoft.com/office/powerpoint/2010/main" val="53548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EFC1E-79A0-BF13-A0BF-1C87B9E6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2521ED3-792F-4EB1-998B-4DEC5850E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640CF-23C0-42C0-8FAD-62095C6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F3860-6007-4275-946E-81F1F2B1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28651"/>
            <a:ext cx="3703320" cy="5751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39DC3B5-D409-DDD4-3E38-42A4DB0F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43" y="945332"/>
            <a:ext cx="3188526" cy="11618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ενα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αλλο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παραδειγμα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απο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τη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βιβλιογραφια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</a:rPr>
              <a:t>,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(X. Lin and J. Lu 2023)</a:t>
            </a:r>
            <a:endParaRPr lang="en-US" sz="20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31D787-85BA-B3E3-32A5-C9505B35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3" y="2338251"/>
            <a:ext cx="3132754" cy="352054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Στο παράδειγμα αυτό βλέπουμε τι θα συνέβαινε αν ένας κακόβουλος ρυθμιστής έδινε όλες τις άδειες σε έναν μόνο κλάδο.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Όριο 80% της άνευ ρύθμισης κατάστασης.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pic>
        <p:nvPicPr>
          <p:cNvPr id="15" name="Εικόνα 14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9FCA407-3F30-FC26-100A-4695028F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63" y="4035575"/>
            <a:ext cx="3733630" cy="2344272"/>
          </a:xfrm>
          <a:prstGeom prst="rect">
            <a:avLst/>
          </a:prstGeom>
        </p:spPr>
      </p:pic>
      <p:pic>
        <p:nvPicPr>
          <p:cNvPr id="18" name="Εικόνα 17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5A980A36-F85B-AE89-B739-60CD5300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3" y="4066845"/>
            <a:ext cx="3683827" cy="2313002"/>
          </a:xfrm>
          <a:prstGeom prst="rect">
            <a:avLst/>
          </a:prstGeom>
        </p:spPr>
      </p:pic>
      <p:pic>
        <p:nvPicPr>
          <p:cNvPr id="21" name="Εικόνα 20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AF0DF5C-1B55-D603-22D8-5CDA41678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3" y="1190042"/>
            <a:ext cx="3537143" cy="2238958"/>
          </a:xfrm>
          <a:prstGeom prst="rect">
            <a:avLst/>
          </a:prstGeom>
        </p:spPr>
      </p:pic>
      <p:pic>
        <p:nvPicPr>
          <p:cNvPr id="25" name="Εικόνα 24" descr="Εικόνα που περιέχει γραμμή, κείμενο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E786AA4-4C4C-5842-7FDF-5F23302B1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6" y="1190042"/>
            <a:ext cx="3419678" cy="22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04003-E210-4246-D647-EA792726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2521ED3-792F-4EB1-998B-4DEC5850E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D640CF-23C0-42C0-8FAD-62095C6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F3860-6007-4275-946E-81F1F2B1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28651"/>
            <a:ext cx="3703320" cy="5751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557B2A-F35E-233C-3380-032A7B97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43" y="945332"/>
            <a:ext cx="3188526" cy="1161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ενα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αλλο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παραδειγμα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απο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τη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βιβλιογραφια</a:t>
            </a:r>
            <a:r>
              <a:rPr lang="en-US" sz="1900" dirty="0">
                <a:solidFill>
                  <a:srgbClr val="FFFFFF"/>
                </a:solidFill>
                <a:latin typeface="Georgia" panose="02040502050405020303" pitchFamily="18" charset="0"/>
              </a:rPr>
              <a:t>, </a:t>
            </a:r>
            <a:r>
              <a:rPr lang="en-US" sz="19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(X. Lin and J. Lu 2023)</a:t>
            </a:r>
            <a:endParaRPr lang="en-US" sz="19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13E5E77-6F16-3882-E612-E3CAFC98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3" y="2338251"/>
            <a:ext cx="3132754" cy="352054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Στο παράδειγμα αυτό βλέπουμε τι συμβαίνει καθώς ο ρυθμιστής αλλάζει το όριο των αδειών.</a:t>
            </a:r>
          </a:p>
        </p:txBody>
      </p:sp>
      <p:pic>
        <p:nvPicPr>
          <p:cNvPr id="8" name="Εικόνα 7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DE8A0C7-9BDA-F74F-8460-6C8A6044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97" y="1158771"/>
            <a:ext cx="3593496" cy="2270229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26746B92-26CB-C08A-FE58-BB472158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26" y="4140888"/>
            <a:ext cx="3543999" cy="2238959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0781161-FAB8-0E9A-7052-2CC7927C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94" y="4046928"/>
            <a:ext cx="3543999" cy="2332920"/>
          </a:xfrm>
          <a:prstGeom prst="rect">
            <a:avLst/>
          </a:prstGeom>
        </p:spPr>
      </p:pic>
      <p:pic>
        <p:nvPicPr>
          <p:cNvPr id="14" name="Εικόνα 13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562AF45-CDE4-517D-25F4-B30AF64B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4" y="1158771"/>
            <a:ext cx="3519061" cy="22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F2570-73BA-9587-F8CC-8FBD6F28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AD72A9-171F-1F89-5726-5F9D29B3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Συγκριση</a:t>
            </a:r>
            <a:r>
              <a:rPr lang="el-GR" dirty="0">
                <a:latin typeface="Georgia" panose="02040502050405020303" pitchFamily="18" charset="0"/>
              </a:rPr>
              <a:t> των δυο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8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35A1C4-2171-56FE-0AE1-8CA080E4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Εμποριο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ΡΥπων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EU 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DCFF8-ECD3-CE78-4546-F59A7F1D6BA0}"/>
              </a:ext>
            </a:extLst>
          </p:cNvPr>
          <p:cNvSpPr txBox="1"/>
          <p:nvPr/>
        </p:nvSpPr>
        <p:spPr>
          <a:xfrm>
            <a:off x="492369" y="2277208"/>
            <a:ext cx="9318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Όριο ρύπων για κάθε χρόνο.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1 Άδεια = τόνος διοξειδίου ή ισοδύναμων ρύπων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31 </a:t>
            </a:r>
            <a:r>
              <a:rPr lang="el-GR" dirty="0">
                <a:latin typeface="Georgia" panose="02040502050405020303" pitchFamily="18" charset="0"/>
              </a:rPr>
              <a:t>Χώρες, 12.000 εγκαταστάσεις.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Στόχος 55% μείωση σε σχέση με το 1990 μέχρι το 2030.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Φάση Ι 2005-2007, Φάση ΙΙ 2008-1012, Φάση ΙΙΙ 2013-2020, Φάση </a:t>
            </a:r>
            <a:r>
              <a:rPr lang="en-US" dirty="0">
                <a:latin typeface="Georgia" panose="02040502050405020303" pitchFamily="18" charset="0"/>
              </a:rPr>
              <a:t>IV </a:t>
            </a:r>
            <a:r>
              <a:rPr lang="el-GR" dirty="0">
                <a:latin typeface="Georgia" panose="02040502050405020303" pitchFamily="18" charset="0"/>
              </a:rPr>
              <a:t>2021-2030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1.74%</a:t>
            </a:r>
            <a:r>
              <a:rPr lang="en-US" dirty="0">
                <a:latin typeface="Georgia" panose="02040502050405020303" pitchFamily="18" charset="0"/>
              </a:rPr>
              <a:t> 2020-</a:t>
            </a:r>
            <a:r>
              <a:rPr lang="el-GR" dirty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2.2</a:t>
            </a:r>
            <a:r>
              <a:rPr lang="el-GR" dirty="0">
                <a:latin typeface="Georgia" panose="02040502050405020303" pitchFamily="18" charset="0"/>
              </a:rPr>
              <a:t>%</a:t>
            </a:r>
            <a:r>
              <a:rPr lang="en-US" dirty="0">
                <a:latin typeface="Georgia" panose="02040502050405020303" pitchFamily="18" charset="0"/>
              </a:rPr>
              <a:t> 2021-2023, 4.3% 2024-2027, 4.4% 2028+</a:t>
            </a:r>
            <a:endParaRPr lang="el-GR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Προβλήματα: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Εποπτεία; Ακρίβεια ελεγκτικών φορέων;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Περίεργα κίνητρα;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Διαρροή Διοξειδίου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Κάποιες από τις άδειες δίνονται δωρεάν.</a:t>
            </a:r>
          </a:p>
        </p:txBody>
      </p:sp>
    </p:spTree>
    <p:extLst>
      <p:ext uri="{BB962C8B-B14F-4D97-AF65-F5344CB8AC3E}">
        <p14:creationId xmlns:p14="http://schemas.microsoft.com/office/powerpoint/2010/main" val="476818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FB21F-9E92-744C-F0E0-6E3BBED0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FB2DB0-2DDE-A8B6-FE05-FCC30DF7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EFF"/>
                </a:solidFill>
              </a:rPr>
              <a:t>Συγκριση </a:t>
            </a:r>
            <a:r>
              <a:rPr lang="el-GR">
                <a:solidFill>
                  <a:srgbClr val="FFFEFF"/>
                </a:solidFill>
                <a:latin typeface="Georgia" panose="02040502050405020303" pitchFamily="18" charset="0"/>
              </a:rPr>
              <a:t>των</a:t>
            </a:r>
            <a:r>
              <a:rPr lang="el-GR">
                <a:solidFill>
                  <a:srgbClr val="FFFEFF"/>
                </a:solidFill>
              </a:rPr>
              <a:t> δυο</a:t>
            </a:r>
            <a:r>
              <a:rPr lang="en-US">
                <a:solidFill>
                  <a:srgbClr val="FFFEFF"/>
                </a:solidFill>
              </a:rPr>
              <a:t> – </a:t>
            </a:r>
            <a:r>
              <a:rPr lang="el-GR">
                <a:solidFill>
                  <a:srgbClr val="FFFEFF"/>
                </a:solidFill>
              </a:rPr>
              <a:t>Συνθετικα δεδομενα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9" name="Θέση περιεχομένου 8">
            <a:extLst>
              <a:ext uri="{FF2B5EF4-FFF2-40B4-BE49-F238E27FC236}">
                <a16:creationId xmlns:a16="http://schemas.microsoft.com/office/drawing/2014/main" id="{B1B35B54-6FBB-31AD-CA1F-A5DDC3355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22465"/>
              </p:ext>
            </p:extLst>
          </p:nvPr>
        </p:nvGraphicFramePr>
        <p:xfrm>
          <a:off x="1250950" y="2206625"/>
          <a:ext cx="9690100" cy="327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55">
                  <a:extLst>
                    <a:ext uri="{9D8B030D-6E8A-4147-A177-3AD203B41FA5}">
                      <a16:colId xmlns:a16="http://schemas.microsoft.com/office/drawing/2014/main" val="902060398"/>
                    </a:ext>
                  </a:extLst>
                </a:gridCol>
                <a:gridCol w="2444284">
                  <a:extLst>
                    <a:ext uri="{9D8B030D-6E8A-4147-A177-3AD203B41FA5}">
                      <a16:colId xmlns:a16="http://schemas.microsoft.com/office/drawing/2014/main" val="295763585"/>
                    </a:ext>
                  </a:extLst>
                </a:gridCol>
                <a:gridCol w="3846661">
                  <a:extLst>
                    <a:ext uri="{9D8B030D-6E8A-4147-A177-3AD203B41FA5}">
                      <a16:colId xmlns:a16="http://schemas.microsoft.com/office/drawing/2014/main" val="23631336"/>
                    </a:ext>
                  </a:extLst>
                </a:gridCol>
              </a:tblGrid>
              <a:tr h="867150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 dirty="0">
                          <a:effectLst/>
                        </a:rPr>
                        <a:t>Χώρα</a:t>
                      </a:r>
                      <a:endParaRPr lang="el-GR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ΑΕΠ ανά Κάτοικο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Ποσοστό Βιομηχανίας (%)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2369306857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Ατλαντίδα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506416094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Ομάσου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1915574671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Χόγκσμιντ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1924188218"/>
                  </a:ext>
                </a:extLst>
              </a:tr>
              <a:tr h="459370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 dirty="0">
                          <a:effectLst/>
                        </a:rPr>
                        <a:t>Η Αυλή των Θαυμάτων</a:t>
                      </a:r>
                      <a:endParaRPr lang="el-GR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3186571913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Λιλιπούπολη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28000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0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CA6C0-1E9E-4C4C-3C0E-05FF8C33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A8DC0E-5CF8-3DDA-1E66-15CC07E7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EFF"/>
                </a:solidFill>
              </a:rPr>
              <a:t>Συγκριση </a:t>
            </a:r>
            <a:r>
              <a:rPr lang="el-GR">
                <a:solidFill>
                  <a:srgbClr val="FFFEFF"/>
                </a:solidFill>
                <a:latin typeface="Georgia" panose="02040502050405020303" pitchFamily="18" charset="0"/>
              </a:rPr>
              <a:t>των</a:t>
            </a:r>
            <a:r>
              <a:rPr lang="el-GR">
                <a:solidFill>
                  <a:srgbClr val="FFFEFF"/>
                </a:solidFill>
              </a:rPr>
              <a:t> δυο</a:t>
            </a:r>
            <a:r>
              <a:rPr lang="en-US">
                <a:solidFill>
                  <a:srgbClr val="FFFEFF"/>
                </a:solidFill>
              </a:rPr>
              <a:t> – </a:t>
            </a:r>
            <a:r>
              <a:rPr lang="el-GR">
                <a:solidFill>
                  <a:srgbClr val="FFFEFF"/>
                </a:solidFill>
              </a:rPr>
              <a:t>Συνθετικα δεδομενα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71DEC703-1BD5-7CFA-012E-A8C94E003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14444"/>
              </p:ext>
            </p:extLst>
          </p:nvPr>
        </p:nvGraphicFramePr>
        <p:xfrm>
          <a:off x="1351053" y="2244725"/>
          <a:ext cx="9489893" cy="367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495">
                  <a:extLst>
                    <a:ext uri="{9D8B030D-6E8A-4147-A177-3AD203B41FA5}">
                      <a16:colId xmlns:a16="http://schemas.microsoft.com/office/drawing/2014/main" val="2343588357"/>
                    </a:ext>
                  </a:extLst>
                </a:gridCol>
                <a:gridCol w="3319398">
                  <a:extLst>
                    <a:ext uri="{9D8B030D-6E8A-4147-A177-3AD203B41FA5}">
                      <a16:colId xmlns:a16="http://schemas.microsoft.com/office/drawing/2014/main" val="2094340944"/>
                    </a:ext>
                  </a:extLst>
                </a:gridCol>
              </a:tblGrid>
              <a:tr h="843123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 dirty="0">
                          <a:effectLst/>
                        </a:rPr>
                        <a:t>Όνομα Τομέα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Συνάρτηση Τιμής-Ζήτησης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31384379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Χάλυβας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200 − 0.1x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147723454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Τσιμέντο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150 − 0.05x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263787940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Χαρτί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100 − 0.02x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56444403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Χημικά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250 − 0.15x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2828913753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Αυτοκινητοβιομηχανία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300 − 0.2x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179676868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Κλωστοϋφαντουργία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p(x) = 80 − 0.01x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364619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91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90DF7-2B61-8C80-D295-D71FA16C7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7921F66-EE02-8A32-EA89-4DA879FD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+mj-lt"/>
              </a:rPr>
              <a:t>Συγκριση των δυο – Συνθετικα δεδομενα</a:t>
            </a:r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77B18D90-F0FA-2038-7892-1FB6BDE1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56725"/>
              </p:ext>
            </p:extLst>
          </p:nvPr>
        </p:nvGraphicFramePr>
        <p:xfrm>
          <a:off x="956163" y="1829791"/>
          <a:ext cx="6465066" cy="389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93">
                  <a:extLst>
                    <a:ext uri="{9D8B030D-6E8A-4147-A177-3AD203B41FA5}">
                      <a16:colId xmlns:a16="http://schemas.microsoft.com/office/drawing/2014/main" val="417729711"/>
                    </a:ext>
                  </a:extLst>
                </a:gridCol>
                <a:gridCol w="1116491">
                  <a:extLst>
                    <a:ext uri="{9D8B030D-6E8A-4147-A177-3AD203B41FA5}">
                      <a16:colId xmlns:a16="http://schemas.microsoft.com/office/drawing/2014/main" val="3804656884"/>
                    </a:ext>
                  </a:extLst>
                </a:gridCol>
                <a:gridCol w="1422760">
                  <a:extLst>
                    <a:ext uri="{9D8B030D-6E8A-4147-A177-3AD203B41FA5}">
                      <a16:colId xmlns:a16="http://schemas.microsoft.com/office/drawing/2014/main" val="1268652200"/>
                    </a:ext>
                  </a:extLst>
                </a:gridCol>
                <a:gridCol w="1907222">
                  <a:extLst>
                    <a:ext uri="{9D8B030D-6E8A-4147-A177-3AD203B41FA5}">
                      <a16:colId xmlns:a16="http://schemas.microsoft.com/office/drawing/2014/main" val="2180017583"/>
                    </a:ext>
                  </a:extLst>
                </a:gridCol>
              </a:tblGrid>
              <a:tr h="887063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Όνομα Εταιρείας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Τομέας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Χώρα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Συνάρτηση Κόστους Μείωσης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69971717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S1_F1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Ατλαντίδα</a:t>
                      </a:r>
                      <a:endParaRPr lang="el-G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2x + 3x^2 + x^3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2737897531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S1_F2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Ατλαντίδα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3x + 2x^2 + 2x^3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71850410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Ομάσου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4x + x^2 + 3x^3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68810329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S1_F4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Χόγκσμιντ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2x + 2x^2 + 2x^3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163324001"/>
                  </a:ext>
                </a:extLst>
              </a:tr>
              <a:tr h="654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S1_F5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Η Αυλή των Θαυμάτων</a:t>
                      </a:r>
                      <a:endParaRPr lang="el-G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3x + 3x^2 + x^3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282169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05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00F30-1B5D-1908-CBD1-6CB67C03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198BC5-0524-403A-B4A3-38C750B6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B7B7F8-8803-411C-AC48-8690313B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E8F4FA9-C021-72B8-A314-191DAA00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+mj-lt"/>
              </a:rPr>
              <a:t>Συγκριση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των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δυο</a:t>
            </a:r>
            <a:endParaRPr lang="en-US" sz="3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BEF43-535B-46CC-B76D-83EFE852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B28F1C7D-0A1D-79B7-B198-128F84E0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37" y="799041"/>
            <a:ext cx="2462643" cy="248751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F67C0B5-AF8B-420C-9F7E-33C1FA38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Εικόνα 10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354008F-0969-52F5-70DA-D3EB1E719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7" y="799041"/>
            <a:ext cx="2884081" cy="24875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B41FAC8-B04A-439F-B634-1CB0944CF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Εικόνα 8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6B04DF61-61B9-17F1-A89D-8B90E0BED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29" y="3742160"/>
            <a:ext cx="2802858" cy="248753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9F81DE3-06E0-49C7-AE8D-F2C6DB626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Εικόνα 12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CF8CBD2-6CB7-C841-D111-E980A7EF8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78" y="3742160"/>
            <a:ext cx="2802858" cy="24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8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B1C81A4-117B-6D39-7AF4-7DE052091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r="2505" b="2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796BB724-1CC4-BDB2-D12B-C7A7A016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" b="2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7F8772-55D0-A56E-0EF6-52044F6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Συγκριση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των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δυο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2810AB-1783-4EC2-BA98-A04B50D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09CE43-7546-451A-9418-9977AE731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C17367-5B48-4C71-825E-C1A8CFEC8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071A-7654-4C9E-AA2E-203E15234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12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E7DE-6747-2A79-79A8-8F7FEA5D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Μελλοντικεσ</a:t>
            </a:r>
            <a:r>
              <a:rPr lang="el-GR" dirty="0"/>
              <a:t> </a:t>
            </a:r>
            <a:r>
              <a:rPr lang="el-GR" dirty="0" err="1"/>
              <a:t>προεκτασεισ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F4E544-EA08-2B2B-641B-20840EAE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Georgia" panose="02040502050405020303" pitchFamily="18" charset="0"/>
              </a:rPr>
              <a:t>Εξέταση του ζητήματος σε παραπάνω χρονιές.</a:t>
            </a:r>
          </a:p>
          <a:p>
            <a:r>
              <a:rPr lang="el-GR" dirty="0">
                <a:latin typeface="Georgia" panose="02040502050405020303" pitchFamily="18" charset="0"/>
              </a:rPr>
              <a:t>Προσθήκη κόστους παραγωγής.</a:t>
            </a:r>
          </a:p>
          <a:p>
            <a:r>
              <a:rPr lang="el-GR" dirty="0">
                <a:latin typeface="Georgia" panose="02040502050405020303" pitchFamily="18" charset="0"/>
              </a:rPr>
              <a:t>Εξέταση παραπάνω περιορισμών. </a:t>
            </a:r>
          </a:p>
          <a:p>
            <a:endParaRPr lang="el-G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13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251DBE-B55D-33CC-CF5E-28C2768F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Ευχαριστω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πολυ</a:t>
            </a:r>
            <a:r>
              <a:rPr lang="el-GR" dirty="0">
                <a:latin typeface="Georgia" panose="02040502050405020303" pitchFamily="18" charset="0"/>
              </a:rPr>
              <a:t> για τον </a:t>
            </a:r>
            <a:r>
              <a:rPr lang="el-GR" dirty="0" err="1">
                <a:latin typeface="Georgia" panose="02040502050405020303" pitchFamily="18" charset="0"/>
              </a:rPr>
              <a:t>χρονο</a:t>
            </a:r>
            <a:r>
              <a:rPr lang="el-GR" dirty="0">
                <a:latin typeface="Georgia" panose="02040502050405020303" pitchFamily="18" charset="0"/>
              </a:rPr>
              <a:t> σας.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B9DE99-2598-3767-0125-5E5500039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0E720-D746-D624-675E-CB6B9F0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Μοιραζοντασ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938B4D-A4CB-B546-0F66-06C845EC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23A6-0343-BE6E-FD8C-EC60AA13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9469DE-8D93-AB13-C4FA-BBA1F39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FEAC0-D313-4A89-554F-2440ED69D1B1}"/>
              </a:ext>
            </a:extLst>
          </p:cNvPr>
          <p:cNvSpPr txBox="1"/>
          <p:nvPr/>
        </p:nvSpPr>
        <p:spPr>
          <a:xfrm>
            <a:off x="492369" y="2277208"/>
            <a:ext cx="107548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Κάποιος, μοιράζει κάτι, σε κάποιους που επιθυμούν αυτό το κάτι, χρησιμοποιώντας έναν αλγόριθμο, </a:t>
            </a:r>
          </a:p>
          <a:p>
            <a:r>
              <a:rPr lang="el-GR" dirty="0">
                <a:latin typeface="Georgia" panose="02040502050405020303" pitchFamily="18" charset="0"/>
              </a:rPr>
              <a:t>ο οποίος ακολουθεί κάποιο κριτήριο δικαίου.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Ποιος κάποιος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Σε ποιον κάποιον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Τι κάτι;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Διαιρείται ή είναι διακριτό;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Ομοιόμορφο ή διαφέρει;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Πόσο επιθυμεί;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Κριτήριο δικαίου;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Εξισωτικά.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Άνευ φθόνου</a:t>
            </a:r>
          </a:p>
        </p:txBody>
      </p:sp>
    </p:spTree>
    <p:extLst>
      <p:ext uri="{BB962C8B-B14F-4D97-AF65-F5344CB8AC3E}">
        <p14:creationId xmlns:p14="http://schemas.microsoft.com/office/powerpoint/2010/main" val="33219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CB93-03E1-59FC-FBCD-D89290D9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48AAD7-D144-77F3-4F08-CBEBD743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41824-4B66-6DEC-BBAF-830E8934DD20}"/>
              </a:ext>
            </a:extLst>
          </p:cNvPr>
          <p:cNvSpPr txBox="1"/>
          <p:nvPr/>
        </p:nvSpPr>
        <p:spPr>
          <a:xfrm>
            <a:off x="492369" y="2277208"/>
            <a:ext cx="9163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Αριστοτέλης:</a:t>
            </a:r>
          </a:p>
          <a:p>
            <a:r>
              <a:rPr lang="el-GR" dirty="0">
                <a:latin typeface="Georgia" panose="02040502050405020303" pitchFamily="18" charset="0"/>
              </a:rPr>
              <a:t>Ίσοι πρέπει να αντιμετωπίζονται με ίδιο τρόπο και διαφορετικοί με διαφορετικό τρόπο, </a:t>
            </a:r>
          </a:p>
          <a:p>
            <a:r>
              <a:rPr lang="el-GR" dirty="0">
                <a:latin typeface="Georgia" panose="02040502050405020303" pitchFamily="18" charset="0"/>
              </a:rPr>
              <a:t>ανάλογα με την σχετικότητα των χαρακτηριστικών τους.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Herve Moulin: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Όλοι είναι διαφορετικοί.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Είναι δική τους ευθύνη που διαφέρουν;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Αποζημίωση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Επιβράβευση.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Άλλες μορφές δικαίου;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Εξωγενή δικαιώματα.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Καταλληλόλητα </a:t>
            </a:r>
          </a:p>
        </p:txBody>
      </p:sp>
    </p:spTree>
    <p:extLst>
      <p:ext uri="{BB962C8B-B14F-4D97-AF65-F5344CB8AC3E}">
        <p14:creationId xmlns:p14="http://schemas.microsoft.com/office/powerpoint/2010/main" val="6078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2555-3D9B-9BD2-3E36-3CD4E9D2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F9AFD-A7C7-1F94-FEED-F2E687E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δικαια</a:t>
            </a:r>
            <a:r>
              <a:rPr lang="en-US" dirty="0">
                <a:latin typeface="Georgia" panose="02040502050405020303" pitchFamily="18" charset="0"/>
              </a:rPr>
              <a:t> –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>
                <a:latin typeface="Georgia" panose="02040502050405020303" pitchFamily="18" charset="0"/>
              </a:rPr>
              <a:t> (</a:t>
            </a:r>
            <a:r>
              <a:rPr lang="en-US" dirty="0">
                <a:latin typeface="Georgia" panose="02040502050405020303" pitchFamily="18" charset="0"/>
              </a:rPr>
              <a:t>Herve Moulin</a:t>
            </a:r>
            <a:r>
              <a:rPr lang="el-GR" dirty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BE86-C65F-4EB1-4E4B-37A22C9209EA}"/>
              </a:ext>
            </a:extLst>
          </p:cNvPr>
          <p:cNvSpPr txBox="1"/>
          <p:nvPr/>
        </p:nvSpPr>
        <p:spPr>
          <a:xfrm>
            <a:off x="492369" y="2277208"/>
            <a:ext cx="11926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Όλες οι άνθρωποι έχουν ίσο δικαίωμα στο να ρυπαίνουν τον πλανήτη.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Εξωγενές δικαίωμα.</a:t>
            </a:r>
          </a:p>
          <a:p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Είναι λογικό που έχουν επενδύσει περισσότερο σε πράσινες τεχνολογίες να πάρουν παραπάνω.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Επιβράβευση.</a:t>
            </a:r>
          </a:p>
          <a:p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Χώρες με χαμηλό ακαθάριστο προϊόν κατά κεφαλήν είναι πρέπει να πάρουν παραπάνω.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Αποζημίωση.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Εταιρείες που μπορούν να </a:t>
            </a:r>
            <a:r>
              <a:rPr lang="el-GR" dirty="0" err="1">
                <a:latin typeface="Georgia" panose="02040502050405020303" pitchFamily="18" charset="0"/>
              </a:rPr>
              <a:t>παράξουν</a:t>
            </a:r>
            <a:r>
              <a:rPr lang="el-GR" dirty="0">
                <a:latin typeface="Georgia" panose="02040502050405020303" pitchFamily="18" charset="0"/>
              </a:rPr>
              <a:t> περισσότερο «πλούτο» για λιγότερες άδειες δικαιούνται παραπάνω άδειες.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err="1">
                <a:latin typeface="Georgia" panose="02040502050405020303" pitchFamily="18" charset="0"/>
              </a:rPr>
              <a:t>Καταλληλότητα</a:t>
            </a:r>
            <a:r>
              <a:rPr lang="el-GR" dirty="0">
                <a:latin typeface="Georgia" panose="020405020504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16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2F1E4-9C25-C06D-14A0-3A468857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AFBFEE-6949-2858-7E3A-BE3F7D1F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6D6E9B7-4460-C26C-C9C4-B969BE668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D41951-2723-3037-ED11-F3F889FF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Δεδομενων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4E3D359A-8640-051E-974A-5E2E0D4DF7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1229166"/>
              </p:ext>
            </p:extLst>
          </p:nvPr>
        </p:nvGraphicFramePr>
        <p:xfrm>
          <a:off x="581025" y="2227263"/>
          <a:ext cx="54229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400224849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11067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Δεδομένο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Πηγή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1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Πληθωρισμός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Πληθυσμός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5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Αγροτικής παραγωγής στο ΑΕΠ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6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Βιομηχανίας στο ΑΕΠ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(Industry)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Παραγωγής  στο ΑΕΠ (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Manufacturing)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88542"/>
                  </a:ext>
                </a:extLst>
              </a:tr>
            </a:tbl>
          </a:graphicData>
        </a:graphic>
      </p:graphicFrame>
      <p:graphicFrame>
        <p:nvGraphicFramePr>
          <p:cNvPr id="6" name="Θέση περιεχομένου 4">
            <a:extLst>
              <a:ext uri="{FF2B5EF4-FFF2-40B4-BE49-F238E27FC236}">
                <a16:creationId xmlns:a16="http://schemas.microsoft.com/office/drawing/2014/main" id="{2F567F98-8212-4506-F184-F2D60915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226806"/>
              </p:ext>
            </p:extLst>
          </p:nvPr>
        </p:nvGraphicFramePr>
        <p:xfrm>
          <a:off x="6188163" y="2227264"/>
          <a:ext cx="5422900" cy="307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400224849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110672931"/>
                    </a:ext>
                  </a:extLst>
                </a:gridCol>
              </a:tblGrid>
              <a:tr h="330589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Δεδομένο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Πηγή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18114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Εκπομπές ρύπων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Βάση δεδομένων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ETS &amp; 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608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Δωρεάν άδειες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Βάση δεδομένων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ETS &amp; 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50136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Συνολική κατανάλωση ενέργειας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63595"/>
                  </a:ext>
                </a:extLst>
              </a:tr>
              <a:tr h="330589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Energy Intensity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6888"/>
                  </a:ext>
                </a:extLst>
              </a:tr>
              <a:tr h="4224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Συντελεστής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8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047381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Μέρισμ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Μέρισ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Μέρισμ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TM03457464[[fn=Μέρισμα]]</Template>
  <TotalTime>2496</TotalTime>
  <Words>1029</Words>
  <Application>Microsoft Office PowerPoint</Application>
  <PresentationFormat>Ευρεία οθόνη</PresentationFormat>
  <Paragraphs>242</Paragraphs>
  <Slides>36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36</vt:i4>
      </vt:variant>
    </vt:vector>
  </HeadingPairs>
  <TitlesOfParts>
    <vt:vector size="44" baseType="lpstr">
      <vt:lpstr>Abadi</vt:lpstr>
      <vt:lpstr>Aptos Narrow</vt:lpstr>
      <vt:lpstr>Arial</vt:lpstr>
      <vt:lpstr>Georgia</vt:lpstr>
      <vt:lpstr>Heebo Light</vt:lpstr>
      <vt:lpstr>Helvetica</vt:lpstr>
      <vt:lpstr>Wingdings 2</vt:lpstr>
      <vt:lpstr>Μέρισμα</vt:lpstr>
      <vt:lpstr>Αποδοτικη εξισορροπηση αδειων εκπομπης ϱυπων του ϑερμοκυπιου στον μηχανισμο EU-ETS</vt:lpstr>
      <vt:lpstr>Εμποριο ρΥπων - EU ETS </vt:lpstr>
      <vt:lpstr>Εμποριο ΡΥπων EU ETS</vt:lpstr>
      <vt:lpstr>Μοιραζοντασ δικαια</vt:lpstr>
      <vt:lpstr>Μοιραζοντας δικαια</vt:lpstr>
      <vt:lpstr>Μοιραζοντας δικαια</vt:lpstr>
      <vt:lpstr>Μοιραζοντας δικαια – Παραδειγμα (Herve Moulin)</vt:lpstr>
      <vt:lpstr>Πηγεσ ΔΕΔΟΜΕΝων</vt:lpstr>
      <vt:lpstr>Πηγεσ Δεδομενων</vt:lpstr>
      <vt:lpstr>Οριζοντια ισοτητα στο EU ETS</vt:lpstr>
      <vt:lpstr>Οριζοντια ισοτητα στο EU ETS   πειραμα 1</vt:lpstr>
      <vt:lpstr>Παρουσίαση του PowerPoint</vt:lpstr>
      <vt:lpstr>Οριζοντια ισοτητα στο EU ETS   Πειραμα 2</vt:lpstr>
      <vt:lpstr>Οριζοντια ισοτητα στο EU ETS  Πειραμα 2</vt:lpstr>
      <vt:lpstr>Παρουσίαση του PowerPoint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Η Διανομη ως προβλημα βελτιστοποιησησ</vt:lpstr>
      <vt:lpstr>Η Διανομη ως προβλημα βελτιστοποιησησ</vt:lpstr>
      <vt:lpstr>Η Διανομη ως προβλημα βελτιστοποιησησ – Παραδειγμα 1</vt:lpstr>
      <vt:lpstr>ενα αλλο παραδειγμα απο τη βιβλιογραφια</vt:lpstr>
      <vt:lpstr>ενα αλλο παραδειγμα απο τη βιβλιογραφια, (X. Lin and J. Lu 2023)</vt:lpstr>
      <vt:lpstr>ενα αλλο παραδειγμα απο τη βιβλιογραφια, (X. Lin and J. Lu 2023)</vt:lpstr>
      <vt:lpstr>ενα αλλο παραδειγμα απο τη βιβλιογραφια, (X. Lin and J. Lu 2023)</vt:lpstr>
      <vt:lpstr>Συγκριση των δυο</vt:lpstr>
      <vt:lpstr>Συγκριση των δυο – Συνθετικα δεδομενα</vt:lpstr>
      <vt:lpstr>Συγκριση των δυο – Συνθετικα δεδομενα</vt:lpstr>
      <vt:lpstr>Συγκριση των δυο – Συνθετικα δεδομενα</vt:lpstr>
      <vt:lpstr>Συγκριση των δυο</vt:lpstr>
      <vt:lpstr>Συγκριση των δυο</vt:lpstr>
      <vt:lpstr>Μελλοντικεσ προεκτασεισ</vt:lpstr>
      <vt:lpstr>Ευχαριστω πολυ για τον χρονο σας.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Κωνσταντίνος Παπαδόπουλος</dc:creator>
  <cp:lastModifiedBy>Κωνσταντίνος Παπαδόπουλος</cp:lastModifiedBy>
  <cp:revision>5</cp:revision>
  <dcterms:created xsi:type="dcterms:W3CDTF">2024-11-24T08:23:39Z</dcterms:created>
  <dcterms:modified xsi:type="dcterms:W3CDTF">2024-11-26T10:51:52Z</dcterms:modified>
</cp:coreProperties>
</file>