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notesMasterIdLst>
    <p:notesMasterId r:id="rId38"/>
  </p:notesMasterIdLst>
  <p:sldIdLst>
    <p:sldId id="256" r:id="rId2"/>
    <p:sldId id="259" r:id="rId3"/>
    <p:sldId id="258" r:id="rId4"/>
    <p:sldId id="260" r:id="rId5"/>
    <p:sldId id="262" r:id="rId6"/>
    <p:sldId id="263" r:id="rId7"/>
    <p:sldId id="264" r:id="rId8"/>
    <p:sldId id="267" r:id="rId9"/>
    <p:sldId id="283" r:id="rId10"/>
    <p:sldId id="265" r:id="rId11"/>
    <p:sldId id="266" r:id="rId12"/>
    <p:sldId id="284" r:id="rId13"/>
    <p:sldId id="268" r:id="rId14"/>
    <p:sldId id="285" r:id="rId15"/>
    <p:sldId id="269" r:id="rId16"/>
    <p:sldId id="270" r:id="rId17"/>
    <p:sldId id="271" r:id="rId18"/>
    <p:sldId id="272" r:id="rId19"/>
    <p:sldId id="286" r:id="rId20"/>
    <p:sldId id="287" r:id="rId21"/>
    <p:sldId id="289" r:id="rId22"/>
    <p:sldId id="273" r:id="rId23"/>
    <p:sldId id="274" r:id="rId24"/>
    <p:sldId id="275" r:id="rId25"/>
    <p:sldId id="276" r:id="rId26"/>
    <p:sldId id="277" r:id="rId27"/>
    <p:sldId id="278" r:id="rId28"/>
    <p:sldId id="290" r:id="rId29"/>
    <p:sldId id="279" r:id="rId30"/>
    <p:sldId id="280" r:id="rId31"/>
    <p:sldId id="291" r:id="rId32"/>
    <p:sldId id="292" r:id="rId33"/>
    <p:sldId id="281" r:id="rId34"/>
    <p:sldId id="293" r:id="rId35"/>
    <p:sldId id="294" r:id="rId36"/>
    <p:sldId id="295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1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Μεσαίο στυλ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260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eebo Light" panose="020F0502020204030204" pitchFamily="2" charset="-79"/>
              </a:defRPr>
            </a:lvl1pPr>
          </a:lstStyle>
          <a:p>
            <a:endParaRPr lang="en-US" dirty="0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eebo Light" panose="020F0502020204030204" pitchFamily="2" charset="-79"/>
              </a:defRPr>
            </a:lvl1pPr>
          </a:lstStyle>
          <a:p>
            <a:fld id="{0F18141F-A1E1-41D1-A9B0-569FAF5C8607}" type="datetimeFigureOut">
              <a:rPr lang="en-US" smtClean="0"/>
              <a:pPr/>
              <a:t>11/26/2024</a:t>
            </a:fld>
            <a:endParaRPr lang="en-US" dirty="0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 dirty="0"/>
              <a:t>Στυλ κειμένου υποδείγματος</a:t>
            </a:r>
          </a:p>
          <a:p>
            <a:pPr lvl="1"/>
            <a:r>
              <a:rPr lang="el-GR" dirty="0"/>
              <a:t>Δεύτερο επίπεδο</a:t>
            </a:r>
          </a:p>
          <a:p>
            <a:pPr lvl="2"/>
            <a:r>
              <a:rPr lang="el-GR" dirty="0"/>
              <a:t>Τρίτο επίπεδο</a:t>
            </a:r>
          </a:p>
          <a:p>
            <a:pPr lvl="3"/>
            <a:r>
              <a:rPr lang="el-GR" dirty="0"/>
              <a:t>Τέταρτο επίπεδο</a:t>
            </a:r>
          </a:p>
          <a:p>
            <a:pPr lvl="4"/>
            <a:r>
              <a:rPr lang="el-GR" dirty="0"/>
              <a:t>Πέμπτο επίπεδο</a:t>
            </a:r>
            <a:endParaRPr lang="en-US" dirty="0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eebo Light" panose="020F0502020204030204" pitchFamily="2" charset="-79"/>
              </a:defRPr>
            </a:lvl1pPr>
          </a:lstStyle>
          <a:p>
            <a:endParaRPr lang="en-US" dirty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eebo Light" panose="020F0502020204030204" pitchFamily="2" charset="-79"/>
              </a:defRPr>
            </a:lvl1pPr>
          </a:lstStyle>
          <a:p>
            <a:fld id="{DE6F09E7-9F07-408F-B0F7-9B2F1144C6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099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Heebo Light" panose="020F0502020204030204" pitchFamily="2" charset="-79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Heebo Light" panose="020F0502020204030204" pitchFamily="2" charset="-79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Heebo Light" panose="020F0502020204030204" pitchFamily="2" charset="-79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Heebo Light" panose="020F0502020204030204" pitchFamily="2" charset="-79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Heebo Light" panose="020F0502020204030204" pitchFamily="2" charset="-79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6F09E7-9F07-408F-B0F7-9B2F1144C6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52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41EBE0E-46F1-4465-82F9-9D674364B9F2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9665F24-3F61-4419-8200-01701C8A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87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BE0E-46F1-4465-82F9-9D674364B9F2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65F24-3F61-4419-8200-01701C8A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47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41EBE0E-46F1-4465-82F9-9D674364B9F2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9665F24-3F61-4419-8200-01701C8A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648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BE0E-46F1-4465-82F9-9D674364B9F2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9665F24-3F61-4419-8200-01701C8A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38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41EBE0E-46F1-4465-82F9-9D674364B9F2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9665F24-3F61-4419-8200-01701C8A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5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BE0E-46F1-4465-82F9-9D674364B9F2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65F24-3F61-4419-8200-01701C8A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BE0E-46F1-4465-82F9-9D674364B9F2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65F24-3F61-4419-8200-01701C8A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95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BE0E-46F1-4465-82F9-9D674364B9F2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65F24-3F61-4419-8200-01701C8A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9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BE0E-46F1-4465-82F9-9D674364B9F2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65F24-3F61-4419-8200-01701C8A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35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41EBE0E-46F1-4465-82F9-9D674364B9F2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9665F24-3F61-4419-8200-01701C8A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3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BE0E-46F1-4465-82F9-9D674364B9F2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65F24-3F61-4419-8200-01701C8A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87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l-GR" dirty="0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l-GR" dirty="0"/>
              <a:t>Στυλ κειμένου υποδείγματος</a:t>
            </a:r>
          </a:p>
          <a:p>
            <a:pPr lvl="1"/>
            <a:r>
              <a:rPr lang="el-GR" dirty="0"/>
              <a:t>Δεύτερο επίπεδο</a:t>
            </a:r>
          </a:p>
          <a:p>
            <a:pPr lvl="2"/>
            <a:r>
              <a:rPr lang="el-GR" dirty="0"/>
              <a:t>Τρίτο επίπεδο</a:t>
            </a:r>
          </a:p>
          <a:p>
            <a:pPr lvl="3"/>
            <a:r>
              <a:rPr lang="el-GR" dirty="0"/>
              <a:t>Τέταρτο επίπεδο</a:t>
            </a:r>
          </a:p>
          <a:p>
            <a:pPr lvl="4"/>
            <a:r>
              <a:rPr lang="el-GR" dirty="0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Abadi" panose="020F0502020204030204" pitchFamily="34" charset="0"/>
              </a:defRPr>
            </a:lvl1pPr>
          </a:lstStyle>
          <a:p>
            <a:fld id="{B41EBE0E-46F1-4465-82F9-9D674364B9F2}" type="datetimeFigureOut">
              <a:rPr lang="en-US" smtClean="0"/>
              <a:pPr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  <a:latin typeface="Abad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Abadi" panose="020F0502020204030204" pitchFamily="34" charset="0"/>
              </a:defRPr>
            </a:lvl1pPr>
          </a:lstStyle>
          <a:p>
            <a:fld id="{C9665F24-3F61-4419-8200-01701C8A01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0280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Heebo Light" panose="020F0502020204030204" pitchFamily="2" charset="-79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Heebo Light" panose="020F0502020204030204" pitchFamily="2" charset="-79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Heebo Light" panose="020F0502020204030204" pitchFamily="2" charset="-79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Heebo Light" panose="020F0502020204030204" pitchFamily="2" charset="-79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Heebo Light" panose="020F0502020204030204" pitchFamily="2" charset="-79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Heebo Light" panose="020F0502020204030204" pitchFamily="2" charset="-79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13C9F39-AF78-3F8E-ACCD-CD6E20921B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l-GR" b="1" dirty="0" err="1">
                <a:latin typeface="Georgia" panose="02040502050405020303" pitchFamily="18" charset="0"/>
              </a:rPr>
              <a:t>Αποδοτικη</a:t>
            </a:r>
            <a:r>
              <a:rPr lang="el-GR" b="1" dirty="0">
                <a:latin typeface="Georgia" panose="02040502050405020303" pitchFamily="18" charset="0"/>
              </a:rPr>
              <a:t> </a:t>
            </a:r>
            <a:r>
              <a:rPr lang="el-GR" b="1" dirty="0" err="1">
                <a:latin typeface="Georgia" panose="02040502050405020303" pitchFamily="18" charset="0"/>
              </a:rPr>
              <a:t>εξισορροπηση</a:t>
            </a:r>
            <a:r>
              <a:rPr lang="el-GR" b="1" dirty="0">
                <a:latin typeface="Georgia" panose="02040502050405020303" pitchFamily="18" charset="0"/>
              </a:rPr>
              <a:t> </a:t>
            </a:r>
            <a:r>
              <a:rPr lang="el-GR" b="1" dirty="0" err="1">
                <a:latin typeface="Georgia" panose="02040502050405020303" pitchFamily="18" charset="0"/>
              </a:rPr>
              <a:t>αδειων</a:t>
            </a:r>
            <a:r>
              <a:rPr lang="el-GR" b="1" dirty="0">
                <a:latin typeface="Georgia" panose="02040502050405020303" pitchFamily="18" charset="0"/>
              </a:rPr>
              <a:t> </a:t>
            </a:r>
            <a:r>
              <a:rPr lang="el-GR" b="1" dirty="0" err="1">
                <a:latin typeface="Georgia" panose="02040502050405020303" pitchFamily="18" charset="0"/>
              </a:rPr>
              <a:t>εκπομπης</a:t>
            </a:r>
            <a:r>
              <a:rPr lang="el-GR" b="1" dirty="0">
                <a:latin typeface="Georgia" panose="02040502050405020303" pitchFamily="18" charset="0"/>
              </a:rPr>
              <a:t> </a:t>
            </a:r>
            <a:r>
              <a:rPr lang="el-GR" b="1" dirty="0" err="1">
                <a:latin typeface="Georgia" panose="02040502050405020303" pitchFamily="18" charset="0"/>
              </a:rPr>
              <a:t>ϱυπων</a:t>
            </a:r>
            <a:r>
              <a:rPr lang="el-GR" b="1" dirty="0">
                <a:latin typeface="Georgia" panose="02040502050405020303" pitchFamily="18" charset="0"/>
              </a:rPr>
              <a:t> του </a:t>
            </a:r>
            <a:r>
              <a:rPr lang="el-GR" b="1" dirty="0" err="1">
                <a:latin typeface="Georgia" panose="02040502050405020303" pitchFamily="18" charset="0"/>
              </a:rPr>
              <a:t>ϑερμοκυπιου</a:t>
            </a:r>
            <a:r>
              <a:rPr lang="el-GR" b="1" dirty="0">
                <a:latin typeface="Georgia" panose="02040502050405020303" pitchFamily="18" charset="0"/>
              </a:rPr>
              <a:t> στον </a:t>
            </a:r>
            <a:r>
              <a:rPr lang="el-GR" b="1" dirty="0" err="1">
                <a:latin typeface="Georgia" panose="02040502050405020303" pitchFamily="18" charset="0"/>
              </a:rPr>
              <a:t>μηχανισμο</a:t>
            </a:r>
            <a:r>
              <a:rPr lang="el-GR" b="1" dirty="0">
                <a:latin typeface="Georgia" panose="02040502050405020303" pitchFamily="18" charset="0"/>
              </a:rPr>
              <a:t> EU-ETS</a:t>
            </a:r>
            <a:endParaRPr lang="en-US" b="1" dirty="0">
              <a:latin typeface="Georgia" panose="02040502050405020303" pitchFamily="18" charset="0"/>
            </a:endParaRP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94959407-3E0A-0486-0F4E-713D81D355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l-GR" sz="1400" dirty="0" err="1">
                <a:latin typeface="Georgia" panose="02040502050405020303" pitchFamily="18" charset="0"/>
              </a:rPr>
              <a:t>Κωνσταντινοσ</a:t>
            </a:r>
            <a:r>
              <a:rPr lang="el-GR" sz="1400" dirty="0">
                <a:latin typeface="Helvetica" pitchFamily="2" charset="0"/>
              </a:rPr>
              <a:t> </a:t>
            </a:r>
            <a:r>
              <a:rPr lang="el-GR" sz="1400" dirty="0" err="1">
                <a:latin typeface="Helvetica" pitchFamily="2" charset="0"/>
              </a:rPr>
              <a:t>παπαδοπουλοσ</a:t>
            </a:r>
            <a:endParaRPr lang="en-US" sz="1400" dirty="0">
              <a:latin typeface="Helvetic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DD65CE-0802-A9D7-A1F3-D75E57400A43}"/>
              </a:ext>
            </a:extLst>
          </p:cNvPr>
          <p:cNvSpPr txBox="1"/>
          <p:nvPr/>
        </p:nvSpPr>
        <p:spPr>
          <a:xfrm>
            <a:off x="2490987" y="3960120"/>
            <a:ext cx="71739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Georgia" panose="02040502050405020303" pitchFamily="18" charset="0"/>
              </a:rPr>
              <a:t>Επιβλέπων : ∆</a:t>
            </a:r>
            <a:r>
              <a:rPr lang="el-GR" dirty="0" err="1">
                <a:solidFill>
                  <a:schemeClr val="bg1"/>
                </a:solidFill>
                <a:latin typeface="Georgia" panose="02040502050405020303" pitchFamily="18" charset="0"/>
              </a:rPr>
              <a:t>ημήτριος</a:t>
            </a:r>
            <a:r>
              <a:rPr lang="el-GR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el-GR" dirty="0" err="1">
                <a:solidFill>
                  <a:schemeClr val="bg1"/>
                </a:solidFill>
                <a:latin typeface="Georgia" panose="02040502050405020303" pitchFamily="18" charset="0"/>
              </a:rPr>
              <a:t>Φωτάκης</a:t>
            </a:r>
            <a:r>
              <a:rPr lang="el-GR" dirty="0">
                <a:solidFill>
                  <a:schemeClr val="bg1"/>
                </a:solidFill>
                <a:latin typeface="Georgia" panose="02040502050405020303" pitchFamily="18" charset="0"/>
              </a:rPr>
              <a:t>, Καθηγητής ΕΜΠ</a:t>
            </a:r>
          </a:p>
          <a:p>
            <a:r>
              <a:rPr lang="el-GR" dirty="0" err="1">
                <a:solidFill>
                  <a:schemeClr val="bg1"/>
                </a:solidFill>
                <a:latin typeface="Georgia" panose="02040502050405020303" pitchFamily="18" charset="0"/>
              </a:rPr>
              <a:t>Συνεπιβλέποντες</a:t>
            </a:r>
            <a:r>
              <a:rPr lang="el-GR" dirty="0">
                <a:solidFill>
                  <a:schemeClr val="bg1"/>
                </a:solidFill>
                <a:latin typeface="Georgia" panose="02040502050405020303" pitchFamily="18" charset="0"/>
              </a:rPr>
              <a:t>:</a:t>
            </a:r>
          </a:p>
          <a:p>
            <a:r>
              <a:rPr lang="el-GR" dirty="0">
                <a:solidFill>
                  <a:schemeClr val="bg1"/>
                </a:solidFill>
                <a:latin typeface="Georgia" panose="02040502050405020303" pitchFamily="18" charset="0"/>
              </a:rPr>
              <a:t>Αγγελική Μαθιουδάκη</a:t>
            </a:r>
          </a:p>
          <a:p>
            <a:r>
              <a:rPr lang="el-GR" dirty="0">
                <a:solidFill>
                  <a:schemeClr val="bg1"/>
                </a:solidFill>
                <a:latin typeface="Georgia" panose="02040502050405020303" pitchFamily="18" charset="0"/>
              </a:rPr>
              <a:t>Σωτήριος Δήμος</a:t>
            </a:r>
          </a:p>
        </p:txBody>
      </p:sp>
      <p:pic>
        <p:nvPicPr>
          <p:cNvPr id="7" name="Εικόνα 6" descr="Εικόνα που περιέχει κείμενο, σύμβολο, έμβλημα, εμπρόσθια όψη&#10;&#10;Περιγραφή που δημιουργήθηκε αυτόματα">
            <a:extLst>
              <a:ext uri="{FF2B5EF4-FFF2-40B4-BE49-F238E27FC236}">
                <a16:creationId xmlns:a16="http://schemas.microsoft.com/office/drawing/2014/main" id="{6E652212-59EA-6C96-3871-EA71FBFF8B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43" y="3760206"/>
            <a:ext cx="1617092" cy="1600159"/>
          </a:xfrm>
          <a:prstGeom prst="rect">
            <a:avLst/>
          </a:prstGeom>
        </p:spPr>
      </p:pic>
      <p:sp>
        <p:nvSpPr>
          <p:cNvPr id="8" name="Υπότιτλος 2">
            <a:extLst>
              <a:ext uri="{FF2B5EF4-FFF2-40B4-BE49-F238E27FC236}">
                <a16:creationId xmlns:a16="http://schemas.microsoft.com/office/drawing/2014/main" id="{F0A7D861-6197-6B6D-1C4D-5FC873C91C29}"/>
              </a:ext>
            </a:extLst>
          </p:cNvPr>
          <p:cNvSpPr txBox="1">
            <a:spLocks/>
          </p:cNvSpPr>
          <p:nvPr/>
        </p:nvSpPr>
        <p:spPr>
          <a:xfrm>
            <a:off x="599227" y="5704471"/>
            <a:ext cx="10993546" cy="59032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1400" dirty="0">
                <a:solidFill>
                  <a:schemeClr val="bg1"/>
                </a:solidFill>
                <a:latin typeface="Georgia" panose="02040502050405020303" pitchFamily="18" charset="0"/>
              </a:rPr>
              <a:t>Εθνικό Μετσόβιο Πολυτεχνείο</a:t>
            </a:r>
          </a:p>
          <a:p>
            <a:r>
              <a:rPr lang="el-GR" sz="1400" dirty="0">
                <a:solidFill>
                  <a:schemeClr val="bg1"/>
                </a:solidFill>
                <a:latin typeface="Georgia" panose="02040502050405020303" pitchFamily="18" charset="0"/>
              </a:rPr>
              <a:t>Σχολή Ηλεκτρολόγων Μηχανικών</a:t>
            </a:r>
            <a:r>
              <a:rPr lang="en-US" sz="1400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el-GR" sz="1400" dirty="0">
                <a:solidFill>
                  <a:schemeClr val="bg1"/>
                </a:solidFill>
                <a:latin typeface="Georgia" panose="02040502050405020303" pitchFamily="18" charset="0"/>
              </a:rPr>
              <a:t>και Μηχανικών Ηλεκτρονικών Υπολογιστών</a:t>
            </a:r>
            <a:endParaRPr lang="en-US" sz="14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545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83EC2C5-F369-E0EB-DDAC-773EAA899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>
                <a:latin typeface="Georgia" panose="02040502050405020303" pitchFamily="18" charset="0"/>
              </a:rPr>
              <a:t>Οριζοντια</a:t>
            </a:r>
            <a:r>
              <a:rPr lang="el-GR" dirty="0"/>
              <a:t> </a:t>
            </a:r>
            <a:r>
              <a:rPr lang="el-GR" dirty="0" err="1"/>
              <a:t>ισοτητα</a:t>
            </a:r>
            <a:r>
              <a:rPr lang="el-GR" dirty="0"/>
              <a:t> στο </a:t>
            </a:r>
            <a:r>
              <a:rPr lang="en-US" dirty="0"/>
              <a:t>EU ETS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2C6C1008-46F9-D657-6D85-9FF9D0C135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094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4692F50-EFC7-CD5D-3C1C-154750E15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l-GR" dirty="0" err="1">
                <a:solidFill>
                  <a:srgbClr val="FFFFFF"/>
                </a:solidFill>
                <a:latin typeface="Georgia" panose="02040502050405020303" pitchFamily="18" charset="0"/>
              </a:rPr>
              <a:t>Οριζοντια</a:t>
            </a:r>
            <a:r>
              <a:rPr lang="el-GR" dirty="0">
                <a:solidFill>
                  <a:srgbClr val="FFFFFF"/>
                </a:solidFill>
                <a:latin typeface="Georgia" panose="02040502050405020303" pitchFamily="18" charset="0"/>
              </a:rPr>
              <a:t> </a:t>
            </a:r>
            <a:r>
              <a:rPr lang="el-GR" dirty="0" err="1">
                <a:solidFill>
                  <a:srgbClr val="FFFFFF"/>
                </a:solidFill>
                <a:latin typeface="Georgia" panose="02040502050405020303" pitchFamily="18" charset="0"/>
              </a:rPr>
              <a:t>ισοτητα</a:t>
            </a:r>
            <a:r>
              <a:rPr lang="el-GR" dirty="0">
                <a:solidFill>
                  <a:srgbClr val="FFFFFF"/>
                </a:solidFill>
                <a:latin typeface="Georgia" panose="02040502050405020303" pitchFamily="18" charset="0"/>
              </a:rPr>
              <a:t> στο </a:t>
            </a:r>
            <a:r>
              <a:rPr lang="en-US" dirty="0">
                <a:solidFill>
                  <a:srgbClr val="FFFFFF"/>
                </a:solidFill>
                <a:latin typeface="Georgia" panose="02040502050405020303" pitchFamily="18" charset="0"/>
              </a:rPr>
              <a:t>EU ETS </a:t>
            </a:r>
            <a:br>
              <a:rPr lang="el-GR" dirty="0">
                <a:solidFill>
                  <a:srgbClr val="FFFFFF"/>
                </a:solidFill>
                <a:latin typeface="Georgia" panose="02040502050405020303" pitchFamily="18" charset="0"/>
              </a:rPr>
            </a:br>
            <a:r>
              <a:rPr lang="el-GR" dirty="0">
                <a:solidFill>
                  <a:srgbClr val="FFFFFF"/>
                </a:solidFill>
                <a:latin typeface="Georgia" panose="02040502050405020303" pitchFamily="18" charset="0"/>
              </a:rPr>
              <a:t> </a:t>
            </a:r>
            <a:r>
              <a:rPr lang="el-GR" dirty="0" err="1">
                <a:solidFill>
                  <a:srgbClr val="FFFFFF"/>
                </a:solidFill>
                <a:latin typeface="Georgia" panose="02040502050405020303" pitchFamily="18" charset="0"/>
              </a:rPr>
              <a:t>πειραμα</a:t>
            </a:r>
            <a:r>
              <a:rPr lang="el-GR" dirty="0">
                <a:solidFill>
                  <a:srgbClr val="FFFFFF"/>
                </a:solidFill>
                <a:latin typeface="Georgia" panose="02040502050405020303" pitchFamily="18" charset="0"/>
              </a:rPr>
              <a:t> 1</a:t>
            </a:r>
            <a:endParaRPr lang="en-US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9E661D03-4DD4-45E7-A047-ED722E826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badi" panose="020B0604020104020204" pitchFamily="34" charset="0"/>
            </a:endParaRPr>
          </a:p>
        </p:txBody>
      </p:sp>
      <p:pic>
        <p:nvPicPr>
          <p:cNvPr id="28" name="Θέση περιεχομένου 27">
            <a:extLst>
              <a:ext uri="{FF2B5EF4-FFF2-40B4-BE49-F238E27FC236}">
                <a16:creationId xmlns:a16="http://schemas.microsoft.com/office/drawing/2014/main" id="{ABF3357F-E59E-E4A6-FAE8-7C2B9C8EA3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3878" y="2361056"/>
            <a:ext cx="3649219" cy="3649219"/>
          </a:xfrm>
          <a:prstGeom prst="rect">
            <a:avLst/>
          </a:prstGeom>
        </p:spPr>
      </p:pic>
      <p:pic>
        <p:nvPicPr>
          <p:cNvPr id="34" name="Θέση περιεχομένου 33" descr="Εικόνα που περιέχει στιγμιότυπο οθόνης, γραμμή, νύχτα&#10;&#10;Περιγραφή που δημιουργήθηκε αυτόματα">
            <a:extLst>
              <a:ext uri="{FF2B5EF4-FFF2-40B4-BE49-F238E27FC236}">
                <a16:creationId xmlns:a16="http://schemas.microsoft.com/office/drawing/2014/main" id="{6BA1FEB6-E480-A54B-4E6C-7C2191BDAA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69" y="2181225"/>
            <a:ext cx="4044950" cy="4044950"/>
          </a:xfrm>
        </p:spPr>
      </p:pic>
      <p:sp>
        <p:nvSpPr>
          <p:cNvPr id="36" name="Ορθογώνιο 35">
            <a:extLst>
              <a:ext uri="{FF2B5EF4-FFF2-40B4-BE49-F238E27FC236}">
                <a16:creationId xmlns:a16="http://schemas.microsoft.com/office/drawing/2014/main" id="{980F9FAD-FBB5-B5EC-3059-E952BA5434A4}"/>
              </a:ext>
            </a:extLst>
          </p:cNvPr>
          <p:cNvSpPr/>
          <p:nvPr/>
        </p:nvSpPr>
        <p:spPr>
          <a:xfrm>
            <a:off x="6340830" y="2163190"/>
            <a:ext cx="5404639" cy="4044950"/>
          </a:xfrm>
          <a:prstGeom prst="rect">
            <a:avLst/>
          </a:prstGeom>
          <a:noFill/>
          <a:ln w="38100">
            <a:solidFill>
              <a:srgbClr val="4D14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  <a:latin typeface="Abadi" panose="020B0604020104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4BF5D20-ACBF-0DCE-B263-C488991BC931}"/>
              </a:ext>
            </a:extLst>
          </p:cNvPr>
          <p:cNvSpPr txBox="1"/>
          <p:nvPr/>
        </p:nvSpPr>
        <p:spPr>
          <a:xfrm>
            <a:off x="5713356" y="6327135"/>
            <a:ext cx="765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badi" panose="020B0604020104020204" pitchFamily="34" charset="0"/>
              </a:rPr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3596734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75C1B30C-9CF2-4A94-98DE-78EB3E31A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2A78910-3783-4F13-AB69-E0AE41E316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2BC4FA5-B0FE-4EFB-8490-3F736533C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latin typeface="Abadi" panose="020B0604020104020204" pitchFamily="34" charset="0"/>
            </a:endParaRPr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A4308965-434A-4011-8316-8ABEFFED0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C910B0D-8E24-46E7-93D7-329948C60D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5609383" cy="95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F215A71-CFAF-4964-A613-D07F75FC1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9035" y="453825"/>
            <a:ext cx="5596432" cy="9837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latin typeface="Abadi" panose="020B0604020104020204" pitchFamily="34" charset="0"/>
            </a:endParaRPr>
          </a:p>
        </p:txBody>
      </p:sp>
      <p:pic>
        <p:nvPicPr>
          <p:cNvPr id="7" name="Εικόνα 6" descr="Εικόνα που περιέχει στιγμιότυπο οθόνης, γραμμή&#10;&#10;Περιγραφή που δημιουργήθηκε αυτόματα">
            <a:extLst>
              <a:ext uri="{FF2B5EF4-FFF2-40B4-BE49-F238E27FC236}">
                <a16:creationId xmlns:a16="http://schemas.microsoft.com/office/drawing/2014/main" id="{F6226FD8-B7E8-36DC-0278-87A438F39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91" y="643467"/>
            <a:ext cx="5571067" cy="5571067"/>
          </a:xfrm>
          <a:prstGeom prst="rect">
            <a:avLst/>
          </a:prstGeom>
        </p:spPr>
      </p:pic>
      <p:pic>
        <p:nvPicPr>
          <p:cNvPr id="5" name="Θέση περιεχομένου 4" descr="Εικόνα που περιέχει στιγμιότυπο οθόνης,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B96606BD-812C-EEDE-FF7A-204777EAE8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717" y="643467"/>
            <a:ext cx="5571067" cy="55710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B2DABD-EE29-B8C3-25A8-B9138879E983}"/>
              </a:ext>
            </a:extLst>
          </p:cNvPr>
          <p:cNvSpPr txBox="1"/>
          <p:nvPr/>
        </p:nvSpPr>
        <p:spPr>
          <a:xfrm>
            <a:off x="2396942" y="6304129"/>
            <a:ext cx="1972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badi" panose="020B0604020104020204" pitchFamily="34" charset="0"/>
              </a:rPr>
              <a:t>2006 Phase 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26C5D7-F1EF-A3DC-231C-4F868FD2A388}"/>
              </a:ext>
            </a:extLst>
          </p:cNvPr>
          <p:cNvSpPr txBox="1"/>
          <p:nvPr/>
        </p:nvSpPr>
        <p:spPr>
          <a:xfrm>
            <a:off x="7960786" y="6244412"/>
            <a:ext cx="1972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badi" panose="020B0604020104020204" pitchFamily="34" charset="0"/>
              </a:rPr>
              <a:t>2010 Phase II</a:t>
            </a:r>
          </a:p>
        </p:txBody>
      </p:sp>
    </p:spTree>
    <p:extLst>
      <p:ext uri="{BB962C8B-B14F-4D97-AF65-F5344CB8AC3E}">
        <p14:creationId xmlns:p14="http://schemas.microsoft.com/office/powerpoint/2010/main" val="3970212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5259A5-D9A1-F443-746D-12D62C9E59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43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59" name="Rectangle 45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60" name="Rectangle 47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61" name="Rectangle 49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latin typeface="Abadi" panose="020B0604020104020204" pitchFamily="34" charset="0"/>
            </a:endParaRPr>
          </a:p>
        </p:txBody>
      </p:sp>
      <p:sp useBgFill="1">
        <p:nvSpPr>
          <p:cNvPr id="62" name="Rectangle 51">
            <a:extLst>
              <a:ext uri="{FF2B5EF4-FFF2-40B4-BE49-F238E27FC236}">
                <a16:creationId xmlns:a16="http://schemas.microsoft.com/office/drawing/2014/main" id="{BF3D65BA-1C65-40FB-92EF-83951BDC1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badi" panose="020B0604020104020204" pitchFamily="34" charset="0"/>
            </a:endParaRPr>
          </a:p>
        </p:txBody>
      </p:sp>
      <p:pic>
        <p:nvPicPr>
          <p:cNvPr id="15" name="Θέση περιεχομένου 14" descr="Εικόνα που περιέχει κείμενο, γραμμή, διάγραμμα, γράφημα&#10;&#10;Περιγραφή που δημιουργήθηκε αυτόματα">
            <a:extLst>
              <a:ext uri="{FF2B5EF4-FFF2-40B4-BE49-F238E27FC236}">
                <a16:creationId xmlns:a16="http://schemas.microsoft.com/office/drawing/2014/main" id="{1489BB64-7A2D-FA08-8DB9-33FA77C374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189" y="723899"/>
            <a:ext cx="6135329" cy="6060359"/>
          </a:xfrm>
          <a:prstGeom prst="rect">
            <a:avLst/>
          </a:prstGeom>
        </p:spPr>
      </p:pic>
      <p:sp>
        <p:nvSpPr>
          <p:cNvPr id="63" name="Rectangle 53">
            <a:extLst>
              <a:ext uri="{FF2B5EF4-FFF2-40B4-BE49-F238E27FC236}">
                <a16:creationId xmlns:a16="http://schemas.microsoft.com/office/drawing/2014/main" id="{ADF52CCA-FCDD-49A0-BFFC-3BD41F1B8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EACD3EDF-934D-C20F-7AAC-E730A6A34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 err="1">
                <a:solidFill>
                  <a:srgbClr val="FFFFFF"/>
                </a:solidFill>
                <a:latin typeface="+mj-lt"/>
              </a:rPr>
              <a:t>Οριζοντι</a:t>
            </a:r>
            <a:r>
              <a:rPr lang="en-US" sz="3600" dirty="0">
                <a:solidFill>
                  <a:srgbClr val="FFFFFF"/>
                </a:solidFill>
                <a:latin typeface="+mj-lt"/>
              </a:rPr>
              <a:t>α ισοτητα στο EU ETS </a:t>
            </a:r>
            <a:br>
              <a:rPr lang="en-US" sz="3600" dirty="0">
                <a:solidFill>
                  <a:srgbClr val="FFFFFF"/>
                </a:solidFill>
                <a:latin typeface="+mj-lt"/>
              </a:rPr>
            </a:br>
            <a:r>
              <a:rPr lang="en-US" sz="3600" dirty="0">
                <a:solidFill>
                  <a:srgbClr val="FFFFFF"/>
                </a:solidFill>
                <a:latin typeface="+mj-lt"/>
              </a:rPr>
              <a:t> Πειραμα 2</a:t>
            </a:r>
          </a:p>
        </p:txBody>
      </p:sp>
    </p:spTree>
    <p:extLst>
      <p:ext uri="{BB962C8B-B14F-4D97-AF65-F5344CB8AC3E}">
        <p14:creationId xmlns:p14="http://schemas.microsoft.com/office/powerpoint/2010/main" val="89073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CBEEE7-517F-6D25-32F4-BDC049910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0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38" name="Rectangle 12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39" name="Rectangle 14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40" name="Rectangle 16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latin typeface="Abadi" panose="020B0604020104020204" pitchFamily="34" charset="0"/>
            </a:endParaRPr>
          </a:p>
        </p:txBody>
      </p:sp>
      <p:sp useBgFill="1">
        <p:nvSpPr>
          <p:cNvPr id="41" name="Rectangle 18">
            <a:extLst>
              <a:ext uri="{FF2B5EF4-FFF2-40B4-BE49-F238E27FC236}">
                <a16:creationId xmlns:a16="http://schemas.microsoft.com/office/drawing/2014/main" id="{BF3D65BA-1C65-40FB-92EF-83951BDC1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badi" panose="020B0604020104020204" pitchFamily="34" charset="0"/>
            </a:endParaRPr>
          </a:p>
        </p:txBody>
      </p:sp>
      <p:pic>
        <p:nvPicPr>
          <p:cNvPr id="6" name="Θέση περιεχομένου 5" descr="Εικόνα που περιέχει κείμενο, γραμμή, διάγραμμα, γράφημα">
            <a:extLst>
              <a:ext uri="{FF2B5EF4-FFF2-40B4-BE49-F238E27FC236}">
                <a16:creationId xmlns:a16="http://schemas.microsoft.com/office/drawing/2014/main" id="{EE8277AB-7F92-62CA-9F19-A2B5089200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46" y="723899"/>
            <a:ext cx="6071616" cy="6071616"/>
          </a:xfrm>
          <a:prstGeom prst="rect">
            <a:avLst/>
          </a:prstGeom>
        </p:spPr>
      </p:pic>
      <p:sp>
        <p:nvSpPr>
          <p:cNvPr id="42" name="Rectangle 20">
            <a:extLst>
              <a:ext uri="{FF2B5EF4-FFF2-40B4-BE49-F238E27FC236}">
                <a16:creationId xmlns:a16="http://schemas.microsoft.com/office/drawing/2014/main" id="{ADF52CCA-FCDD-49A0-BFFC-3BD41F1B8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28C5FE62-A18B-9A22-F2D0-68B575BCA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 err="1">
                <a:solidFill>
                  <a:srgbClr val="FFFFFF"/>
                </a:solidFill>
                <a:latin typeface="+mj-lt"/>
              </a:rPr>
              <a:t>Οριζοντι</a:t>
            </a:r>
            <a:r>
              <a:rPr lang="en-US" sz="3600" dirty="0">
                <a:solidFill>
                  <a:srgbClr val="FFFFFF"/>
                </a:solidFill>
                <a:latin typeface="+mj-lt"/>
              </a:rPr>
              <a:t>α ισοτητα στο EU ETS </a:t>
            </a:r>
            <a:br>
              <a:rPr lang="en-US" sz="3600" dirty="0">
                <a:solidFill>
                  <a:srgbClr val="FFFFFF"/>
                </a:solidFill>
                <a:latin typeface="+mj-lt"/>
              </a:rPr>
            </a:br>
            <a:r>
              <a:rPr lang="en-US" sz="3600" dirty="0">
                <a:solidFill>
                  <a:srgbClr val="FFFFFF"/>
                </a:solidFill>
                <a:latin typeface="+mj-lt"/>
              </a:rPr>
              <a:t>Πειραμα 2</a:t>
            </a:r>
          </a:p>
        </p:txBody>
      </p:sp>
    </p:spTree>
    <p:extLst>
      <p:ext uri="{BB962C8B-B14F-4D97-AF65-F5344CB8AC3E}">
        <p14:creationId xmlns:p14="http://schemas.microsoft.com/office/powerpoint/2010/main" val="451065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91F971-E961-6879-538B-950DBECBEA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Ορθογώνιο 46">
            <a:extLst>
              <a:ext uri="{FF2B5EF4-FFF2-40B4-BE49-F238E27FC236}">
                <a16:creationId xmlns:a16="http://schemas.microsoft.com/office/drawing/2014/main" id="{3A151806-A39A-A67B-C27A-6643C8B80B85}"/>
              </a:ext>
            </a:extLst>
          </p:cNvPr>
          <p:cNvSpPr/>
          <p:nvPr/>
        </p:nvSpPr>
        <p:spPr>
          <a:xfrm>
            <a:off x="289285" y="604511"/>
            <a:ext cx="11648715" cy="13766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Τίτλος 22">
            <a:extLst>
              <a:ext uri="{FF2B5EF4-FFF2-40B4-BE49-F238E27FC236}">
                <a16:creationId xmlns:a16="http://schemas.microsoft.com/office/drawing/2014/main" id="{C9DDDDDF-C924-57FB-2817-0B72647D5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593" y="604510"/>
            <a:ext cx="1856167" cy="581294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9" name="Εικόνα 28" descr="Εικόνα που περιέχει κείμενο, γραμμή, διάγραμμα, γράφημα&#10;&#10;Περιγραφή που δημιουργήθηκε αυτόματα">
            <a:extLst>
              <a:ext uri="{FF2B5EF4-FFF2-40B4-BE49-F238E27FC236}">
                <a16:creationId xmlns:a16="http://schemas.microsoft.com/office/drawing/2014/main" id="{6704682D-3224-DE08-0A55-44C2211C8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475" y="3711321"/>
            <a:ext cx="3009165" cy="3009165"/>
          </a:xfrm>
          <a:prstGeom prst="rect">
            <a:avLst/>
          </a:prstGeom>
        </p:spPr>
      </p:pic>
      <p:pic>
        <p:nvPicPr>
          <p:cNvPr id="31" name="Εικόνα 30" descr="Εικόνα που περιέχει κείμενο, διάγραμμα, γραμμή, στιγμιότυπο οθόνης&#10;&#10;Περιγραφή που δημιουργήθηκε αυτόματα">
            <a:extLst>
              <a:ext uri="{FF2B5EF4-FFF2-40B4-BE49-F238E27FC236}">
                <a16:creationId xmlns:a16="http://schemas.microsoft.com/office/drawing/2014/main" id="{0923AB4E-5F21-F90D-D2F3-674C51C97C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476" y="604512"/>
            <a:ext cx="3009165" cy="3009165"/>
          </a:xfrm>
          <a:prstGeom prst="rect">
            <a:avLst/>
          </a:prstGeom>
        </p:spPr>
      </p:pic>
      <p:pic>
        <p:nvPicPr>
          <p:cNvPr id="33" name="Εικόνα 32" descr="Εικόνα που περιέχει κείμενο, γραμμή, στιγμιότυπο οθόνης, διάγραμμα&#10;&#10;Περιγραφή που δημιουργήθηκε αυτόματα">
            <a:extLst>
              <a:ext uri="{FF2B5EF4-FFF2-40B4-BE49-F238E27FC236}">
                <a16:creationId xmlns:a16="http://schemas.microsoft.com/office/drawing/2014/main" id="{37C65A24-CFAB-8452-01C6-3B422614FF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357" y="3711321"/>
            <a:ext cx="3009165" cy="3009165"/>
          </a:xfrm>
          <a:prstGeom prst="rect">
            <a:avLst/>
          </a:prstGeom>
        </p:spPr>
      </p:pic>
      <p:pic>
        <p:nvPicPr>
          <p:cNvPr id="35" name="Εικόνα 34" descr="Εικόνα που περιέχει κείμενο, γραμμή, διάγραμμα, γράφημα&#10;&#10;Περιγραφή που δημιουργήθηκε αυτόματα">
            <a:extLst>
              <a:ext uri="{FF2B5EF4-FFF2-40B4-BE49-F238E27FC236}">
                <a16:creationId xmlns:a16="http://schemas.microsoft.com/office/drawing/2014/main" id="{6BE61042-7BC4-18BF-6E9F-4F74C6BCB1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357" y="604511"/>
            <a:ext cx="3009165" cy="3009165"/>
          </a:xfrm>
          <a:prstGeom prst="rect">
            <a:avLst/>
          </a:prstGeom>
        </p:spPr>
      </p:pic>
      <p:pic>
        <p:nvPicPr>
          <p:cNvPr id="37" name="Εικόνα 36" descr="Εικόνα που περιέχει κείμενο, γραμμή, διάγραμμα, γράφημα&#10;&#10;Περιγραφή που δημιουργήθηκε αυτόματα">
            <a:extLst>
              <a:ext uri="{FF2B5EF4-FFF2-40B4-BE49-F238E27FC236}">
                <a16:creationId xmlns:a16="http://schemas.microsoft.com/office/drawing/2014/main" id="{9A199E06-1029-AD56-CB52-AB20A0B01E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39" y="604511"/>
            <a:ext cx="3009165" cy="3009165"/>
          </a:xfrm>
          <a:prstGeom prst="rect">
            <a:avLst/>
          </a:prstGeom>
        </p:spPr>
      </p:pic>
      <p:pic>
        <p:nvPicPr>
          <p:cNvPr id="39" name="Εικόνα 38" descr="Εικόνα που περιέχει κείμενο, γραμμή, διάγραμμα, στιγμιότυπο οθόνης&#10;&#10;Περιγραφή που δημιουργήθηκε αυτόματα">
            <a:extLst>
              <a:ext uri="{FF2B5EF4-FFF2-40B4-BE49-F238E27FC236}">
                <a16:creationId xmlns:a16="http://schemas.microsoft.com/office/drawing/2014/main" id="{146751F0-BA89-C740-96EA-DE7CCAF136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39" y="3711321"/>
            <a:ext cx="3009165" cy="3009165"/>
          </a:xfrm>
          <a:prstGeom prst="rect">
            <a:avLst/>
          </a:prstGeom>
        </p:spPr>
      </p:pic>
      <p:sp>
        <p:nvSpPr>
          <p:cNvPr id="46" name="Ορθογώνιο 45">
            <a:extLst>
              <a:ext uri="{FF2B5EF4-FFF2-40B4-BE49-F238E27FC236}">
                <a16:creationId xmlns:a16="http://schemas.microsoft.com/office/drawing/2014/main" id="{D996F6A1-825A-B189-414E-C99E23891A6B}"/>
              </a:ext>
            </a:extLst>
          </p:cNvPr>
          <p:cNvSpPr/>
          <p:nvPr/>
        </p:nvSpPr>
        <p:spPr>
          <a:xfrm>
            <a:off x="9900593" y="604511"/>
            <a:ext cx="1846907" cy="61159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dirty="0">
                <a:solidFill>
                  <a:srgbClr val="FFFFFF"/>
                </a:solidFill>
                <a:latin typeface="+mj-lt"/>
              </a:rPr>
              <a:t>ΟΡΙΖΟΝΤΙΑ ΙΣΟΤΗΤΑ ΣΤΟ </a:t>
            </a:r>
            <a:r>
              <a:rPr lang="en-US" sz="2400" dirty="0">
                <a:solidFill>
                  <a:srgbClr val="FFFFFF"/>
                </a:solidFill>
                <a:latin typeface="+mj-lt"/>
              </a:rPr>
              <a:t>ETS </a:t>
            </a:r>
            <a:br>
              <a:rPr lang="en-US" sz="2400" dirty="0">
                <a:solidFill>
                  <a:srgbClr val="FFFFFF"/>
                </a:solidFill>
                <a:latin typeface="+mj-lt"/>
              </a:rPr>
            </a:br>
            <a:r>
              <a:rPr lang="el-GR" sz="2400" dirty="0">
                <a:solidFill>
                  <a:srgbClr val="FFFFFF"/>
                </a:solidFill>
                <a:latin typeface="+mj-lt"/>
              </a:rPr>
              <a:t>ΠΕΙΡΑΜΑ</a:t>
            </a:r>
            <a:r>
              <a:rPr lang="en-US" sz="2400" dirty="0">
                <a:solidFill>
                  <a:srgbClr val="FFFFFF"/>
                </a:solidFill>
                <a:latin typeface="+mj-lt"/>
              </a:rPr>
              <a:t> 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77035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51F821-2CC9-FE1E-D62D-369DCC8DB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0203F99-0C80-0D88-AADA-25B5FD418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>
                <a:latin typeface="Georgia" panose="02040502050405020303" pitchFamily="18" charset="0"/>
              </a:rPr>
              <a:t>Οριζοντια</a:t>
            </a:r>
            <a:r>
              <a:rPr lang="el-GR" dirty="0">
                <a:latin typeface="Georgia" panose="02040502050405020303" pitchFamily="18" charset="0"/>
              </a:rPr>
              <a:t> </a:t>
            </a:r>
            <a:r>
              <a:rPr lang="el-GR" dirty="0" err="1">
                <a:latin typeface="Georgia" panose="02040502050405020303" pitchFamily="18" charset="0"/>
              </a:rPr>
              <a:t>ισοτητα</a:t>
            </a:r>
            <a:r>
              <a:rPr lang="el-GR" dirty="0">
                <a:latin typeface="Georgia" panose="02040502050405020303" pitchFamily="18" charset="0"/>
              </a:rPr>
              <a:t> σε </a:t>
            </a:r>
            <a:r>
              <a:rPr lang="el-GR" dirty="0" err="1">
                <a:latin typeface="Georgia" panose="02040502050405020303" pitchFamily="18" charset="0"/>
              </a:rPr>
              <a:t>τμηματα</a:t>
            </a:r>
            <a:r>
              <a:rPr lang="el-GR" dirty="0">
                <a:latin typeface="Georgia" panose="02040502050405020303" pitchFamily="18" charset="0"/>
              </a:rPr>
              <a:t> του </a:t>
            </a:r>
            <a:r>
              <a:rPr lang="el-GR" dirty="0" err="1">
                <a:latin typeface="Georgia" panose="02040502050405020303" pitchFamily="18" charset="0"/>
              </a:rPr>
              <a:t>δειγματοσ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1703AEC0-5042-5C08-11D0-4CC6D30037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630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B74C95-4970-9296-7958-6A2BB83D8F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883F11E-ECB3-4046-A121-A45C6FF631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Θέση περιεχομένου 6" descr="Εικόνα που περιέχει κείμενο, χάρτης, Άτλας&#10;&#10;Περιγραφή που δημιουργήθηκε αυτόματα">
            <a:extLst>
              <a:ext uri="{FF2B5EF4-FFF2-40B4-BE49-F238E27FC236}">
                <a16:creationId xmlns:a16="http://schemas.microsoft.com/office/drawing/2014/main" id="{23BC12DB-9482-98F0-02AE-5256D99977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1" y="707473"/>
            <a:ext cx="5966500" cy="568309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B28B346-1639-4F05-9EBC-808A9DC665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6079" y="723899"/>
            <a:ext cx="5009388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3FC1DD26-2D25-E433-20CF-5F0A9BF0A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1934" y="1419225"/>
            <a:ext cx="4115917" cy="208586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600" dirty="0" err="1">
                <a:solidFill>
                  <a:srgbClr val="FFFFFF"/>
                </a:solidFill>
                <a:latin typeface="Georgia" panose="02040502050405020303" pitchFamily="18" charset="0"/>
              </a:rPr>
              <a:t>Οριζοντι</a:t>
            </a:r>
            <a:r>
              <a:rPr lang="en-US" sz="3600" dirty="0">
                <a:solidFill>
                  <a:srgbClr val="FFFFFF"/>
                </a:solidFill>
                <a:latin typeface="Georgia" panose="02040502050405020303" pitchFamily="18" charset="0"/>
              </a:rPr>
              <a:t>α ισοτητα σε τμηματα του δειγματοσ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CF77191-9839-40D9-B04E-85DF01BB0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052796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007B11-F4C3-4A9E-AAA8-D52C8C1AD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1306" y="457200"/>
            <a:ext cx="3052798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71D0F6C-C993-4E97-A103-9448E35FE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6079" y="453643"/>
            <a:ext cx="5009388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33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541263-24BD-BBD4-BD12-21BAB8DE2F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2F986DA-EA59-A83C-FB28-19A9D5408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Οριζοντια</a:t>
            </a:r>
            <a:r>
              <a:rPr lang="el-GR" dirty="0"/>
              <a:t> </a:t>
            </a:r>
            <a:r>
              <a:rPr lang="el-GR" dirty="0" err="1">
                <a:latin typeface="Georgia" panose="02040502050405020303" pitchFamily="18" charset="0"/>
              </a:rPr>
              <a:t>ισοτητα</a:t>
            </a:r>
            <a:r>
              <a:rPr lang="el-GR" dirty="0"/>
              <a:t> σε </a:t>
            </a:r>
            <a:r>
              <a:rPr lang="el-GR" dirty="0" err="1"/>
              <a:t>τμηματα</a:t>
            </a:r>
            <a:r>
              <a:rPr lang="el-GR" dirty="0"/>
              <a:t> του </a:t>
            </a:r>
            <a:r>
              <a:rPr lang="el-GR" dirty="0" err="1"/>
              <a:t>δειγματοσ</a:t>
            </a:r>
            <a:endParaRPr lang="en-US" dirty="0"/>
          </a:p>
        </p:txBody>
      </p:sp>
      <p:pic>
        <p:nvPicPr>
          <p:cNvPr id="7" name="Θέση περιεχομένου 6" descr="Εικόνα που περιέχει κείμενο, χάρτης, Άτλας&#10;&#10;Περιγραφή που δημιουργήθηκε αυτόματα">
            <a:extLst>
              <a:ext uri="{FF2B5EF4-FFF2-40B4-BE49-F238E27FC236}">
                <a16:creationId xmlns:a16="http://schemas.microsoft.com/office/drawing/2014/main" id="{82283986-E921-AFDE-97E9-77C7C03E39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820" y="2116732"/>
            <a:ext cx="2758479" cy="2624535"/>
          </a:xfrm>
        </p:spPr>
      </p:pic>
      <p:pic>
        <p:nvPicPr>
          <p:cNvPr id="11" name="Εικόνα 10" descr="Εικόνα που περιέχει κείμενο, διάγραμμα, γράφημα, γραμμή&#10;&#10;Περιγραφή που δημιουργήθηκε αυτόματα">
            <a:extLst>
              <a:ext uri="{FF2B5EF4-FFF2-40B4-BE49-F238E27FC236}">
                <a16:creationId xmlns:a16="http://schemas.microsoft.com/office/drawing/2014/main" id="{D9E03995-15EE-3980-D25B-292C635996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109" y="1981200"/>
            <a:ext cx="5854700" cy="4391025"/>
          </a:xfrm>
          <a:prstGeom prst="rect">
            <a:avLst/>
          </a:prstGeom>
        </p:spPr>
      </p:pic>
      <p:graphicFrame>
        <p:nvGraphicFramePr>
          <p:cNvPr id="14" name="Πίνακας 13">
            <a:extLst>
              <a:ext uri="{FF2B5EF4-FFF2-40B4-BE49-F238E27FC236}">
                <a16:creationId xmlns:a16="http://schemas.microsoft.com/office/drawing/2014/main" id="{28A70B6E-C204-72A5-4AEC-F0E8FCF8FA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780056"/>
              </p:ext>
            </p:extLst>
          </p:nvPr>
        </p:nvGraphicFramePr>
        <p:xfrm>
          <a:off x="581191" y="4924084"/>
          <a:ext cx="500680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8936">
                  <a:extLst>
                    <a:ext uri="{9D8B030D-6E8A-4147-A177-3AD203B41FA5}">
                      <a16:colId xmlns:a16="http://schemas.microsoft.com/office/drawing/2014/main" val="983591351"/>
                    </a:ext>
                  </a:extLst>
                </a:gridCol>
                <a:gridCol w="1668936">
                  <a:extLst>
                    <a:ext uri="{9D8B030D-6E8A-4147-A177-3AD203B41FA5}">
                      <a16:colId xmlns:a16="http://schemas.microsoft.com/office/drawing/2014/main" val="499500019"/>
                    </a:ext>
                  </a:extLst>
                </a:gridCol>
                <a:gridCol w="1668936">
                  <a:extLst>
                    <a:ext uri="{9D8B030D-6E8A-4147-A177-3AD203B41FA5}">
                      <a16:colId xmlns:a16="http://schemas.microsoft.com/office/drawing/2014/main" val="3292724836"/>
                    </a:ext>
                  </a:extLst>
                </a:gridCol>
              </a:tblGrid>
              <a:tr h="337933">
                <a:tc gridSpan="3">
                  <a:txBody>
                    <a:bodyPr/>
                    <a:lstStyle/>
                    <a:p>
                      <a:pPr algn="ctr"/>
                      <a:r>
                        <a:rPr lang="el-GR" dirty="0">
                          <a:latin typeface="Georgia" panose="02040502050405020303" pitchFamily="18" charset="0"/>
                        </a:rPr>
                        <a:t>Κατά κεφαλήν ΑΕΠ</a:t>
                      </a:r>
                      <a:r>
                        <a:rPr lang="en-US" dirty="0">
                          <a:latin typeface="Georgia" panose="02040502050405020303" pitchFamily="18" charset="0"/>
                        </a:rPr>
                        <a:t> (r^2) </a:t>
                      </a:r>
                      <a:r>
                        <a:rPr lang="el-GR" dirty="0">
                          <a:latin typeface="Georgia" panose="02040502050405020303" pitchFamily="18" charset="0"/>
                        </a:rPr>
                        <a:t>Φάση ΙΙΙ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546045"/>
                  </a:ext>
                </a:extLst>
              </a:tr>
              <a:tr h="337933">
                <a:tc>
                  <a:txBody>
                    <a:bodyPr/>
                    <a:lstStyle/>
                    <a:p>
                      <a:r>
                        <a:rPr lang="el-GR" dirty="0">
                          <a:latin typeface="Georgia" panose="02040502050405020303" pitchFamily="18" charset="0"/>
                        </a:rPr>
                        <a:t>Συστάδα 1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Georgia" panose="02040502050405020303" pitchFamily="18" charset="0"/>
                        </a:rPr>
                        <a:t>Συστάδα 2 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Georgia" panose="02040502050405020303" pitchFamily="18" charset="0"/>
                        </a:rPr>
                        <a:t>Συστάδα 3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106978"/>
                  </a:ext>
                </a:extLst>
              </a:tr>
              <a:tr h="337933"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0.07561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0.4774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0.000006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866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5325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6FF688-43DE-535A-87B8-CF1684D5D2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BDCC9A6-CF05-F79D-062D-8712C380B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>
                <a:latin typeface="Georgia" panose="02040502050405020303" pitchFamily="18" charset="0"/>
              </a:rPr>
              <a:t>Οριζοντια</a:t>
            </a:r>
            <a:r>
              <a:rPr lang="el-GR" dirty="0">
                <a:latin typeface="Georgia" panose="02040502050405020303" pitchFamily="18" charset="0"/>
              </a:rPr>
              <a:t> </a:t>
            </a:r>
            <a:r>
              <a:rPr lang="el-GR" dirty="0" err="1">
                <a:latin typeface="Georgia" panose="02040502050405020303" pitchFamily="18" charset="0"/>
              </a:rPr>
              <a:t>ισοτητα</a:t>
            </a:r>
            <a:r>
              <a:rPr lang="el-GR" dirty="0">
                <a:latin typeface="Georgia" panose="02040502050405020303" pitchFamily="18" charset="0"/>
              </a:rPr>
              <a:t> σε </a:t>
            </a:r>
            <a:r>
              <a:rPr lang="el-GR" dirty="0" err="1">
                <a:latin typeface="Georgia" panose="02040502050405020303" pitchFamily="18" charset="0"/>
              </a:rPr>
              <a:t>τμηματα</a:t>
            </a:r>
            <a:r>
              <a:rPr lang="el-GR" dirty="0">
                <a:latin typeface="Georgia" panose="02040502050405020303" pitchFamily="18" charset="0"/>
              </a:rPr>
              <a:t> του </a:t>
            </a:r>
            <a:r>
              <a:rPr lang="el-GR" dirty="0" err="1">
                <a:latin typeface="Georgia" panose="02040502050405020303" pitchFamily="18" charset="0"/>
              </a:rPr>
              <a:t>δειγματοσ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7" name="Θέση περιεχομένου 6" descr="Εικόνα που περιέχει κείμενο, χάρτης, Άτλας&#10;&#10;Περιγραφή που δημιουργήθηκε αυτόματα">
            <a:extLst>
              <a:ext uri="{FF2B5EF4-FFF2-40B4-BE49-F238E27FC236}">
                <a16:creationId xmlns:a16="http://schemas.microsoft.com/office/drawing/2014/main" id="{94DC1C14-7AF6-8663-A02B-25878AF73C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820" y="2116732"/>
            <a:ext cx="2758479" cy="2624535"/>
          </a:xfrm>
        </p:spPr>
      </p:pic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4389BC52-B9D6-5195-3754-32A83A101D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56109" y="1981200"/>
            <a:ext cx="5854700" cy="4391025"/>
          </a:xfrm>
          <a:prstGeom prst="rect">
            <a:avLst/>
          </a:prstGeom>
        </p:spPr>
      </p:pic>
      <p:graphicFrame>
        <p:nvGraphicFramePr>
          <p:cNvPr id="14" name="Πίνακας 13">
            <a:extLst>
              <a:ext uri="{FF2B5EF4-FFF2-40B4-BE49-F238E27FC236}">
                <a16:creationId xmlns:a16="http://schemas.microsoft.com/office/drawing/2014/main" id="{F60DEF74-1747-13C4-9F7C-2CE0C0DA84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34770"/>
              </p:ext>
            </p:extLst>
          </p:nvPr>
        </p:nvGraphicFramePr>
        <p:xfrm>
          <a:off x="581191" y="4924084"/>
          <a:ext cx="500680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8936">
                  <a:extLst>
                    <a:ext uri="{9D8B030D-6E8A-4147-A177-3AD203B41FA5}">
                      <a16:colId xmlns:a16="http://schemas.microsoft.com/office/drawing/2014/main" val="983591351"/>
                    </a:ext>
                  </a:extLst>
                </a:gridCol>
                <a:gridCol w="1668936">
                  <a:extLst>
                    <a:ext uri="{9D8B030D-6E8A-4147-A177-3AD203B41FA5}">
                      <a16:colId xmlns:a16="http://schemas.microsoft.com/office/drawing/2014/main" val="499500019"/>
                    </a:ext>
                  </a:extLst>
                </a:gridCol>
                <a:gridCol w="1668936">
                  <a:extLst>
                    <a:ext uri="{9D8B030D-6E8A-4147-A177-3AD203B41FA5}">
                      <a16:colId xmlns:a16="http://schemas.microsoft.com/office/drawing/2014/main" val="3292724836"/>
                    </a:ext>
                  </a:extLst>
                </a:gridCol>
              </a:tblGrid>
              <a:tr h="337933">
                <a:tc gridSpan="3">
                  <a:txBody>
                    <a:bodyPr/>
                    <a:lstStyle/>
                    <a:p>
                      <a:pPr algn="ctr"/>
                      <a:r>
                        <a:rPr lang="el-GR" dirty="0">
                          <a:latin typeface="Georgia" panose="02040502050405020303" pitchFamily="18" charset="0"/>
                        </a:rPr>
                        <a:t>Πληθυσμός </a:t>
                      </a:r>
                      <a:r>
                        <a:rPr lang="en-US" dirty="0">
                          <a:latin typeface="Georgia" panose="02040502050405020303" pitchFamily="18" charset="0"/>
                        </a:rPr>
                        <a:t>(r^2) </a:t>
                      </a:r>
                      <a:r>
                        <a:rPr lang="el-GR" dirty="0">
                          <a:latin typeface="Georgia" panose="02040502050405020303" pitchFamily="18" charset="0"/>
                        </a:rPr>
                        <a:t>Φάση ΙΙΙ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546045"/>
                  </a:ext>
                </a:extLst>
              </a:tr>
              <a:tr h="337933">
                <a:tc>
                  <a:txBody>
                    <a:bodyPr/>
                    <a:lstStyle/>
                    <a:p>
                      <a:r>
                        <a:rPr lang="el-GR" dirty="0">
                          <a:latin typeface="Georgia" panose="02040502050405020303" pitchFamily="18" charset="0"/>
                        </a:rPr>
                        <a:t>Συστάδα 1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Georgia" panose="02040502050405020303" pitchFamily="18" charset="0"/>
                        </a:rPr>
                        <a:t>Συστάδα 2 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Georgia" panose="02040502050405020303" pitchFamily="18" charset="0"/>
                        </a:rPr>
                        <a:t>Συστάδα 3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106978"/>
                  </a:ext>
                </a:extLst>
              </a:tr>
              <a:tr h="337933"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0.2807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0.7941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0.8011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866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550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1164D26-F92F-B739-502B-845DC8025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>
                <a:latin typeface="Georgia" panose="02040502050405020303" pitchFamily="18" charset="0"/>
              </a:rPr>
              <a:t>Εμποριο</a:t>
            </a:r>
            <a:r>
              <a:rPr lang="el-GR" dirty="0">
                <a:latin typeface="Georgia" panose="02040502050405020303" pitchFamily="18" charset="0"/>
              </a:rPr>
              <a:t> </a:t>
            </a:r>
            <a:r>
              <a:rPr lang="el-GR" dirty="0" err="1">
                <a:latin typeface="Georgia" panose="02040502050405020303" pitchFamily="18" charset="0"/>
              </a:rPr>
              <a:t>ρΥπων</a:t>
            </a:r>
            <a:r>
              <a:rPr lang="el-GR" dirty="0">
                <a:latin typeface="Georgia" panose="02040502050405020303" pitchFamily="18" charset="0"/>
              </a:rPr>
              <a:t> - </a:t>
            </a:r>
            <a:r>
              <a:rPr lang="en-US" dirty="0">
                <a:latin typeface="Georgia" panose="02040502050405020303" pitchFamily="18" charset="0"/>
              </a:rPr>
              <a:t>EU ETS 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F045C538-716A-2AB9-BA3A-52F6CC6BA7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604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4AF257-603F-757E-4915-7BB9486ED1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FC21B6E-12B7-063F-A990-A5FED58D8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>
                <a:latin typeface="Georgia" panose="02040502050405020303" pitchFamily="18" charset="0"/>
              </a:rPr>
              <a:t>Οριζοντια</a:t>
            </a:r>
            <a:r>
              <a:rPr lang="el-GR" dirty="0">
                <a:latin typeface="Georgia" panose="02040502050405020303" pitchFamily="18" charset="0"/>
              </a:rPr>
              <a:t> </a:t>
            </a:r>
            <a:r>
              <a:rPr lang="el-GR" dirty="0" err="1">
                <a:latin typeface="Georgia" panose="02040502050405020303" pitchFamily="18" charset="0"/>
              </a:rPr>
              <a:t>ισοτητα</a:t>
            </a:r>
            <a:r>
              <a:rPr lang="el-GR" dirty="0">
                <a:latin typeface="Georgia" panose="02040502050405020303" pitchFamily="18" charset="0"/>
              </a:rPr>
              <a:t> σε </a:t>
            </a:r>
            <a:r>
              <a:rPr lang="el-GR" dirty="0" err="1">
                <a:latin typeface="Georgia" panose="02040502050405020303" pitchFamily="18" charset="0"/>
              </a:rPr>
              <a:t>τμηματα</a:t>
            </a:r>
            <a:r>
              <a:rPr lang="el-GR" dirty="0">
                <a:latin typeface="Georgia" panose="02040502050405020303" pitchFamily="18" charset="0"/>
              </a:rPr>
              <a:t> του </a:t>
            </a:r>
            <a:r>
              <a:rPr lang="el-GR" dirty="0" err="1">
                <a:latin typeface="Georgia" panose="02040502050405020303" pitchFamily="18" charset="0"/>
              </a:rPr>
              <a:t>δειγματοσ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7" name="Θέση περιεχομένου 6" descr="Εικόνα που περιέχει κείμενο, χάρτης, Άτλας&#10;&#10;Περιγραφή που δημιουργήθηκε αυτόματα">
            <a:extLst>
              <a:ext uri="{FF2B5EF4-FFF2-40B4-BE49-F238E27FC236}">
                <a16:creationId xmlns:a16="http://schemas.microsoft.com/office/drawing/2014/main" id="{AC7B95C1-1B26-A8AB-133D-BB84B7FA8E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820" y="2116732"/>
            <a:ext cx="2758479" cy="2624535"/>
          </a:xfrm>
        </p:spPr>
      </p:pic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533C310F-7775-93C9-9DE4-906C3D8F1C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56109" y="1981200"/>
            <a:ext cx="5854700" cy="4391025"/>
          </a:xfrm>
          <a:prstGeom prst="rect">
            <a:avLst/>
          </a:prstGeom>
        </p:spPr>
      </p:pic>
      <p:graphicFrame>
        <p:nvGraphicFramePr>
          <p:cNvPr id="14" name="Πίνακας 13">
            <a:extLst>
              <a:ext uri="{FF2B5EF4-FFF2-40B4-BE49-F238E27FC236}">
                <a16:creationId xmlns:a16="http://schemas.microsoft.com/office/drawing/2014/main" id="{C9DB152B-BC5E-0253-BE35-FB537B69C1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887411"/>
              </p:ext>
            </p:extLst>
          </p:nvPr>
        </p:nvGraphicFramePr>
        <p:xfrm>
          <a:off x="581191" y="4924084"/>
          <a:ext cx="500680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8936">
                  <a:extLst>
                    <a:ext uri="{9D8B030D-6E8A-4147-A177-3AD203B41FA5}">
                      <a16:colId xmlns:a16="http://schemas.microsoft.com/office/drawing/2014/main" val="983591351"/>
                    </a:ext>
                  </a:extLst>
                </a:gridCol>
                <a:gridCol w="1668936">
                  <a:extLst>
                    <a:ext uri="{9D8B030D-6E8A-4147-A177-3AD203B41FA5}">
                      <a16:colId xmlns:a16="http://schemas.microsoft.com/office/drawing/2014/main" val="499500019"/>
                    </a:ext>
                  </a:extLst>
                </a:gridCol>
                <a:gridCol w="1668936">
                  <a:extLst>
                    <a:ext uri="{9D8B030D-6E8A-4147-A177-3AD203B41FA5}">
                      <a16:colId xmlns:a16="http://schemas.microsoft.com/office/drawing/2014/main" val="3292724836"/>
                    </a:ext>
                  </a:extLst>
                </a:gridCol>
              </a:tblGrid>
              <a:tr h="337933">
                <a:tc gridSpan="3">
                  <a:txBody>
                    <a:bodyPr/>
                    <a:lstStyle/>
                    <a:p>
                      <a:pPr algn="ctr"/>
                      <a:r>
                        <a:rPr lang="el-GR" dirty="0">
                          <a:latin typeface="Georgia" panose="02040502050405020303" pitchFamily="18" charset="0"/>
                        </a:rPr>
                        <a:t>Συνολική παρεχόμενη ενέργεια </a:t>
                      </a:r>
                      <a:r>
                        <a:rPr lang="en-US" dirty="0">
                          <a:latin typeface="Georgia" panose="02040502050405020303" pitchFamily="18" charset="0"/>
                        </a:rPr>
                        <a:t>(r^2) </a:t>
                      </a:r>
                      <a:r>
                        <a:rPr lang="el-GR" dirty="0">
                          <a:latin typeface="Georgia" panose="02040502050405020303" pitchFamily="18" charset="0"/>
                        </a:rPr>
                        <a:t>Φάση ΙΙΙ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546045"/>
                  </a:ext>
                </a:extLst>
              </a:tr>
              <a:tr h="337933">
                <a:tc>
                  <a:txBody>
                    <a:bodyPr/>
                    <a:lstStyle/>
                    <a:p>
                      <a:r>
                        <a:rPr lang="el-GR" dirty="0">
                          <a:latin typeface="Georgia" panose="02040502050405020303" pitchFamily="18" charset="0"/>
                        </a:rPr>
                        <a:t>Συστάδα 1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Georgia" panose="02040502050405020303" pitchFamily="18" charset="0"/>
                        </a:rPr>
                        <a:t>Συστάδα 2 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Georgia" panose="02040502050405020303" pitchFamily="18" charset="0"/>
                        </a:rPr>
                        <a:t>Συστάδα 3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106978"/>
                  </a:ext>
                </a:extLst>
              </a:tr>
              <a:tr h="337933"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0.4334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0.6891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0.9706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866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5640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7F5EF7-5C53-860C-2816-69ED5BDEA5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4FF7A7B-4ED8-5677-2EB6-CBCB82C78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>
                <a:latin typeface="Georgia" panose="02040502050405020303" pitchFamily="18" charset="0"/>
              </a:rPr>
              <a:t>Οριζοντια</a:t>
            </a:r>
            <a:r>
              <a:rPr lang="el-GR" dirty="0">
                <a:latin typeface="Georgia" panose="02040502050405020303" pitchFamily="18" charset="0"/>
              </a:rPr>
              <a:t> </a:t>
            </a:r>
            <a:r>
              <a:rPr lang="el-GR" dirty="0" err="1">
                <a:latin typeface="Georgia" panose="02040502050405020303" pitchFamily="18" charset="0"/>
              </a:rPr>
              <a:t>ισοτητα</a:t>
            </a:r>
            <a:r>
              <a:rPr lang="el-GR" dirty="0">
                <a:latin typeface="Georgia" panose="02040502050405020303" pitchFamily="18" charset="0"/>
              </a:rPr>
              <a:t> σε </a:t>
            </a:r>
            <a:r>
              <a:rPr lang="el-GR" dirty="0" err="1">
                <a:latin typeface="Georgia" panose="02040502050405020303" pitchFamily="18" charset="0"/>
              </a:rPr>
              <a:t>τμηματα</a:t>
            </a:r>
            <a:r>
              <a:rPr lang="el-GR" dirty="0">
                <a:latin typeface="Georgia" panose="02040502050405020303" pitchFamily="18" charset="0"/>
              </a:rPr>
              <a:t> του </a:t>
            </a:r>
            <a:r>
              <a:rPr lang="el-GR" dirty="0" err="1">
                <a:latin typeface="Georgia" panose="02040502050405020303" pitchFamily="18" charset="0"/>
              </a:rPr>
              <a:t>δειγματοσ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7" name="Θέση περιεχομένου 6" descr="Εικόνα που περιέχει κείμενο, χάρτης, Άτλας&#10;&#10;Περιγραφή που δημιουργήθηκε αυτόματα">
            <a:extLst>
              <a:ext uri="{FF2B5EF4-FFF2-40B4-BE49-F238E27FC236}">
                <a16:creationId xmlns:a16="http://schemas.microsoft.com/office/drawing/2014/main" id="{C8B0BD2B-58B9-5111-B6C4-5A7A4CA527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820" y="2116732"/>
            <a:ext cx="2758479" cy="2624535"/>
          </a:xfrm>
        </p:spPr>
      </p:pic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1A274D53-B114-036F-EBCD-2B7E8C7992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56109" y="1981200"/>
            <a:ext cx="5854700" cy="4391025"/>
          </a:xfrm>
          <a:prstGeom prst="rect">
            <a:avLst/>
          </a:prstGeom>
        </p:spPr>
      </p:pic>
      <p:graphicFrame>
        <p:nvGraphicFramePr>
          <p:cNvPr id="14" name="Πίνακας 13">
            <a:extLst>
              <a:ext uri="{FF2B5EF4-FFF2-40B4-BE49-F238E27FC236}">
                <a16:creationId xmlns:a16="http://schemas.microsoft.com/office/drawing/2014/main" id="{D82E4E49-A218-F0F8-8EFE-11FD0D288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869416"/>
              </p:ext>
            </p:extLst>
          </p:nvPr>
        </p:nvGraphicFramePr>
        <p:xfrm>
          <a:off x="581191" y="4924084"/>
          <a:ext cx="500680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8936">
                  <a:extLst>
                    <a:ext uri="{9D8B030D-6E8A-4147-A177-3AD203B41FA5}">
                      <a16:colId xmlns:a16="http://schemas.microsoft.com/office/drawing/2014/main" val="983591351"/>
                    </a:ext>
                  </a:extLst>
                </a:gridCol>
                <a:gridCol w="1668936">
                  <a:extLst>
                    <a:ext uri="{9D8B030D-6E8A-4147-A177-3AD203B41FA5}">
                      <a16:colId xmlns:a16="http://schemas.microsoft.com/office/drawing/2014/main" val="499500019"/>
                    </a:ext>
                  </a:extLst>
                </a:gridCol>
                <a:gridCol w="1668936">
                  <a:extLst>
                    <a:ext uri="{9D8B030D-6E8A-4147-A177-3AD203B41FA5}">
                      <a16:colId xmlns:a16="http://schemas.microsoft.com/office/drawing/2014/main" val="3292724836"/>
                    </a:ext>
                  </a:extLst>
                </a:gridCol>
              </a:tblGrid>
              <a:tr h="337933">
                <a:tc gridSpan="3">
                  <a:txBody>
                    <a:bodyPr/>
                    <a:lstStyle/>
                    <a:p>
                      <a:pPr algn="ctr"/>
                      <a:r>
                        <a:rPr lang="el-GR" dirty="0">
                          <a:latin typeface="Georgia" panose="02040502050405020303" pitchFamily="18" charset="0"/>
                        </a:rPr>
                        <a:t>Συνολική παρεχόμενη ενέργεια</a:t>
                      </a:r>
                      <a:r>
                        <a:rPr lang="en-US" dirty="0">
                          <a:latin typeface="Georgia" panose="02040502050405020303" pitchFamily="18" charset="0"/>
                        </a:rPr>
                        <a:t> x energy Intensity</a:t>
                      </a:r>
                      <a:r>
                        <a:rPr lang="el-GR" dirty="0">
                          <a:latin typeface="Georgia" panose="02040502050405020303" pitchFamily="18" charset="0"/>
                        </a:rPr>
                        <a:t> </a:t>
                      </a:r>
                      <a:r>
                        <a:rPr lang="en-US" dirty="0">
                          <a:latin typeface="Georgia" panose="02040502050405020303" pitchFamily="18" charset="0"/>
                        </a:rPr>
                        <a:t>(r^2) </a:t>
                      </a:r>
                      <a:r>
                        <a:rPr lang="el-GR" dirty="0">
                          <a:latin typeface="Georgia" panose="02040502050405020303" pitchFamily="18" charset="0"/>
                        </a:rPr>
                        <a:t>Φάση ΙΙΙ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546045"/>
                  </a:ext>
                </a:extLst>
              </a:tr>
              <a:tr h="337933">
                <a:tc>
                  <a:txBody>
                    <a:bodyPr/>
                    <a:lstStyle/>
                    <a:p>
                      <a:r>
                        <a:rPr lang="el-GR" dirty="0">
                          <a:latin typeface="Georgia" panose="02040502050405020303" pitchFamily="18" charset="0"/>
                        </a:rPr>
                        <a:t>Συστάδα 1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Georgia" panose="02040502050405020303" pitchFamily="18" charset="0"/>
                        </a:rPr>
                        <a:t>Συστάδα 2 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Georgia" panose="02040502050405020303" pitchFamily="18" charset="0"/>
                        </a:rPr>
                        <a:t>Συστάδα 3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106978"/>
                  </a:ext>
                </a:extLst>
              </a:tr>
              <a:tr h="337933"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0.4269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0.5703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0.9140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866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9024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9D1BCB-A578-7B0D-D466-1A2C320978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6331D08-749A-9BC5-4A50-FDD84AFC1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Η </a:t>
            </a:r>
            <a:r>
              <a:rPr lang="el-GR" dirty="0" err="1"/>
              <a:t>Διανομη</a:t>
            </a:r>
            <a:r>
              <a:rPr lang="el-GR" dirty="0"/>
              <a:t> ως </a:t>
            </a:r>
            <a:r>
              <a:rPr lang="el-GR" dirty="0" err="1"/>
              <a:t>προβλημα</a:t>
            </a:r>
            <a:r>
              <a:rPr lang="el-GR" dirty="0"/>
              <a:t> </a:t>
            </a:r>
            <a:r>
              <a:rPr lang="el-GR" dirty="0" err="1"/>
              <a:t>βελτιστοποιησησ</a:t>
            </a:r>
            <a:endParaRPr lang="en-US" dirty="0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A23C1F50-DF29-3C07-62D5-6E7E93C3E2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995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222718-95E6-12A2-1DB3-6C9A089D72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E771D37-4D92-CAB9-BD85-FD6FBF05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Η Διανομη ως προβλημα βελτιστοποιησησ</a:t>
            </a:r>
            <a:endParaRPr lang="en-US" dirty="0"/>
          </a:p>
        </p:txBody>
      </p:sp>
      <p:pic>
        <p:nvPicPr>
          <p:cNvPr id="8" name="Εικόνα 7" descr="Εικόνα που περιέχει κείμενο, γραμματοσειρά, λευκό, στιγμιότυπο οθόνης&#10;&#10;Περιγραφή που δημιουργήθηκε αυτόματα">
            <a:extLst>
              <a:ext uri="{FF2B5EF4-FFF2-40B4-BE49-F238E27FC236}">
                <a16:creationId xmlns:a16="http://schemas.microsoft.com/office/drawing/2014/main" id="{9DDF6E80-98D9-5061-7C37-AC242B14B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731" y="1981200"/>
            <a:ext cx="8154538" cy="16956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D80B2C2-E297-A37C-870C-1AE35E6AFEF3}"/>
              </a:ext>
            </a:extLst>
          </p:cNvPr>
          <p:cNvSpPr txBox="1"/>
          <p:nvPr/>
        </p:nvSpPr>
        <p:spPr>
          <a:xfrm>
            <a:off x="581192" y="4495714"/>
            <a:ext cx="11029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Georgia" panose="02040502050405020303" pitchFamily="18" charset="0"/>
              </a:rPr>
              <a:t>Παραδείγματα επιπλέον περιορισμών:</a:t>
            </a:r>
          </a:p>
          <a:p>
            <a:pPr marL="342900" indent="-342900">
              <a:buAutoNum type="arabicParenR"/>
            </a:pPr>
            <a:r>
              <a:rPr lang="el-GR" dirty="0">
                <a:latin typeface="Georgia" panose="02040502050405020303" pitchFamily="18" charset="0"/>
              </a:rPr>
              <a:t>Να μην αποκλίνει πολύ από τα περσινά (Αποζημίωση)</a:t>
            </a:r>
          </a:p>
          <a:p>
            <a:pPr marL="342900" indent="-342900">
              <a:buAutoNum type="arabicParenR"/>
            </a:pPr>
            <a:r>
              <a:rPr lang="el-GR" dirty="0">
                <a:latin typeface="Georgia" panose="02040502050405020303" pitchFamily="18" charset="0"/>
              </a:rPr>
              <a:t>Να είναι κοντά στο ποσοστό επενδύσεων σε πράσινη ενέργεια. (Επιβράβευση)</a:t>
            </a:r>
          </a:p>
          <a:p>
            <a:pPr marL="342900" indent="-342900">
              <a:buAutoNum type="arabicParenR"/>
            </a:pPr>
            <a:r>
              <a:rPr lang="el-GR" dirty="0">
                <a:latin typeface="Georgia" panose="02040502050405020303" pitchFamily="18" charset="0"/>
              </a:rPr>
              <a:t>Να είναι κοντά στο ποσοστό του πληθυσμού που αντιστοιχεί. (Εξωγενές δικαίωμα)</a:t>
            </a:r>
          </a:p>
        </p:txBody>
      </p:sp>
    </p:spTree>
    <p:extLst>
      <p:ext uri="{BB962C8B-B14F-4D97-AF65-F5344CB8AC3E}">
        <p14:creationId xmlns:p14="http://schemas.microsoft.com/office/powerpoint/2010/main" val="37536639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05B20A-3FDE-63B7-4702-8C47668B6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2D4CFEE-7699-D131-24A9-EA568A962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>
                <a:latin typeface="Georgia" panose="02040502050405020303" pitchFamily="18" charset="0"/>
              </a:rPr>
              <a:t>Η </a:t>
            </a:r>
            <a:r>
              <a:rPr lang="el-GR" dirty="0" err="1">
                <a:latin typeface="Georgia" panose="02040502050405020303" pitchFamily="18" charset="0"/>
              </a:rPr>
              <a:t>Διανομη</a:t>
            </a:r>
            <a:r>
              <a:rPr lang="el-GR" dirty="0">
                <a:latin typeface="Georgia" panose="02040502050405020303" pitchFamily="18" charset="0"/>
              </a:rPr>
              <a:t> ως </a:t>
            </a:r>
            <a:r>
              <a:rPr lang="el-GR" dirty="0" err="1">
                <a:latin typeface="Georgia" panose="02040502050405020303" pitchFamily="18" charset="0"/>
              </a:rPr>
              <a:t>προβλημα</a:t>
            </a:r>
            <a:r>
              <a:rPr lang="el-GR" dirty="0">
                <a:latin typeface="Georgia" panose="02040502050405020303" pitchFamily="18" charset="0"/>
              </a:rPr>
              <a:t> </a:t>
            </a:r>
            <a:r>
              <a:rPr lang="el-GR" dirty="0" err="1">
                <a:latin typeface="Georgia" panose="02040502050405020303" pitchFamily="18" charset="0"/>
              </a:rPr>
              <a:t>βελτιστοποιησησ</a:t>
            </a:r>
            <a:r>
              <a:rPr lang="el-GR" dirty="0">
                <a:latin typeface="Georgia" panose="02040502050405020303" pitchFamily="18" charset="0"/>
              </a:rPr>
              <a:t> – </a:t>
            </a:r>
            <a:r>
              <a:rPr lang="el-GR" dirty="0" err="1">
                <a:latin typeface="Georgia" panose="02040502050405020303" pitchFamily="18" charset="0"/>
              </a:rPr>
              <a:t>Παραδειγμα</a:t>
            </a:r>
            <a:r>
              <a:rPr lang="el-GR" dirty="0">
                <a:latin typeface="Georgia" panose="02040502050405020303" pitchFamily="18" charset="0"/>
              </a:rPr>
              <a:t> 1</a:t>
            </a:r>
            <a:endParaRPr 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6" name="Θέση περιεχομένου 5">
            <a:extLst>
              <a:ext uri="{FF2B5EF4-FFF2-40B4-BE49-F238E27FC236}">
                <a16:creationId xmlns:a16="http://schemas.microsoft.com/office/drawing/2014/main" id="{12BBA7C0-7E01-4579-6AC6-239CFD0BE7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7796699"/>
              </p:ext>
            </p:extLst>
          </p:nvPr>
        </p:nvGraphicFramePr>
        <p:xfrm>
          <a:off x="580858" y="3222625"/>
          <a:ext cx="1102995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0242">
                  <a:extLst>
                    <a:ext uri="{9D8B030D-6E8A-4147-A177-3AD203B41FA5}">
                      <a16:colId xmlns:a16="http://schemas.microsoft.com/office/drawing/2014/main" val="1146087195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579956957"/>
                    </a:ext>
                  </a:extLst>
                </a:gridCol>
                <a:gridCol w="2804628">
                  <a:extLst>
                    <a:ext uri="{9D8B030D-6E8A-4147-A177-3AD203B41FA5}">
                      <a16:colId xmlns:a16="http://schemas.microsoft.com/office/drawing/2014/main" val="528690732"/>
                    </a:ext>
                  </a:extLst>
                </a:gridCol>
                <a:gridCol w="2503972">
                  <a:extLst>
                    <a:ext uri="{9D8B030D-6E8A-4147-A177-3AD203B41FA5}">
                      <a16:colId xmlns:a16="http://schemas.microsoft.com/office/drawing/2014/main" val="3221975327"/>
                    </a:ext>
                  </a:extLst>
                </a:gridCol>
                <a:gridCol w="1908008">
                  <a:extLst>
                    <a:ext uri="{9D8B030D-6E8A-4147-A177-3AD203B41FA5}">
                      <a16:colId xmlns:a16="http://schemas.microsoft.com/office/drawing/2014/main" val="2952212539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r>
                        <a:rPr lang="el-GR" dirty="0">
                          <a:latin typeface="Georgia" panose="02040502050405020303" pitchFamily="18" charset="0"/>
                        </a:rPr>
                        <a:t>Χώρα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Georgia" panose="02040502050405020303" pitchFamily="18" charset="0"/>
                        </a:rPr>
                        <a:t>Αποδοτικότητα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Georgia" panose="02040502050405020303" pitchFamily="18" charset="0"/>
                        </a:rPr>
                        <a:t>Πραγματικά 2018 (%)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Georgia" panose="02040502050405020303" pitchFamily="18" charset="0"/>
                        </a:rPr>
                        <a:t>Προβλεφθέντα (%)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Georgia" panose="02040502050405020303" pitchFamily="18" charset="0"/>
                        </a:rPr>
                        <a:t>Διαφορά (%)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591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>
                          <a:latin typeface="Georgia" panose="02040502050405020303" pitchFamily="18" charset="0"/>
                        </a:rPr>
                        <a:t>Σουηδία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11.9490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3.27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3.95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21.07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363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>
                          <a:latin typeface="Georgia" panose="02040502050405020303" pitchFamily="18" charset="0"/>
                        </a:rPr>
                        <a:t>Γερμανία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6.2988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20.95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19.77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Georgia" panose="02040502050405020303" pitchFamily="18" charset="0"/>
                        </a:rPr>
                        <a:t>-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5.62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165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>
                          <a:latin typeface="Georgia" panose="02040502050405020303" pitchFamily="18" charset="0"/>
                        </a:rPr>
                        <a:t>Ελλάδα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1.9529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2.04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1.58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Georgia" panose="02040502050405020303" pitchFamily="18" charset="0"/>
                        </a:rPr>
                        <a:t>-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22.47</a:t>
                      </a:r>
                      <a:endParaRPr lang="el-GR" sz="1800" b="0" i="0" u="none" strike="noStrike" kern="1200" baseline="0" dirty="0">
                        <a:solidFill>
                          <a:schemeClr val="dk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00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>
                          <a:latin typeface="Georgia" panose="02040502050405020303" pitchFamily="18" charset="0"/>
                        </a:rPr>
                        <a:t>Εσθονία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1.6987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0.46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0.53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13.74</a:t>
                      </a:r>
                      <a:endParaRPr lang="el-GR" sz="1800" b="0" i="0" u="none" strike="noStrike" kern="1200" baseline="0" dirty="0">
                        <a:solidFill>
                          <a:schemeClr val="dk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19832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B08FA56-D71A-B6BD-A48D-F036EDA27D1C}"/>
              </a:ext>
            </a:extLst>
          </p:cNvPr>
          <p:cNvSpPr txBox="1"/>
          <p:nvPr/>
        </p:nvSpPr>
        <p:spPr>
          <a:xfrm>
            <a:off x="580858" y="2146125"/>
            <a:ext cx="11029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Georgia" panose="02040502050405020303" pitchFamily="18" charset="0"/>
              </a:rPr>
              <a:t>Επιπλέον περιορισμός:</a:t>
            </a:r>
          </a:p>
          <a:p>
            <a:r>
              <a:rPr lang="el-GR" dirty="0">
                <a:latin typeface="Georgia" panose="02040502050405020303" pitchFamily="18" charset="0"/>
              </a:rPr>
              <a:t>	Να μην αποκλίνει πάνω από 20% από τα περσινά (Αποζημίωση)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60D8A4-219E-07AB-00A5-4A1AD0E2CE43}"/>
              </a:ext>
            </a:extLst>
          </p:cNvPr>
          <p:cNvSpPr txBox="1"/>
          <p:nvPr/>
        </p:nvSpPr>
        <p:spPr>
          <a:xfrm>
            <a:off x="580858" y="5611134"/>
            <a:ext cx="11029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Georgia" panose="02040502050405020303" pitchFamily="18" charset="0"/>
              </a:rPr>
              <a:t>Ουσιώδης προβληματισμός:</a:t>
            </a:r>
          </a:p>
          <a:p>
            <a:r>
              <a:rPr lang="el-GR" dirty="0">
                <a:latin typeface="Georgia" panose="02040502050405020303" pitchFamily="18" charset="0"/>
              </a:rPr>
              <a:t>	Αυτή η σύγκριση δεν μπορεί να προσφέρει κάποια πληροφορία γιατί δεν μπορεί να συγκριθεί με κάτι αντίστοιχο.</a:t>
            </a:r>
          </a:p>
        </p:txBody>
      </p:sp>
    </p:spTree>
    <p:extLst>
      <p:ext uri="{BB962C8B-B14F-4D97-AF65-F5344CB8AC3E}">
        <p14:creationId xmlns:p14="http://schemas.microsoft.com/office/powerpoint/2010/main" val="22851222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53588-645D-6B6B-2AF7-8624660EB1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5540B35-A2EB-F4B7-0D1B-6F15375C5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ενα</a:t>
            </a:r>
            <a:r>
              <a:rPr lang="el-GR" dirty="0"/>
              <a:t> </a:t>
            </a:r>
            <a:r>
              <a:rPr lang="el-GR" dirty="0" err="1"/>
              <a:t>αλλο</a:t>
            </a:r>
            <a:r>
              <a:rPr lang="el-GR" dirty="0"/>
              <a:t> </a:t>
            </a:r>
            <a:r>
              <a:rPr lang="el-GR" dirty="0" err="1">
                <a:latin typeface="Georgia" panose="02040502050405020303" pitchFamily="18" charset="0"/>
              </a:rPr>
              <a:t>παραδειγμα</a:t>
            </a:r>
            <a:r>
              <a:rPr lang="el-GR" dirty="0"/>
              <a:t> </a:t>
            </a:r>
            <a:r>
              <a:rPr lang="el-GR" dirty="0" err="1"/>
              <a:t>απο</a:t>
            </a:r>
            <a:r>
              <a:rPr lang="el-GR" dirty="0"/>
              <a:t> τη </a:t>
            </a:r>
            <a:r>
              <a:rPr lang="el-GR" dirty="0" err="1"/>
              <a:t>βιβλιογραφια</a:t>
            </a:r>
            <a:endParaRPr lang="en-US" dirty="0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3F5B8FC4-F692-845B-E7A7-80250454C2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sz="1800" b="0" i="0" u="none" strike="noStrike" baseline="0" dirty="0">
                <a:latin typeface="Georgia" panose="02040502050405020303" pitchFamily="18" charset="0"/>
              </a:rPr>
              <a:t>Allocating Emission Permits Efficiently via Uniform Linear Mechanisms (X. Lin and J. Lu 2023)</a:t>
            </a: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8887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A0FE3D-B6E1-537F-1672-50539DDF5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9F9F255-A68E-9353-DAD2-520B9B102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ενα</a:t>
            </a:r>
            <a:r>
              <a:rPr lang="el-GR" dirty="0"/>
              <a:t> </a:t>
            </a:r>
            <a:r>
              <a:rPr lang="el-GR" dirty="0" err="1"/>
              <a:t>αλλο</a:t>
            </a:r>
            <a:r>
              <a:rPr lang="el-GR" dirty="0"/>
              <a:t> </a:t>
            </a:r>
            <a:r>
              <a:rPr lang="el-GR" dirty="0" err="1"/>
              <a:t>παραδειγμα</a:t>
            </a:r>
            <a:r>
              <a:rPr lang="el-GR" dirty="0"/>
              <a:t> </a:t>
            </a:r>
            <a:r>
              <a:rPr lang="el-GR" dirty="0" err="1"/>
              <a:t>απο</a:t>
            </a:r>
            <a:r>
              <a:rPr lang="el-GR" dirty="0"/>
              <a:t> τη </a:t>
            </a:r>
            <a:r>
              <a:rPr lang="el-GR" dirty="0" err="1"/>
              <a:t>βιβλιογραφια</a:t>
            </a:r>
            <a:r>
              <a:rPr lang="en-US" dirty="0"/>
              <a:t>, </a:t>
            </a:r>
            <a:r>
              <a:rPr lang="en-US" sz="2800" b="0" i="0" u="none" strike="noStrike" baseline="0" dirty="0">
                <a:latin typeface="Georgia" panose="02040502050405020303" pitchFamily="18" charset="0"/>
              </a:rPr>
              <a:t>(X. Lin and J. Lu 2023)</a:t>
            </a:r>
            <a:endParaRPr lang="en-US" dirty="0"/>
          </a:p>
        </p:txBody>
      </p:sp>
      <p:pic>
        <p:nvPicPr>
          <p:cNvPr id="9" name="Εικόνα 8" descr="Εικόνα που περιέχει κείμενο, γραμματοσειρά, λευκό, καλλιγραφία&#10;&#10;Περιγραφή που δημιουργήθηκε αυτόματα">
            <a:extLst>
              <a:ext uri="{FF2B5EF4-FFF2-40B4-BE49-F238E27FC236}">
                <a16:creationId xmlns:a16="http://schemas.microsoft.com/office/drawing/2014/main" id="{43808AB2-683B-1006-1A1A-50D1184DA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250" y="2427340"/>
            <a:ext cx="7683500" cy="11051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B5F829E-05B2-5EF0-D496-98D362A80778}"/>
              </a:ext>
            </a:extLst>
          </p:cNvPr>
          <p:cNvSpPr txBox="1"/>
          <p:nvPr/>
        </p:nvSpPr>
        <p:spPr>
          <a:xfrm>
            <a:off x="581192" y="2305566"/>
            <a:ext cx="3165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Georgia" panose="02040502050405020303" pitchFamily="18" charset="0"/>
              </a:rPr>
              <a:t>Για κάθε εταιρεία: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A3671C-41F6-C33C-FEDA-847C4DD3ED14}"/>
              </a:ext>
            </a:extLst>
          </p:cNvPr>
          <p:cNvSpPr txBox="1"/>
          <p:nvPr/>
        </p:nvSpPr>
        <p:spPr>
          <a:xfrm>
            <a:off x="581192" y="3429000"/>
            <a:ext cx="11029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Georgia" panose="02040502050405020303" pitchFamily="18" charset="0"/>
              </a:rPr>
              <a:t>Η ρυθμιστική αρχή προσπαθεί να μεγιστοποιήσει το καταναλωτικό πλεόνασμα.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2CC7E1-A7AF-5B58-7B59-F9F1EB16F409}"/>
              </a:ext>
            </a:extLst>
          </p:cNvPr>
          <p:cNvSpPr txBox="1"/>
          <p:nvPr/>
        </p:nvSpPr>
        <p:spPr>
          <a:xfrm>
            <a:off x="581192" y="4430660"/>
            <a:ext cx="11029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Georgia" panose="02040502050405020303" pitchFamily="18" charset="0"/>
              </a:rPr>
              <a:t>Αποδεικνύουν ότι η βέλτιστη Φ είναι γραμμική ως προς το </a:t>
            </a:r>
            <a:r>
              <a:rPr lang="en-US" dirty="0">
                <a:latin typeface="Georgia" panose="02040502050405020303" pitchFamily="18" charset="0"/>
              </a:rPr>
              <a:t>q. </a:t>
            </a:r>
          </a:p>
        </p:txBody>
      </p:sp>
    </p:spTree>
    <p:extLst>
      <p:ext uri="{BB962C8B-B14F-4D97-AF65-F5344CB8AC3E}">
        <p14:creationId xmlns:p14="http://schemas.microsoft.com/office/powerpoint/2010/main" val="5354885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9EFC1E-79A0-BF13-A0BF-1C87B9E6EF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2521ED3-792F-4EB1-998B-4DEC5850E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7D640CF-23C0-42C0-8FAD-62095C6E2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9BF3860-6007-4275-946E-81F1F2B19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28651"/>
            <a:ext cx="3703320" cy="575119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139DC3B5-D409-DDD4-3E38-42A4DB0FE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043" y="945332"/>
            <a:ext cx="3188526" cy="1161862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l-GR" sz="2000" dirty="0" err="1">
                <a:solidFill>
                  <a:srgbClr val="FFFFFF"/>
                </a:solidFill>
                <a:latin typeface="Georgia" panose="02040502050405020303" pitchFamily="18" charset="0"/>
              </a:rPr>
              <a:t>ενα</a:t>
            </a:r>
            <a:r>
              <a:rPr lang="el-GR" sz="2000" dirty="0">
                <a:solidFill>
                  <a:srgbClr val="FFFFFF"/>
                </a:solidFill>
                <a:latin typeface="Georgia" panose="02040502050405020303" pitchFamily="18" charset="0"/>
              </a:rPr>
              <a:t> </a:t>
            </a:r>
            <a:r>
              <a:rPr lang="el-GR" sz="2000" dirty="0" err="1">
                <a:solidFill>
                  <a:srgbClr val="FFFFFF"/>
                </a:solidFill>
                <a:latin typeface="Georgia" panose="02040502050405020303" pitchFamily="18" charset="0"/>
              </a:rPr>
              <a:t>αλλο</a:t>
            </a:r>
            <a:r>
              <a:rPr lang="el-GR" sz="2000" dirty="0">
                <a:solidFill>
                  <a:srgbClr val="FFFFFF"/>
                </a:solidFill>
                <a:latin typeface="Georgia" panose="02040502050405020303" pitchFamily="18" charset="0"/>
              </a:rPr>
              <a:t> </a:t>
            </a:r>
            <a:r>
              <a:rPr lang="el-GR" sz="2000" dirty="0" err="1">
                <a:solidFill>
                  <a:srgbClr val="FFFFFF"/>
                </a:solidFill>
                <a:latin typeface="Georgia" panose="02040502050405020303" pitchFamily="18" charset="0"/>
              </a:rPr>
              <a:t>παραδειγμα</a:t>
            </a:r>
            <a:r>
              <a:rPr lang="el-GR" sz="2000" dirty="0">
                <a:solidFill>
                  <a:srgbClr val="FFFFFF"/>
                </a:solidFill>
                <a:latin typeface="Georgia" panose="02040502050405020303" pitchFamily="18" charset="0"/>
              </a:rPr>
              <a:t> </a:t>
            </a:r>
            <a:r>
              <a:rPr lang="el-GR" sz="2000" dirty="0" err="1">
                <a:solidFill>
                  <a:srgbClr val="FFFFFF"/>
                </a:solidFill>
                <a:latin typeface="Georgia" panose="02040502050405020303" pitchFamily="18" charset="0"/>
              </a:rPr>
              <a:t>απο</a:t>
            </a:r>
            <a:r>
              <a:rPr lang="el-GR" sz="2000" dirty="0">
                <a:solidFill>
                  <a:srgbClr val="FFFFFF"/>
                </a:solidFill>
                <a:latin typeface="Georgia" panose="02040502050405020303" pitchFamily="18" charset="0"/>
              </a:rPr>
              <a:t> τη </a:t>
            </a:r>
            <a:r>
              <a:rPr lang="el-GR" sz="2000" dirty="0" err="1">
                <a:solidFill>
                  <a:srgbClr val="FFFFFF"/>
                </a:solidFill>
                <a:latin typeface="Georgia" panose="02040502050405020303" pitchFamily="18" charset="0"/>
              </a:rPr>
              <a:t>βιβλιογραφια</a:t>
            </a:r>
            <a:r>
              <a:rPr lang="en-US" sz="2000" dirty="0">
                <a:solidFill>
                  <a:srgbClr val="FFFFFF"/>
                </a:solidFill>
                <a:latin typeface="Georgia" panose="02040502050405020303" pitchFamily="18" charset="0"/>
              </a:rPr>
              <a:t>, </a:t>
            </a:r>
            <a:r>
              <a:rPr lang="en-US" sz="2000" b="0" i="0" u="none" strike="noStrike" baseline="0" dirty="0">
                <a:solidFill>
                  <a:srgbClr val="FFFFFF"/>
                </a:solidFill>
                <a:latin typeface="Georgia" panose="02040502050405020303" pitchFamily="18" charset="0"/>
              </a:rPr>
              <a:t>(X. Lin and J. Lu 2023)</a:t>
            </a:r>
            <a:endParaRPr lang="en-US" sz="20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3631D787-85BA-B3E3-32A5-C9505B358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043" y="2338251"/>
            <a:ext cx="3132754" cy="3520548"/>
          </a:xfrm>
        </p:spPr>
        <p:txBody>
          <a:bodyPr>
            <a:normAutofit/>
          </a:bodyPr>
          <a:lstStyle/>
          <a:p>
            <a:r>
              <a:rPr lang="el-GR" dirty="0">
                <a:solidFill>
                  <a:srgbClr val="FFFFFF"/>
                </a:solidFill>
                <a:latin typeface="Georgia" panose="02040502050405020303" pitchFamily="18" charset="0"/>
              </a:rPr>
              <a:t>Στο παράδειγμα αυτό βλέπουμε τι θα συνέβαινε αν ένας κακόβουλος ρυθμιστής έδινε όλες τις άδειες σε έναν μόνο κλάδο.</a:t>
            </a:r>
            <a:endParaRPr lang="en-US" dirty="0">
              <a:solidFill>
                <a:srgbClr val="FFFFFF"/>
              </a:solidFill>
              <a:latin typeface="Georgia" panose="02040502050405020303" pitchFamily="18" charset="0"/>
            </a:endParaRPr>
          </a:p>
          <a:p>
            <a:r>
              <a:rPr lang="el-GR" dirty="0">
                <a:solidFill>
                  <a:srgbClr val="FFFFFF"/>
                </a:solidFill>
                <a:latin typeface="Georgia" panose="02040502050405020303" pitchFamily="18" charset="0"/>
              </a:rPr>
              <a:t>Όριο 80% της άνευ ρύθμισης κατάστασης.</a:t>
            </a:r>
            <a:endParaRPr lang="en-US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  <p:pic>
        <p:nvPicPr>
          <p:cNvPr id="15" name="Εικόνα 14" descr="Εικόνα που περιέχει κείμενο, γραμμή, γράφημα, διάγραμμα&#10;&#10;Περιγραφή που δημιουργήθηκε αυτόματα">
            <a:extLst>
              <a:ext uri="{FF2B5EF4-FFF2-40B4-BE49-F238E27FC236}">
                <a16:creationId xmlns:a16="http://schemas.microsoft.com/office/drawing/2014/main" id="{79FCA407-3F30-FC26-100A-4695028FD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063" y="4035575"/>
            <a:ext cx="3733630" cy="2344272"/>
          </a:xfrm>
          <a:prstGeom prst="rect">
            <a:avLst/>
          </a:prstGeom>
        </p:spPr>
      </p:pic>
      <p:pic>
        <p:nvPicPr>
          <p:cNvPr id="18" name="Εικόνα 17" descr="Εικόνα που περιέχει κείμενο, γραμμή, γράφημα, διάγραμμα&#10;&#10;Περιγραφή που δημιουργήθηκε αυτόματα">
            <a:extLst>
              <a:ext uri="{FF2B5EF4-FFF2-40B4-BE49-F238E27FC236}">
                <a16:creationId xmlns:a16="http://schemas.microsoft.com/office/drawing/2014/main" id="{5A980A36-F85B-AE89-B739-60CD530061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363" y="4066845"/>
            <a:ext cx="3683827" cy="2313002"/>
          </a:xfrm>
          <a:prstGeom prst="rect">
            <a:avLst/>
          </a:prstGeom>
        </p:spPr>
      </p:pic>
      <p:pic>
        <p:nvPicPr>
          <p:cNvPr id="21" name="Εικόνα 20" descr="Εικόνα που περιέχει κείμενο, γραμμή, στιγμιότυπο οθόνης, γράφημα&#10;&#10;Περιγραφή που δημιουργήθηκε αυτόματα">
            <a:extLst>
              <a:ext uri="{FF2B5EF4-FFF2-40B4-BE49-F238E27FC236}">
                <a16:creationId xmlns:a16="http://schemas.microsoft.com/office/drawing/2014/main" id="{4AF0DF5C-1B55-D603-22D8-5CDA416784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363" y="1190042"/>
            <a:ext cx="3537143" cy="2238958"/>
          </a:xfrm>
          <a:prstGeom prst="rect">
            <a:avLst/>
          </a:prstGeom>
        </p:spPr>
      </p:pic>
      <p:pic>
        <p:nvPicPr>
          <p:cNvPr id="25" name="Εικόνα 24" descr="Εικόνα που περιέχει γραμμή, κείμενο, γράφημα, διάγραμμα&#10;&#10;Περιγραφή που δημιουργήθηκε αυτόματα">
            <a:extLst>
              <a:ext uri="{FF2B5EF4-FFF2-40B4-BE49-F238E27FC236}">
                <a16:creationId xmlns:a16="http://schemas.microsoft.com/office/drawing/2014/main" id="{AE786AA4-4C4C-5842-7FDF-5F23302B16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016" y="1190042"/>
            <a:ext cx="3419678" cy="221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9482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C04003-E210-4246-D647-EA7927269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72521ED3-792F-4EB1-998B-4DEC5850E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7D640CF-23C0-42C0-8FAD-62095C6E2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9BF3860-6007-4275-946E-81F1F2B19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28651"/>
            <a:ext cx="3703320" cy="575119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DA557B2A-F35E-233C-3380-032A7B97F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043" y="945332"/>
            <a:ext cx="3188526" cy="116186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l-GR" sz="1900" dirty="0" err="1">
                <a:solidFill>
                  <a:srgbClr val="FFFFFF"/>
                </a:solidFill>
                <a:latin typeface="Georgia" panose="02040502050405020303" pitchFamily="18" charset="0"/>
              </a:rPr>
              <a:t>ενα</a:t>
            </a:r>
            <a:r>
              <a:rPr lang="el-GR" sz="1900" dirty="0">
                <a:solidFill>
                  <a:srgbClr val="FFFFFF"/>
                </a:solidFill>
                <a:latin typeface="Georgia" panose="02040502050405020303" pitchFamily="18" charset="0"/>
              </a:rPr>
              <a:t> </a:t>
            </a:r>
            <a:r>
              <a:rPr lang="el-GR" sz="1900" dirty="0" err="1">
                <a:solidFill>
                  <a:srgbClr val="FFFFFF"/>
                </a:solidFill>
                <a:latin typeface="Georgia" panose="02040502050405020303" pitchFamily="18" charset="0"/>
              </a:rPr>
              <a:t>αλλο</a:t>
            </a:r>
            <a:r>
              <a:rPr lang="el-GR" sz="1900" dirty="0">
                <a:solidFill>
                  <a:srgbClr val="FFFFFF"/>
                </a:solidFill>
                <a:latin typeface="Georgia" panose="02040502050405020303" pitchFamily="18" charset="0"/>
              </a:rPr>
              <a:t> </a:t>
            </a:r>
            <a:r>
              <a:rPr lang="el-GR" sz="1900" dirty="0" err="1">
                <a:solidFill>
                  <a:srgbClr val="FFFFFF"/>
                </a:solidFill>
                <a:latin typeface="Georgia" panose="02040502050405020303" pitchFamily="18" charset="0"/>
              </a:rPr>
              <a:t>παραδειγμα</a:t>
            </a:r>
            <a:r>
              <a:rPr lang="el-GR" sz="1900" dirty="0">
                <a:solidFill>
                  <a:srgbClr val="FFFFFF"/>
                </a:solidFill>
                <a:latin typeface="Georgia" panose="02040502050405020303" pitchFamily="18" charset="0"/>
              </a:rPr>
              <a:t> </a:t>
            </a:r>
            <a:r>
              <a:rPr lang="el-GR" sz="1900" dirty="0" err="1">
                <a:solidFill>
                  <a:srgbClr val="FFFFFF"/>
                </a:solidFill>
                <a:latin typeface="Georgia" panose="02040502050405020303" pitchFamily="18" charset="0"/>
              </a:rPr>
              <a:t>απο</a:t>
            </a:r>
            <a:r>
              <a:rPr lang="el-GR" sz="1900" dirty="0">
                <a:solidFill>
                  <a:srgbClr val="FFFFFF"/>
                </a:solidFill>
                <a:latin typeface="Georgia" panose="02040502050405020303" pitchFamily="18" charset="0"/>
              </a:rPr>
              <a:t> τη </a:t>
            </a:r>
            <a:r>
              <a:rPr lang="el-GR" sz="1900" dirty="0" err="1">
                <a:solidFill>
                  <a:srgbClr val="FFFFFF"/>
                </a:solidFill>
                <a:latin typeface="Georgia" panose="02040502050405020303" pitchFamily="18" charset="0"/>
              </a:rPr>
              <a:t>βιβλιογραφια</a:t>
            </a:r>
            <a:r>
              <a:rPr lang="en-US" sz="1900" dirty="0">
                <a:solidFill>
                  <a:srgbClr val="FFFFFF"/>
                </a:solidFill>
                <a:latin typeface="Georgia" panose="02040502050405020303" pitchFamily="18" charset="0"/>
              </a:rPr>
              <a:t>, </a:t>
            </a:r>
            <a:r>
              <a:rPr lang="en-US" sz="1900" b="0" i="0" u="none" strike="noStrike" baseline="0" dirty="0">
                <a:solidFill>
                  <a:srgbClr val="FFFFFF"/>
                </a:solidFill>
                <a:latin typeface="Georgia" panose="02040502050405020303" pitchFamily="18" charset="0"/>
              </a:rPr>
              <a:t>(X. Lin and J. Lu 2023)</a:t>
            </a:r>
            <a:endParaRPr lang="en-US" sz="19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A13E5E77-6F16-3882-E612-E3CAFC984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043" y="2338251"/>
            <a:ext cx="3132754" cy="3520548"/>
          </a:xfrm>
        </p:spPr>
        <p:txBody>
          <a:bodyPr>
            <a:normAutofit/>
          </a:bodyPr>
          <a:lstStyle/>
          <a:p>
            <a:r>
              <a:rPr lang="el-GR" dirty="0">
                <a:solidFill>
                  <a:srgbClr val="FFFFFF"/>
                </a:solidFill>
                <a:latin typeface="Georgia" panose="02040502050405020303" pitchFamily="18" charset="0"/>
              </a:rPr>
              <a:t>Στο παράδειγμα αυτό βλέπουμε τι συμβαίνει καθώς ο ρυθμιστής αλλάζει το όριο των αδειών.</a:t>
            </a:r>
          </a:p>
        </p:txBody>
      </p:sp>
      <p:pic>
        <p:nvPicPr>
          <p:cNvPr id="8" name="Εικόνα 7" descr="Εικόνα που περιέχει κείμενο, διάγραμμα, στιγμιότυπο οθόνης, γραμμή&#10;&#10;Περιγραφή που δημιουργήθηκε αυτόματα">
            <a:extLst>
              <a:ext uri="{FF2B5EF4-FFF2-40B4-BE49-F238E27FC236}">
                <a16:creationId xmlns:a16="http://schemas.microsoft.com/office/drawing/2014/main" id="{8DE8A0C7-9BDA-F74F-8460-6C8A6044C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197" y="1158771"/>
            <a:ext cx="3593496" cy="2270229"/>
          </a:xfrm>
          <a:prstGeom prst="rect">
            <a:avLst/>
          </a:prstGeom>
        </p:spPr>
      </p:pic>
      <p:pic>
        <p:nvPicPr>
          <p:cNvPr id="10" name="Εικόνα 9" descr="Εικόνα που περιέχει κείμενο, στιγμιότυπο οθόνης, γράφημα, γραμμή&#10;&#10;Περιγραφή που δημιουργήθηκε αυτόματα">
            <a:extLst>
              <a:ext uri="{FF2B5EF4-FFF2-40B4-BE49-F238E27FC236}">
                <a16:creationId xmlns:a16="http://schemas.microsoft.com/office/drawing/2014/main" id="{26746B92-26CB-C08A-FE58-BB472158E2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026" y="4140888"/>
            <a:ext cx="3543999" cy="2238959"/>
          </a:xfrm>
          <a:prstGeom prst="rect">
            <a:avLst/>
          </a:prstGeom>
        </p:spPr>
      </p:pic>
      <p:pic>
        <p:nvPicPr>
          <p:cNvPr id="12" name="Εικόνα 11" descr="Εικόνα που περιέχει κείμενο, στιγμιότυπο οθόνης, γραμμή, γράφημα&#10;&#10;Περιγραφή που δημιουργήθηκε αυτόματα">
            <a:extLst>
              <a:ext uri="{FF2B5EF4-FFF2-40B4-BE49-F238E27FC236}">
                <a16:creationId xmlns:a16="http://schemas.microsoft.com/office/drawing/2014/main" id="{20781161-FAB8-0E9A-7052-2CC7927CB2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694" y="4046928"/>
            <a:ext cx="3543999" cy="2332920"/>
          </a:xfrm>
          <a:prstGeom prst="rect">
            <a:avLst/>
          </a:prstGeom>
        </p:spPr>
      </p:pic>
      <p:pic>
        <p:nvPicPr>
          <p:cNvPr id="14" name="Εικόνα 13" descr="Εικόνα που περιέχει κείμενο, στιγμιότυπο οθόνης, γραμμή, γράφημα&#10;&#10;Περιγραφή που δημιουργήθηκε αυτόματα">
            <a:extLst>
              <a:ext uri="{FF2B5EF4-FFF2-40B4-BE49-F238E27FC236}">
                <a16:creationId xmlns:a16="http://schemas.microsoft.com/office/drawing/2014/main" id="{7562AF45-CDE4-517D-25F4-B30AF64B1E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964" y="1158771"/>
            <a:ext cx="3519061" cy="227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071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5F2570-73BA-9587-F8CC-8FBD6F287E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CAD72A9-171F-1F89-5726-5F9D29B3C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>
                <a:latin typeface="Georgia" panose="02040502050405020303" pitchFamily="18" charset="0"/>
              </a:rPr>
              <a:t>Συγκριση</a:t>
            </a:r>
            <a:r>
              <a:rPr lang="el-GR" dirty="0">
                <a:latin typeface="Georgia" panose="02040502050405020303" pitchFamily="18" charset="0"/>
              </a:rPr>
              <a:t> των δυο</a:t>
            </a: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581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035A1C4-2171-56FE-0AE1-8CA080E46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>
                <a:latin typeface="Georgia" panose="02040502050405020303" pitchFamily="18" charset="0"/>
              </a:rPr>
              <a:t>Εμποριο</a:t>
            </a:r>
            <a:r>
              <a:rPr lang="el-GR" dirty="0">
                <a:latin typeface="Georgia" panose="02040502050405020303" pitchFamily="18" charset="0"/>
              </a:rPr>
              <a:t> </a:t>
            </a:r>
            <a:r>
              <a:rPr lang="el-GR" dirty="0" err="1">
                <a:latin typeface="Georgia" panose="02040502050405020303" pitchFamily="18" charset="0"/>
              </a:rPr>
              <a:t>ΡΥπων</a:t>
            </a:r>
            <a:r>
              <a:rPr lang="el-GR" dirty="0">
                <a:latin typeface="Georgia" panose="02040502050405020303" pitchFamily="18" charset="0"/>
              </a:rPr>
              <a:t> </a:t>
            </a:r>
            <a:r>
              <a:rPr lang="en-US" dirty="0">
                <a:latin typeface="Georgia" panose="02040502050405020303" pitchFamily="18" charset="0"/>
              </a:rPr>
              <a:t>EU ETS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1DCFF8-ECD3-CE78-4546-F59A7F1D6BA0}"/>
              </a:ext>
            </a:extLst>
          </p:cNvPr>
          <p:cNvSpPr txBox="1"/>
          <p:nvPr/>
        </p:nvSpPr>
        <p:spPr>
          <a:xfrm>
            <a:off x="492369" y="2277208"/>
            <a:ext cx="931857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>
                <a:latin typeface="Georgia" panose="02040502050405020303" pitchFamily="18" charset="0"/>
              </a:rPr>
              <a:t>Όριο ρύπων για κάθε χρόνο.</a:t>
            </a:r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>
                <a:latin typeface="Georgia" panose="02040502050405020303" pitchFamily="18" charset="0"/>
              </a:rPr>
              <a:t>1 Άδεια = τόνος διοξειδίου ή ισοδύναμων ρύπων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31 </a:t>
            </a:r>
            <a:r>
              <a:rPr lang="el-GR" dirty="0">
                <a:latin typeface="Georgia" panose="02040502050405020303" pitchFamily="18" charset="0"/>
              </a:rPr>
              <a:t>Χώρες, 12.000 εγκαταστάσεις.</a:t>
            </a:r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>
                <a:latin typeface="Georgia" panose="02040502050405020303" pitchFamily="18" charset="0"/>
              </a:rPr>
              <a:t>Στόχος 55% μείωση σε σχέση με το 1990 μέχρι το 2030.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>
                <a:latin typeface="Georgia" panose="02040502050405020303" pitchFamily="18" charset="0"/>
              </a:rPr>
              <a:t>Φάση Ι 2005-2007, Φάση ΙΙ 2008-1012, Φάση ΙΙΙ 2013-2020, Φάση </a:t>
            </a:r>
            <a:r>
              <a:rPr lang="en-US" dirty="0">
                <a:latin typeface="Georgia" panose="02040502050405020303" pitchFamily="18" charset="0"/>
              </a:rPr>
              <a:t>IV </a:t>
            </a:r>
            <a:r>
              <a:rPr lang="el-GR" dirty="0">
                <a:latin typeface="Georgia" panose="02040502050405020303" pitchFamily="18" charset="0"/>
              </a:rPr>
              <a:t>2021-2030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>
                <a:latin typeface="Georgia" panose="02040502050405020303" pitchFamily="18" charset="0"/>
              </a:rPr>
              <a:t>1.74%</a:t>
            </a:r>
            <a:r>
              <a:rPr lang="en-US" dirty="0">
                <a:latin typeface="Georgia" panose="02040502050405020303" pitchFamily="18" charset="0"/>
              </a:rPr>
              <a:t> 2020-</a:t>
            </a:r>
            <a:r>
              <a:rPr lang="el-GR" dirty="0">
                <a:latin typeface="Georgia" panose="02040502050405020303" pitchFamily="18" charset="0"/>
              </a:rPr>
              <a:t>, </a:t>
            </a:r>
            <a:r>
              <a:rPr lang="en-US" dirty="0">
                <a:latin typeface="Georgia" panose="02040502050405020303" pitchFamily="18" charset="0"/>
              </a:rPr>
              <a:t>2.2</a:t>
            </a:r>
            <a:r>
              <a:rPr lang="el-GR" dirty="0">
                <a:latin typeface="Georgia" panose="02040502050405020303" pitchFamily="18" charset="0"/>
              </a:rPr>
              <a:t>%</a:t>
            </a:r>
            <a:r>
              <a:rPr lang="en-US" dirty="0">
                <a:latin typeface="Georgia" panose="02040502050405020303" pitchFamily="18" charset="0"/>
              </a:rPr>
              <a:t> 2021-2023, 4.3% 2024-2027, 4.4% 2028+</a:t>
            </a:r>
            <a:endParaRPr lang="el-GR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>
                <a:latin typeface="Georgia" panose="02040502050405020303" pitchFamily="18" charset="0"/>
              </a:rPr>
              <a:t>Προβλήματα: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l-GR" dirty="0">
                <a:latin typeface="Georgia" panose="02040502050405020303" pitchFamily="18" charset="0"/>
              </a:rPr>
              <a:t>Εποπτεία; Ακρίβεια ελεγκτικών φορέων;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l-GR" dirty="0">
                <a:latin typeface="Georgia" panose="02040502050405020303" pitchFamily="18" charset="0"/>
              </a:rPr>
              <a:t>Περίεργα κίνητρα;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l-GR" dirty="0">
                <a:latin typeface="Georgia" panose="02040502050405020303" pitchFamily="18" charset="0"/>
              </a:rPr>
              <a:t>Διαρροή Διοξειδίου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>
                <a:latin typeface="Georgia" panose="02040502050405020303" pitchFamily="18" charset="0"/>
              </a:rPr>
              <a:t>Κάποιες από τις άδειες δίνονται δωρεάν.</a:t>
            </a:r>
          </a:p>
        </p:txBody>
      </p:sp>
    </p:spTree>
    <p:extLst>
      <p:ext uri="{BB962C8B-B14F-4D97-AF65-F5344CB8AC3E}">
        <p14:creationId xmlns:p14="http://schemas.microsoft.com/office/powerpoint/2010/main" val="4768188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4FB21F-9E92-744C-F0E0-6E3BBED06F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5FB2DB0-2DDE-A8B6-FE05-FCC30DF76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l-GR">
                <a:solidFill>
                  <a:srgbClr val="FFFEFF"/>
                </a:solidFill>
              </a:rPr>
              <a:t>Συγκριση </a:t>
            </a:r>
            <a:r>
              <a:rPr lang="el-GR">
                <a:solidFill>
                  <a:srgbClr val="FFFEFF"/>
                </a:solidFill>
                <a:latin typeface="Georgia" panose="02040502050405020303" pitchFamily="18" charset="0"/>
              </a:rPr>
              <a:t>των</a:t>
            </a:r>
            <a:r>
              <a:rPr lang="el-GR">
                <a:solidFill>
                  <a:srgbClr val="FFFEFF"/>
                </a:solidFill>
              </a:rPr>
              <a:t> δυο</a:t>
            </a:r>
            <a:r>
              <a:rPr lang="en-US">
                <a:solidFill>
                  <a:srgbClr val="FFFEFF"/>
                </a:solidFill>
              </a:rPr>
              <a:t> – </a:t>
            </a:r>
            <a:r>
              <a:rPr lang="el-GR">
                <a:solidFill>
                  <a:srgbClr val="FFFEFF"/>
                </a:solidFill>
              </a:rPr>
              <a:t>Συνθετικα δεδομενα</a:t>
            </a:r>
            <a:endParaRPr lang="en-US">
              <a:solidFill>
                <a:srgbClr val="FFFEFF"/>
              </a:solidFill>
            </a:endParaRPr>
          </a:p>
        </p:txBody>
      </p:sp>
      <p:graphicFrame>
        <p:nvGraphicFramePr>
          <p:cNvPr id="9" name="Θέση περιεχομένου 8">
            <a:extLst>
              <a:ext uri="{FF2B5EF4-FFF2-40B4-BE49-F238E27FC236}">
                <a16:creationId xmlns:a16="http://schemas.microsoft.com/office/drawing/2014/main" id="{B1B35B54-6FBB-31AD-CA1F-A5DDC33550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0222465"/>
              </p:ext>
            </p:extLst>
          </p:nvPr>
        </p:nvGraphicFramePr>
        <p:xfrm>
          <a:off x="1250950" y="2206625"/>
          <a:ext cx="9690100" cy="3270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9155">
                  <a:extLst>
                    <a:ext uri="{9D8B030D-6E8A-4147-A177-3AD203B41FA5}">
                      <a16:colId xmlns:a16="http://schemas.microsoft.com/office/drawing/2014/main" val="902060398"/>
                    </a:ext>
                  </a:extLst>
                </a:gridCol>
                <a:gridCol w="2444284">
                  <a:extLst>
                    <a:ext uri="{9D8B030D-6E8A-4147-A177-3AD203B41FA5}">
                      <a16:colId xmlns:a16="http://schemas.microsoft.com/office/drawing/2014/main" val="295763585"/>
                    </a:ext>
                  </a:extLst>
                </a:gridCol>
                <a:gridCol w="3846661">
                  <a:extLst>
                    <a:ext uri="{9D8B030D-6E8A-4147-A177-3AD203B41FA5}">
                      <a16:colId xmlns:a16="http://schemas.microsoft.com/office/drawing/2014/main" val="23631336"/>
                    </a:ext>
                  </a:extLst>
                </a:gridCol>
              </a:tblGrid>
              <a:tr h="867150">
                <a:tc>
                  <a:txBody>
                    <a:bodyPr/>
                    <a:lstStyle/>
                    <a:p>
                      <a:pPr algn="l" fontAlgn="b"/>
                      <a:r>
                        <a:rPr lang="el-GR" sz="2500" u="none" strike="noStrike" dirty="0">
                          <a:effectLst/>
                        </a:rPr>
                        <a:t>Χώρα</a:t>
                      </a:r>
                      <a:endParaRPr lang="el-GR" sz="25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1657" marR="21657" marT="216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l-GR" sz="2500" u="none" strike="noStrike">
                          <a:effectLst/>
                        </a:rPr>
                        <a:t>ΑΕΠ ανά Κάτοικο</a:t>
                      </a:r>
                      <a:endParaRPr lang="el-GR" sz="2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1657" marR="21657" marT="216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l-GR" sz="2500" u="none" strike="noStrike">
                          <a:effectLst/>
                        </a:rPr>
                        <a:t>Ποσοστό Βιομηχανίας (%)</a:t>
                      </a:r>
                      <a:endParaRPr lang="el-GR" sz="2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1657" marR="21657" marT="21657" marB="0" anchor="b"/>
                </a:tc>
                <a:extLst>
                  <a:ext uri="{0D108BD9-81ED-4DB2-BD59-A6C34878D82A}">
                    <a16:rowId xmlns:a16="http://schemas.microsoft.com/office/drawing/2014/main" val="2369306857"/>
                  </a:ext>
                </a:extLst>
              </a:tr>
              <a:tr h="485985">
                <a:tc>
                  <a:txBody>
                    <a:bodyPr/>
                    <a:lstStyle/>
                    <a:p>
                      <a:pPr algn="l" fontAlgn="b"/>
                      <a:r>
                        <a:rPr lang="el-GR" sz="2500" u="none" strike="noStrike">
                          <a:effectLst/>
                        </a:rPr>
                        <a:t>Ατλαντίδα</a:t>
                      </a:r>
                      <a:endParaRPr lang="el-GR" sz="2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1657" marR="21657" marT="216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500" u="none" strike="noStrike">
                          <a:effectLst/>
                        </a:rPr>
                        <a:t>400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1657" marR="21657" marT="216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500" u="none" strike="noStrike">
                          <a:effectLst/>
                        </a:rPr>
                        <a:t>30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1657" marR="21657" marT="21657" marB="0" anchor="b"/>
                </a:tc>
                <a:extLst>
                  <a:ext uri="{0D108BD9-81ED-4DB2-BD59-A6C34878D82A}">
                    <a16:rowId xmlns:a16="http://schemas.microsoft.com/office/drawing/2014/main" val="506416094"/>
                  </a:ext>
                </a:extLst>
              </a:tr>
              <a:tr h="485985">
                <a:tc>
                  <a:txBody>
                    <a:bodyPr/>
                    <a:lstStyle/>
                    <a:p>
                      <a:pPr algn="l" fontAlgn="b"/>
                      <a:r>
                        <a:rPr lang="el-GR" sz="2500" u="none" strike="noStrike">
                          <a:effectLst/>
                        </a:rPr>
                        <a:t>Ομάσου</a:t>
                      </a:r>
                      <a:endParaRPr lang="el-GR" sz="2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1657" marR="21657" marT="216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500" u="none" strike="noStrike">
                          <a:effectLst/>
                        </a:rPr>
                        <a:t>350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1657" marR="21657" marT="216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500" u="none" strike="noStrike">
                          <a:effectLst/>
                        </a:rPr>
                        <a:t>25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1657" marR="21657" marT="21657" marB="0" anchor="b"/>
                </a:tc>
                <a:extLst>
                  <a:ext uri="{0D108BD9-81ED-4DB2-BD59-A6C34878D82A}">
                    <a16:rowId xmlns:a16="http://schemas.microsoft.com/office/drawing/2014/main" val="1915574671"/>
                  </a:ext>
                </a:extLst>
              </a:tr>
              <a:tr h="485985">
                <a:tc>
                  <a:txBody>
                    <a:bodyPr/>
                    <a:lstStyle/>
                    <a:p>
                      <a:pPr algn="l" fontAlgn="b"/>
                      <a:r>
                        <a:rPr lang="el-GR" sz="2500" u="none" strike="noStrike">
                          <a:effectLst/>
                        </a:rPr>
                        <a:t>Χόγκσμιντ</a:t>
                      </a:r>
                      <a:endParaRPr lang="el-GR" sz="2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1657" marR="21657" marT="216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500" u="none" strike="noStrike">
                          <a:effectLst/>
                        </a:rPr>
                        <a:t>450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1657" marR="21657" marT="216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500" u="none" strike="noStrike">
                          <a:effectLst/>
                        </a:rPr>
                        <a:t>20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1657" marR="21657" marT="21657" marB="0" anchor="b"/>
                </a:tc>
                <a:extLst>
                  <a:ext uri="{0D108BD9-81ED-4DB2-BD59-A6C34878D82A}">
                    <a16:rowId xmlns:a16="http://schemas.microsoft.com/office/drawing/2014/main" val="1924188218"/>
                  </a:ext>
                </a:extLst>
              </a:tr>
              <a:tr h="459370">
                <a:tc>
                  <a:txBody>
                    <a:bodyPr/>
                    <a:lstStyle/>
                    <a:p>
                      <a:pPr algn="l" fontAlgn="b"/>
                      <a:r>
                        <a:rPr lang="el-GR" sz="2500" u="none" strike="noStrike" dirty="0">
                          <a:effectLst/>
                        </a:rPr>
                        <a:t>Η Αυλή των Θαυμάτων</a:t>
                      </a:r>
                      <a:endParaRPr lang="el-GR" sz="25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1657" marR="21657" marT="216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500" u="none" strike="noStrike">
                          <a:effectLst/>
                        </a:rPr>
                        <a:t>300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1657" marR="21657" marT="216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500" u="none" strike="noStrike">
                          <a:effectLst/>
                        </a:rPr>
                        <a:t>15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1657" marR="21657" marT="21657" marB="0" anchor="b"/>
                </a:tc>
                <a:extLst>
                  <a:ext uri="{0D108BD9-81ED-4DB2-BD59-A6C34878D82A}">
                    <a16:rowId xmlns:a16="http://schemas.microsoft.com/office/drawing/2014/main" val="3186571913"/>
                  </a:ext>
                </a:extLst>
              </a:tr>
              <a:tr h="485985">
                <a:tc>
                  <a:txBody>
                    <a:bodyPr/>
                    <a:lstStyle/>
                    <a:p>
                      <a:pPr algn="l" fontAlgn="b"/>
                      <a:r>
                        <a:rPr lang="el-GR" sz="2500" u="none" strike="noStrike">
                          <a:effectLst/>
                        </a:rPr>
                        <a:t>Λιλιπούπολη</a:t>
                      </a:r>
                      <a:endParaRPr lang="el-GR" sz="2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1657" marR="21657" marT="216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500" u="none" strike="noStrike">
                          <a:effectLst/>
                        </a:rPr>
                        <a:t>250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1657" marR="21657" marT="216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500" u="none" strike="noStrike" dirty="0">
                          <a:effectLst/>
                        </a:rPr>
                        <a:t>10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1657" marR="21657" marT="21657" marB="0" anchor="b"/>
                </a:tc>
                <a:extLst>
                  <a:ext uri="{0D108BD9-81ED-4DB2-BD59-A6C34878D82A}">
                    <a16:rowId xmlns:a16="http://schemas.microsoft.com/office/drawing/2014/main" val="280006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22005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0CA6C0-1E9E-4C4C-3C0E-05FF8C339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1A8DC0E-5CF8-3DDA-1E66-15CC07E73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l-GR">
                <a:solidFill>
                  <a:srgbClr val="FFFEFF"/>
                </a:solidFill>
              </a:rPr>
              <a:t>Συγκριση </a:t>
            </a:r>
            <a:r>
              <a:rPr lang="el-GR">
                <a:solidFill>
                  <a:srgbClr val="FFFEFF"/>
                </a:solidFill>
                <a:latin typeface="Georgia" panose="02040502050405020303" pitchFamily="18" charset="0"/>
              </a:rPr>
              <a:t>των</a:t>
            </a:r>
            <a:r>
              <a:rPr lang="el-GR">
                <a:solidFill>
                  <a:srgbClr val="FFFEFF"/>
                </a:solidFill>
              </a:rPr>
              <a:t> δυο</a:t>
            </a:r>
            <a:r>
              <a:rPr lang="en-US">
                <a:solidFill>
                  <a:srgbClr val="FFFEFF"/>
                </a:solidFill>
              </a:rPr>
              <a:t> – </a:t>
            </a:r>
            <a:r>
              <a:rPr lang="el-GR">
                <a:solidFill>
                  <a:srgbClr val="FFFEFF"/>
                </a:solidFill>
              </a:rPr>
              <a:t>Συνθετικα δεδομενα</a:t>
            </a:r>
            <a:endParaRPr lang="en-US">
              <a:solidFill>
                <a:srgbClr val="FFFEFF"/>
              </a:solidFill>
            </a:endParaRPr>
          </a:p>
        </p:txBody>
      </p:sp>
      <p:graphicFrame>
        <p:nvGraphicFramePr>
          <p:cNvPr id="5" name="Θέση περιεχομένου 4">
            <a:extLst>
              <a:ext uri="{FF2B5EF4-FFF2-40B4-BE49-F238E27FC236}">
                <a16:creationId xmlns:a16="http://schemas.microsoft.com/office/drawing/2014/main" id="{71DEC703-1BD5-7CFA-012E-A8C94E003D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2414444"/>
              </p:ext>
            </p:extLst>
          </p:nvPr>
        </p:nvGraphicFramePr>
        <p:xfrm>
          <a:off x="1351053" y="2244725"/>
          <a:ext cx="9489893" cy="3678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0495">
                  <a:extLst>
                    <a:ext uri="{9D8B030D-6E8A-4147-A177-3AD203B41FA5}">
                      <a16:colId xmlns:a16="http://schemas.microsoft.com/office/drawing/2014/main" val="2343588357"/>
                    </a:ext>
                  </a:extLst>
                </a:gridCol>
                <a:gridCol w="3319398">
                  <a:extLst>
                    <a:ext uri="{9D8B030D-6E8A-4147-A177-3AD203B41FA5}">
                      <a16:colId xmlns:a16="http://schemas.microsoft.com/office/drawing/2014/main" val="2094340944"/>
                    </a:ext>
                  </a:extLst>
                </a:gridCol>
              </a:tblGrid>
              <a:tr h="843123">
                <a:tc>
                  <a:txBody>
                    <a:bodyPr/>
                    <a:lstStyle/>
                    <a:p>
                      <a:pPr algn="l" fontAlgn="b"/>
                      <a:r>
                        <a:rPr lang="el-GR" sz="2400" u="none" strike="noStrike" dirty="0">
                          <a:effectLst/>
                        </a:rPr>
                        <a:t>Όνομα Τομέα</a:t>
                      </a:r>
                      <a:endParaRPr lang="el-GR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1057" marR="21057" marT="210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l-GR" sz="2400" u="none" strike="noStrike">
                          <a:effectLst/>
                        </a:rPr>
                        <a:t>Συνάρτηση Τιμής-Ζήτησης</a:t>
                      </a:r>
                      <a:endParaRPr lang="el-GR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1057" marR="21057" marT="21057" marB="0" anchor="b"/>
                </a:tc>
                <a:extLst>
                  <a:ext uri="{0D108BD9-81ED-4DB2-BD59-A6C34878D82A}">
                    <a16:rowId xmlns:a16="http://schemas.microsoft.com/office/drawing/2014/main" val="313843795"/>
                  </a:ext>
                </a:extLst>
              </a:tr>
              <a:tr h="472520">
                <a:tc>
                  <a:txBody>
                    <a:bodyPr/>
                    <a:lstStyle/>
                    <a:p>
                      <a:pPr algn="l" fontAlgn="b"/>
                      <a:r>
                        <a:rPr lang="el-GR" sz="2400" u="none" strike="noStrike">
                          <a:effectLst/>
                        </a:rPr>
                        <a:t>Χάλυβας</a:t>
                      </a:r>
                      <a:endParaRPr lang="el-GR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1057" marR="21057" marT="210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p(x) = 200 − 0.1x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1057" marR="21057" marT="21057" marB="0" anchor="b"/>
                </a:tc>
                <a:extLst>
                  <a:ext uri="{0D108BD9-81ED-4DB2-BD59-A6C34878D82A}">
                    <a16:rowId xmlns:a16="http://schemas.microsoft.com/office/drawing/2014/main" val="1477234542"/>
                  </a:ext>
                </a:extLst>
              </a:tr>
              <a:tr h="472520">
                <a:tc>
                  <a:txBody>
                    <a:bodyPr/>
                    <a:lstStyle/>
                    <a:p>
                      <a:pPr algn="l" fontAlgn="b"/>
                      <a:r>
                        <a:rPr lang="el-GR" sz="2400" u="none" strike="noStrike">
                          <a:effectLst/>
                        </a:rPr>
                        <a:t>Τσιμέντο</a:t>
                      </a:r>
                      <a:endParaRPr lang="el-GR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1057" marR="21057" marT="210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p(x) = 150 − 0.05x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1057" marR="21057" marT="21057" marB="0" anchor="b"/>
                </a:tc>
                <a:extLst>
                  <a:ext uri="{0D108BD9-81ED-4DB2-BD59-A6C34878D82A}">
                    <a16:rowId xmlns:a16="http://schemas.microsoft.com/office/drawing/2014/main" val="2637879407"/>
                  </a:ext>
                </a:extLst>
              </a:tr>
              <a:tr h="472520">
                <a:tc>
                  <a:txBody>
                    <a:bodyPr/>
                    <a:lstStyle/>
                    <a:p>
                      <a:pPr algn="l" fontAlgn="b"/>
                      <a:r>
                        <a:rPr lang="el-GR" sz="2400" u="none" strike="noStrike">
                          <a:effectLst/>
                        </a:rPr>
                        <a:t>Χαρτί</a:t>
                      </a:r>
                      <a:endParaRPr lang="el-GR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1057" marR="21057" marT="210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p(x) = 100 − 0.02x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1057" marR="21057" marT="21057" marB="0" anchor="b"/>
                </a:tc>
                <a:extLst>
                  <a:ext uri="{0D108BD9-81ED-4DB2-BD59-A6C34878D82A}">
                    <a16:rowId xmlns:a16="http://schemas.microsoft.com/office/drawing/2014/main" val="564444032"/>
                  </a:ext>
                </a:extLst>
              </a:tr>
              <a:tr h="472520">
                <a:tc>
                  <a:txBody>
                    <a:bodyPr/>
                    <a:lstStyle/>
                    <a:p>
                      <a:pPr algn="l" fontAlgn="b"/>
                      <a:r>
                        <a:rPr lang="el-GR" sz="2400" u="none" strike="noStrike">
                          <a:effectLst/>
                        </a:rPr>
                        <a:t>Χημικά</a:t>
                      </a:r>
                      <a:endParaRPr lang="el-GR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1057" marR="21057" marT="210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p(x) = 250 − 0.15x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1057" marR="21057" marT="21057" marB="0" anchor="b"/>
                </a:tc>
                <a:extLst>
                  <a:ext uri="{0D108BD9-81ED-4DB2-BD59-A6C34878D82A}">
                    <a16:rowId xmlns:a16="http://schemas.microsoft.com/office/drawing/2014/main" val="2828913753"/>
                  </a:ext>
                </a:extLst>
              </a:tr>
              <a:tr h="472520">
                <a:tc>
                  <a:txBody>
                    <a:bodyPr/>
                    <a:lstStyle/>
                    <a:p>
                      <a:pPr algn="l" fontAlgn="b"/>
                      <a:r>
                        <a:rPr lang="el-GR" sz="2400" u="none" strike="noStrike">
                          <a:effectLst/>
                        </a:rPr>
                        <a:t>Αυτοκινητοβιομηχανία</a:t>
                      </a:r>
                      <a:endParaRPr lang="el-GR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1057" marR="21057" marT="210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p(x) = 300 − 0.2x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1057" marR="21057" marT="21057" marB="0" anchor="b"/>
                </a:tc>
                <a:extLst>
                  <a:ext uri="{0D108BD9-81ED-4DB2-BD59-A6C34878D82A}">
                    <a16:rowId xmlns:a16="http://schemas.microsoft.com/office/drawing/2014/main" val="1796768687"/>
                  </a:ext>
                </a:extLst>
              </a:tr>
              <a:tr h="472520">
                <a:tc>
                  <a:txBody>
                    <a:bodyPr/>
                    <a:lstStyle/>
                    <a:p>
                      <a:pPr algn="l" fontAlgn="b"/>
                      <a:r>
                        <a:rPr lang="el-GR" sz="2400" u="none" strike="noStrike">
                          <a:effectLst/>
                        </a:rPr>
                        <a:t>Κλωστοϋφαντουργία</a:t>
                      </a:r>
                      <a:endParaRPr lang="el-GR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1057" marR="21057" marT="210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p(x) = 80 − 0.01x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1057" marR="21057" marT="21057" marB="0" anchor="b"/>
                </a:tc>
                <a:extLst>
                  <a:ext uri="{0D108BD9-81ED-4DB2-BD59-A6C34878D82A}">
                    <a16:rowId xmlns:a16="http://schemas.microsoft.com/office/drawing/2014/main" val="3646192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89111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E90DF7-2B61-8C80-D295-D71FA16C7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F3D65BA-1C65-40FB-92EF-83951BDC1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F52CCA-FCDD-49A0-BFFC-3BD41F1B8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7921F66-EE02-8A32-EA89-4DA879FDC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>
                <a:solidFill>
                  <a:srgbClr val="FFFFFF"/>
                </a:solidFill>
                <a:latin typeface="+mj-lt"/>
              </a:rPr>
              <a:t>Συγκριση των δυο – Συνθετικα δεδομενα</a:t>
            </a:r>
          </a:p>
        </p:txBody>
      </p:sp>
      <p:graphicFrame>
        <p:nvGraphicFramePr>
          <p:cNvPr id="6" name="Πίνακας 5">
            <a:extLst>
              <a:ext uri="{FF2B5EF4-FFF2-40B4-BE49-F238E27FC236}">
                <a16:creationId xmlns:a16="http://schemas.microsoft.com/office/drawing/2014/main" id="{77B18D90-F0FA-2038-7892-1FB6BDE123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156725"/>
              </p:ext>
            </p:extLst>
          </p:nvPr>
        </p:nvGraphicFramePr>
        <p:xfrm>
          <a:off x="956163" y="1829791"/>
          <a:ext cx="6465066" cy="3896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593">
                  <a:extLst>
                    <a:ext uri="{9D8B030D-6E8A-4147-A177-3AD203B41FA5}">
                      <a16:colId xmlns:a16="http://schemas.microsoft.com/office/drawing/2014/main" val="417729711"/>
                    </a:ext>
                  </a:extLst>
                </a:gridCol>
                <a:gridCol w="1116491">
                  <a:extLst>
                    <a:ext uri="{9D8B030D-6E8A-4147-A177-3AD203B41FA5}">
                      <a16:colId xmlns:a16="http://schemas.microsoft.com/office/drawing/2014/main" val="3804656884"/>
                    </a:ext>
                  </a:extLst>
                </a:gridCol>
                <a:gridCol w="1422760">
                  <a:extLst>
                    <a:ext uri="{9D8B030D-6E8A-4147-A177-3AD203B41FA5}">
                      <a16:colId xmlns:a16="http://schemas.microsoft.com/office/drawing/2014/main" val="1268652200"/>
                    </a:ext>
                  </a:extLst>
                </a:gridCol>
                <a:gridCol w="1907222">
                  <a:extLst>
                    <a:ext uri="{9D8B030D-6E8A-4147-A177-3AD203B41FA5}">
                      <a16:colId xmlns:a16="http://schemas.microsoft.com/office/drawing/2014/main" val="2180017583"/>
                    </a:ext>
                  </a:extLst>
                </a:gridCol>
              </a:tblGrid>
              <a:tr h="887063">
                <a:tc>
                  <a:txBody>
                    <a:bodyPr/>
                    <a:lstStyle/>
                    <a:p>
                      <a:pPr algn="l" fontAlgn="b"/>
                      <a:r>
                        <a:rPr lang="el-GR" sz="1800" b="1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Όνομα Εταιρείας</a:t>
                      </a:r>
                      <a:endParaRPr lang="el-GR" sz="1800" b="1" i="0" u="none" strike="noStrike" cap="none" spc="0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80187" marT="32075" marB="2405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l-GR" sz="1800" b="1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Τομέας</a:t>
                      </a:r>
                      <a:endParaRPr lang="el-GR" sz="1800" b="1" i="0" u="none" strike="noStrike" cap="none" spc="0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80187" marT="32075" marB="2405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l-GR" sz="1800" b="1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Χώρα</a:t>
                      </a:r>
                      <a:endParaRPr lang="el-GR" sz="1800" b="1" i="0" u="none" strike="noStrike" cap="none" spc="0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80187" marT="32075" marB="2405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l-GR" sz="1800" b="1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Συνάρτηση Κόστους Μείωσης</a:t>
                      </a:r>
                      <a:endParaRPr lang="el-GR" sz="1800" b="1" i="0" u="none" strike="noStrike" cap="none" spc="0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80187" marT="32075" marB="240560" anchor="b"/>
                </a:tc>
                <a:extLst>
                  <a:ext uri="{0D108BD9-81ED-4DB2-BD59-A6C34878D82A}">
                    <a16:rowId xmlns:a16="http://schemas.microsoft.com/office/drawing/2014/main" val="1699717176"/>
                  </a:ext>
                </a:extLst>
              </a:tr>
              <a:tr h="43558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S1_F1</a:t>
                      </a:r>
                      <a:endParaRPr lang="en-US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80187" marT="32075" marB="2405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l-G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Χάλυβας</a:t>
                      </a:r>
                      <a:endParaRPr lang="el-G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80187" marT="32075" marB="2405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l-G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Ατλαντίδα</a:t>
                      </a:r>
                      <a:endParaRPr lang="el-G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80187" marT="32075" marB="2405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2x + 3x^2 + x^3</a:t>
                      </a:r>
                      <a:endParaRPr lang="en-US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80187" marT="32075" marB="240560" anchor="b"/>
                </a:tc>
                <a:extLst>
                  <a:ext uri="{0D108BD9-81ED-4DB2-BD59-A6C34878D82A}">
                    <a16:rowId xmlns:a16="http://schemas.microsoft.com/office/drawing/2014/main" val="2737897531"/>
                  </a:ext>
                </a:extLst>
              </a:tr>
              <a:tr h="43558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S1_F2</a:t>
                      </a:r>
                      <a:endParaRPr lang="en-US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80187" marT="32075" marB="2405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l-G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Χάλυβας</a:t>
                      </a:r>
                      <a:endParaRPr lang="el-G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80187" marT="32075" marB="2405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l-G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Ατλαντίδα</a:t>
                      </a:r>
                      <a:endParaRPr lang="el-G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80187" marT="32075" marB="2405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3x + 2x^2 + 2x^3</a:t>
                      </a:r>
                      <a:endParaRPr lang="en-US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80187" marT="32075" marB="240560" anchor="b"/>
                </a:tc>
                <a:extLst>
                  <a:ext uri="{0D108BD9-81ED-4DB2-BD59-A6C34878D82A}">
                    <a16:rowId xmlns:a16="http://schemas.microsoft.com/office/drawing/2014/main" val="1718504106"/>
                  </a:ext>
                </a:extLst>
              </a:tr>
              <a:tr h="43558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S1_F3</a:t>
                      </a:r>
                      <a:endParaRPr lang="en-US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80187" marT="32075" marB="2405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l-G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Χάλυβας</a:t>
                      </a:r>
                      <a:endParaRPr lang="el-G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80187" marT="32075" marB="2405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l-G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Ομάσου</a:t>
                      </a:r>
                      <a:endParaRPr lang="el-G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80187" marT="32075" marB="2405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4x + x^2 + 3x^3</a:t>
                      </a:r>
                      <a:endParaRPr lang="en-US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80187" marT="32075" marB="240560" anchor="b"/>
                </a:tc>
                <a:extLst>
                  <a:ext uri="{0D108BD9-81ED-4DB2-BD59-A6C34878D82A}">
                    <a16:rowId xmlns:a16="http://schemas.microsoft.com/office/drawing/2014/main" val="688103296"/>
                  </a:ext>
                </a:extLst>
              </a:tr>
              <a:tr h="43558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S1_F4</a:t>
                      </a:r>
                      <a:endParaRPr lang="en-US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80187" marT="32075" marB="2405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l-G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Χάλυβας</a:t>
                      </a:r>
                      <a:endParaRPr lang="el-G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80187" marT="32075" marB="2405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l-G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Χόγκσμιντ</a:t>
                      </a:r>
                      <a:endParaRPr lang="el-G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80187" marT="32075" marB="2405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2x + 2x^2 + 2x^3</a:t>
                      </a:r>
                      <a:endParaRPr lang="en-US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80187" marT="32075" marB="240560" anchor="b"/>
                </a:tc>
                <a:extLst>
                  <a:ext uri="{0D108BD9-81ED-4DB2-BD59-A6C34878D82A}">
                    <a16:rowId xmlns:a16="http://schemas.microsoft.com/office/drawing/2014/main" val="1163324001"/>
                  </a:ext>
                </a:extLst>
              </a:tr>
              <a:tr h="65404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S1_F5</a:t>
                      </a:r>
                      <a:endParaRPr lang="en-US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80187" marT="32075" marB="2405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l-G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Χάλυβας</a:t>
                      </a:r>
                      <a:endParaRPr lang="el-G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80187" marT="32075" marB="2405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l-G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Η Αυλή των Θαυμάτων</a:t>
                      </a:r>
                      <a:endParaRPr lang="el-G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80187" marT="32075" marB="2405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3x + 3x^2 + x^3</a:t>
                      </a:r>
                      <a:endParaRPr lang="en-US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80187" marT="32075" marB="240560" anchor="b"/>
                </a:tc>
                <a:extLst>
                  <a:ext uri="{0D108BD9-81ED-4DB2-BD59-A6C34878D82A}">
                    <a16:rowId xmlns:a16="http://schemas.microsoft.com/office/drawing/2014/main" val="2821694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53054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400F30-1B5D-1908-CBD1-6CB67C0378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0D8D371-08D7-4872-B601-46D3D0C76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B6172F1-16E5-41C0-A1C5-E27BA6D19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77FE2D-6DE2-45E3-B032-A13CCCEDD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9AE0C48-CD45-4EBE-B06B-10AD14F07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7198BC5-0524-403A-B4A3-38C750B6C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5B7B7F8-8803-411C-AC48-8690313B5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911" y="638175"/>
            <a:ext cx="3682784" cy="57523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1E8F4FA9-C021-72B8-A314-191DAA009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218" y="1656292"/>
            <a:ext cx="3150659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>
                <a:solidFill>
                  <a:srgbClr val="FFFFFF"/>
                </a:solidFill>
                <a:latin typeface="+mj-lt"/>
              </a:rPr>
              <a:t>Συγκριση</a:t>
            </a:r>
            <a:r>
              <a:rPr lang="en-US" sz="36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3600" dirty="0" err="1">
                <a:solidFill>
                  <a:srgbClr val="FFFFFF"/>
                </a:solidFill>
                <a:latin typeface="+mj-lt"/>
              </a:rPr>
              <a:t>των</a:t>
            </a:r>
            <a:r>
              <a:rPr lang="en-US" sz="36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3600" dirty="0" err="1">
                <a:solidFill>
                  <a:srgbClr val="FFFFFF"/>
                </a:solidFill>
                <a:latin typeface="Georgia" panose="02040502050405020303" pitchFamily="18" charset="0"/>
              </a:rPr>
              <a:t>δυο</a:t>
            </a:r>
            <a:endParaRPr lang="en-US" sz="36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C4BEF43-535B-46CC-B76D-83EFE8520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2242" y="627940"/>
            <a:ext cx="3704425" cy="2837094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Εικόνα 6" descr="Εικόνα που περιέχει κείμενο, διάγραμμα, στιγμιότυπο οθόνης, γραμμή&#10;&#10;Περιγραφή που δημιουργήθηκε αυτόματα">
            <a:extLst>
              <a:ext uri="{FF2B5EF4-FFF2-40B4-BE49-F238E27FC236}">
                <a16:creationId xmlns:a16="http://schemas.microsoft.com/office/drawing/2014/main" id="{B28F1C7D-0A1D-79B7-B198-128F84E01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137" y="799041"/>
            <a:ext cx="2462643" cy="2487519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4F67C0B5-AF8B-420C-9F7E-33C1FA38D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2736" y="627940"/>
            <a:ext cx="3704425" cy="2847329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Εικόνα 10" descr="Εικόνα που περιέχει κείμενο, διάγραμμα, στιγμιότυπο οθόνης, κύκλος&#10;&#10;Περιγραφή που δημιουργήθηκε αυτόματα">
            <a:extLst>
              <a:ext uri="{FF2B5EF4-FFF2-40B4-BE49-F238E27FC236}">
                <a16:creationId xmlns:a16="http://schemas.microsoft.com/office/drawing/2014/main" id="{2354008F-0969-52F5-70DA-D3EB1E7193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467" y="799041"/>
            <a:ext cx="2884081" cy="248752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FB41FAC8-B04A-439F-B634-1CB0944CF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0762" y="3572039"/>
            <a:ext cx="3704425" cy="2818526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Εικόνα 8" descr="Εικόνα που περιέχει κείμενο, διάγραμμα, στιγμιότυπο οθόνης, κύκλος&#10;&#10;Περιγραφή που δημιουργήθηκε αυτόματα">
            <a:extLst>
              <a:ext uri="{FF2B5EF4-FFF2-40B4-BE49-F238E27FC236}">
                <a16:creationId xmlns:a16="http://schemas.microsoft.com/office/drawing/2014/main" id="{6B04DF61-61B9-17F1-A89D-8B90E0BEDC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029" y="3742160"/>
            <a:ext cx="2802858" cy="2487537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E9F81DE3-06E0-49C7-AE8D-F2C6DB626D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3247" y="3572038"/>
            <a:ext cx="3704425" cy="2818526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Εικόνα 12" descr="Εικόνα που περιέχει κείμενο, διάγραμμα, στιγμιότυπο οθόνης, κύκλος&#10;&#10;Περιγραφή που δημιουργήθηκε αυτόματα">
            <a:extLst>
              <a:ext uri="{FF2B5EF4-FFF2-40B4-BE49-F238E27FC236}">
                <a16:creationId xmlns:a16="http://schemas.microsoft.com/office/drawing/2014/main" id="{2CF8CBD2-6CB7-C841-D111-E980A7EF8E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078" y="3742160"/>
            <a:ext cx="2802858" cy="248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6836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E5E4503-CC62-4DA9-9121-0A157199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D61A1B-3C4C-4F0E-965F-15837624C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E56243-9701-44E8-8A92-319433305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B1F1915-E076-48EB-BB4A-EE9808EB4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946306D-5ADD-463A-949A-DEEBA39D7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Θέση περιεχομένου 4" descr="Εικόνα που περιέχει κείμενο, στιγμιότυπο οθόνης, διάγραμμα, γράφημα&#10;&#10;Περιγραφή που δημιουργήθηκε αυτόματα">
            <a:extLst>
              <a:ext uri="{FF2B5EF4-FFF2-40B4-BE49-F238E27FC236}">
                <a16:creationId xmlns:a16="http://schemas.microsoft.com/office/drawing/2014/main" id="{1B1C81A4-117B-6D39-7AF4-7DE0520917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5" r="2505" b="2"/>
          <a:stretch/>
        </p:blipFill>
        <p:spPr>
          <a:xfrm>
            <a:off x="446534" y="599724"/>
            <a:ext cx="5614416" cy="3547872"/>
          </a:xfrm>
          <a:prstGeom prst="rect">
            <a:avLst/>
          </a:prstGeom>
        </p:spPr>
      </p:pic>
      <p:pic>
        <p:nvPicPr>
          <p:cNvPr id="7" name="Εικόνα 6" descr="Εικόνα που περιέχει κείμενο, στιγμιότυπο οθόνης, γράφημα, γραμμή&#10;&#10;Περιγραφή που δημιουργήθηκε αυτόματα">
            <a:extLst>
              <a:ext uri="{FF2B5EF4-FFF2-40B4-BE49-F238E27FC236}">
                <a16:creationId xmlns:a16="http://schemas.microsoft.com/office/drawing/2014/main" id="{796BB724-1CC4-BDB2-D12B-C7A7A016BA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44" b="2"/>
          <a:stretch/>
        </p:blipFill>
        <p:spPr>
          <a:xfrm>
            <a:off x="6116658" y="599724"/>
            <a:ext cx="5626608" cy="354787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180D5DB-9658-40A6-A418-7C6998222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199467"/>
            <a:ext cx="11296733" cy="21910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ED7F8772-55D0-A56E-0EF6-52044F665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120" y="4319752"/>
            <a:ext cx="10947620" cy="11559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>
                <a:solidFill>
                  <a:srgbClr val="FFFFFF"/>
                </a:solidFill>
                <a:latin typeface="Georgia" panose="02040502050405020303" pitchFamily="18" charset="0"/>
              </a:rPr>
              <a:t>Συγκριση</a:t>
            </a:r>
            <a:r>
              <a:rPr lang="en-US" sz="36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3600" dirty="0" err="1">
                <a:solidFill>
                  <a:srgbClr val="FFFFFF"/>
                </a:solidFill>
                <a:latin typeface="+mj-lt"/>
              </a:rPr>
              <a:t>των</a:t>
            </a:r>
            <a:r>
              <a:rPr lang="en-US" sz="36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3600" dirty="0" err="1">
                <a:solidFill>
                  <a:srgbClr val="FFFFFF"/>
                </a:solidFill>
                <a:latin typeface="+mj-lt"/>
              </a:rPr>
              <a:t>δυο</a:t>
            </a:r>
            <a:endParaRPr lang="en-US" sz="3600" dirty="0">
              <a:solidFill>
                <a:srgbClr val="FFFFFF"/>
              </a:solidFill>
              <a:latin typeface="+mj-lt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32810AB-1783-4EC2-BA98-A04B50D03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F09CE43-7546-451A-9418-9977AE731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2C17367-5B48-4C71-825E-C1A8CFEC8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6EA071A-7654-4C9E-AA2E-203E15234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21230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9B9E7DE-6747-2A79-79A8-8F7FEA5DE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>
                <a:latin typeface="Georgia" panose="02040502050405020303" pitchFamily="18" charset="0"/>
              </a:rPr>
              <a:t>Μελλοντικεσ</a:t>
            </a:r>
            <a:r>
              <a:rPr lang="el-GR" dirty="0"/>
              <a:t> </a:t>
            </a:r>
            <a:r>
              <a:rPr lang="el-GR" dirty="0" err="1"/>
              <a:t>προεκτασεισ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6F4E544-EA08-2B2B-641B-20840EAE1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>
                <a:latin typeface="Georgia" panose="02040502050405020303" pitchFamily="18" charset="0"/>
              </a:rPr>
              <a:t>Εξέταση του ζητήματος σε παραπάνω χρονιές.</a:t>
            </a:r>
          </a:p>
          <a:p>
            <a:r>
              <a:rPr lang="el-GR" dirty="0">
                <a:latin typeface="Georgia" panose="02040502050405020303" pitchFamily="18" charset="0"/>
              </a:rPr>
              <a:t>Προσθήκη κόστους παραγωγής.</a:t>
            </a:r>
          </a:p>
          <a:p>
            <a:r>
              <a:rPr lang="el-GR" dirty="0">
                <a:latin typeface="Georgia" panose="02040502050405020303" pitchFamily="18" charset="0"/>
              </a:rPr>
              <a:t>Εξέταση παραπάνω περιορισμών. </a:t>
            </a:r>
          </a:p>
          <a:p>
            <a:endParaRPr lang="el-G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5137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3251DBE-B55D-33CC-CF5E-28C2768FE5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dirty="0" err="1">
                <a:latin typeface="Georgia" panose="02040502050405020303" pitchFamily="18" charset="0"/>
              </a:rPr>
              <a:t>Ευχαριστω</a:t>
            </a:r>
            <a:r>
              <a:rPr lang="el-GR" dirty="0">
                <a:latin typeface="Georgia" panose="02040502050405020303" pitchFamily="18" charset="0"/>
              </a:rPr>
              <a:t> </a:t>
            </a:r>
            <a:r>
              <a:rPr lang="el-GR" dirty="0" err="1">
                <a:latin typeface="Georgia" panose="02040502050405020303" pitchFamily="18" charset="0"/>
              </a:rPr>
              <a:t>πολυ</a:t>
            </a:r>
            <a:r>
              <a:rPr lang="el-GR" dirty="0">
                <a:latin typeface="Georgia" panose="02040502050405020303" pitchFamily="18" charset="0"/>
              </a:rPr>
              <a:t> για τον </a:t>
            </a:r>
            <a:r>
              <a:rPr lang="el-GR" dirty="0" err="1">
                <a:latin typeface="Georgia" panose="02040502050405020303" pitchFamily="18" charset="0"/>
              </a:rPr>
              <a:t>χρονο</a:t>
            </a:r>
            <a:r>
              <a:rPr lang="el-GR" dirty="0">
                <a:latin typeface="Georgia" panose="02040502050405020303" pitchFamily="18" charset="0"/>
              </a:rPr>
              <a:t> σας.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87B9DE99-2598-3767-0125-5E55000390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67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0E0E720-D746-D624-675E-CB6B9F0BB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>
                <a:latin typeface="Georgia" panose="02040502050405020303" pitchFamily="18" charset="0"/>
              </a:rPr>
              <a:t>Μοιραζοντασ</a:t>
            </a:r>
            <a:r>
              <a:rPr lang="el-GR" dirty="0"/>
              <a:t> </a:t>
            </a:r>
            <a:r>
              <a:rPr lang="el-GR" dirty="0" err="1"/>
              <a:t>δικαια</a:t>
            </a:r>
            <a:endParaRPr lang="en-US" dirty="0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48938B4D-A4CB-B546-0F66-06C845EC85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1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D923A6-0343-BE6E-FD8C-EC60AA133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89469DE-8D93-AB13-C4FA-BBA1F395C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>
                <a:latin typeface="Georgia" panose="02040502050405020303" pitchFamily="18" charset="0"/>
              </a:rPr>
              <a:t>Μοιραζοντας</a:t>
            </a:r>
            <a:r>
              <a:rPr lang="el-GR" dirty="0"/>
              <a:t> </a:t>
            </a:r>
            <a:r>
              <a:rPr lang="el-GR" dirty="0" err="1"/>
              <a:t>δικαια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7FEAC0-D313-4A89-554F-2440ED69D1B1}"/>
              </a:ext>
            </a:extLst>
          </p:cNvPr>
          <p:cNvSpPr txBox="1"/>
          <p:nvPr/>
        </p:nvSpPr>
        <p:spPr>
          <a:xfrm>
            <a:off x="492369" y="2277208"/>
            <a:ext cx="1075486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latin typeface="Georgia" panose="02040502050405020303" pitchFamily="18" charset="0"/>
              </a:rPr>
              <a:t>Κάποιος, μοιράζει κάτι, σε κάποιους που επιθυμούν αυτό το κάτι, χρησιμοποιώντας έναν αλγόριθμο, </a:t>
            </a:r>
          </a:p>
          <a:p>
            <a:r>
              <a:rPr lang="el-GR" dirty="0">
                <a:latin typeface="Georgia" panose="02040502050405020303" pitchFamily="18" charset="0"/>
              </a:rPr>
              <a:t>ο οποίος ακολουθεί κάποιο κριτήριο δικαίου.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>
                <a:latin typeface="Georgia" panose="02040502050405020303" pitchFamily="18" charset="0"/>
              </a:rPr>
              <a:t>Ποιος κάποιος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>
                <a:latin typeface="Georgia" panose="02040502050405020303" pitchFamily="18" charset="0"/>
              </a:rPr>
              <a:t>Σε ποιον κάποιον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>
                <a:latin typeface="Georgia" panose="02040502050405020303" pitchFamily="18" charset="0"/>
              </a:rPr>
              <a:t>Τι κάτι;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l-GR" dirty="0">
                <a:latin typeface="Georgia" panose="02040502050405020303" pitchFamily="18" charset="0"/>
              </a:rPr>
              <a:t>Διαιρείται ή είναι διακριτό;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l-GR" dirty="0">
                <a:latin typeface="Georgia" panose="02040502050405020303" pitchFamily="18" charset="0"/>
              </a:rPr>
              <a:t>Ομοιόμορφο ή διαφέρει;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>
                <a:latin typeface="Georgia" panose="02040502050405020303" pitchFamily="18" charset="0"/>
              </a:rPr>
              <a:t>Πόσο επιθυμεί;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>
                <a:latin typeface="Georgia" panose="02040502050405020303" pitchFamily="18" charset="0"/>
              </a:rPr>
              <a:t>Κριτήριο δικαίου;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l-GR" dirty="0">
                <a:latin typeface="Georgia" panose="02040502050405020303" pitchFamily="18" charset="0"/>
              </a:rPr>
              <a:t>Εξισωτικά.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l-GR" dirty="0">
                <a:latin typeface="Georgia" panose="02040502050405020303" pitchFamily="18" charset="0"/>
              </a:rPr>
              <a:t>Άνευ φθόνου</a:t>
            </a:r>
          </a:p>
        </p:txBody>
      </p:sp>
    </p:spTree>
    <p:extLst>
      <p:ext uri="{BB962C8B-B14F-4D97-AF65-F5344CB8AC3E}">
        <p14:creationId xmlns:p14="http://schemas.microsoft.com/office/powerpoint/2010/main" val="3321947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A5CB93-03E1-59FC-FBCD-D89290D9A7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A48AAD7-D144-77F3-4F08-CBEBD743F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>
                <a:latin typeface="Georgia" panose="02040502050405020303" pitchFamily="18" charset="0"/>
              </a:rPr>
              <a:t>Μοιραζοντας</a:t>
            </a:r>
            <a:r>
              <a:rPr lang="el-GR" dirty="0"/>
              <a:t> </a:t>
            </a:r>
            <a:r>
              <a:rPr lang="el-GR" dirty="0" err="1"/>
              <a:t>δικαια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341824-4B66-6DEC-BBAF-830E8934DD20}"/>
              </a:ext>
            </a:extLst>
          </p:cNvPr>
          <p:cNvSpPr txBox="1"/>
          <p:nvPr/>
        </p:nvSpPr>
        <p:spPr>
          <a:xfrm>
            <a:off x="492369" y="2277208"/>
            <a:ext cx="916308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latin typeface="Georgia" panose="02040502050405020303" pitchFamily="18" charset="0"/>
              </a:rPr>
              <a:t>Αριστοτέλης:</a:t>
            </a:r>
          </a:p>
          <a:p>
            <a:r>
              <a:rPr lang="el-GR" dirty="0">
                <a:latin typeface="Georgia" panose="02040502050405020303" pitchFamily="18" charset="0"/>
              </a:rPr>
              <a:t>Ίσοι πρέπει να αντιμετωπίζονται με ίδιο τρόπο και διαφορετικοί με διαφορετικό τρόπο, </a:t>
            </a:r>
          </a:p>
          <a:p>
            <a:r>
              <a:rPr lang="el-GR" dirty="0">
                <a:latin typeface="Georgia" panose="02040502050405020303" pitchFamily="18" charset="0"/>
              </a:rPr>
              <a:t>ανάλογα με την σχετικότητα των χαρακτηριστικών τους.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Herve Moulin: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latin typeface="Georgia" panose="02040502050405020303" pitchFamily="18" charset="0"/>
              </a:rPr>
              <a:t>Όλοι είναι διαφορετικοί.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latin typeface="Georgia" panose="02040502050405020303" pitchFamily="18" charset="0"/>
              </a:rPr>
              <a:t>Είναι δική τους ευθύνη που διαφέρουν;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>
                <a:latin typeface="Georgia" panose="02040502050405020303" pitchFamily="18" charset="0"/>
              </a:rPr>
              <a:t>Αποζημίωση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>
                <a:latin typeface="Georgia" panose="02040502050405020303" pitchFamily="18" charset="0"/>
              </a:rPr>
              <a:t>Επιβράβευση.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latin typeface="Georgia" panose="02040502050405020303" pitchFamily="18" charset="0"/>
              </a:rPr>
              <a:t>Άλλες μορφές δικαίου;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>
                <a:latin typeface="Georgia" panose="02040502050405020303" pitchFamily="18" charset="0"/>
              </a:rPr>
              <a:t>Εξωγενή δικαιώματα.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>
                <a:latin typeface="Georgia" panose="02040502050405020303" pitchFamily="18" charset="0"/>
              </a:rPr>
              <a:t>Καταλληλόλητα </a:t>
            </a:r>
          </a:p>
        </p:txBody>
      </p:sp>
    </p:spTree>
    <p:extLst>
      <p:ext uri="{BB962C8B-B14F-4D97-AF65-F5344CB8AC3E}">
        <p14:creationId xmlns:p14="http://schemas.microsoft.com/office/powerpoint/2010/main" val="607856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A52555-3D9B-9BD2-3E36-3CD4E9D248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2FF9AFD-A7C7-1F94-FEED-F2E687E01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>
                <a:latin typeface="Georgia" panose="02040502050405020303" pitchFamily="18" charset="0"/>
              </a:rPr>
              <a:t>Μοιραζοντας</a:t>
            </a:r>
            <a:r>
              <a:rPr lang="el-GR" dirty="0">
                <a:latin typeface="Georgia" panose="02040502050405020303" pitchFamily="18" charset="0"/>
              </a:rPr>
              <a:t> </a:t>
            </a:r>
            <a:r>
              <a:rPr lang="el-GR" dirty="0" err="1">
                <a:latin typeface="Georgia" panose="02040502050405020303" pitchFamily="18" charset="0"/>
              </a:rPr>
              <a:t>δικαια</a:t>
            </a:r>
            <a:r>
              <a:rPr lang="en-US" dirty="0">
                <a:latin typeface="Georgia" panose="02040502050405020303" pitchFamily="18" charset="0"/>
              </a:rPr>
              <a:t> – </a:t>
            </a:r>
            <a:r>
              <a:rPr lang="el-GR" dirty="0" err="1">
                <a:latin typeface="Georgia" panose="02040502050405020303" pitchFamily="18" charset="0"/>
              </a:rPr>
              <a:t>Παραδειγμα</a:t>
            </a:r>
            <a:r>
              <a:rPr lang="el-GR" dirty="0">
                <a:latin typeface="Georgia" panose="02040502050405020303" pitchFamily="18" charset="0"/>
              </a:rPr>
              <a:t> (</a:t>
            </a:r>
            <a:r>
              <a:rPr lang="en-US" dirty="0">
                <a:latin typeface="Georgia" panose="02040502050405020303" pitchFamily="18" charset="0"/>
              </a:rPr>
              <a:t>Herve Moulin</a:t>
            </a:r>
            <a:r>
              <a:rPr lang="el-GR" dirty="0">
                <a:latin typeface="Georgia" panose="02040502050405020303" pitchFamily="18" charset="0"/>
              </a:rPr>
              <a:t>)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CDBE86-C65F-4EB1-4E4B-37A22C9209EA}"/>
              </a:ext>
            </a:extLst>
          </p:cNvPr>
          <p:cNvSpPr txBox="1"/>
          <p:nvPr/>
        </p:nvSpPr>
        <p:spPr>
          <a:xfrm>
            <a:off x="492369" y="2277208"/>
            <a:ext cx="1192666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latin typeface="Georgia" panose="02040502050405020303" pitchFamily="18" charset="0"/>
              </a:rPr>
              <a:t>Όλες οι άνθρωποι έχουν ίσο δικαίωμα στο να ρυπαίνουν τον πλανήτη.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>
                <a:latin typeface="Georgia" panose="02040502050405020303" pitchFamily="18" charset="0"/>
              </a:rPr>
              <a:t>Εξωγενές δικαίωμα.</a:t>
            </a:r>
          </a:p>
          <a:p>
            <a:endParaRPr lang="el-GR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latin typeface="Georgia" panose="02040502050405020303" pitchFamily="18" charset="0"/>
              </a:rPr>
              <a:t>Είναι λογικό που έχουν επενδύσει περισσότερο σε πράσινες τεχνολογίες να πάρουν παραπάνω.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>
                <a:latin typeface="Georgia" panose="02040502050405020303" pitchFamily="18" charset="0"/>
              </a:rPr>
              <a:t>Επιβράβευση.</a:t>
            </a:r>
          </a:p>
          <a:p>
            <a:endParaRPr lang="el-GR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latin typeface="Georgia" panose="02040502050405020303" pitchFamily="18" charset="0"/>
              </a:rPr>
              <a:t>Χώρες με χαμηλό ακαθάριστο προϊόν κατά κεφαλήν είναι πρέπει να πάρουν παραπάνω.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>
                <a:latin typeface="Georgia" panose="02040502050405020303" pitchFamily="18" charset="0"/>
              </a:rPr>
              <a:t>Αποζημίωση.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l-GR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latin typeface="Georgia" panose="02040502050405020303" pitchFamily="18" charset="0"/>
              </a:rPr>
              <a:t>Εταιρείες που μπορούν να </a:t>
            </a:r>
            <a:r>
              <a:rPr lang="el-GR" dirty="0" err="1">
                <a:latin typeface="Georgia" panose="02040502050405020303" pitchFamily="18" charset="0"/>
              </a:rPr>
              <a:t>παράξουν</a:t>
            </a:r>
            <a:r>
              <a:rPr lang="el-GR" dirty="0">
                <a:latin typeface="Georgia" panose="02040502050405020303" pitchFamily="18" charset="0"/>
              </a:rPr>
              <a:t> περισσότερο «πλούτο» για λιγότερες άδειες δικαιούνται παραπάνω άδειες.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 err="1">
                <a:latin typeface="Georgia" panose="02040502050405020303" pitchFamily="18" charset="0"/>
              </a:rPr>
              <a:t>Καταλληλότητα</a:t>
            </a:r>
            <a:r>
              <a:rPr lang="el-GR" dirty="0">
                <a:latin typeface="Georgia" panose="02040502050405020303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71652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02F1E4-9C25-C06D-14A0-3A4688572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FAFBFEE-6949-2858-7E3A-BE3F7D1FE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Πηγεσ</a:t>
            </a:r>
            <a:r>
              <a:rPr lang="el-GR" dirty="0"/>
              <a:t> </a:t>
            </a:r>
            <a:r>
              <a:rPr lang="el-GR" dirty="0" err="1"/>
              <a:t>ΔΕΔΟΜΕΝων</a:t>
            </a:r>
            <a:endParaRPr lang="en-US" dirty="0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56D6E9B7-4460-C26C-C9C4-B969BE6681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16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2D41951-2723-3037-ED11-F3F889FF7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Πηγεσ</a:t>
            </a:r>
            <a:r>
              <a:rPr lang="el-GR" dirty="0"/>
              <a:t> </a:t>
            </a:r>
            <a:r>
              <a:rPr lang="el-GR" dirty="0" err="1">
                <a:latin typeface="Georgia" panose="02040502050405020303" pitchFamily="18" charset="0"/>
              </a:rPr>
              <a:t>Δεδομενων</a:t>
            </a:r>
            <a:endParaRPr 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5" name="Θέση περιεχομένου 4">
            <a:extLst>
              <a:ext uri="{FF2B5EF4-FFF2-40B4-BE49-F238E27FC236}">
                <a16:creationId xmlns:a16="http://schemas.microsoft.com/office/drawing/2014/main" id="{4E3D359A-8640-051E-974A-5E2E0D4DF7E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41229166"/>
              </p:ext>
            </p:extLst>
          </p:nvPr>
        </p:nvGraphicFramePr>
        <p:xfrm>
          <a:off x="581025" y="2227263"/>
          <a:ext cx="5422900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1450">
                  <a:extLst>
                    <a:ext uri="{9D8B030D-6E8A-4147-A177-3AD203B41FA5}">
                      <a16:colId xmlns:a16="http://schemas.microsoft.com/office/drawing/2014/main" val="4002248494"/>
                    </a:ext>
                  </a:extLst>
                </a:gridCol>
                <a:gridCol w="2711450">
                  <a:extLst>
                    <a:ext uri="{9D8B030D-6E8A-4147-A177-3AD203B41FA5}">
                      <a16:colId xmlns:a16="http://schemas.microsoft.com/office/drawing/2014/main" val="11106729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l-GR" dirty="0">
                          <a:latin typeface="Georgia" panose="02040502050405020303" pitchFamily="18" charset="0"/>
                        </a:rPr>
                        <a:t>Δεδομένο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Georgia" panose="02040502050405020303" pitchFamily="18" charset="0"/>
                        </a:rPr>
                        <a:t>Πηγή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718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>
                          <a:latin typeface="Georgia" panose="02040502050405020303" pitchFamily="18" charset="0"/>
                        </a:rPr>
                        <a:t>Πληθωρισμός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Georgia" panose="02040502050405020303" pitchFamily="18" charset="0"/>
                        </a:rPr>
                        <a:t>databank.worldbank.org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74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>
                          <a:latin typeface="Georgia" panose="02040502050405020303" pitchFamily="18" charset="0"/>
                        </a:rPr>
                        <a:t>Πληθυσμός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Georgia" panose="02040502050405020303" pitchFamily="18" charset="0"/>
                        </a:rPr>
                        <a:t>databank.worldbank.org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850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Georgia" panose="02040502050405020303" pitchFamily="18" charset="0"/>
                        </a:rPr>
                        <a:t>Ποσοστό Αγροτικής παραγωγής στο ΑΕΠ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Georgia" panose="02040502050405020303" pitchFamily="18" charset="0"/>
                        </a:rPr>
                        <a:t>databank.worldbank.org</a:t>
                      </a:r>
                    </a:p>
                    <a:p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263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Georgia" panose="02040502050405020303" pitchFamily="18" charset="0"/>
                        </a:rPr>
                        <a:t>Ποσοστό Βιομηχανίας στο ΑΕΠ</a:t>
                      </a:r>
                      <a:r>
                        <a:rPr lang="en-US" dirty="0">
                          <a:latin typeface="Georgia" panose="02040502050405020303" pitchFamily="18" charset="0"/>
                        </a:rPr>
                        <a:t> (Industry)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Georgia" panose="02040502050405020303" pitchFamily="18" charset="0"/>
                        </a:rPr>
                        <a:t>databank.worldbank.org</a:t>
                      </a:r>
                    </a:p>
                    <a:p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276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Georgia" panose="02040502050405020303" pitchFamily="18" charset="0"/>
                        </a:rPr>
                        <a:t>Ποσοστό Παραγωγής  στο ΑΕΠ (</a:t>
                      </a:r>
                      <a:r>
                        <a:rPr lang="en-US" dirty="0">
                          <a:latin typeface="Georgia" panose="02040502050405020303" pitchFamily="18" charset="0"/>
                        </a:rPr>
                        <a:t>Manufacturing)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Georgia" panose="02040502050405020303" pitchFamily="18" charset="0"/>
                        </a:rPr>
                        <a:t>databank.worldbank.org</a:t>
                      </a:r>
                    </a:p>
                    <a:p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288542"/>
                  </a:ext>
                </a:extLst>
              </a:tr>
            </a:tbl>
          </a:graphicData>
        </a:graphic>
      </p:graphicFrame>
      <p:graphicFrame>
        <p:nvGraphicFramePr>
          <p:cNvPr id="6" name="Θέση περιεχομένου 4">
            <a:extLst>
              <a:ext uri="{FF2B5EF4-FFF2-40B4-BE49-F238E27FC236}">
                <a16:creationId xmlns:a16="http://schemas.microsoft.com/office/drawing/2014/main" id="{2F567F98-8212-4506-F184-F2D6091535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1226806"/>
              </p:ext>
            </p:extLst>
          </p:nvPr>
        </p:nvGraphicFramePr>
        <p:xfrm>
          <a:off x="6188163" y="2227264"/>
          <a:ext cx="5422900" cy="30741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1450">
                  <a:extLst>
                    <a:ext uri="{9D8B030D-6E8A-4147-A177-3AD203B41FA5}">
                      <a16:colId xmlns:a16="http://schemas.microsoft.com/office/drawing/2014/main" val="4002248494"/>
                    </a:ext>
                  </a:extLst>
                </a:gridCol>
                <a:gridCol w="2711450">
                  <a:extLst>
                    <a:ext uri="{9D8B030D-6E8A-4147-A177-3AD203B41FA5}">
                      <a16:colId xmlns:a16="http://schemas.microsoft.com/office/drawing/2014/main" val="1110672931"/>
                    </a:ext>
                  </a:extLst>
                </a:gridCol>
              </a:tblGrid>
              <a:tr h="330589">
                <a:tc>
                  <a:txBody>
                    <a:bodyPr/>
                    <a:lstStyle/>
                    <a:p>
                      <a:r>
                        <a:rPr lang="el-GR" dirty="0">
                          <a:latin typeface="Georgia" panose="02040502050405020303" pitchFamily="18" charset="0"/>
                        </a:rPr>
                        <a:t>Δεδομένο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Georgia" panose="02040502050405020303" pitchFamily="18" charset="0"/>
                        </a:rPr>
                        <a:t>Πηγή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718114"/>
                  </a:ext>
                </a:extLst>
              </a:tr>
              <a:tr h="578530">
                <a:tc>
                  <a:txBody>
                    <a:bodyPr/>
                    <a:lstStyle/>
                    <a:p>
                      <a:r>
                        <a:rPr lang="el-GR" dirty="0">
                          <a:latin typeface="Georgia" panose="02040502050405020303" pitchFamily="18" charset="0"/>
                        </a:rPr>
                        <a:t>Εκπομπές ρύπων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Georgia" panose="02040502050405020303" pitchFamily="18" charset="0"/>
                        </a:rPr>
                        <a:t>Βάση δεδομένων </a:t>
                      </a:r>
                      <a:r>
                        <a:rPr lang="en-US" dirty="0">
                          <a:latin typeface="Georgia" panose="02040502050405020303" pitchFamily="18" charset="0"/>
                        </a:rPr>
                        <a:t>ETS &amp; Eurostat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74608"/>
                  </a:ext>
                </a:extLst>
              </a:tr>
              <a:tr h="578530">
                <a:tc>
                  <a:txBody>
                    <a:bodyPr/>
                    <a:lstStyle/>
                    <a:p>
                      <a:r>
                        <a:rPr lang="el-GR" dirty="0">
                          <a:latin typeface="Georgia" panose="02040502050405020303" pitchFamily="18" charset="0"/>
                        </a:rPr>
                        <a:t>Δωρεάν άδειες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Georgia" panose="02040502050405020303" pitchFamily="18" charset="0"/>
                        </a:rPr>
                        <a:t>Βάση δεδομένων </a:t>
                      </a:r>
                      <a:r>
                        <a:rPr lang="en-US" dirty="0">
                          <a:latin typeface="Georgia" panose="02040502050405020303" pitchFamily="18" charset="0"/>
                        </a:rPr>
                        <a:t>ETS &amp; Eurostat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850136"/>
                  </a:ext>
                </a:extLst>
              </a:tr>
              <a:tr h="57853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Georgia" panose="02040502050405020303" pitchFamily="18" charset="0"/>
                        </a:rPr>
                        <a:t>Συνολική κατανάλωση ενέργειας</a:t>
                      </a:r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Georgia" panose="02040502050405020303" pitchFamily="18" charset="0"/>
                        </a:rPr>
                        <a:t>Eurostat</a:t>
                      </a:r>
                    </a:p>
                    <a:p>
                      <a:endParaRPr 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263595"/>
                  </a:ext>
                </a:extLst>
              </a:tr>
              <a:tr h="330589"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Energy Intensity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Eurostat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276888"/>
                  </a:ext>
                </a:extLst>
              </a:tr>
              <a:tr h="42242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Georgia" panose="02040502050405020303" pitchFamily="18" charset="0"/>
                        </a:rPr>
                        <a:t>Συντελεστής </a:t>
                      </a:r>
                      <a:r>
                        <a:rPr lang="en-US" dirty="0">
                          <a:latin typeface="Georgia" panose="02040502050405020303" pitchFamily="18" charset="0"/>
                        </a:rPr>
                        <a:t>PPS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Eurostat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288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1047381"/>
      </p:ext>
    </p:extLst>
  </p:cSld>
  <p:clrMapOvr>
    <a:masterClrMapping/>
  </p:clrMapOvr>
</p:sld>
</file>

<file path=ppt/theme/theme1.xml><?xml version="1.0" encoding="utf-8"?>
<a:theme xmlns:a="http://schemas.openxmlformats.org/drawingml/2006/main" name="Μέρισμα">
  <a:themeElements>
    <a:clrScheme name="Μέρισμα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Μέρισμα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Μέρισμα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TM03457464[[fn=Μέρισμα]]</Template>
  <TotalTime>2446</TotalTime>
  <Words>1029</Words>
  <Application>Microsoft Office PowerPoint</Application>
  <PresentationFormat>Ευρεία οθόνη</PresentationFormat>
  <Paragraphs>241</Paragraphs>
  <Slides>36</Slides>
  <Notes>1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7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36</vt:i4>
      </vt:variant>
    </vt:vector>
  </HeadingPairs>
  <TitlesOfParts>
    <vt:vector size="44" baseType="lpstr">
      <vt:lpstr>Abadi</vt:lpstr>
      <vt:lpstr>Aptos Narrow</vt:lpstr>
      <vt:lpstr>Arial</vt:lpstr>
      <vt:lpstr>Georgia</vt:lpstr>
      <vt:lpstr>Heebo Light</vt:lpstr>
      <vt:lpstr>Helvetica</vt:lpstr>
      <vt:lpstr>Wingdings 2</vt:lpstr>
      <vt:lpstr>Μέρισμα</vt:lpstr>
      <vt:lpstr>Αποδοτικη εξισορροπηση αδειων εκπομπης ϱυπων του ϑερμοκυπιου στον μηχανισμο EU-ETS</vt:lpstr>
      <vt:lpstr>Εμποριο ρΥπων - EU ETS </vt:lpstr>
      <vt:lpstr>Εμποριο ΡΥπων EU ETS</vt:lpstr>
      <vt:lpstr>Μοιραζοντασ δικαια</vt:lpstr>
      <vt:lpstr>Μοιραζοντας δικαια</vt:lpstr>
      <vt:lpstr>Μοιραζοντας δικαια</vt:lpstr>
      <vt:lpstr>Μοιραζοντας δικαια – Παραδειγμα (Herve Moulin)</vt:lpstr>
      <vt:lpstr>Πηγεσ ΔΕΔΟΜΕΝων</vt:lpstr>
      <vt:lpstr>Πηγεσ Δεδομενων</vt:lpstr>
      <vt:lpstr>Οριζοντια ισοτητα στο EU ETS</vt:lpstr>
      <vt:lpstr>Οριζοντια ισοτητα στο EU ETS   πειραμα 1</vt:lpstr>
      <vt:lpstr>Παρουσίαση του PowerPoint</vt:lpstr>
      <vt:lpstr>Οριζοντια ισοτητα στο EU ETS   Πειραμα 2</vt:lpstr>
      <vt:lpstr>Οριζοντια ισοτητα στο EU ETS  Πειραμα 2</vt:lpstr>
      <vt:lpstr>Παρουσίαση του PowerPoint</vt:lpstr>
      <vt:lpstr>Οριζοντια ισοτητα σε τμηματα του δειγματοσ</vt:lpstr>
      <vt:lpstr>Οριζοντια ισοτητα σε τμηματα του δειγματοσ</vt:lpstr>
      <vt:lpstr>Οριζοντια ισοτητα σε τμηματα του δειγματοσ</vt:lpstr>
      <vt:lpstr>Οριζοντια ισοτητα σε τμηματα του δειγματοσ</vt:lpstr>
      <vt:lpstr>Οριζοντια ισοτητα σε τμηματα του δειγματοσ</vt:lpstr>
      <vt:lpstr>Οριζοντια ισοτητα σε τμηματα του δειγματοσ</vt:lpstr>
      <vt:lpstr>Η Διανομη ως προβλημα βελτιστοποιησησ</vt:lpstr>
      <vt:lpstr>Η Διανομη ως προβλημα βελτιστοποιησησ</vt:lpstr>
      <vt:lpstr>Η Διανομη ως προβλημα βελτιστοποιησησ – Παραδειγμα 1</vt:lpstr>
      <vt:lpstr>ενα αλλο παραδειγμα απο τη βιβλιογραφια</vt:lpstr>
      <vt:lpstr>ενα αλλο παραδειγμα απο τη βιβλιογραφια, (X. Lin and J. Lu 2023)</vt:lpstr>
      <vt:lpstr>ενα αλλο παραδειγμα απο τη βιβλιογραφια, (X. Lin and J. Lu 2023)</vt:lpstr>
      <vt:lpstr>ενα αλλο παραδειγμα απο τη βιβλιογραφια, (X. Lin and J. Lu 2023)</vt:lpstr>
      <vt:lpstr>Συγκριση των δυο</vt:lpstr>
      <vt:lpstr>Συγκριση των δυο – Συνθετικα δεδομενα</vt:lpstr>
      <vt:lpstr>Συγκριση των δυο – Συνθετικα δεδομενα</vt:lpstr>
      <vt:lpstr>Συγκριση των δυο – Συνθετικα δεδομενα</vt:lpstr>
      <vt:lpstr>Συγκριση των δυο</vt:lpstr>
      <vt:lpstr>Συγκριση των δυο</vt:lpstr>
      <vt:lpstr>Μελλοντικεσ προεκτασεισ</vt:lpstr>
      <vt:lpstr>Ευχαριστω πολυ για τον χρονο σας.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Κωνσταντίνος Παπαδόπουλος</dc:creator>
  <cp:lastModifiedBy>Κωνσταντίνος Παπαδόπουλος</cp:lastModifiedBy>
  <cp:revision>4</cp:revision>
  <dcterms:created xsi:type="dcterms:W3CDTF">2024-11-24T08:23:39Z</dcterms:created>
  <dcterms:modified xsi:type="dcterms:W3CDTF">2024-11-26T08:41:27Z</dcterms:modified>
</cp:coreProperties>
</file>