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71" r:id="rId6"/>
    <p:sldId id="264" r:id="rId7"/>
    <p:sldId id="266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l-GR"/>
    </a:defPPr>
    <a:lvl1pPr marL="0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1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77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3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28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54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79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05" algn="l" defTabSz="9140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544"/>
    <a:srgbClr val="96C4C3"/>
    <a:srgbClr val="84304A"/>
    <a:srgbClr val="1B1834"/>
    <a:srgbClr val="EEEA92"/>
    <a:srgbClr val="DE326F"/>
    <a:srgbClr val="F79D53"/>
    <a:srgbClr val="2C3B88"/>
    <a:srgbClr val="2D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88" autoAdjust="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A16F-7D18-4E2C-BED9-D0C00968D99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821EC-F6B5-4C2D-BE0D-9191D2A20DE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596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1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77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3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28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54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79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05" algn="l" defTabSz="9140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821EC-F6B5-4C2D-BE0D-9191D2A20DE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34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18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776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005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92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20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44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6" indent="0">
              <a:buNone/>
              <a:defRPr sz="2000" b="1"/>
            </a:lvl2pPr>
            <a:lvl3pPr marL="914051" indent="0">
              <a:buNone/>
              <a:defRPr sz="1800" b="1"/>
            </a:lvl3pPr>
            <a:lvl4pPr marL="1371077" indent="0">
              <a:buNone/>
              <a:defRPr sz="1600" b="1"/>
            </a:lvl4pPr>
            <a:lvl5pPr marL="1828103" indent="0">
              <a:buNone/>
              <a:defRPr sz="1600" b="1"/>
            </a:lvl5pPr>
            <a:lvl6pPr marL="2285128" indent="0">
              <a:buNone/>
              <a:defRPr sz="1600" b="1"/>
            </a:lvl6pPr>
            <a:lvl7pPr marL="2742154" indent="0">
              <a:buNone/>
              <a:defRPr sz="1600" b="1"/>
            </a:lvl7pPr>
            <a:lvl8pPr marL="3199179" indent="0">
              <a:buNone/>
              <a:defRPr sz="1600" b="1"/>
            </a:lvl8pPr>
            <a:lvl9pPr marL="36562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6" indent="0">
              <a:buNone/>
              <a:defRPr sz="2000" b="1"/>
            </a:lvl2pPr>
            <a:lvl3pPr marL="914051" indent="0">
              <a:buNone/>
              <a:defRPr sz="1800" b="1"/>
            </a:lvl3pPr>
            <a:lvl4pPr marL="1371077" indent="0">
              <a:buNone/>
              <a:defRPr sz="1600" b="1"/>
            </a:lvl4pPr>
            <a:lvl5pPr marL="1828103" indent="0">
              <a:buNone/>
              <a:defRPr sz="1600" b="1"/>
            </a:lvl5pPr>
            <a:lvl6pPr marL="2285128" indent="0">
              <a:buNone/>
              <a:defRPr sz="1600" b="1"/>
            </a:lvl6pPr>
            <a:lvl7pPr marL="2742154" indent="0">
              <a:buNone/>
              <a:defRPr sz="1600" b="1"/>
            </a:lvl7pPr>
            <a:lvl8pPr marL="3199179" indent="0">
              <a:buNone/>
              <a:defRPr sz="1600" b="1"/>
            </a:lvl8pPr>
            <a:lvl9pPr marL="36562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10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84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147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6" indent="0">
              <a:buNone/>
              <a:defRPr sz="1200"/>
            </a:lvl2pPr>
            <a:lvl3pPr marL="914051" indent="0">
              <a:buNone/>
              <a:defRPr sz="1000"/>
            </a:lvl3pPr>
            <a:lvl4pPr marL="1371077" indent="0">
              <a:buNone/>
              <a:defRPr sz="900"/>
            </a:lvl4pPr>
            <a:lvl5pPr marL="1828103" indent="0">
              <a:buNone/>
              <a:defRPr sz="900"/>
            </a:lvl5pPr>
            <a:lvl6pPr marL="2285128" indent="0">
              <a:buNone/>
              <a:defRPr sz="900"/>
            </a:lvl6pPr>
            <a:lvl7pPr marL="2742154" indent="0">
              <a:buNone/>
              <a:defRPr sz="900"/>
            </a:lvl7pPr>
            <a:lvl8pPr marL="3199179" indent="0">
              <a:buNone/>
              <a:defRPr sz="900"/>
            </a:lvl8pPr>
            <a:lvl9pPr marL="36562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910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6" indent="0">
              <a:buNone/>
              <a:defRPr sz="2800"/>
            </a:lvl2pPr>
            <a:lvl3pPr marL="914051" indent="0">
              <a:buNone/>
              <a:defRPr sz="2400"/>
            </a:lvl3pPr>
            <a:lvl4pPr marL="1371077" indent="0">
              <a:buNone/>
              <a:defRPr sz="2000"/>
            </a:lvl4pPr>
            <a:lvl5pPr marL="1828103" indent="0">
              <a:buNone/>
              <a:defRPr sz="2000"/>
            </a:lvl5pPr>
            <a:lvl6pPr marL="2285128" indent="0">
              <a:buNone/>
              <a:defRPr sz="2000"/>
            </a:lvl6pPr>
            <a:lvl7pPr marL="2742154" indent="0">
              <a:buNone/>
              <a:defRPr sz="2000"/>
            </a:lvl7pPr>
            <a:lvl8pPr marL="3199179" indent="0">
              <a:buNone/>
              <a:defRPr sz="2000"/>
            </a:lvl8pPr>
            <a:lvl9pPr marL="3656205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6" indent="0">
              <a:buNone/>
              <a:defRPr sz="1200"/>
            </a:lvl2pPr>
            <a:lvl3pPr marL="914051" indent="0">
              <a:buNone/>
              <a:defRPr sz="1000"/>
            </a:lvl3pPr>
            <a:lvl4pPr marL="1371077" indent="0">
              <a:buNone/>
              <a:defRPr sz="900"/>
            </a:lvl4pPr>
            <a:lvl5pPr marL="1828103" indent="0">
              <a:buNone/>
              <a:defRPr sz="900"/>
            </a:lvl5pPr>
            <a:lvl6pPr marL="2285128" indent="0">
              <a:buNone/>
              <a:defRPr sz="900"/>
            </a:lvl6pPr>
            <a:lvl7pPr marL="2742154" indent="0">
              <a:buNone/>
              <a:defRPr sz="900"/>
            </a:lvl7pPr>
            <a:lvl8pPr marL="3199179" indent="0">
              <a:buNone/>
              <a:defRPr sz="900"/>
            </a:lvl8pPr>
            <a:lvl9pPr marL="36562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44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7452-ECFC-4897-80CB-5B91FFF7D9E5}" type="datetimeFigureOut">
              <a:rPr lang="el-GR" smtClean="0"/>
              <a:t>5/11/2024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85E3-DA48-4C8B-8523-636B563A278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5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9" indent="-342769" algn="l" defTabSz="91405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7" indent="-285641" algn="l" defTabSz="91405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4" indent="-228513" algn="l" defTabSz="9140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0" indent="-228513" algn="l" defTabSz="9140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15" indent="-228513" algn="l" defTabSz="9140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41" indent="-228513" algn="l" defTabSz="9140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67" indent="-228513" algn="l" defTabSz="9140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92" indent="-228513" algn="l" defTabSz="9140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18" indent="-228513" algn="l" defTabSz="9140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79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5" algn="l" defTabSz="914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6.png"/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24.png"/><Relationship Id="rId5" Type="http://schemas.openxmlformats.org/officeDocument/2006/relationships/image" Target="../media/image300.png"/><Relationship Id="rId1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6.jpe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42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45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2624"/>
            <a:ext cx="9144000" cy="392760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0" y="1593666"/>
            <a:ext cx="9144000" cy="48989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448272"/>
          </a:xfrm>
          <a:prstGeom prst="rect">
            <a:avLst/>
          </a:prstGeom>
          <a:solidFill>
            <a:srgbClr val="F69544"/>
          </a:solidFill>
          <a:ln>
            <a:solidFill>
              <a:srgbClr val="F79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2192499" y="1377937"/>
            <a:ext cx="4824536" cy="1656184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286000" y="1852086"/>
            <a:ext cx="4572000" cy="707886"/>
          </a:xfrm>
          <a:prstGeom prst="rect">
            <a:avLst/>
          </a:prstGeom>
        </p:spPr>
        <p:txBody>
          <a:bodyPr lIns="91405" tIns="45703" rIns="91405" bIns="4570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Intertemporal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Trading of Emission Permits under Market Power</a:t>
            </a:r>
            <a:endParaRPr lang="el-GR" sz="2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9752" y="1124744"/>
            <a:ext cx="4464496" cy="2202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475656" y="1743204"/>
            <a:ext cx="6120680" cy="816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88" y="4293097"/>
            <a:ext cx="1260140" cy="1187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3" r="17675"/>
          <a:stretch/>
        </p:blipFill>
        <p:spPr>
          <a:xfrm>
            <a:off x="3888432" y="4293097"/>
            <a:ext cx="1271118" cy="11875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3429000"/>
            <a:ext cx="7272808" cy="80018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600" b="1" dirty="0"/>
              <a:t>Presented by: </a:t>
            </a:r>
            <a:r>
              <a:rPr lang="en-US" sz="1600" b="1" dirty="0" err="1"/>
              <a:t>Angeliki</a:t>
            </a:r>
            <a:r>
              <a:rPr lang="en-US" sz="1600" b="1" dirty="0"/>
              <a:t> </a:t>
            </a:r>
            <a:r>
              <a:rPr lang="en-US" sz="1600" b="1" dirty="0" err="1"/>
              <a:t>Mathioudaki</a:t>
            </a:r>
            <a:r>
              <a:rPr lang="en-US" dirty="0" smtClean="0"/>
              <a:t>, </a:t>
            </a:r>
            <a:r>
              <a:rPr lang="en-US" sz="1200" dirty="0"/>
              <a:t>National Technical University of Athens</a:t>
            </a:r>
          </a:p>
          <a:p>
            <a:endParaRPr lang="en-US" sz="1200" dirty="0"/>
          </a:p>
          <a:p>
            <a:r>
              <a:rPr lang="en-US" sz="1600" b="1" dirty="0"/>
              <a:t>Join work with: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554199"/>
            <a:ext cx="360000" cy="3068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9026" y="6566884"/>
            <a:ext cx="2160240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Angela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Mathioudaki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514181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57" y="6525384"/>
            <a:ext cx="360000" cy="36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79873" y="6566885"/>
            <a:ext cx="2482941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corelab.ntua.gr -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TzellaMathioudaki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3158" y="6566887"/>
            <a:ext cx="2482941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tmathiou@corelab.ntua.gr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0064"/>
            <a:ext cx="2067017" cy="95066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14394"/>
              </p:ext>
            </p:extLst>
          </p:nvPr>
        </p:nvGraphicFramePr>
        <p:xfrm>
          <a:off x="1080120" y="5517264"/>
          <a:ext cx="6912768" cy="177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31"/>
                <a:gridCol w="2403562"/>
                <a:gridCol w="2273675"/>
              </a:tblGrid>
              <a:tr h="1772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Koromilas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Panagiotis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National and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Kapodistrian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University of Athens &amp; NCSR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Demokritos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Dimos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Sotirios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National Technical University of Athens</a:t>
                      </a:r>
                    </a:p>
                    <a:p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Fotakis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Dimitris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National Technical University of Athens</a:t>
                      </a:r>
                    </a:p>
                    <a:p>
                      <a:endParaRPr lang="el-G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18797"/>
          <a:stretch/>
        </p:blipFill>
        <p:spPr>
          <a:xfrm>
            <a:off x="1661124" y="4293224"/>
            <a:ext cx="1219197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4674489" cy="6858000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179512" y="127081"/>
            <a:ext cx="367240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Emission Trading System</a:t>
            </a:r>
            <a:endParaRPr lang="el-G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47" y="800768"/>
            <a:ext cx="648000" cy="5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19" y="761118"/>
            <a:ext cx="667289" cy="46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27584" y="3992885"/>
            <a:ext cx="1728192" cy="2376264"/>
          </a:xfrm>
          <a:prstGeom prst="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(2005-2007)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Grandfathering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Overallocation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banking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54052" y="4005064"/>
            <a:ext cx="1728192" cy="2376264"/>
          </a:xfrm>
          <a:prstGeom prst="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(2008-2012)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Grandfathering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cap -1.74%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crisis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Surplus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Banking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4489" y="4005064"/>
            <a:ext cx="1728192" cy="2376264"/>
          </a:xfrm>
          <a:prstGeom prst="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III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(2013-2020)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Backload Auctions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 (2017+) 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Banking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91267" y="4005064"/>
            <a:ext cx="1728192" cy="2376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IV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(2021-2030 )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 -2.2%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12% "automatic set-aside" reserve mechanism 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741488" y="836712"/>
                <a:ext cx="491765" cy="369298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↔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88" y="836712"/>
                <a:ext cx="4917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724128" y="435893"/>
                <a:ext cx="2518382" cy="369298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r>
                  <a:rPr lang="en-US" dirty="0" smtClean="0"/>
                  <a:t>1 </a:t>
                </a:r>
                <a:r>
                  <a:rPr lang="en-US" dirty="0" err="1" smtClean="0"/>
                  <a:t>tn</a:t>
                </a:r>
                <a:r>
                  <a:rPr lang="en-US" dirty="0" smtClean="0"/>
                  <a:t> CO2 (eq.)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dirty="0" smtClean="0"/>
                  <a:t> 1 EUA</a:t>
                </a:r>
                <a:endParaRPr lang="el-GR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5893"/>
                <a:ext cx="251838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79" t="-8333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251520" y="1556792"/>
            <a:ext cx="4734272" cy="2308324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Banks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and brokers may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participate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 Phases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from 2005 - Now Phase IV (2021 - ) 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EUAs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are </a:t>
            </a:r>
            <a:r>
              <a:rPr lang="en-US" sz="1600" b="1" dirty="0">
                <a:solidFill>
                  <a:srgbClr val="F69544"/>
                </a:solidFill>
              </a:rPr>
              <a:t>tradable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               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dirty="0">
                <a:solidFill>
                  <a:srgbClr val="F69544"/>
                </a:solidFill>
              </a:rPr>
              <a:t>bankable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Financial Institutes                or EU auctions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marL="285641" indent="-285641">
              <a:buFont typeface="Arial" pitchFamily="34" charset="0"/>
              <a:buChar char="•"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688473" y="1467217"/>
            <a:ext cx="2511562" cy="2312967"/>
            <a:chOff x="5688473" y="1467217"/>
            <a:chExt cx="2511562" cy="2312967"/>
          </a:xfrm>
        </p:grpSpPr>
        <p:grpSp>
          <p:nvGrpSpPr>
            <p:cNvPr id="25" name="Group 24"/>
            <p:cNvGrpSpPr/>
            <p:nvPr/>
          </p:nvGrpSpPr>
          <p:grpSpPr>
            <a:xfrm>
              <a:off x="5688473" y="1684311"/>
              <a:ext cx="862397" cy="803094"/>
              <a:chOff x="5826617" y="1257754"/>
              <a:chExt cx="862397" cy="8030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826617" y="1257754"/>
                <a:ext cx="862397" cy="803094"/>
              </a:xfrm>
              <a:prstGeom prst="ellipse">
                <a:avLst/>
              </a:prstGeom>
              <a:noFill/>
              <a:ln>
                <a:solidFill>
                  <a:srgbClr val="1B1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531" y="1389301"/>
                <a:ext cx="570567" cy="540000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>
              <a:off x="6590122" y="2977090"/>
              <a:ext cx="862397" cy="803094"/>
            </a:xfrm>
            <a:prstGeom prst="ellipse">
              <a:avLst/>
            </a:prstGeom>
            <a:noFill/>
            <a:ln>
              <a:solidFill>
                <a:srgbClr val="1B1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337638" y="1695723"/>
              <a:ext cx="862397" cy="803094"/>
              <a:chOff x="6880998" y="2159208"/>
              <a:chExt cx="862397" cy="80309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547" y="2254755"/>
                <a:ext cx="631297" cy="612000"/>
              </a:xfrm>
              <a:prstGeom prst="rect">
                <a:avLst/>
              </a:prstGeom>
            </p:spPr>
          </p:pic>
          <p:sp>
            <p:nvSpPr>
              <p:cNvPr id="24" name="Oval 23"/>
              <p:cNvSpPr/>
              <p:nvPr/>
            </p:nvSpPr>
            <p:spPr>
              <a:xfrm>
                <a:off x="6880998" y="2159208"/>
                <a:ext cx="862397" cy="803094"/>
              </a:xfrm>
              <a:prstGeom prst="ellipse">
                <a:avLst/>
              </a:prstGeom>
              <a:noFill/>
              <a:ln>
                <a:solidFill>
                  <a:srgbClr val="1B1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6521157" y="1962008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521157" y="2268016"/>
              <a:ext cx="8591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3186368">
              <a:off x="5865584" y="2615036"/>
              <a:ext cx="10293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Auction</a:t>
              </a:r>
              <a:endParaRPr lang="el-GR" sz="15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6701" y="1467217"/>
              <a:ext cx="966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Auction</a:t>
              </a:r>
            </a:p>
            <a:p>
              <a:pPr algn="ctr"/>
              <a:r>
                <a:rPr lang="en-US" sz="1500" b="1" dirty="0"/>
                <a:t>Free </a:t>
              </a:r>
              <a:endParaRPr lang="el-GR" sz="15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93089" y="2232883"/>
              <a:ext cx="11661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Surrender</a:t>
              </a:r>
              <a:endParaRPr lang="el-GR" sz="1500" b="1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6308789" y="2466473"/>
              <a:ext cx="425349" cy="593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7238194" y="2466473"/>
              <a:ext cx="321050" cy="58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24" idx="4"/>
            </p:cNvCxnSpPr>
            <p:nvPr/>
          </p:nvCxnSpPr>
          <p:spPr>
            <a:xfrm flipV="1">
              <a:off x="7412901" y="2498817"/>
              <a:ext cx="355936" cy="705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 rot="17788157">
              <a:off x="7169580" y="2783180"/>
              <a:ext cx="10293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Trading</a:t>
              </a:r>
              <a:endParaRPr lang="el-GR" sz="1500" b="1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286" y="3108637"/>
              <a:ext cx="540000" cy="540000"/>
            </a:xfrm>
            <a:prstGeom prst="rect">
              <a:avLst/>
            </a:prstGeom>
          </p:spPr>
        </p:pic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68" y="2204864"/>
            <a:ext cx="540000" cy="540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20" y="2204864"/>
            <a:ext cx="540000" cy="54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0" y="2924944"/>
            <a:ext cx="540000" cy="54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93" y="2907916"/>
            <a:ext cx="540000" cy="54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836712"/>
            <a:ext cx="4536504" cy="1077184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31 countries, 12,000 installations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EU </a:t>
            </a:r>
            <a:r>
              <a:rPr lang="en-US" sz="1600" b="1" dirty="0">
                <a:solidFill>
                  <a:srgbClr val="F69544"/>
                </a:solidFill>
              </a:rPr>
              <a:t>Free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allocates a portion of EUAs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Total Emission </a:t>
            </a:r>
            <a:r>
              <a:rPr lang="en-US" sz="1600" b="1" dirty="0">
                <a:solidFill>
                  <a:srgbClr val="F69544"/>
                </a:solidFill>
              </a:rPr>
              <a:t>Cap decreases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annually (1.74%)</a:t>
            </a: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354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86" grpId="0"/>
      <p:bldP spid="87" grpId="0"/>
      <p:bldP spid="8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16016" y="0"/>
            <a:ext cx="4427984" cy="6858000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179512" y="127081"/>
            <a:ext cx="475252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rgbClr val="1B18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– Evidence from the EUTL</a:t>
            </a:r>
            <a:endParaRPr lang="el-GR" sz="2200" b="1" dirty="0">
              <a:solidFill>
                <a:srgbClr val="1B18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83841" y="961434"/>
            <a:ext cx="3980647" cy="2683590"/>
            <a:chOff x="274775" y="1133811"/>
            <a:chExt cx="3824133" cy="321684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25"/>
            <a:stretch/>
          </p:blipFill>
          <p:spPr>
            <a:xfrm>
              <a:off x="274775" y="1133811"/>
              <a:ext cx="3824133" cy="321684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915816" y="1325105"/>
              <a:ext cx="100811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C3B88"/>
                  </a:solidFill>
                </a:rPr>
                <a:t>All Sectors</a:t>
              </a:r>
            </a:p>
            <a:p>
              <a:pPr algn="ctr"/>
              <a:r>
                <a:rPr lang="en-US" sz="1200" b="1" dirty="0">
                  <a:solidFill>
                    <a:srgbClr val="84304A"/>
                  </a:solidFill>
                </a:rPr>
                <a:t>Sector 20</a:t>
              </a:r>
              <a:endParaRPr lang="el-GR" sz="1200" b="1" dirty="0">
                <a:solidFill>
                  <a:srgbClr val="84304A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76" y="1566084"/>
            <a:ext cx="612000" cy="612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03648" y="1052736"/>
            <a:ext cx="2036769" cy="369298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Transaction Log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7504" y="2324774"/>
            <a:ext cx="2934396" cy="830962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Million+ until April of 2018 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public data with 3 years delay 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does NOT record prices </a:t>
            </a:r>
            <a:endParaRPr lang="el-GR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5671" y="3879354"/>
            <a:ext cx="3948674" cy="2645990"/>
            <a:chOff x="5015814" y="3933056"/>
            <a:chExt cx="3607333" cy="21600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93"/>
            <a:stretch/>
          </p:blipFill>
          <p:spPr>
            <a:xfrm>
              <a:off x="5015814" y="3933056"/>
              <a:ext cx="3607333" cy="21600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7625558" y="4050621"/>
              <a:ext cx="789400" cy="425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C3B88"/>
                  </a:solidFill>
                </a:rPr>
                <a:t>Small</a:t>
              </a:r>
            </a:p>
            <a:p>
              <a:pPr algn="ctr"/>
              <a:r>
                <a:rPr lang="en-US" sz="1200" b="1" dirty="0">
                  <a:solidFill>
                    <a:srgbClr val="DE326F"/>
                  </a:solidFill>
                </a:rPr>
                <a:t>Large</a:t>
              </a:r>
              <a:endParaRPr lang="el-GR" sz="1200" b="1" dirty="0">
                <a:solidFill>
                  <a:srgbClr val="DE326F"/>
                </a:solidFill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203848" y="1527217"/>
            <a:ext cx="1296144" cy="432047"/>
          </a:xfrm>
          <a:prstGeom prst="round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400" b="1" dirty="0"/>
              <a:t>Governmenta</a:t>
            </a:r>
            <a:r>
              <a:rPr lang="en-US" sz="1400" b="1" dirty="0"/>
              <a:t>l</a:t>
            </a:r>
            <a:endParaRPr lang="el-GR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203848" y="2108750"/>
            <a:ext cx="1296144" cy="432047"/>
          </a:xfrm>
          <a:prstGeom prst="round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400" b="1" dirty="0"/>
              <a:t>Regulated</a:t>
            </a:r>
            <a:endParaRPr lang="el-GR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2718213"/>
            <a:ext cx="1296144" cy="432047"/>
          </a:xfrm>
          <a:prstGeom prst="round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400" b="1" dirty="0"/>
              <a:t>Financial</a:t>
            </a:r>
            <a:endParaRPr lang="el-G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5145048" y="313492"/>
            <a:ext cx="1731172" cy="523186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pPr algn="ctr"/>
            <a:r>
              <a:rPr lang="en-US" sz="14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and large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 terms of emissions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647922" y="170056"/>
                <a:ext cx="2676607" cy="738629"/>
              </a:xfrm>
              <a:prstGeom prst="rect">
                <a:avLst/>
              </a:prstGeom>
            </p:spPr>
            <p:txBody>
              <a:bodyPr wrap="square" lIns="91405" tIns="45703" rIns="91405" bIns="45703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firm</a:t>
                </a:r>
                <a:r>
                  <a:rPr lang="en-US" sz="1400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 i </a:t>
                </a:r>
                <a:r>
                  <a:rPr lang="en-US" sz="1400" dirty="0">
                    <a:solidFill>
                      <a:schemeClr val="bg1"/>
                    </a:solidFill>
                  </a:rPr>
                  <a:t>and year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2005, 2018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  <a:ea typeface="Cambria Math"/>
                </a:endParaRPr>
              </a:p>
              <a:p>
                <a:pPr algn="ctr"/>
                <a:r>
                  <a:rPr lang="en-US" sz="1400" b="1" dirty="0">
                    <a:solidFill>
                      <a:srgbClr val="F6954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verified emissions</a:t>
                </a:r>
                <a:endParaRPr lang="el-GR" sz="1400" b="1" dirty="0">
                  <a:solidFill>
                    <a:srgbClr val="F6954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921" y="170056"/>
                <a:ext cx="2676607" cy="738664"/>
              </a:xfrm>
              <a:prstGeom prst="rect">
                <a:avLst/>
              </a:prstGeom>
              <a:blipFill rotWithShape="1">
                <a:blip r:embed="rId5"/>
                <a:stretch>
                  <a:fillRect t="-1653" b="-10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8" y="1638092"/>
            <a:ext cx="648000" cy="54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80" y="1638092"/>
            <a:ext cx="540000" cy="5400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800896" y="692696"/>
            <a:ext cx="3338985" cy="369298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dirty="0" smtClean="0"/>
              <a:t>Every EUA transaction is recorded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345140" y="5949280"/>
            <a:ext cx="4032448" cy="501352"/>
          </a:xfrm>
          <a:prstGeom prst="round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l-GR" sz="1600" b="1" dirty="0"/>
              <a:t>Α</a:t>
            </a:r>
            <a:r>
              <a:rPr lang="en-US" sz="1600" b="1" dirty="0"/>
              <a:t> model</a:t>
            </a:r>
            <a:r>
              <a:rPr lang="el-GR" sz="1600" b="1" dirty="0"/>
              <a:t> </a:t>
            </a:r>
            <a:r>
              <a:rPr lang="en-US" sz="1600" b="1" dirty="0"/>
              <a:t>capturing </a:t>
            </a:r>
            <a:r>
              <a:rPr lang="en-US" sz="1600" b="1" dirty="0">
                <a:solidFill>
                  <a:srgbClr val="F69544"/>
                </a:solidFill>
              </a:rPr>
              <a:t>all </a:t>
            </a:r>
            <a:r>
              <a:rPr lang="en-US" sz="1600" b="1" dirty="0">
                <a:solidFill>
                  <a:schemeClr val="bg1"/>
                </a:solidFill>
              </a:rPr>
              <a:t>is</a:t>
            </a:r>
            <a:r>
              <a:rPr lang="en-US" sz="1600" b="1" dirty="0">
                <a:solidFill>
                  <a:srgbClr val="F69544"/>
                </a:solidFill>
              </a:rPr>
              <a:t> missing</a:t>
            </a:r>
            <a:endParaRPr lang="el-GR" sz="1600" b="1" dirty="0">
              <a:solidFill>
                <a:srgbClr val="F69544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732008" y="1772817"/>
            <a:ext cx="1088464" cy="738387"/>
          </a:xfrm>
          <a:prstGeom prst="round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Power?</a:t>
            </a:r>
            <a:endParaRPr lang="el-G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9733" y="3290789"/>
            <a:ext cx="2592288" cy="2062069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Work: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400" dirty="0"/>
          </a:p>
          <a:p>
            <a:pPr marL="285641" indent="-285641">
              <a:buFont typeface="Wingdings" pitchFamily="2" charset="2"/>
              <a:buChar char="ü"/>
            </a:pPr>
            <a:r>
              <a:rPr lang="en-US" sz="1400" dirty="0" err="1"/>
              <a:t>Intertemporal</a:t>
            </a:r>
            <a:r>
              <a:rPr lang="en-US" sz="1400" dirty="0"/>
              <a:t> Trading</a:t>
            </a:r>
          </a:p>
          <a:p>
            <a:endParaRPr lang="en-US" sz="1400" dirty="0"/>
          </a:p>
          <a:p>
            <a:pPr marL="285641" indent="-285641">
              <a:buFont typeface="Wingdings" pitchFamily="2" charset="2"/>
              <a:buChar char="ü"/>
            </a:pPr>
            <a:r>
              <a:rPr lang="en-US" sz="1400" dirty="0"/>
              <a:t>Initial Allocation</a:t>
            </a:r>
          </a:p>
          <a:p>
            <a:pPr marL="285641" indent="-285641">
              <a:buFont typeface="Wingdings" pitchFamily="2" charset="2"/>
              <a:buChar char="ü"/>
            </a:pPr>
            <a:endParaRPr lang="en-US" sz="1400" dirty="0"/>
          </a:p>
          <a:p>
            <a:pPr marL="285641" indent="-285641">
              <a:buFont typeface="Wingdings" pitchFamily="2" charset="2"/>
              <a:buChar char="ü"/>
            </a:pPr>
            <a:r>
              <a:rPr lang="en-US" sz="1400" dirty="0"/>
              <a:t>Market Power</a:t>
            </a:r>
          </a:p>
          <a:p>
            <a:pPr marL="285641" indent="-285641">
              <a:buFont typeface="Wingdings" pitchFamily="2" charset="2"/>
              <a:buChar char="ü"/>
            </a:pPr>
            <a:endParaRPr lang="en-US" sz="1400" dirty="0"/>
          </a:p>
          <a:p>
            <a:pPr marL="285641" indent="-285641">
              <a:buFont typeface="Wingdings" pitchFamily="2" charset="2"/>
              <a:buChar char="ü"/>
            </a:pPr>
            <a:r>
              <a:rPr lang="en-US" sz="1400" dirty="0"/>
              <a:t>Output and permit market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10990" y="3628922"/>
            <a:ext cx="2530911" cy="808190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95" name="Rectangle 94"/>
          <p:cNvSpPr/>
          <p:nvPr/>
        </p:nvSpPr>
        <p:spPr>
          <a:xfrm>
            <a:off x="2988044" y="3598277"/>
            <a:ext cx="1799909" cy="338520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sz="1600" b="1" dirty="0" err="1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Chaton</a:t>
            </a:r>
            <a:r>
              <a:rPr lang="en-US" sz="16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al (2015)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7084" y="4035499"/>
            <a:ext cx="2838772" cy="835429"/>
          </a:xfrm>
          <a:prstGeom prst="rect">
            <a:avLst/>
          </a:prstGeom>
          <a:noFill/>
          <a:ln>
            <a:solidFill>
              <a:srgbClr val="96C4C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97" name="Rectangle 96"/>
          <p:cNvSpPr/>
          <p:nvPr/>
        </p:nvSpPr>
        <p:spPr>
          <a:xfrm>
            <a:off x="3219198" y="4283937"/>
            <a:ext cx="1568757" cy="338520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sz="1600" b="1" dirty="0">
                <a:solidFill>
                  <a:srgbClr val="96C4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Chevalier (2011)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61061" y="4149081"/>
            <a:ext cx="2510961" cy="1203812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99" name="Rectangle 98"/>
          <p:cNvSpPr/>
          <p:nvPr/>
        </p:nvSpPr>
        <p:spPr>
          <a:xfrm>
            <a:off x="2774328" y="4869160"/>
            <a:ext cx="1797601" cy="584741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Hintermann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(2017)</a:t>
            </a:r>
          </a:p>
          <a:p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 et al (2020)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555776" y="5427910"/>
            <a:ext cx="1688888" cy="338520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Chen at al (2018)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7505" y="4536557"/>
            <a:ext cx="2450825" cy="10526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103" name="Oval 102"/>
          <p:cNvSpPr/>
          <p:nvPr/>
        </p:nvSpPr>
        <p:spPr>
          <a:xfrm>
            <a:off x="179512" y="3717073"/>
            <a:ext cx="331256" cy="31594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cxnSp>
        <p:nvCxnSpPr>
          <p:cNvPr id="107" name="Elbow Connector 106"/>
          <p:cNvCxnSpPr>
            <a:stCxn id="103" idx="2"/>
          </p:cNvCxnSpPr>
          <p:nvPr/>
        </p:nvCxnSpPr>
        <p:spPr>
          <a:xfrm rot="10800000" flipV="1">
            <a:off x="107504" y="3875045"/>
            <a:ext cx="72008" cy="669459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wn Arrow 107"/>
          <p:cNvSpPr/>
          <p:nvPr/>
        </p:nvSpPr>
        <p:spPr>
          <a:xfrm>
            <a:off x="7811883" y="4742020"/>
            <a:ext cx="274780" cy="302626"/>
          </a:xfrm>
          <a:prstGeom prst="downArrow">
            <a:avLst/>
          </a:prstGeom>
          <a:solidFill>
            <a:srgbClr val="DE326F"/>
          </a:solidFill>
          <a:ln>
            <a:solidFill>
              <a:srgbClr val="DE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110" name="Rectangle 109"/>
          <p:cNvSpPr/>
          <p:nvPr/>
        </p:nvSpPr>
        <p:spPr>
          <a:xfrm>
            <a:off x="7418438" y="5085185"/>
            <a:ext cx="1402034" cy="391037"/>
          </a:xfrm>
          <a:prstGeom prst="rect">
            <a:avLst/>
          </a:prstGeom>
          <a:noFill/>
          <a:ln>
            <a:solidFill>
              <a:srgbClr val="1B18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Abatement?</a:t>
            </a:r>
            <a:endParaRPr lang="el-G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8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7" grpId="0" animBg="1"/>
      <p:bldP spid="39" grpId="0" animBg="1"/>
      <p:bldP spid="40" grpId="0" animBg="1"/>
      <p:bldP spid="46" grpId="0"/>
      <p:bldP spid="47" grpId="0"/>
      <p:bldP spid="63" grpId="0"/>
      <p:bldP spid="81" grpId="0" animBg="1"/>
      <p:bldP spid="8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2" grpId="0" animBg="1"/>
      <p:bldP spid="103" grpId="0" animBg="1"/>
      <p:bldP spid="108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860032" y="4149216"/>
            <a:ext cx="3600392" cy="2448136"/>
            <a:chOff x="467552" y="4257160"/>
            <a:chExt cx="3600392" cy="24481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17228"/>
              <a:ext cx="540000" cy="54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905224"/>
              <a:ext cx="540000" cy="54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52" y="6093296"/>
              <a:ext cx="612000" cy="612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16" y="4257160"/>
              <a:ext cx="612000" cy="612000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1115616" y="4365104"/>
              <a:ext cx="2952328" cy="395976"/>
            </a:xfrm>
            <a:prstGeom prst="roundRect">
              <a:avLst/>
            </a:prstGeom>
            <a:solidFill>
              <a:srgbClr val="F69544"/>
            </a:solidFill>
            <a:ln>
              <a:solidFill>
                <a:srgbClr val="F695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Emission Reduction</a:t>
              </a:r>
              <a:endParaRPr lang="el-GR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15616" y="4977240"/>
              <a:ext cx="2952328" cy="395976"/>
            </a:xfrm>
            <a:prstGeom prst="roundRect">
              <a:avLst/>
            </a:prstGeom>
            <a:solidFill>
              <a:srgbClr val="EEEA92"/>
            </a:solidFill>
            <a:ln>
              <a:solidFill>
                <a:srgbClr val="EEEA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Buy or Sell EUAs</a:t>
              </a:r>
              <a:endParaRPr lang="el-GR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15616" y="5589240"/>
              <a:ext cx="2952328" cy="395976"/>
            </a:xfrm>
            <a:prstGeom prst="roundRect">
              <a:avLst/>
            </a:prstGeom>
            <a:solidFill>
              <a:srgbClr val="96C4C3"/>
            </a:solidFill>
            <a:ln>
              <a:solidFill>
                <a:srgbClr val="96C4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Banking EUAs</a:t>
              </a:r>
              <a:endParaRPr lang="el-GR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15616" y="6201376"/>
              <a:ext cx="2952328" cy="3959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Production Reduction</a:t>
              </a:r>
              <a:endParaRPr lang="el-GR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4149216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127080"/>
            <a:ext cx="367240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l-G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568" y="850590"/>
            <a:ext cx="2232248" cy="1786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</a:t>
            </a:r>
          </a:p>
          <a:p>
            <a:pPr algn="ctr"/>
            <a:r>
              <a:rPr lang="en-US" sz="1400" dirty="0"/>
              <a:t>i = m+1,..., n</a:t>
            </a:r>
          </a:p>
          <a:p>
            <a:pPr algn="ctr"/>
            <a:endParaRPr lang="en-US" sz="1400" dirty="0"/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Advanced </a:t>
            </a:r>
            <a:r>
              <a:rPr lang="en-US" sz="1400" dirty="0"/>
              <a:t>A</a:t>
            </a:r>
            <a:r>
              <a:rPr lang="en-US" sz="1400" dirty="0"/>
              <a:t>batement tech 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Generous Free Allocation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8184" y="850590"/>
            <a:ext cx="2232248" cy="1786322"/>
          </a:xfrm>
          <a:prstGeom prst="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</a:t>
            </a:r>
            <a:endParaRPr lang="en-US" sz="1400" dirty="0"/>
          </a:p>
          <a:p>
            <a:pPr algn="ctr"/>
            <a:r>
              <a:rPr lang="en-US" sz="1400" dirty="0"/>
              <a:t>i = 1,..., m</a:t>
            </a:r>
          </a:p>
          <a:p>
            <a:pPr algn="ctr"/>
            <a:endParaRPr lang="en-US" sz="1400" dirty="0"/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NO Advanced Abatement tech 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NO Generous Free Allocation</a:t>
            </a:r>
          </a:p>
          <a:p>
            <a:pPr algn="ctr"/>
            <a:endParaRPr lang="el-GR" sz="1400" dirty="0"/>
          </a:p>
        </p:txBody>
      </p:sp>
      <p:sp>
        <p:nvSpPr>
          <p:cNvPr id="36" name="Rectangle 35"/>
          <p:cNvSpPr/>
          <p:nvPr/>
        </p:nvSpPr>
        <p:spPr>
          <a:xfrm>
            <a:off x="3059832" y="548680"/>
            <a:ext cx="3024336" cy="2304256"/>
          </a:xfrm>
          <a:prstGeom prst="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Stackelberg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 firms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Output Product &amp; Production Costs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Emissions &amp; Initial Allocation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Abatement Costs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/>
              <a:t>Market power only permit market</a:t>
            </a:r>
            <a:endParaRPr lang="el-GR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00" y="980728"/>
            <a:ext cx="612000" cy="61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71864" y="5067281"/>
                <a:ext cx="3756121" cy="1156949"/>
              </a:xfrm>
              <a:prstGeom prst="rect">
                <a:avLst/>
              </a:prstGeom>
            </p:spPr>
            <p:txBody>
              <a:bodyPr wrap="square" lIns="91405" tIns="45703" rIns="91405" bIns="45703">
                <a:spAutoFit/>
              </a:bodyPr>
              <a:lstStyle/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Revenue from output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Production Cost: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Abatement Cost: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Revenue (or Expenditures) EUAs: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l-GR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3" y="5067280"/>
                <a:ext cx="3756121" cy="1146211"/>
              </a:xfrm>
              <a:prstGeom prst="rect">
                <a:avLst/>
              </a:prstGeom>
              <a:blipFill rotWithShape="1">
                <a:blip r:embed="rId7"/>
                <a:stretch>
                  <a:fillRect l="-487" t="-1596" b="-63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73672" y="4558372"/>
                <a:ext cx="3222264" cy="454514"/>
              </a:xfrm>
              <a:prstGeom prst="rect">
                <a:avLst/>
              </a:prstGeom>
            </p:spPr>
            <p:txBody>
              <a:bodyPr wrap="square" lIns="91405" tIns="45703" rIns="91405" bIns="4570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l-GR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l-G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72" y="4558372"/>
                <a:ext cx="3222264" cy="454804"/>
              </a:xfrm>
              <a:prstGeom prst="rect">
                <a:avLst/>
              </a:prstGeom>
              <a:blipFill rotWithShape="1">
                <a:blip r:embed="rId8"/>
                <a:stretch>
                  <a:fillRect t="-6757" r="-2457" b="-1216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563888" y="3358734"/>
            <a:ext cx="1944216" cy="646331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Max Profit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2 periods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9" name="Elbow Connector 58"/>
          <p:cNvCxnSpPr>
            <a:stCxn id="34" idx="2"/>
          </p:cNvCxnSpPr>
          <p:nvPr/>
        </p:nvCxnSpPr>
        <p:spPr>
          <a:xfrm rot="16200000" flipH="1">
            <a:off x="2249743" y="2186861"/>
            <a:ext cx="1008112" cy="190821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5" idx="2"/>
          </p:cNvCxnSpPr>
          <p:nvPr/>
        </p:nvCxnSpPr>
        <p:spPr>
          <a:xfrm rot="5400000">
            <a:off x="5840739" y="2141456"/>
            <a:ext cx="1008112" cy="1999027"/>
          </a:xfrm>
          <a:prstGeom prst="bentConnector2">
            <a:avLst/>
          </a:prstGeom>
          <a:ln w="28575">
            <a:solidFill>
              <a:srgbClr val="96C4C3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707905" y="3304292"/>
            <a:ext cx="1637376" cy="700773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39552" y="4257160"/>
            <a:ext cx="3960440" cy="2340192"/>
          </a:xfrm>
          <a:prstGeom prst="rect">
            <a:avLst/>
          </a:prstGeom>
          <a:noFill/>
          <a:ln w="28575"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2" grpId="0"/>
      <p:bldP spid="53" grpId="0"/>
      <p:bldP spid="55" grpId="0"/>
      <p:bldP spid="62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7081"/>
            <a:ext cx="6480720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Equilibrium Model – No Banking or Trading</a:t>
            </a:r>
            <a:endParaRPr lang="el-G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4104456" cy="5256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340768"/>
            <a:ext cx="540000" cy="540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331580" y="1420797"/>
            <a:ext cx="2520280" cy="395976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Trading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2" y="1618785"/>
            <a:ext cx="216000" cy="21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7544" y="2060848"/>
            <a:ext cx="3672408" cy="338520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No Trading = No Leaders &amp; Followers</a:t>
            </a:r>
            <a:endParaRPr lang="el-G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544" y="2399273"/>
                <a:ext cx="3528392" cy="2226216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Since no Trading – no price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𝑓𝑟𝑒𝑒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,2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𝑓𝑟𝑒𝑒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 algn="ctr"/>
                <a:r>
                  <a:rPr lang="en-US" sz="1600" b="1" dirty="0"/>
                  <a:t>&amp;</a:t>
                </a:r>
                <a:endParaRPr lang="el-G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𝑀𝐴𝐶</m:t>
                      </m:r>
                      <m:r>
                        <a:rPr lang="en-US" sz="1600" i="1">
                          <a:latin typeface="Cambria Math"/>
                        </a:rPr>
                        <m:t> ≠0</m:t>
                      </m:r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𝑀𝐴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l-G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𝑀𝐴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99273"/>
                <a:ext cx="3528392" cy="2226250"/>
              </a:xfrm>
              <a:prstGeom prst="rect">
                <a:avLst/>
              </a:prstGeom>
              <a:blipFill rotWithShape="1">
                <a:blip r:embed="rId4"/>
                <a:stretch>
                  <a:fillRect l="-1036" t="-822" b="-274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447764" y="2708921"/>
            <a:ext cx="720080" cy="674981"/>
          </a:xfrm>
          <a:prstGeom prst="rect">
            <a:avLst/>
          </a:prstGeom>
          <a:noFill/>
          <a:ln>
            <a:solidFill>
              <a:srgbClr val="843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22" name="TextBox 21"/>
          <p:cNvSpPr txBox="1"/>
          <p:nvPr/>
        </p:nvSpPr>
        <p:spPr>
          <a:xfrm>
            <a:off x="575556" y="4553834"/>
            <a:ext cx="3492388" cy="132340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If Abatement cost lower in period 1</a:t>
            </a:r>
          </a:p>
          <a:p>
            <a:pPr marL="742667" lvl="1" indent="-285641">
              <a:buFont typeface="Arial" pitchFamily="34" charset="0"/>
              <a:buChar char="•"/>
            </a:pPr>
            <a:r>
              <a:rPr lang="en-US" sz="1600" dirty="0"/>
              <a:t>Firms </a:t>
            </a:r>
            <a:r>
              <a:rPr lang="en-US" sz="1600" b="1" dirty="0">
                <a:solidFill>
                  <a:srgbClr val="C00000"/>
                </a:solidFill>
              </a:rPr>
              <a:t>abate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rgbClr val="C00000"/>
                </a:solidFill>
              </a:rPr>
              <a:t>store</a:t>
            </a:r>
            <a:r>
              <a:rPr lang="en-US" sz="1600" dirty="0"/>
              <a:t> permits</a:t>
            </a:r>
          </a:p>
          <a:p>
            <a:pPr marL="285641" indent="-285641">
              <a:buFont typeface="Arial" pitchFamily="34" charset="0"/>
              <a:buChar char="•"/>
            </a:pPr>
            <a:endParaRPr lang="en-US" sz="1600" dirty="0"/>
          </a:p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Otherwise, </a:t>
            </a:r>
          </a:p>
          <a:p>
            <a:pPr marL="742667" lvl="1" indent="-285641">
              <a:buFont typeface="Arial" pitchFamily="34" charset="0"/>
              <a:buChar char="•"/>
            </a:pPr>
            <a:r>
              <a:rPr lang="en-US" sz="1600" dirty="0"/>
              <a:t>Firms</a:t>
            </a:r>
            <a:r>
              <a:rPr lang="en-US" sz="1600" b="1" dirty="0">
                <a:solidFill>
                  <a:srgbClr val="C00000"/>
                </a:solidFill>
              </a:rPr>
              <a:t> reduce product</a:t>
            </a:r>
            <a:endParaRPr lang="el-GR" sz="16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6016" y="980728"/>
            <a:ext cx="4176464" cy="5256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20" y="1304824"/>
            <a:ext cx="540000" cy="5400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724128" y="1416953"/>
            <a:ext cx="2520280" cy="395976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Banking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0" y="1597576"/>
            <a:ext cx="216000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32040" y="2124839"/>
            <a:ext cx="3672408" cy="338520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600" dirty="0"/>
              <a:t>No Banking = No 2-period Model</a:t>
            </a:r>
            <a:endParaRPr lang="el-G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2040" y="2463394"/>
                <a:ext cx="3816424" cy="3402663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Followers:</a:t>
                </a:r>
                <a:endParaRPr lang="el-G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𝑀𝐴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l-GR" sz="1600" i="1">
                          <a:latin typeface="Cambria Math"/>
                        </a:rPr>
                        <m:t>=</m:t>
                      </m:r>
                      <m:r>
                        <a:rPr lang="el-GR" sz="1600" i="1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l-GR" sz="1600" i="1" dirty="0">
                  <a:latin typeface="Cambria Math"/>
                </a:endParaRPr>
              </a:p>
              <a:p>
                <a:pPr algn="ctr"/>
                <a:r>
                  <a:rPr lang="el-GR" sz="1600" dirty="0">
                    <a:latin typeface="+mj-lt"/>
                  </a:rPr>
                  <a:t>&amp;</a:t>
                </a:r>
                <a:endParaRPr lang="en-US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𝐵𝐴𝑈</m:t>
                              </m:r>
                            </m:sup>
                          </m:sSub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𝑓𝑟𝑒𝑒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𝑀𝐴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l-GR" sz="1600" i="1">
                          <a:latin typeface="Cambria Math"/>
                        </a:rPr>
                        <m:t>𝜎</m:t>
                      </m:r>
                      <m:r>
                        <a:rPr lang="el-GR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endParaRPr lang="el-GR" sz="1600" b="1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>
                    <a:ea typeface="Cambria Math"/>
                  </a:rPr>
                  <a:t>Leaders: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𝑀𝐴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1600" i="1">
                              <a:latin typeface="Cambria Math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𝑓𝑟𝑒𝑒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l-GR" sz="1600" i="1">
                          <a:latin typeface="Cambria Math"/>
                        </a:rPr>
                        <m:t>𝜎</m:t>
                      </m:r>
                      <m:r>
                        <a:rPr lang="el-GR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If Abatement cost =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667" lvl="1" indent="-285641">
                  <a:buFont typeface="Arial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Followers</a:t>
                </a:r>
                <a:r>
                  <a:rPr lang="en-US" sz="1600" dirty="0"/>
                  <a:t> indifferent </a:t>
                </a:r>
              </a:p>
              <a:p>
                <a:pPr marL="742667" lvl="1" indent="-285641">
                  <a:buFont typeface="Arial" pitchFamily="34" charset="0"/>
                  <a:buChar char="•"/>
                </a:pPr>
                <a:r>
                  <a:rPr lang="en-US" sz="1600" dirty="0"/>
                  <a:t>Exploit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lower abatement </a:t>
                </a:r>
                <a:r>
                  <a:rPr lang="en-US" sz="1600" dirty="0"/>
                  <a:t>costs of the leaders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63393"/>
                <a:ext cx="3816424" cy="3402663"/>
              </a:xfrm>
              <a:prstGeom prst="rect">
                <a:avLst/>
              </a:prstGeom>
              <a:blipFill rotWithShape="1">
                <a:blip r:embed="rId6"/>
                <a:stretch>
                  <a:fillRect l="-799" t="-538" r="-958" b="-14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70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/>
      <p:bldP spid="20" grpId="0"/>
      <p:bldP spid="21" grpId="0" animBg="1"/>
      <p:bldP spid="22" grpId="0"/>
      <p:bldP spid="26" grpId="0" animBg="1"/>
      <p:bldP spid="28" grpId="0" animBg="1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7081"/>
            <a:ext cx="367240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quilibrium model</a:t>
            </a:r>
            <a:endParaRPr lang="el-G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396536" y="342523"/>
                <a:ext cx="1584176" cy="2593817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𝑏𝑎𝑢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− </m:t>
                              </m:r>
                            </m:e>
                          </m:nary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36" y="342523"/>
                <a:ext cx="1584176" cy="2593852"/>
              </a:xfrm>
              <a:prstGeom prst="rect">
                <a:avLst/>
              </a:prstGeom>
              <a:blipFill rotWithShape="1">
                <a:blip r:embed="rId2"/>
                <a:stretch>
                  <a:fillRect l="-7308" r="-384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0" y="557967"/>
            <a:ext cx="9144000" cy="4167178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 dirty="0"/>
          </a:p>
        </p:txBody>
      </p:sp>
      <p:sp>
        <p:nvSpPr>
          <p:cNvPr id="47" name="Rectangle 46"/>
          <p:cNvSpPr/>
          <p:nvPr/>
        </p:nvSpPr>
        <p:spPr>
          <a:xfrm>
            <a:off x="4644008" y="1484785"/>
            <a:ext cx="4392488" cy="30801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 dirty="0"/>
          </a:p>
        </p:txBody>
      </p:sp>
      <p:sp>
        <p:nvSpPr>
          <p:cNvPr id="48" name="Rectangle 47"/>
          <p:cNvSpPr/>
          <p:nvPr/>
        </p:nvSpPr>
        <p:spPr>
          <a:xfrm>
            <a:off x="107504" y="1489735"/>
            <a:ext cx="4392488" cy="3075202"/>
          </a:xfrm>
          <a:prstGeom prst="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2020" y="2404697"/>
                <a:ext cx="3941043" cy="596411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𝑡</m:t>
                          </m:r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</a:rPr>
                            <m:t>M</m:t>
                          </m:r>
                          <m:r>
                            <a:rPr lang="en-US" sz="1200" i="1">
                              <a:latin typeface="Cambria Math"/>
                            </a:rPr>
                            <m:t>𝐴𝐶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</a:rPr>
                            <m:t>F</m:t>
                          </m:r>
                          <m:r>
                            <a:rPr lang="en-US" sz="12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</a:rPr>
                                    <m:t>𝑏𝑎𝑢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200" i="1">
                              <a:latin typeface="Cambria Math"/>
                            </a:rPr>
                            <m:t> −</m:t>
                          </m:r>
                          <m:r>
                            <a:rPr lang="en-US" sz="1200" i="1">
                              <a:latin typeface="Cambria Math"/>
                            </a:rPr>
                            <m:t>𝑟𝑒𝑠𝑖𝑑𝑢𝑎𝑙</m:t>
                          </m:r>
                          <m:r>
                            <a:rPr lang="en-US" sz="1200" i="1">
                              <a:latin typeface="Cambria Math"/>
                            </a:rPr>
                            <m:t> </m:t>
                          </m:r>
                          <m:r>
                            <a:rPr lang="en-US" sz="1200" i="1">
                              <a:latin typeface="Cambria Math"/>
                            </a:rPr>
                            <m:t>𝑙𝑒𝑓𝑡</m:t>
                          </m:r>
                          <m:r>
                            <a:rPr lang="en-US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0" y="2404696"/>
                <a:ext cx="3941043" cy="596445"/>
              </a:xfrm>
              <a:prstGeom prst="rect">
                <a:avLst/>
              </a:prstGeom>
              <a:blipFill rotWithShape="1">
                <a:blip r:embed="rId3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79512" y="1819922"/>
                <a:ext cx="4153045" cy="584741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Solve followers profit max problem</a:t>
                </a:r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Price </a:t>
                </a:r>
                <a14:m>
                  <m:oMath xmlns:m="http://schemas.openxmlformats.org/officeDocument/2006/math">
                    <m:r>
                      <a:rPr lang="el-GR" sz="1600" b="1" i="1">
                        <a:solidFill>
                          <a:srgbClr val="96C4C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𝝈</m:t>
                    </m:r>
                  </m:oMath>
                </a14:m>
                <a:r>
                  <a:rPr lang="en-US" sz="1600" dirty="0"/>
                  <a:t> that are willing to pay for EUAs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19921"/>
                <a:ext cx="415304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587" t="-3158" b="-178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7504" y="1484784"/>
            <a:ext cx="2546691" cy="369298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 i = 1,..., m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31442" y="3001142"/>
                <a:ext cx="3705742" cy="627691"/>
              </a:xfrm>
              <a:prstGeom prst="rect">
                <a:avLst/>
              </a:prstGeom>
              <a:solidFill>
                <a:srgbClr val="96C4C3"/>
              </a:solidFill>
              <a:ln>
                <a:solidFill>
                  <a:srgbClr val="96C4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05" tIns="45703" rIns="91405" bIns="45703" rtlCol="0" anchor="ctr"/>
              <a:lstStyle/>
              <a:p>
                <a:pPr algn="ctr"/>
                <a:r>
                  <a:rPr lang="en-US" sz="1600" b="1" dirty="0"/>
                  <a:t>If price is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6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𝒕</m:t>
                        </m:r>
                        <m:r>
                          <a:rPr lang="en-US" sz="1600" b="1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600" b="1" dirty="0"/>
                  <a:t> followers will abate instead of buying emissions</a:t>
                </a:r>
                <a:endParaRPr lang="el-GR" sz="16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2" y="3001141"/>
                <a:ext cx="3705742" cy="627691"/>
              </a:xfrm>
              <a:prstGeom prst="rect">
                <a:avLst/>
              </a:prstGeom>
              <a:blipFill rotWithShape="1">
                <a:blip r:embed="rId5"/>
                <a:stretch>
                  <a:fillRect b="-8411"/>
                </a:stretch>
              </a:blipFill>
              <a:ln>
                <a:solidFill>
                  <a:srgbClr val="96C4C3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64582" y="3815920"/>
                <a:ext cx="3447379" cy="354102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∈{1,2}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𝑏𝑎𝑢</m:t>
                        </m:r>
                      </m:sup>
                    </m:sSubSup>
                    <m:r>
                      <a:rPr lang="en-US" sz="1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1200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i="1">
                            <a:latin typeface="Cambria Math"/>
                          </a:rPr>
                          <m:t>𝑗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200" i="1">
                                <a:latin typeface="Cambria Math"/>
                              </a:rPr>
                              <m:t>𝑏𝑎𝑢</m:t>
                            </m:r>
                          </m:sup>
                        </m:sSubSup>
                      </m:e>
                    </m:nary>
                    <m:r>
                      <a:rPr lang="en-US" sz="12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i="1">
                            <a:latin typeface="Cambria Math"/>
                          </a:rPr>
                          <m:t>𝑗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endParaRPr lang="el-GR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1" y="3815920"/>
                <a:ext cx="3447379" cy="354136"/>
              </a:xfrm>
              <a:prstGeom prst="rect">
                <a:avLst/>
              </a:prstGeom>
              <a:blipFill rotWithShape="1">
                <a:blip r:embed="rId6"/>
                <a:stretch>
                  <a:fillRect t="-65517" b="-11379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/>
          <p:cNvSpPr/>
          <p:nvPr/>
        </p:nvSpPr>
        <p:spPr>
          <a:xfrm>
            <a:off x="4188238" y="2548713"/>
            <a:ext cx="815810" cy="204593"/>
          </a:xfrm>
          <a:prstGeom prst="rightArrow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58" name="TextBox 57"/>
          <p:cNvSpPr txBox="1"/>
          <p:nvPr/>
        </p:nvSpPr>
        <p:spPr>
          <a:xfrm>
            <a:off x="4656584" y="1484784"/>
            <a:ext cx="2088232" cy="369298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 i = m+1,…,n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20962" y="1819921"/>
                <a:ext cx="4423038" cy="602438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S</a:t>
                </a:r>
                <a:r>
                  <a:rPr lang="en-US" sz="1600" dirty="0"/>
                  <a:t>et the permit price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1,2</m:t>
                            </m:r>
                          </m:e>
                        </m:d>
                      </m:sub>
                    </m:sSub>
                  </m:oMath>
                </a14:m>
                <a:endParaRPr lang="el-GR" sz="1600" dirty="0"/>
              </a:p>
              <a:p>
                <a:pPr marL="285641" indent="-285641">
                  <a:buFont typeface="Arial" pitchFamily="34" charset="0"/>
                  <a:buChar char="•"/>
                </a:pPr>
                <a:r>
                  <a:rPr lang="en-US" sz="1600" dirty="0"/>
                  <a:t>Determine the </a:t>
                </a:r>
                <a:r>
                  <a:rPr lang="en-US" sz="1600" b="1" dirty="0">
                    <a:solidFill>
                      <a:srgbClr val="F6954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permits </a:t>
                </a:r>
                <a:r>
                  <a:rPr lang="en-US" sz="1600" b="1" dirty="0">
                    <a:solidFill>
                      <a:srgbClr val="F6954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left</a:t>
                </a:r>
                <a:r>
                  <a:rPr lang="en-US" sz="1600" dirty="0"/>
                  <a:t> for use by </a:t>
                </a:r>
                <a:r>
                  <a:rPr lang="en-US" sz="1600" dirty="0"/>
                  <a:t>followers</a:t>
                </a:r>
                <a:endParaRPr lang="el-GR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962" y="1819921"/>
                <a:ext cx="4423038" cy="602473"/>
              </a:xfrm>
              <a:prstGeom prst="rect">
                <a:avLst/>
              </a:prstGeom>
              <a:blipFill rotWithShape="1">
                <a:blip r:embed="rId7"/>
                <a:stretch>
                  <a:fillRect l="-413" t="-2041" r="-138" b="-173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5220072" y="2476705"/>
            <a:ext cx="3456384" cy="524437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= Leaders emission decision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abatement + extra free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6570" y="5663532"/>
            <a:ext cx="3632867" cy="307742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400" dirty="0"/>
              <a:t>In equilibrium, </a:t>
            </a:r>
            <a:r>
              <a:rPr lang="en-US" sz="1400" b="1" dirty="0">
                <a:solidFill>
                  <a:srgbClr val="F69544"/>
                </a:solidFill>
              </a:rPr>
              <a:t>followers avoid abatement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20073" y="5641503"/>
            <a:ext cx="2544280" cy="307742"/>
          </a:xfrm>
          <a:prstGeom prst="rect">
            <a:avLst/>
          </a:prstGeom>
        </p:spPr>
        <p:txBody>
          <a:bodyPr wrap="none" lIns="91405" tIns="45703" rIns="91405" bIns="45703">
            <a:spAutoFit/>
          </a:bodyPr>
          <a:lstStyle/>
          <a:p>
            <a:r>
              <a:rPr lang="en-US" sz="1400" b="1" dirty="0">
                <a:solidFill>
                  <a:srgbClr val="F69544"/>
                </a:solidFill>
              </a:rPr>
              <a:t>Leaders</a:t>
            </a:r>
            <a:r>
              <a:rPr lang="en-US" sz="1400" dirty="0"/>
              <a:t> handle </a:t>
            </a:r>
            <a:r>
              <a:rPr lang="en-US" sz="1400" b="1" dirty="0">
                <a:solidFill>
                  <a:srgbClr val="F69544"/>
                </a:solidFill>
              </a:rPr>
              <a:t>total abatement</a:t>
            </a:r>
            <a:endParaRPr lang="el-GR" sz="1400" dirty="0"/>
          </a:p>
        </p:txBody>
      </p:sp>
      <p:sp>
        <p:nvSpPr>
          <p:cNvPr id="68" name="Rectangle 67"/>
          <p:cNvSpPr/>
          <p:nvPr/>
        </p:nvSpPr>
        <p:spPr>
          <a:xfrm>
            <a:off x="5220074" y="6002124"/>
            <a:ext cx="3960439" cy="523186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400" b="1" dirty="0">
                <a:solidFill>
                  <a:srgbClr val="F69544"/>
                </a:solidFill>
              </a:rPr>
              <a:t>Adjusting abatement </a:t>
            </a:r>
            <a:r>
              <a:rPr lang="en-US" sz="1400" dirty="0"/>
              <a:t>to followers' permit demand across periods</a:t>
            </a:r>
            <a:endParaRPr lang="el-GR" sz="1400" dirty="0"/>
          </a:p>
        </p:txBody>
      </p:sp>
      <p:sp>
        <p:nvSpPr>
          <p:cNvPr id="69" name="Rectangle 68"/>
          <p:cNvSpPr/>
          <p:nvPr/>
        </p:nvSpPr>
        <p:spPr>
          <a:xfrm>
            <a:off x="614720" y="6137399"/>
            <a:ext cx="3885273" cy="307742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/>
              <a:t>ollowers must </a:t>
            </a:r>
            <a:r>
              <a:rPr lang="en-US" sz="1400" b="1" dirty="0">
                <a:solidFill>
                  <a:srgbClr val="F69544"/>
                </a:solidFill>
              </a:rPr>
              <a:t>reduce output </a:t>
            </a:r>
            <a:r>
              <a:rPr lang="en-US" sz="1400" dirty="0"/>
              <a:t>to meet compliance</a:t>
            </a:r>
            <a:endParaRPr lang="el-GR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28768"/>
            <a:ext cx="612000" cy="6120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483768" y="836712"/>
            <a:ext cx="5040560" cy="432048"/>
            <a:chOff x="3553995" y="476672"/>
            <a:chExt cx="4546397" cy="432048"/>
          </a:xfrm>
        </p:grpSpPr>
        <p:sp>
          <p:nvSpPr>
            <p:cNvPr id="72" name="Pentagon 71"/>
            <p:cNvSpPr/>
            <p:nvPr/>
          </p:nvSpPr>
          <p:spPr>
            <a:xfrm>
              <a:off x="3553995" y="483979"/>
              <a:ext cx="1090013" cy="424741"/>
            </a:xfrm>
            <a:prstGeom prst="homePlat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Followers</a:t>
              </a:r>
              <a:endParaRPr lang="el-G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Pentagon 72"/>
            <p:cNvSpPr/>
            <p:nvPr/>
          </p:nvSpPr>
          <p:spPr>
            <a:xfrm>
              <a:off x="4696230" y="483979"/>
              <a:ext cx="1090013" cy="424741"/>
            </a:xfrm>
            <a:prstGeom prst="homePlate">
              <a:avLst/>
            </a:prstGeom>
            <a:noFill/>
            <a:ln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Inverse demand</a:t>
              </a:r>
              <a:endParaRPr lang="el-GR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Pentagon 73"/>
            <p:cNvSpPr/>
            <p:nvPr/>
          </p:nvSpPr>
          <p:spPr>
            <a:xfrm>
              <a:off x="5858251" y="483979"/>
              <a:ext cx="1090013" cy="424741"/>
            </a:xfrm>
            <a:prstGeom prst="homePlat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Leaders</a:t>
              </a:r>
              <a:endParaRPr lang="el-G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Pentagon 74"/>
            <p:cNvSpPr/>
            <p:nvPr/>
          </p:nvSpPr>
          <p:spPr>
            <a:xfrm>
              <a:off x="7010379" y="476672"/>
              <a:ext cx="1090013" cy="424741"/>
            </a:xfrm>
            <a:prstGeom prst="homePlate">
              <a:avLst/>
            </a:prstGeom>
            <a:noFill/>
            <a:ln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Permit decisions</a:t>
              </a:r>
              <a:endParaRPr lang="el-GR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59552" y="3161944"/>
                <a:ext cx="4426556" cy="334544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𝑀𝐴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𝐿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1,2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200" i="1">
                            <a:latin typeface="Cambria Math"/>
                          </a:rPr>
                          <m:t>𝜎</m:t>
                        </m:r>
                        <m:r>
                          <a:rPr lang="en-US" sz="12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1,2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200" i="1">
                            <a:latin typeface="Cambria Math"/>
                          </a:rPr>
                          <m:t>(</m:t>
                        </m:r>
                        <m:r>
                          <a:rPr lang="en-US" sz="1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𝑓𝑟𝑒𝑒</m:t>
                        </m:r>
                      </m:sup>
                    </m:sSubSup>
                    <m:r>
                      <a:rPr lang="en-US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l-GR" sz="12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l-GR" sz="1200">
                        <a:latin typeface="Cambria Math"/>
                      </a:rPr>
                      <m:t>)</m:t>
                    </m:r>
                  </m:oMath>
                </a14:m>
                <a:endParaRPr lang="el-GR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52" y="3161944"/>
                <a:ext cx="4426556" cy="334579"/>
              </a:xfrm>
              <a:prstGeom prst="rect">
                <a:avLst/>
              </a:prstGeom>
              <a:blipFill rotWithShape="1">
                <a:blip r:embed="rId9"/>
                <a:stretch>
                  <a:fillRect r="-688" b="-727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4879539" y="3738008"/>
            <a:ext cx="3955494" cy="589418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λi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free variable 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 can adjust the 2-period abatement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771800" y="2348880"/>
                <a:ext cx="864096" cy="311526"/>
              </a:xfrm>
              <a:prstGeom prst="rect">
                <a:avLst/>
              </a:prstGeom>
              <a:noFill/>
            </p:spPr>
            <p:txBody>
              <a:bodyPr wrap="square" lIns="91405" tIns="45703" rIns="91405" bIns="45703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Cap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𝑳</m:t>
                        </m:r>
                      </m:sup>
                    </m:sSup>
                  </m:oMath>
                </a14:m>
                <a:endParaRPr lang="el-GR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864096" cy="311560"/>
              </a:xfrm>
              <a:prstGeom prst="rect">
                <a:avLst/>
              </a:prstGeom>
              <a:blipFill rotWithShape="1">
                <a:blip r:embed="rId10"/>
                <a:stretch>
                  <a:fillRect l="-2128" r="-1418" b="-274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8172400" y="3161945"/>
            <a:ext cx="360040" cy="3345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89" name="Rectangle 88"/>
          <p:cNvSpPr/>
          <p:nvPr/>
        </p:nvSpPr>
        <p:spPr>
          <a:xfrm>
            <a:off x="1859418" y="3810016"/>
            <a:ext cx="1872208" cy="413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90" name="TextBox 89"/>
          <p:cNvSpPr txBox="1"/>
          <p:nvPr/>
        </p:nvSpPr>
        <p:spPr>
          <a:xfrm>
            <a:off x="2051720" y="4170056"/>
            <a:ext cx="1678983" cy="307742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What others do</a:t>
            </a:r>
            <a:endParaRPr lang="el-GR" sz="1400" b="1" dirty="0">
              <a:solidFill>
                <a:srgbClr val="C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2020" y="5402932"/>
            <a:ext cx="4041968" cy="1194420"/>
          </a:xfrm>
          <a:prstGeom prst="rect">
            <a:avLst/>
          </a:prstGeom>
          <a:noFill/>
          <a:ln>
            <a:solidFill>
              <a:srgbClr val="EEEA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sp>
        <p:nvSpPr>
          <p:cNvPr id="95" name="Rectangle 94"/>
          <p:cNvSpPr/>
          <p:nvPr/>
        </p:nvSpPr>
        <p:spPr>
          <a:xfrm>
            <a:off x="4879540" y="5402932"/>
            <a:ext cx="4156957" cy="11944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grpSp>
        <p:nvGrpSpPr>
          <p:cNvPr id="97" name="Group 96"/>
          <p:cNvGrpSpPr/>
          <p:nvPr/>
        </p:nvGrpSpPr>
        <p:grpSpPr>
          <a:xfrm>
            <a:off x="116020" y="5409000"/>
            <a:ext cx="612000" cy="612000"/>
            <a:chOff x="232654" y="5337280"/>
            <a:chExt cx="612000" cy="6120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54" y="5337280"/>
              <a:ext cx="612000" cy="6120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15" y="5606397"/>
              <a:ext cx="216000" cy="216000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64" y="6075344"/>
            <a:ext cx="540000" cy="4500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6021000"/>
            <a:ext cx="540000" cy="540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09288"/>
            <a:ext cx="612000" cy="61200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94311" y="4869160"/>
            <a:ext cx="6003663" cy="360040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 equilibrium </a:t>
            </a:r>
            <a:r>
              <a:rPr lang="en-US" sz="1400" b="1" dirty="0">
                <a:solidFill>
                  <a:srgbClr val="F69544"/>
                </a:solidFill>
              </a:rPr>
              <a:t>permit prices are equal </a:t>
            </a:r>
            <a:r>
              <a:rPr lang="en-US" sz="1400" dirty="0">
                <a:solidFill>
                  <a:schemeClr val="tx1"/>
                </a:solidFill>
              </a:rPr>
              <a:t>in both periods – Banking Condition</a:t>
            </a:r>
            <a:endParaRPr lang="el-GR" sz="1400" dirty="0">
              <a:solidFill>
                <a:schemeClr val="tx1"/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08" y="472514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5" grpId="0" animBg="1"/>
      <p:bldP spid="56" grpId="0"/>
      <p:bldP spid="57" grpId="0" animBg="1"/>
      <p:bldP spid="58" grpId="0"/>
      <p:bldP spid="59" grpId="0"/>
      <p:bldP spid="60" grpId="0" animBg="1"/>
      <p:bldP spid="66" grpId="0"/>
      <p:bldP spid="67" grpId="0"/>
      <p:bldP spid="68" grpId="0"/>
      <p:bldP spid="69" grpId="0"/>
      <p:bldP spid="82" grpId="0"/>
      <p:bldP spid="86" grpId="0" animBg="1"/>
      <p:bldP spid="87" grpId="0"/>
      <p:bldP spid="88" grpId="0" animBg="1"/>
      <p:bldP spid="89" grpId="0" animBg="1"/>
      <p:bldP spid="90" grpId="0"/>
      <p:bldP spid="94" grpId="0" animBg="1"/>
      <p:bldP spid="95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7080"/>
            <a:ext cx="367240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rgbClr val="1B18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Simulations</a:t>
            </a:r>
            <a:endParaRPr lang="el-GR" sz="2200" b="1" dirty="0">
              <a:solidFill>
                <a:srgbClr val="1B18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27984" y="0"/>
            <a:ext cx="4716016" cy="6858000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 dirty="0"/>
          </a:p>
        </p:txBody>
      </p:sp>
      <p:sp>
        <p:nvSpPr>
          <p:cNvPr id="44" name="TextBox 43"/>
          <p:cNvSpPr txBox="1"/>
          <p:nvPr/>
        </p:nvSpPr>
        <p:spPr>
          <a:xfrm>
            <a:off x="7452320" y="2636913"/>
            <a:ext cx="1800200" cy="4616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% abatement: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0%, 10%, 25%, demand</a:t>
            </a:r>
            <a:endParaRPr lang="el-GR" sz="12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" t="11438" r="7160" b="2847"/>
          <a:stretch/>
        </p:blipFill>
        <p:spPr>
          <a:xfrm>
            <a:off x="306140" y="4017714"/>
            <a:ext cx="3833813" cy="252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11450" r="6218" b="2750"/>
          <a:stretch/>
        </p:blipFill>
        <p:spPr>
          <a:xfrm>
            <a:off x="4846502" y="4017714"/>
            <a:ext cx="3829954" cy="252000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1385738" y="3575117"/>
            <a:ext cx="1674615" cy="360040"/>
          </a:xfrm>
          <a:prstGeom prst="round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l-G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1722" y="3573016"/>
            <a:ext cx="1674615" cy="360040"/>
          </a:xfrm>
          <a:prstGeom prst="round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76"/>
            <a:ext cx="648000" cy="648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6" y="1700808"/>
            <a:ext cx="612000" cy="61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" y="836712"/>
            <a:ext cx="612000" cy="6120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115616" y="836712"/>
            <a:ext cx="3168352" cy="288032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Changes Initial Allocation</a:t>
            </a:r>
            <a:endParaRPr lang="el-G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15616" y="1196752"/>
            <a:ext cx="3168352" cy="288032"/>
          </a:xfrm>
          <a:prstGeom prst="roundRect">
            <a:avLst/>
          </a:prstGeom>
          <a:solidFill>
            <a:srgbClr val="F69544"/>
          </a:solidFill>
          <a:ln>
            <a:solidFill>
              <a:srgbClr val="F69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Changes Output Product</a:t>
            </a:r>
            <a:endParaRPr lang="el-G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115616" y="1700808"/>
            <a:ext cx="3168352" cy="288032"/>
          </a:xfrm>
          <a:prstGeom prst="round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Firms Electricity Sector</a:t>
            </a:r>
            <a:endParaRPr lang="el-G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115616" y="2060848"/>
            <a:ext cx="3168352" cy="288032"/>
          </a:xfrm>
          <a:prstGeom prst="round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Leaders – 7 Followers</a:t>
            </a:r>
            <a:endParaRPr lang="el-G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115616" y="2564904"/>
            <a:ext cx="3168352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 defTabSz="3554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y = ax</a:t>
            </a:r>
            <a:r>
              <a:rPr lang="en-US" sz="1600" b="1" i="1" baseline="30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="1" i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600" b="1" i="1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bx</a:t>
            </a:r>
            <a:r>
              <a:rPr lang="en-US" sz="1600" b="1" i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+ c</a:t>
            </a:r>
            <a:endParaRPr lang="el-GR" sz="1600" b="1" i="1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115616" y="2924944"/>
            <a:ext cx="3168352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 abatement</a:t>
            </a:r>
            <a:r>
              <a:rPr lang="el-G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Followers No</a:t>
            </a:r>
            <a:endParaRPr lang="el-G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3528" y="764704"/>
            <a:ext cx="792088" cy="792088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3528" y="1628800"/>
            <a:ext cx="792088" cy="792088"/>
          </a:xfrm>
          <a:prstGeom prst="rect">
            <a:avLst/>
          </a:prstGeom>
          <a:noFill/>
          <a:ln>
            <a:solidFill>
              <a:srgbClr val="EEEA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528" y="2492896"/>
            <a:ext cx="792088" cy="7920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55976" y="1700808"/>
            <a:ext cx="3168352" cy="648072"/>
          </a:xfrm>
          <a:prstGeom prst="rect">
            <a:avLst/>
          </a:prstGeom>
          <a:noFill/>
          <a:ln>
            <a:solidFill>
              <a:srgbClr val="EEEA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Estimate Tech </a:t>
            </a:r>
            <a:r>
              <a:rPr lang="en-US" sz="1400" dirty="0" err="1">
                <a:solidFill>
                  <a:schemeClr val="bg1"/>
                </a:solidFill>
              </a:rPr>
              <a:t>coef</a:t>
            </a:r>
            <a:r>
              <a:rPr lang="en-US" sz="1400" dirty="0">
                <a:solidFill>
                  <a:schemeClr val="bg1"/>
                </a:solidFill>
              </a:rPr>
              <a:t>. &amp; BAU emissions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Define Free Allocation Rule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55976" y="2564904"/>
            <a:ext cx="3168352" cy="6480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Followers emit BAU emissions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Leaders fixed % of BAU emissions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55976" y="832545"/>
            <a:ext cx="3168352" cy="648072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Variables of interest:</a:t>
            </a:r>
          </a:p>
          <a:p>
            <a:pPr marL="285641" indent="-28564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Banking, Emissions, permit  price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52320" y="836712"/>
            <a:ext cx="1584176" cy="64807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Banking &amp; Emissions as expected</a:t>
            </a:r>
            <a:endParaRPr lang="el-GR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52320" y="1700808"/>
            <a:ext cx="1584176" cy="64807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Realistic Data + EUTL</a:t>
            </a:r>
            <a:endParaRPr lang="el-GR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132856" y="5437673"/>
            <a:ext cx="3294112" cy="1015628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200" b="1" dirty="0"/>
              <a:t>Permit </a:t>
            </a:r>
            <a:r>
              <a:rPr lang="en-US" sz="1200" b="1" dirty="0" err="1"/>
              <a:t>Prices:</a:t>
            </a:r>
            <a:r>
              <a:rPr lang="en-US" sz="1200" dirty="0" err="1"/>
              <a:t>Permit</a:t>
            </a:r>
            <a:r>
              <a:rPr lang="en-US" sz="1200" dirty="0"/>
              <a:t> prices rise with increased output product due to higher demand for permits.</a:t>
            </a:r>
          </a:p>
          <a:p>
            <a:r>
              <a:rPr lang="en-US" sz="1200" dirty="0"/>
              <a:t>Prices are more sensitive to product changes in lower abatement levels, with larger abatement normalizing prices over time.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52520" y="4298320"/>
            <a:ext cx="3024336" cy="1938958"/>
          </a:xfrm>
          <a:prstGeom prst="rect">
            <a:avLst/>
          </a:prstGeom>
        </p:spPr>
        <p:txBody>
          <a:bodyPr wrap="square" lIns="91405" tIns="45703" rIns="91405" bIns="45703">
            <a:spAutoFit/>
          </a:bodyPr>
          <a:lstStyle/>
          <a:p>
            <a:r>
              <a:rPr lang="en-US" sz="1200" b="1" dirty="0"/>
              <a:t>Variations in Initial Allocation:</a:t>
            </a:r>
            <a:endParaRPr lang="en-US" sz="1200" dirty="0"/>
          </a:p>
          <a:p>
            <a:r>
              <a:rPr lang="en-US" sz="1200" b="1" dirty="0"/>
              <a:t>Permit Prices:</a:t>
            </a:r>
            <a:endParaRPr lang="en-US" sz="1200" dirty="0"/>
          </a:p>
          <a:p>
            <a:r>
              <a:rPr lang="en-US" sz="1200" dirty="0"/>
              <a:t>Increased initial allocation results in surplus permits, increasing inter-temporal trading and lowering permit prices.</a:t>
            </a:r>
          </a:p>
          <a:p>
            <a:r>
              <a:rPr lang="en-US" sz="1200" dirty="0"/>
              <a:t>Higher abatement levels stabilize prices despite changes in initial allocation.</a:t>
            </a:r>
          </a:p>
          <a:p>
            <a:r>
              <a:rPr lang="en-US" sz="1200" dirty="0"/>
              <a:t>Greater allocations reduce permit prices, while lower allocations stabilize the system under high abatement.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99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7080"/>
            <a:ext cx="3672408" cy="430853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2200" b="1" dirty="0">
                <a:solidFill>
                  <a:srgbClr val="1B18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l-GR" sz="2200" b="1" dirty="0">
              <a:solidFill>
                <a:srgbClr val="1B18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7946"/>
            <a:ext cx="91440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We provided a</a:t>
            </a:r>
            <a:r>
              <a:rPr lang="en-US" dirty="0" smtClean="0">
                <a:solidFill>
                  <a:srgbClr val="F69544"/>
                </a:solidFill>
              </a:rPr>
              <a:t> </a:t>
            </a:r>
            <a:r>
              <a:rPr lang="en-US" b="1" dirty="0" smtClean="0">
                <a:solidFill>
                  <a:srgbClr val="F69544"/>
                </a:solidFill>
              </a:rPr>
              <a:t>model </a:t>
            </a:r>
            <a:r>
              <a:rPr lang="en-US" dirty="0" smtClean="0">
                <a:solidFill>
                  <a:schemeClr val="tx1"/>
                </a:solidFill>
              </a:rPr>
              <a:t>of an ETS including: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564904"/>
            <a:ext cx="91440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2. We conclude that </a:t>
            </a:r>
            <a:r>
              <a:rPr lang="en-US" b="1" dirty="0" smtClean="0">
                <a:solidFill>
                  <a:schemeClr val="tx1"/>
                </a:solidFill>
              </a:rPr>
              <a:t>Leaders</a:t>
            </a:r>
            <a:r>
              <a:rPr lang="en-US" dirty="0" smtClean="0">
                <a:solidFill>
                  <a:schemeClr val="tx1"/>
                </a:solidFill>
              </a:rPr>
              <a:t> control the </a:t>
            </a:r>
            <a:r>
              <a:rPr lang="en-US" b="1" dirty="0" smtClean="0">
                <a:solidFill>
                  <a:schemeClr val="tx1"/>
                </a:solidFill>
              </a:rPr>
              <a:t>overall emission abatement </a:t>
            </a:r>
            <a:r>
              <a:rPr lang="en-US" dirty="0" smtClean="0">
                <a:solidFill>
                  <a:schemeClr val="tx1"/>
                </a:solidFill>
              </a:rPr>
              <a:t>across periods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4880" y="3068961"/>
            <a:ext cx="6696743" cy="3520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</a:t>
            </a:r>
            <a:r>
              <a:rPr lang="en-US" sz="14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Followers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their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 emissions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leading to </a:t>
            </a:r>
            <a:r>
              <a:rPr lang="en-US" sz="14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output product</a:t>
            </a:r>
            <a:endParaRPr lang="el-GR" sz="14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9940" y="3501008"/>
            <a:ext cx="4606627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en-US" sz="14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affect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Followers both in the </a:t>
            </a:r>
            <a:r>
              <a:rPr lang="en-US" sz="14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 and output market</a:t>
            </a:r>
            <a:endParaRPr lang="el-GR" sz="14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5500" y="1124744"/>
            <a:ext cx="4073000" cy="360040"/>
          </a:xfrm>
          <a:prstGeom prst="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Market Power – as </a:t>
            </a:r>
            <a:r>
              <a:rPr lang="en-US" sz="1600" b="1" dirty="0" err="1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Stackelberg</a:t>
            </a:r>
            <a:r>
              <a:rPr lang="en-US" sz="16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  <a:endParaRPr lang="el-GR" sz="16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30" y="1592864"/>
            <a:ext cx="3896043" cy="360040"/>
          </a:xfrm>
          <a:prstGeom prst="rect">
            <a:avLst/>
          </a:prstGeom>
          <a:solidFill>
            <a:srgbClr val="96C4C3"/>
          </a:solidFill>
          <a:ln>
            <a:solidFill>
              <a:srgbClr val="9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1600" b="1" dirty="0" err="1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Intertemporal</a:t>
            </a:r>
            <a:r>
              <a:rPr lang="en-US" sz="16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Trading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2Period Model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6184" y="2082532"/>
            <a:ext cx="4272219" cy="352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Linkage between </a:t>
            </a:r>
            <a:r>
              <a:rPr lang="en-US" sz="16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69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market</a:t>
            </a:r>
            <a:endParaRPr lang="el-GR" sz="16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28" y="1448840"/>
            <a:ext cx="540000" cy="54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3" y="1052736"/>
            <a:ext cx="612000" cy="61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3" y="1952904"/>
            <a:ext cx="612000" cy="612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4005064"/>
            <a:ext cx="91440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We </a:t>
            </a:r>
            <a:r>
              <a:rPr lang="en-US" b="1" dirty="0" smtClean="0">
                <a:solidFill>
                  <a:schemeClr val="tx1"/>
                </a:solidFill>
              </a:rPr>
              <a:t>perform</a:t>
            </a:r>
            <a:r>
              <a:rPr lang="en-US" dirty="0" smtClean="0">
                <a:solidFill>
                  <a:schemeClr val="tx1"/>
                </a:solidFill>
              </a:rPr>
              <a:t> simulations based on realistic data to </a:t>
            </a:r>
            <a:r>
              <a:rPr lang="en-US" b="1" dirty="0" smtClean="0">
                <a:solidFill>
                  <a:schemeClr val="tx1"/>
                </a:solidFill>
              </a:rPr>
              <a:t>test model’s accuracy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88" y="4499595"/>
            <a:ext cx="4543392" cy="360040"/>
          </a:xfrm>
          <a:prstGeom prst="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emissions, banking and price behavior change</a:t>
            </a:r>
            <a:endParaRPr lang="el-GR" sz="16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118" y="4509120"/>
            <a:ext cx="3241270" cy="360040"/>
          </a:xfrm>
          <a:prstGeom prst="rect">
            <a:avLst/>
          </a:prstGeom>
          <a:solidFill>
            <a:srgbClr val="EEEA92"/>
          </a:solidFill>
          <a:ln>
            <a:solidFill>
              <a:srgbClr val="EEE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Variations in Output and Allocation</a:t>
            </a:r>
            <a:endParaRPr lang="el-GR" sz="1600" b="1" dirty="0">
              <a:solidFill>
                <a:srgbClr val="F69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600" y="5229200"/>
            <a:ext cx="7344816" cy="1188072"/>
          </a:xfrm>
          <a:prstGeom prst="rect">
            <a:avLst/>
          </a:prstGeom>
          <a:noFill/>
          <a:ln>
            <a:solidFill>
              <a:srgbClr val="F6954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Future Work: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Welfare Analysis – how different allocation techniques affect welfare?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Efficient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llocation to minimize the effects of market power?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28" name="Picture 6" descr="C:\Users\Τζέλα\AppData\Local\Microsoft\Windows\INetCache\IE\DFVHX42J\30364-2-idea-bulb-transparent-ima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63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Τζέλα\AppData\Local\Microsoft\Windows\INetCache\IE\DFVHX42J\30364-2-idea-bulb-transparent-ima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4932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 animBg="1"/>
      <p:bldP spid="14" grpId="0" animBg="1"/>
      <p:bldP spid="17" grpId="0" animBg="1"/>
      <p:bldP spid="18" grpId="0" animBg="1"/>
      <p:bldP spid="19" grpId="0" animBg="1"/>
      <p:bldP spid="23" grpId="0"/>
      <p:bldP spid="24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2624"/>
            <a:ext cx="9144000" cy="392760"/>
          </a:xfrm>
          <a:prstGeom prst="rect">
            <a:avLst/>
          </a:prstGeom>
          <a:solidFill>
            <a:srgbClr val="1B1834"/>
          </a:solidFill>
          <a:ln>
            <a:solidFill>
              <a:srgbClr val="1B1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554199"/>
            <a:ext cx="360000" cy="306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026" y="6566884"/>
            <a:ext cx="2160240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Angela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Mathioudaki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514181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57" y="6525384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9873" y="6566885"/>
            <a:ext cx="2482941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corelab.ntua.gr/~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TzellaMathioudaki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79402" y="2924944"/>
            <a:ext cx="4912878" cy="2356774"/>
            <a:chOff x="2139039" y="3160450"/>
            <a:chExt cx="4912878" cy="2356774"/>
          </a:xfrm>
        </p:grpSpPr>
        <p:sp>
          <p:nvSpPr>
            <p:cNvPr id="101" name="Rectangle 100"/>
            <p:cNvSpPr/>
            <p:nvPr/>
          </p:nvSpPr>
          <p:spPr>
            <a:xfrm>
              <a:off x="2475054" y="3501008"/>
              <a:ext cx="4193891" cy="1656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b="1" dirty="0">
                  <a:solidFill>
                    <a:srgbClr val="1B18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</a:t>
              </a:r>
              <a:endParaRPr lang="el-GR" sz="4500" b="1" dirty="0">
                <a:solidFill>
                  <a:srgbClr val="1B18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881" y="4833224"/>
              <a:ext cx="631297" cy="612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594" y="4857782"/>
              <a:ext cx="570567" cy="5400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4905224"/>
              <a:ext cx="734400" cy="6120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3239535"/>
              <a:ext cx="667289" cy="4680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203535"/>
              <a:ext cx="540000" cy="5400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157" y="4149080"/>
              <a:ext cx="540000" cy="5400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054" y="4365224"/>
              <a:ext cx="540000" cy="5400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29059"/>
              <a:ext cx="540000" cy="5400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3645024"/>
              <a:ext cx="540000" cy="5400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813" y="4722215"/>
              <a:ext cx="648000" cy="6480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20" y="4719719"/>
              <a:ext cx="612000" cy="6120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3165659"/>
              <a:ext cx="612000" cy="6120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3429000"/>
              <a:ext cx="612000" cy="612000"/>
            </a:xfrm>
            <a:prstGeom prst="rect">
              <a:avLst/>
            </a:prstGeom>
          </p:spPr>
        </p:pic>
        <p:pic>
          <p:nvPicPr>
            <p:cNvPr id="115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998985" y="3574366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280455" y="330031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794509" y="4562586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4790665" y="359484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747694" y="4160142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139039" y="405097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320110" y="5003848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291168" y="472058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813" y="4747581"/>
              <a:ext cx="612000" cy="612000"/>
            </a:xfrm>
            <a:prstGeom prst="rect">
              <a:avLst/>
            </a:prstGeom>
          </p:spPr>
        </p:pic>
        <p:pic>
          <p:nvPicPr>
            <p:cNvPr id="124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5690704" y="3168193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4790665" y="4860314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4130329" y="4766625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960126" y="5236162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207800" y="5150513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334945" y="320102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207801" y="3780971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5089462" y="3160450"/>
              <a:ext cx="257408" cy="26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789233" y="4038434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6334089" y="4581099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332848" y="5154431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775951" y="4650231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4110887" y="3260927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340761" y="3167373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3275142" y="3497326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92" y="3239535"/>
              <a:ext cx="540000" cy="540000"/>
            </a:xfrm>
            <a:prstGeom prst="rect">
              <a:avLst/>
            </a:prstGeom>
          </p:spPr>
        </p:pic>
        <p:pic>
          <p:nvPicPr>
            <p:cNvPr id="140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4845510" y="3332949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31632">
              <a:off x="2809530" y="3858008"/>
              <a:ext cx="174047" cy="18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2" name="Rectangle 141"/>
          <p:cNvSpPr/>
          <p:nvPr/>
        </p:nvSpPr>
        <p:spPr>
          <a:xfrm>
            <a:off x="0" y="980728"/>
            <a:ext cx="9144000" cy="1512168"/>
          </a:xfrm>
          <a:prstGeom prst="rect">
            <a:avLst/>
          </a:prstGeom>
          <a:solidFill>
            <a:srgbClr val="F69544"/>
          </a:solidFill>
          <a:ln>
            <a:solidFill>
              <a:srgbClr val="F79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3" rIns="91405" bIns="45703" rtlCol="0" anchor="ctr"/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l-GR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-27384"/>
            <a:ext cx="2067017" cy="95066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7263158" y="6566887"/>
            <a:ext cx="2482941" cy="276965"/>
          </a:xfrm>
          <a:prstGeom prst="rect">
            <a:avLst/>
          </a:prstGeom>
          <a:noFill/>
        </p:spPr>
        <p:txBody>
          <a:bodyPr wrap="square" lIns="91405" tIns="45703" rIns="91405" bIns="45703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tmathiou@corelab.ntua.gr</a:t>
            </a:r>
            <a:endParaRPr lang="el-G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33229</TotalTime>
  <Words>1322</Words>
  <Application>Microsoft Office PowerPoint</Application>
  <PresentationFormat>On-screen Show (4:3)</PresentationFormat>
  <Paragraphs>221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157</cp:revision>
  <dcterms:created xsi:type="dcterms:W3CDTF">2024-06-18T09:54:40Z</dcterms:created>
  <dcterms:modified xsi:type="dcterms:W3CDTF">2024-11-05T13:21:56Z</dcterms:modified>
</cp:coreProperties>
</file>