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7" r:id="rId6"/>
    <p:sldId id="260" r:id="rId7"/>
    <p:sldId id="261" r:id="rId8"/>
    <p:sldId id="262" r:id="rId9"/>
    <p:sldId id="258" r:id="rId10"/>
    <p:sldId id="265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SemiBold" panose="020B0706030804020204" pitchFamily="3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B7D549"/>
    <a:srgbClr val="FFFAFB"/>
    <a:srgbClr val="339989"/>
    <a:srgbClr val="B8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86369" autoAdjust="0"/>
  </p:normalViewPr>
  <p:slideViewPr>
    <p:cSldViewPr snapToGrid="0">
      <p:cViewPr varScale="1">
        <p:scale>
          <a:sx n="98" d="100"/>
          <a:sy n="98" d="100"/>
        </p:scale>
        <p:origin x="128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355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32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39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suppose since the topic is Carbon Market that the EU ETS is been well explained before. Should I try to present it again?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The Largest Emission Trading System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CO</a:t>
            </a:r>
            <a:r>
              <a:rPr lang="en-US" sz="1100" baseline="-250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, N</a:t>
            </a:r>
            <a:r>
              <a:rPr lang="en-US" sz="1100" baseline="-250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O and PFCs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Cap on GHG emissions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reduction on emissions of 1.74 to 2.2% every year.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Phases I, II, III, IV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Possible problems?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81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suppose since the topic is Carbon Market that the EU ETS is been well explained before. Should I try to present it again?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The Largest Emission Trading System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CO</a:t>
            </a:r>
            <a:r>
              <a:rPr lang="en-US" sz="1100" baseline="-250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, N</a:t>
            </a:r>
            <a:r>
              <a:rPr lang="en-US" sz="1100" baseline="-250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O and PFCs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Cap on GHG emissions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reduction on emissions of 1.74 to 2.2% every year.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Phases I, II, III, IV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Possible problems?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59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j-lt"/>
                <a:ea typeface="Open Sans"/>
                <a:cs typeface="Open Sans"/>
                <a:sym typeface="Open Sans"/>
              </a:rPr>
              <a:t>What is 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0" i="0" dirty="0">
                <a:solidFill>
                  <a:srgbClr val="E8EAED"/>
                </a:solidFill>
                <a:effectLst/>
                <a:latin typeface="+mj-lt"/>
              </a:rPr>
              <a:t>Αντί να μειώνονται οι ρίποι, απλώς μεταφέρονται εκτός του δικτύου. Άρα και ο στόχος δεν επιτυγχάνεται και η ΕΕ </a:t>
            </a:r>
            <a:r>
              <a:rPr lang="el-GR" b="0" i="0" dirty="0" err="1">
                <a:solidFill>
                  <a:srgbClr val="E8EAED"/>
                </a:solidFill>
                <a:effectLst/>
                <a:latin typeface="+mj-lt"/>
              </a:rPr>
              <a:t>αποδυναμόνεται</a:t>
            </a:r>
            <a:r>
              <a:rPr lang="el-GR" b="0" i="0" dirty="0">
                <a:solidFill>
                  <a:srgbClr val="E8EAED"/>
                </a:solidFill>
                <a:effectLst/>
                <a:latin typeface="+mj-lt"/>
              </a:rPr>
              <a:t> συγκριτικά με τους δίπλα «παίκτες».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Για να το διορθώσουμε αυτό: </a:t>
            </a:r>
            <a:r>
              <a:rPr lang="en-US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Grandfathering (</a:t>
            </a:r>
            <a:r>
              <a:rPr lang="el-GR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φάση Ι,ΙΙ</a:t>
            </a:r>
            <a:r>
              <a:rPr lang="en-US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)</a:t>
            </a:r>
            <a:r>
              <a:rPr lang="el-GR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 ή </a:t>
            </a:r>
            <a:r>
              <a:rPr lang="en-US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Benchmark + free</a:t>
            </a:r>
            <a:endParaRPr lang="en-US" sz="1100" dirty="0">
              <a:latin typeface="+mj-lt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+mj-lt"/>
                <a:ea typeface="Open Sans"/>
                <a:cs typeface="Open Sans"/>
                <a:sym typeface="Open Sans"/>
              </a:rPr>
              <a:t>Είναι όμως δίκαιο το σύστημα;</a:t>
            </a:r>
            <a:endParaRPr lang="en-US" sz="1100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510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j-lt"/>
                <a:ea typeface="Open Sans"/>
                <a:cs typeface="Open Sans"/>
                <a:sym typeface="Open Sans"/>
              </a:rPr>
              <a:t>What is 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0" i="0" dirty="0">
                <a:solidFill>
                  <a:srgbClr val="E8EAED"/>
                </a:solidFill>
                <a:effectLst/>
                <a:latin typeface="+mj-lt"/>
              </a:rPr>
              <a:t>Αντί να μειώνονται οι ρίποι, απλώς μεταφέρονται εκτός του δικτύου. Άρα και ο στόχος δεν επιτυγχάνεται και η ΕΕ </a:t>
            </a:r>
            <a:r>
              <a:rPr lang="el-GR" b="0" i="0" dirty="0" err="1">
                <a:solidFill>
                  <a:srgbClr val="E8EAED"/>
                </a:solidFill>
                <a:effectLst/>
                <a:latin typeface="+mj-lt"/>
              </a:rPr>
              <a:t>αποδυναμόνεται</a:t>
            </a:r>
            <a:r>
              <a:rPr lang="el-GR" b="0" i="0" dirty="0">
                <a:solidFill>
                  <a:srgbClr val="E8EAED"/>
                </a:solidFill>
                <a:effectLst/>
                <a:latin typeface="+mj-lt"/>
              </a:rPr>
              <a:t> συγκριτικά με τους δίπλα «παίκτες».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Για να το διορθώσουμε αυτό: </a:t>
            </a:r>
            <a:r>
              <a:rPr lang="en-US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Grandfathering (</a:t>
            </a:r>
            <a:r>
              <a:rPr lang="el-GR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φάση Ι,ΙΙ</a:t>
            </a:r>
            <a:r>
              <a:rPr lang="en-US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)</a:t>
            </a:r>
            <a:r>
              <a:rPr lang="el-GR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 ή </a:t>
            </a:r>
            <a:r>
              <a:rPr lang="en-US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Benchmark + free</a:t>
            </a:r>
            <a:endParaRPr lang="en-US" sz="1100" dirty="0">
              <a:latin typeface="+mj-lt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+mj-lt"/>
                <a:ea typeface="Open Sans"/>
                <a:cs typeface="Open Sans"/>
                <a:sym typeface="Open Sans"/>
              </a:rPr>
              <a:t>Είναι όμως δίκαιο το σύστημα;</a:t>
            </a:r>
            <a:endParaRPr lang="en-US" sz="1100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44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Designed to be fair between sectors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it fair between other Stakeholders?</a:t>
            </a: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Θα εξετάσουμε τι συμβαίνει μεταξύ χωρών</a:t>
            </a:r>
            <a:endParaRPr lang="en-US"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can this be measured? Equals, get Equal. Do they?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Βλέπουμε πως αποτυγχάνει κάπως, επομένως …</a:t>
            </a:r>
            <a:endParaRPr lang="en-US"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47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Παίρνοντας αρκετά δεδομένα για τις χώρες, τις χωρίσαμε σε 3 συστάδες.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Η συστάδες εσωτερικά δείχνουν να εξηγούν καλύτερα το </a:t>
            </a: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allocation, </a:t>
            </a: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όχι όμως αναγκαστικά με βάση το ίδιο δεδομένο.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Το οποίο μας δείχνει ενδιαφέρουσες πληροφορίες, τις οποίες μπορούμε να μελετήσουμε αναλυτικά.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Θα μπορούσαμε να φτιάξουμε κάποιο μοντέλο το οποίο θα μπορούσε να μας βοηθήσει να καταλάβουμε γιατί είναι το </a:t>
            </a: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allocation </a:t>
            </a: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όπως είναι;</a:t>
            </a:r>
          </a:p>
        </p:txBody>
      </p:sp>
    </p:spTree>
    <p:extLst>
      <p:ext uri="{BB962C8B-B14F-4D97-AF65-F5344CB8AC3E}">
        <p14:creationId xmlns:p14="http://schemas.microsoft.com/office/powerpoint/2010/main" val="222023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Αυτή είναι η πρότασή μας για ένα απλό αλλά ευέλικτο πρόβλημα βελτιστοποίησης, το οποίο μπορεί να </a:t>
            </a:r>
            <a:r>
              <a:rPr lang="el-GR" dirty="0" err="1"/>
              <a:t>παραμετροποιηθεί</a:t>
            </a:r>
            <a:r>
              <a:rPr lang="el-GR" dirty="0"/>
              <a:t> σε πολύ μεγάλο βαθμό και να μας δείξει διαφορετικές αναθέσεις ρίπων.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Επεξήγηση του </a:t>
            </a:r>
            <a:r>
              <a:rPr lang="en-US" dirty="0"/>
              <a:t>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Λέμε πως αυτό είναι η πρόταση που θα χρησιμοποιήσουμε στο μέλλον για να συνεχίσουμε την έρευνα σε αυτό.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Ίσως εδώ να πρέπει να δείξουμε και κάποια </a:t>
            </a:r>
            <a:r>
              <a:rPr lang="en-US" dirty="0"/>
              <a:t>allocations </a:t>
            </a:r>
            <a:r>
              <a:rPr lang="el-GR" dirty="0"/>
              <a:t>που προκύπτουν διαφορετικά με αυτό. </a:t>
            </a:r>
          </a:p>
        </p:txBody>
      </p:sp>
    </p:spTree>
    <p:extLst>
      <p:ext uri="{BB962C8B-B14F-4D97-AF65-F5344CB8AC3E}">
        <p14:creationId xmlns:p14="http://schemas.microsoft.com/office/powerpoint/2010/main" val="28391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c55d3b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c55d3b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3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107"/>
            <a:ext cx="9144000" cy="2854757"/>
          </a:xfrm>
          <a:prstGeom prst="rect">
            <a:avLst/>
          </a:prstGeom>
        </p:spPr>
      </p:pic>
      <p:sp>
        <p:nvSpPr>
          <p:cNvPr id="55" name="Google Shape;55;p13"/>
          <p:cNvSpPr txBox="1"/>
          <p:nvPr/>
        </p:nvSpPr>
        <p:spPr>
          <a:xfrm>
            <a:off x="222450" y="2891467"/>
            <a:ext cx="873236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Fair and Efficient Allocation of EU Emission Allowances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2449" y="3788709"/>
            <a:ext cx="71547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DIMOS S. (1), FOTAKIS D. (1), MATHIOUDAKI A. (1) and PAPADOPOULOS K. (1)</a:t>
            </a:r>
            <a:endParaRPr sz="1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Open Sans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2449" y="4527342"/>
            <a:ext cx="809312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. School of Electrical and Computer Engineering, National Technical University of Athens, </a:t>
            </a:r>
            <a:r>
              <a:rPr lang="en-US" sz="1200" dirty="0" err="1">
                <a:latin typeface="Open Sans"/>
                <a:ea typeface="Open Sans"/>
                <a:cs typeface="Open Sans"/>
                <a:sym typeface="Open Sans"/>
              </a:rPr>
              <a:t>Iroon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latin typeface="Open Sans"/>
                <a:ea typeface="Open Sans"/>
                <a:cs typeface="Open Sans"/>
                <a:sym typeface="Open Sans"/>
              </a:rPr>
              <a:t>Polytechniou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9, 15780 Athens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449" y="2405490"/>
            <a:ext cx="1010449" cy="263071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C0C0C"/>
                </a:solidFill>
              </a:rPr>
              <a:t>00077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Demo</a:t>
            </a: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 - “Open Sans Semibold </a:t>
            </a: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28</a:t>
            </a: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8200" y="1752588"/>
            <a:ext cx="7377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Body Text - “Open Sans Regular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565C24-4E24-95EA-4F54-98261D05F586}"/>
              </a:ext>
            </a:extLst>
          </p:cNvPr>
          <p:cNvSpPr txBox="1"/>
          <p:nvPr/>
        </p:nvSpPr>
        <p:spPr>
          <a:xfrm>
            <a:off x="1726809" y="241786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Χρώματα:</a:t>
            </a:r>
            <a:endParaRPr lang="en-US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533903F1-7E5B-8426-A7DD-9281858B582C}"/>
              </a:ext>
            </a:extLst>
          </p:cNvPr>
          <p:cNvSpPr/>
          <p:nvPr/>
        </p:nvSpPr>
        <p:spPr>
          <a:xfrm>
            <a:off x="2210744" y="2775481"/>
            <a:ext cx="409058" cy="1609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29775-328B-85F9-CA26-6E383E456985}"/>
              </a:ext>
            </a:extLst>
          </p:cNvPr>
          <p:cNvSpPr txBox="1"/>
          <p:nvPr/>
        </p:nvSpPr>
        <p:spPr>
          <a:xfrm>
            <a:off x="1726808" y="27754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7D549"/>
                </a:solidFill>
              </a:rPr>
              <a:t>b7d549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1C368-EFC0-FC60-8958-83BB9B5929E9}"/>
              </a:ext>
            </a:extLst>
          </p:cNvPr>
          <p:cNvSpPr txBox="1"/>
          <p:nvPr/>
        </p:nvSpPr>
        <p:spPr>
          <a:xfrm>
            <a:off x="1765885" y="315062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9989"/>
                </a:solidFill>
              </a:rPr>
              <a:t>339989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05909-C730-E8B4-82EB-564195F3DB0C}"/>
              </a:ext>
            </a:extLst>
          </p:cNvPr>
          <p:cNvSpPr txBox="1"/>
          <p:nvPr/>
        </p:nvSpPr>
        <p:spPr>
          <a:xfrm>
            <a:off x="1935803" y="3541935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FAFB"/>
                </a:solidFill>
              </a:rPr>
              <a:t>fffafb</a:t>
            </a:r>
            <a:endParaRPr lang="en-US" b="1" dirty="0">
              <a:solidFill>
                <a:srgbClr val="FFFAF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9A38B-95A1-B90D-F299-D6F5C024CBD1}"/>
              </a:ext>
            </a:extLst>
          </p:cNvPr>
          <p:cNvSpPr txBox="1"/>
          <p:nvPr/>
        </p:nvSpPr>
        <p:spPr>
          <a:xfrm>
            <a:off x="1750254" y="388526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C0C0C"/>
                </a:solidFill>
              </a:rPr>
              <a:t>000000</a:t>
            </a:r>
            <a:endParaRPr lang="en-US" b="1" dirty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7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EU Emission Trading System (ETS)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pic>
        <p:nvPicPr>
          <p:cNvPr id="4" name="Γραφικό 3">
            <a:extLst>
              <a:ext uri="{FF2B5EF4-FFF2-40B4-BE49-F238E27FC236}">
                <a16:creationId xmlns:a16="http://schemas.microsoft.com/office/drawing/2014/main" id="{00694B1C-C605-69C4-D24A-42AAFD95F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8337" y="1754852"/>
            <a:ext cx="526732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EU Emission Trading System (ETS)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4488D073-2580-3A98-AFAE-75BE60E9C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901" y="1788449"/>
            <a:ext cx="4316198" cy="30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Carbon Leakage 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08F24-0A71-D840-B252-8D46E1342290}"/>
              </a:ext>
            </a:extLst>
          </p:cNvPr>
          <p:cNvSpPr txBox="1"/>
          <p:nvPr/>
        </p:nvSpPr>
        <p:spPr>
          <a:xfrm>
            <a:off x="3188677" y="2375877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Minimal </a:t>
            </a:r>
            <a:r>
              <a:rPr lang="el-GR" dirty="0"/>
              <a:t>σχέδιο που το περιγράφει</a:t>
            </a:r>
          </a:p>
        </p:txBody>
      </p:sp>
      <p:pic>
        <p:nvPicPr>
          <p:cNvPr id="4" name="Γραφικό 3">
            <a:extLst>
              <a:ext uri="{FF2B5EF4-FFF2-40B4-BE49-F238E27FC236}">
                <a16:creationId xmlns:a16="http://schemas.microsoft.com/office/drawing/2014/main" id="{7AC442D2-2625-6EE3-13B5-857326547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7030" y="1788449"/>
            <a:ext cx="4729939" cy="30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1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Carbon Leakage 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08F24-0A71-D840-B252-8D46E1342290}"/>
              </a:ext>
            </a:extLst>
          </p:cNvPr>
          <p:cNvSpPr txBox="1"/>
          <p:nvPr/>
        </p:nvSpPr>
        <p:spPr>
          <a:xfrm>
            <a:off x="3188677" y="2375877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Minimal </a:t>
            </a:r>
            <a:r>
              <a:rPr lang="el-GR" dirty="0"/>
              <a:t>σχέδιο που το περιγράφει</a:t>
            </a:r>
          </a:p>
        </p:txBody>
      </p:sp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A8D5F6F1-895A-21AE-0D49-637F85939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7029" y="1792928"/>
            <a:ext cx="4729939" cy="30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Equals treated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Equally?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7429E3F3-065A-A2B8-4536-85FC922C0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710" y="1172926"/>
            <a:ext cx="3634642" cy="36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1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Intel through clustering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3BFF85AE-A7A6-DA35-20D6-746AD9EF2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3" y="1981138"/>
            <a:ext cx="2697366" cy="2381018"/>
          </a:xfrm>
          <a:prstGeom prst="rect">
            <a:avLst/>
          </a:prstGeom>
        </p:spPr>
      </p:pic>
      <p:pic>
        <p:nvPicPr>
          <p:cNvPr id="23" name="Γραφικό 22">
            <a:extLst>
              <a:ext uri="{FF2B5EF4-FFF2-40B4-BE49-F238E27FC236}">
                <a16:creationId xmlns:a16="http://schemas.microsoft.com/office/drawing/2014/main" id="{832C456E-3C3B-19E2-6F02-1DA764F79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6369" y="1788449"/>
            <a:ext cx="4114800" cy="27241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63CE0D-1E6A-7AF8-86B9-57C2E097E013}"/>
              </a:ext>
            </a:extLst>
          </p:cNvPr>
          <p:cNvSpPr txBox="1"/>
          <p:nvPr/>
        </p:nvSpPr>
        <p:spPr>
          <a:xfrm>
            <a:off x="5737860" y="1226820"/>
            <a:ext cx="2637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Αντίστοιχα αυτά θα έπρεπε να </a:t>
            </a:r>
          </a:p>
          <a:p>
            <a:r>
              <a:rPr lang="el-GR" dirty="0"/>
              <a:t>Έρθουν στα χρώματα του </a:t>
            </a:r>
          </a:p>
          <a:p>
            <a:r>
              <a:rPr lang="el-GR" dirty="0"/>
              <a:t>συνεδρίου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General LP to produce allocations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14"/>
              <p:cNvSpPr txBox="1"/>
              <p:nvPr/>
            </p:nvSpPr>
            <p:spPr>
              <a:xfrm>
                <a:off x="2375100" y="1788449"/>
                <a:ext cx="4393800" cy="3682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𝑚𝑎𝑥</m:t>
                      </m:r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𝑖𝑗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𝐺𝐷𝑃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𝐺𝐷𝑃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𝑝𝑝𝑠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Core </a:t>
                </a:r>
                <a:r>
                  <a:rPr lang="en-US" sz="1200" dirty="0" err="1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Contrains</a:t>
                </a:r>
                <a:r>
                  <a:rPr lang="en-US" sz="1200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&lt;1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l-GR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l-GR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𝑖</m:t>
                              </m:r>
                            </m:sub>
                          </m:sSub>
                          <m:r>
                            <a:rPr lang="el-GR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𝑎𝑛𝑑</m:t>
                      </m:r>
                      <m:nary>
                        <m:naryPr>
                          <m:chr m:val="∑"/>
                          <m:ctrlPr>
                            <a:rPr lang="pt-BR" sz="1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l-GR" sz="1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𝑗</m:t>
                              </m:r>
                            </m:sub>
                          </m:sSub>
                          <m:r>
                            <a:rPr lang="el-GR" sz="1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lvl="0"/>
                <a:r>
                  <a:rPr lang="en-US" sz="1200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Example of extras: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′</m:t>
                          </m:r>
                        </m:sup>
                      </m:sSubSup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  <a:sym typeface="Open Sans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l-G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≤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sz="1200" b="0" i="0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where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0.8, 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Open Sans"/>
                                              <a:cs typeface="Open Sans"/>
                                              <a:sym typeface="Open San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Open Sans"/>
                                              <a:cs typeface="Open Sans"/>
                                              <a:sym typeface="Open Sans"/>
                                            </a:rPr>
                                            <m:t>𝐺𝐷𝑃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Open Sans"/>
                                              <a:cs typeface="Open Sans"/>
                                              <a:sym typeface="Open Sans"/>
                                            </a:rPr>
                                            <m:t>𝑝𝑝𝑠</m:t>
                                          </m:r>
                                        </m:sup>
                                      </m:sSup>
                                    </m:e>
                                  </m:acc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𝐺𝐷𝑃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𝑝𝑝𝑠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lvl="0"/>
                <a:endParaRPr lang="el-GR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64" name="Google Shape;6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00" y="1788449"/>
                <a:ext cx="4393800" cy="3682132"/>
              </a:xfrm>
              <a:prstGeom prst="rect">
                <a:avLst/>
              </a:prstGeom>
              <a:blipFill>
                <a:blip r:embed="rId3"/>
                <a:stretch>
                  <a:fillRect l="-1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22450" y="2931750"/>
            <a:ext cx="71547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dirty="0">
                <a:latin typeface="Open Sans SemiBold"/>
                <a:ea typeface="Open Sans SemiBold"/>
                <a:cs typeface="Open Sans SemiBold"/>
                <a:sym typeface="Open Sans SemiBold"/>
              </a:rPr>
              <a:t>Thank you for your attention!</a:t>
            </a:r>
            <a:endParaRPr sz="20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22450" y="3482350"/>
            <a:ext cx="89215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First Name Last Name of Presenting Author -&gt; only your name - “Open Sans Semibold 1</a:t>
            </a:r>
            <a:r>
              <a:rPr lang="en-US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5</a:t>
            </a:r>
            <a:r>
              <a:rPr lang="el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15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22450" y="3767125"/>
            <a:ext cx="71547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name@address.com -&gt; only your email address - “Open Sans Regular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22450" y="4394950"/>
            <a:ext cx="552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dirty="0">
                <a:latin typeface="Open Sans"/>
                <a:ea typeface="Open Sans"/>
                <a:cs typeface="Open Sans"/>
                <a:sym typeface="Open Sans"/>
              </a:rPr>
              <a:t>*Please keep this slide on display to allow int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l" sz="1000">
                <a:latin typeface="Open Sans"/>
                <a:ea typeface="Open Sans"/>
                <a:cs typeface="Open Sans"/>
                <a:sym typeface="Open Sans"/>
              </a:rPr>
              <a:t>rested colleagues to note your email address. </a:t>
            </a:r>
            <a:r>
              <a:rPr lang="el" sz="1000" dirty="0">
                <a:latin typeface="Open Sans"/>
                <a:ea typeface="Open Sans"/>
                <a:cs typeface="Open Sans"/>
                <a:sym typeface="Open Sans"/>
              </a:rPr>
              <a:t>You will have 3min for live Q&amp;As.</a:t>
            </a: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107"/>
            <a:ext cx="9144000" cy="28547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636</Words>
  <Application>Microsoft Office PowerPoint</Application>
  <PresentationFormat>Προβολή στην οθόνη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5" baseType="lpstr">
      <vt:lpstr>Open Sans</vt:lpstr>
      <vt:lpstr>Cambria Math</vt:lpstr>
      <vt:lpstr>Open Sans SemiBold</vt:lpstr>
      <vt:lpstr>Arial</vt:lpstr>
      <vt:lpstr>Simple Light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Κωνσταντίνος</cp:lastModifiedBy>
  <cp:revision>26</cp:revision>
  <dcterms:modified xsi:type="dcterms:W3CDTF">2023-08-20T16:39:50Z</dcterms:modified>
</cp:coreProperties>
</file>