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3"/>
  </p:notesMasterIdLst>
  <p:sldIdLst>
    <p:sldId id="256" r:id="rId2"/>
    <p:sldId id="259" r:id="rId3"/>
    <p:sldId id="258" r:id="rId4"/>
    <p:sldId id="260" r:id="rId5"/>
    <p:sldId id="262" r:id="rId6"/>
    <p:sldId id="263" r:id="rId7"/>
    <p:sldId id="264" r:id="rId8"/>
    <p:sldId id="296" r:id="rId9"/>
    <p:sldId id="267" r:id="rId10"/>
    <p:sldId id="283" r:id="rId11"/>
    <p:sldId id="265" r:id="rId12"/>
    <p:sldId id="266" r:id="rId13"/>
    <p:sldId id="284" r:id="rId14"/>
    <p:sldId id="268" r:id="rId15"/>
    <p:sldId id="285" r:id="rId16"/>
    <p:sldId id="269" r:id="rId17"/>
    <p:sldId id="270" r:id="rId18"/>
    <p:sldId id="271" r:id="rId19"/>
    <p:sldId id="272" r:id="rId20"/>
    <p:sldId id="286" r:id="rId21"/>
    <p:sldId id="287" r:id="rId22"/>
    <p:sldId id="289" r:id="rId23"/>
    <p:sldId id="273" r:id="rId24"/>
    <p:sldId id="274" r:id="rId25"/>
    <p:sldId id="275" r:id="rId26"/>
    <p:sldId id="276" r:id="rId27"/>
    <p:sldId id="277" r:id="rId28"/>
    <p:sldId id="300" r:id="rId29"/>
    <p:sldId id="278" r:id="rId30"/>
    <p:sldId id="290" r:id="rId31"/>
    <p:sldId id="279" r:id="rId32"/>
    <p:sldId id="280" r:id="rId33"/>
    <p:sldId id="301" r:id="rId34"/>
    <p:sldId id="291" r:id="rId35"/>
    <p:sldId id="292" r:id="rId36"/>
    <p:sldId id="281" r:id="rId37"/>
    <p:sldId id="293" r:id="rId38"/>
    <p:sldId id="294" r:id="rId39"/>
    <p:sldId id="295"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1C0"/>
    <a:srgbClr val="32A02A"/>
    <a:srgbClr val="D72F26"/>
    <a:srgbClr val="CC0000"/>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Μεσαίο στυλ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5" d="100"/>
          <a:sy n="75" d="100"/>
        </p:scale>
        <p:origin x="81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Light" panose="020F0502020204030204" pitchFamily="2" charset="-79"/>
              </a:defRPr>
            </a:lvl1pPr>
          </a:lstStyle>
          <a:p>
            <a:endParaRPr lang="en-US"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Light" panose="020F0502020204030204" pitchFamily="2" charset="-79"/>
              </a:defRPr>
            </a:lvl1pPr>
          </a:lstStyle>
          <a:p>
            <a:fld id="{0F18141F-A1E1-41D1-A9B0-569FAF5C8607}" type="datetimeFigureOut">
              <a:rPr lang="en-US" smtClean="0"/>
              <a:pPr/>
              <a:t>12/3/2024</a:t>
            </a:fld>
            <a:endParaRPr lang="en-US"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Light" panose="020F0502020204030204" pitchFamily="2" charset="-79"/>
              </a:defRPr>
            </a:lvl1pPr>
          </a:lstStyle>
          <a:p>
            <a:endParaRPr lang="en-US"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Light" panose="020F0502020204030204" pitchFamily="2" charset="-79"/>
              </a:defRPr>
            </a:lvl1pPr>
          </a:lstStyle>
          <a:p>
            <a:fld id="{DE6F09E7-9F07-408F-B0F7-9B2F1144C6D8}" type="slidenum">
              <a:rPr lang="en-US" smtClean="0"/>
              <a:pPr/>
              <a:t>‹#›</a:t>
            </a:fld>
            <a:endParaRPr lang="en-US" dirty="0"/>
          </a:p>
        </p:txBody>
      </p:sp>
    </p:spTree>
    <p:extLst>
      <p:ext uri="{BB962C8B-B14F-4D97-AF65-F5344CB8AC3E}">
        <p14:creationId xmlns:p14="http://schemas.microsoft.com/office/powerpoint/2010/main" val="358209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Light" panose="020F0502020204030204" pitchFamily="2" charset="-79"/>
        <a:ea typeface="+mn-ea"/>
        <a:cs typeface="+mn-cs"/>
      </a:defRPr>
    </a:lvl1pPr>
    <a:lvl2pPr marL="457200" algn="l" defTabSz="914400" rtl="0" eaLnBrk="1" latinLnBrk="0" hangingPunct="1">
      <a:defRPr sz="1200" kern="1200">
        <a:solidFill>
          <a:schemeClr val="tx1"/>
        </a:solidFill>
        <a:latin typeface="Heebo Light" panose="020F0502020204030204" pitchFamily="2" charset="-79"/>
        <a:ea typeface="+mn-ea"/>
        <a:cs typeface="+mn-cs"/>
      </a:defRPr>
    </a:lvl2pPr>
    <a:lvl3pPr marL="914400" algn="l" defTabSz="914400" rtl="0" eaLnBrk="1" latinLnBrk="0" hangingPunct="1">
      <a:defRPr sz="1200" kern="1200">
        <a:solidFill>
          <a:schemeClr val="tx1"/>
        </a:solidFill>
        <a:latin typeface="Heebo Light" panose="020F0502020204030204" pitchFamily="2" charset="-79"/>
        <a:ea typeface="+mn-ea"/>
        <a:cs typeface="+mn-cs"/>
      </a:defRPr>
    </a:lvl3pPr>
    <a:lvl4pPr marL="1371600" algn="l" defTabSz="914400" rtl="0" eaLnBrk="1" latinLnBrk="0" hangingPunct="1">
      <a:defRPr sz="1200" kern="1200">
        <a:solidFill>
          <a:schemeClr val="tx1"/>
        </a:solidFill>
        <a:latin typeface="Heebo Light" panose="020F0502020204030204" pitchFamily="2" charset="-79"/>
        <a:ea typeface="+mn-ea"/>
        <a:cs typeface="+mn-cs"/>
      </a:defRPr>
    </a:lvl4pPr>
    <a:lvl5pPr marL="1828800" algn="l" defTabSz="914400" rtl="0" eaLnBrk="1" latinLnBrk="0" hangingPunct="1">
      <a:defRPr sz="1200" kern="1200">
        <a:solidFill>
          <a:schemeClr val="tx1"/>
        </a:solidFill>
        <a:latin typeface="Heebo Light" panose="020F0502020204030204"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DE6F09E7-9F07-408F-B0F7-9B2F1144C6D8}" type="slidenum">
              <a:rPr lang="en-US" smtClean="0"/>
              <a:t>1</a:t>
            </a:fld>
            <a:endParaRPr lang="en-US"/>
          </a:p>
        </p:txBody>
      </p:sp>
    </p:spTree>
    <p:extLst>
      <p:ext uri="{BB962C8B-B14F-4D97-AF65-F5344CB8AC3E}">
        <p14:creationId xmlns:p14="http://schemas.microsoft.com/office/powerpoint/2010/main" val="367125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84638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7641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335864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305523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42450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8763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41EBE0E-46F1-4465-82F9-9D674364B9F2}"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99739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41EBE0E-46F1-4465-82F9-9D674364B9F2}"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5596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EBE0E-46F1-4465-82F9-9D674364B9F2}"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74293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18466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2604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B41EBE0E-46F1-4465-82F9-9D674364B9F2}" type="datetimeFigureOut">
              <a:rPr lang="en-US" smtClean="0"/>
              <a:pPr/>
              <a:t>12/3/2024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Abad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C9665F24-3F61-4419-8200-01701C8A0103}"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280643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Heebo Light" panose="020F0502020204030204" pitchFamily="2" charset="-79"/>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Heebo Light" panose="020F0502020204030204" pitchFamily="2" charset="-79"/>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Heebo Light" panose="020F0502020204030204" pitchFamily="2" charset="-79"/>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Heebo Light" panose="020F0502020204030204" pitchFamily="2" charset="-79"/>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3C9F39-AF78-3F8E-ACCD-CD6E20921BAA}"/>
              </a:ext>
            </a:extLst>
          </p:cNvPr>
          <p:cNvSpPr>
            <a:spLocks noGrp="1"/>
          </p:cNvSpPr>
          <p:nvPr>
            <p:ph type="ctrTitle"/>
          </p:nvPr>
        </p:nvSpPr>
        <p:spPr/>
        <p:txBody>
          <a:bodyPr>
            <a:normAutofit fontScale="90000"/>
          </a:bodyPr>
          <a:lstStyle/>
          <a:p>
            <a:r>
              <a:rPr lang="el-GR" b="1" dirty="0" err="1">
                <a:latin typeface="Georgia" panose="02040502050405020303" pitchFamily="18" charset="0"/>
              </a:rPr>
              <a:t>Αποδοτικη</a:t>
            </a:r>
            <a:r>
              <a:rPr lang="el-GR" b="1" dirty="0">
                <a:latin typeface="Georgia" panose="02040502050405020303" pitchFamily="18" charset="0"/>
              </a:rPr>
              <a:t> </a:t>
            </a:r>
            <a:r>
              <a:rPr lang="el-GR" b="1" dirty="0" err="1">
                <a:latin typeface="Georgia" panose="02040502050405020303" pitchFamily="18" charset="0"/>
              </a:rPr>
              <a:t>εξισορροπηση</a:t>
            </a:r>
            <a:r>
              <a:rPr lang="el-GR" b="1" dirty="0">
                <a:latin typeface="Georgia" panose="02040502050405020303" pitchFamily="18" charset="0"/>
              </a:rPr>
              <a:t> </a:t>
            </a:r>
            <a:r>
              <a:rPr lang="el-GR" b="1" dirty="0" err="1">
                <a:latin typeface="Georgia" panose="02040502050405020303" pitchFamily="18" charset="0"/>
              </a:rPr>
              <a:t>αδειων</a:t>
            </a:r>
            <a:r>
              <a:rPr lang="el-GR" b="1" dirty="0">
                <a:latin typeface="Georgia" panose="02040502050405020303" pitchFamily="18" charset="0"/>
              </a:rPr>
              <a:t> </a:t>
            </a:r>
            <a:r>
              <a:rPr lang="el-GR" b="1" dirty="0" err="1">
                <a:latin typeface="Georgia" panose="02040502050405020303" pitchFamily="18" charset="0"/>
              </a:rPr>
              <a:t>εκπομπης</a:t>
            </a:r>
            <a:r>
              <a:rPr lang="el-GR" b="1" dirty="0">
                <a:latin typeface="Georgia" panose="02040502050405020303" pitchFamily="18" charset="0"/>
              </a:rPr>
              <a:t> </a:t>
            </a:r>
            <a:r>
              <a:rPr lang="el-GR" b="1" dirty="0" err="1">
                <a:latin typeface="Georgia" panose="02040502050405020303" pitchFamily="18" charset="0"/>
              </a:rPr>
              <a:t>ϱυπων</a:t>
            </a:r>
            <a:r>
              <a:rPr lang="el-GR" b="1" dirty="0">
                <a:latin typeface="Georgia" panose="02040502050405020303" pitchFamily="18" charset="0"/>
              </a:rPr>
              <a:t> του </a:t>
            </a:r>
            <a:r>
              <a:rPr lang="el-GR" b="1" dirty="0" err="1">
                <a:latin typeface="Georgia" panose="02040502050405020303" pitchFamily="18" charset="0"/>
              </a:rPr>
              <a:t>ϑερμοκυπιου</a:t>
            </a:r>
            <a:r>
              <a:rPr lang="el-GR" b="1" dirty="0">
                <a:latin typeface="Georgia" panose="02040502050405020303" pitchFamily="18" charset="0"/>
              </a:rPr>
              <a:t> στον </a:t>
            </a:r>
            <a:r>
              <a:rPr lang="el-GR" b="1" dirty="0" err="1">
                <a:latin typeface="Georgia" panose="02040502050405020303" pitchFamily="18" charset="0"/>
              </a:rPr>
              <a:t>μηχανισμο</a:t>
            </a:r>
            <a:r>
              <a:rPr lang="el-GR" b="1" dirty="0">
                <a:latin typeface="Georgia" panose="02040502050405020303" pitchFamily="18" charset="0"/>
              </a:rPr>
              <a:t> EU-ETS</a:t>
            </a:r>
            <a:endParaRPr lang="en-US" b="1" dirty="0">
              <a:latin typeface="Georgia" panose="02040502050405020303" pitchFamily="18" charset="0"/>
            </a:endParaRPr>
          </a:p>
        </p:txBody>
      </p:sp>
      <p:sp>
        <p:nvSpPr>
          <p:cNvPr id="3" name="Υπότιτλος 2">
            <a:extLst>
              <a:ext uri="{FF2B5EF4-FFF2-40B4-BE49-F238E27FC236}">
                <a16:creationId xmlns:a16="http://schemas.microsoft.com/office/drawing/2014/main" id="{94959407-3E0A-0486-0F4E-713D81D355B4}"/>
              </a:ext>
            </a:extLst>
          </p:cNvPr>
          <p:cNvSpPr>
            <a:spLocks noGrp="1"/>
          </p:cNvSpPr>
          <p:nvPr>
            <p:ph type="subTitle" idx="1"/>
          </p:nvPr>
        </p:nvSpPr>
        <p:spPr/>
        <p:txBody>
          <a:bodyPr>
            <a:normAutofit/>
          </a:bodyPr>
          <a:lstStyle/>
          <a:p>
            <a:r>
              <a:rPr lang="el-GR" sz="1400" dirty="0" err="1">
                <a:latin typeface="Georgia" panose="02040502050405020303" pitchFamily="18" charset="0"/>
              </a:rPr>
              <a:t>Κωνσταντινοσ</a:t>
            </a:r>
            <a:r>
              <a:rPr lang="el-GR" sz="1400" dirty="0">
                <a:latin typeface="Helvetica" pitchFamily="2" charset="0"/>
              </a:rPr>
              <a:t> </a:t>
            </a:r>
            <a:r>
              <a:rPr lang="el-GR" sz="1400" dirty="0" err="1">
                <a:latin typeface="Helvetica" pitchFamily="2" charset="0"/>
              </a:rPr>
              <a:t>παπαδοπουλοσ</a:t>
            </a:r>
            <a:endParaRPr lang="en-US" sz="1400" dirty="0">
              <a:latin typeface="Helvetica" pitchFamily="2" charset="0"/>
            </a:endParaRPr>
          </a:p>
        </p:txBody>
      </p:sp>
      <p:sp>
        <p:nvSpPr>
          <p:cNvPr id="4" name="TextBox 3">
            <a:extLst>
              <a:ext uri="{FF2B5EF4-FFF2-40B4-BE49-F238E27FC236}">
                <a16:creationId xmlns:a16="http://schemas.microsoft.com/office/drawing/2014/main" id="{91DD65CE-0802-A9D7-A1F3-D75E57400A43}"/>
              </a:ext>
            </a:extLst>
          </p:cNvPr>
          <p:cNvSpPr txBox="1"/>
          <p:nvPr/>
        </p:nvSpPr>
        <p:spPr>
          <a:xfrm>
            <a:off x="2490987" y="3960120"/>
            <a:ext cx="7173956" cy="1477328"/>
          </a:xfrm>
          <a:prstGeom prst="rect">
            <a:avLst/>
          </a:prstGeom>
          <a:noFill/>
        </p:spPr>
        <p:txBody>
          <a:bodyPr wrap="square" rtlCol="0">
            <a:spAutoFit/>
          </a:bodyPr>
          <a:lstStyle/>
          <a:p>
            <a:r>
              <a:rPr lang="el-GR" dirty="0">
                <a:solidFill>
                  <a:schemeClr val="bg1"/>
                </a:solidFill>
                <a:latin typeface="Georgia" panose="02040502050405020303" pitchFamily="18" charset="0"/>
              </a:rPr>
              <a:t>Επιβλέπων : ∆</a:t>
            </a:r>
            <a:r>
              <a:rPr lang="el-GR" dirty="0" err="1">
                <a:solidFill>
                  <a:schemeClr val="bg1"/>
                </a:solidFill>
                <a:latin typeface="Georgia" panose="02040502050405020303" pitchFamily="18" charset="0"/>
              </a:rPr>
              <a:t>ημήτριος</a:t>
            </a:r>
            <a:r>
              <a:rPr lang="el-GR" dirty="0">
                <a:solidFill>
                  <a:schemeClr val="bg1"/>
                </a:solidFill>
                <a:latin typeface="Georgia" panose="02040502050405020303" pitchFamily="18" charset="0"/>
              </a:rPr>
              <a:t> </a:t>
            </a:r>
            <a:r>
              <a:rPr lang="el-GR" dirty="0" err="1">
                <a:solidFill>
                  <a:schemeClr val="bg1"/>
                </a:solidFill>
                <a:latin typeface="Georgia" panose="02040502050405020303" pitchFamily="18" charset="0"/>
              </a:rPr>
              <a:t>Φωτάκης</a:t>
            </a:r>
            <a:r>
              <a:rPr lang="el-GR" dirty="0">
                <a:solidFill>
                  <a:schemeClr val="bg1"/>
                </a:solidFill>
                <a:latin typeface="Georgia" panose="02040502050405020303" pitchFamily="18" charset="0"/>
              </a:rPr>
              <a:t>, Καθηγητής ΕΜΠ</a:t>
            </a:r>
            <a:endParaRPr lang="en-US" dirty="0">
              <a:solidFill>
                <a:schemeClr val="bg1"/>
              </a:solidFill>
              <a:latin typeface="Georgia" panose="02040502050405020303" pitchFamily="18" charset="0"/>
            </a:endParaRPr>
          </a:p>
          <a:p>
            <a:endParaRPr lang="el-GR" dirty="0">
              <a:solidFill>
                <a:schemeClr val="bg1"/>
              </a:solidFill>
              <a:latin typeface="Georgia" panose="02040502050405020303" pitchFamily="18" charset="0"/>
            </a:endParaRPr>
          </a:p>
          <a:p>
            <a:r>
              <a:rPr lang="el-GR" dirty="0" err="1">
                <a:solidFill>
                  <a:schemeClr val="bg1"/>
                </a:solidFill>
                <a:latin typeface="Georgia" panose="02040502050405020303" pitchFamily="18" charset="0"/>
              </a:rPr>
              <a:t>Συνεπιβλέποντες</a:t>
            </a:r>
            <a:r>
              <a:rPr lang="el-GR" dirty="0">
                <a:solidFill>
                  <a:schemeClr val="bg1"/>
                </a:solidFill>
                <a:latin typeface="Georgia" panose="02040502050405020303" pitchFamily="18" charset="0"/>
              </a:rPr>
              <a:t>:</a:t>
            </a:r>
          </a:p>
          <a:p>
            <a:r>
              <a:rPr lang="el-GR" dirty="0">
                <a:solidFill>
                  <a:schemeClr val="bg1"/>
                </a:solidFill>
                <a:latin typeface="Georgia" panose="02040502050405020303" pitchFamily="18" charset="0"/>
              </a:rPr>
              <a:t>Αγγελική Μαθιουδάκη</a:t>
            </a:r>
          </a:p>
          <a:p>
            <a:r>
              <a:rPr lang="el-GR" dirty="0">
                <a:solidFill>
                  <a:schemeClr val="bg1"/>
                </a:solidFill>
                <a:latin typeface="Georgia" panose="02040502050405020303" pitchFamily="18" charset="0"/>
              </a:rPr>
              <a:t>Σωτήριος Δήμος</a:t>
            </a:r>
          </a:p>
        </p:txBody>
      </p:sp>
      <p:pic>
        <p:nvPicPr>
          <p:cNvPr id="7" name="Εικόνα 6" descr="Εικόνα που περιέχει κείμενο, σύμβολο, έμβλημα, εμπρόσθια όψη&#10;&#10;Περιγραφή που δημιουργήθηκε αυτόματα">
            <a:extLst>
              <a:ext uri="{FF2B5EF4-FFF2-40B4-BE49-F238E27FC236}">
                <a16:creationId xmlns:a16="http://schemas.microsoft.com/office/drawing/2014/main" id="{6E652212-59EA-6C96-3871-EA71FBFF8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43" y="3760206"/>
            <a:ext cx="1617092" cy="1600159"/>
          </a:xfrm>
          <a:prstGeom prst="rect">
            <a:avLst/>
          </a:prstGeom>
        </p:spPr>
      </p:pic>
      <p:sp>
        <p:nvSpPr>
          <p:cNvPr id="8" name="Υπότιτλος 2">
            <a:extLst>
              <a:ext uri="{FF2B5EF4-FFF2-40B4-BE49-F238E27FC236}">
                <a16:creationId xmlns:a16="http://schemas.microsoft.com/office/drawing/2014/main" id="{F0A7D861-6197-6B6D-1C4D-5FC873C91C29}"/>
              </a:ext>
            </a:extLst>
          </p:cNvPr>
          <p:cNvSpPr txBox="1">
            <a:spLocks/>
          </p:cNvSpPr>
          <p:nvPr/>
        </p:nvSpPr>
        <p:spPr>
          <a:xfrm>
            <a:off x="599227" y="5704471"/>
            <a:ext cx="10993546" cy="59032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l-GR" sz="1400" dirty="0" err="1">
                <a:solidFill>
                  <a:schemeClr val="bg1"/>
                </a:solidFill>
                <a:latin typeface="Georgia" panose="02040502050405020303" pitchFamily="18" charset="0"/>
              </a:rPr>
              <a:t>Εθνικο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Μετσοβιο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Πολυτεχνειο</a:t>
            </a:r>
            <a:endParaRPr lang="el-GR" sz="1400" dirty="0">
              <a:solidFill>
                <a:schemeClr val="bg1"/>
              </a:solidFill>
              <a:latin typeface="Georgia" panose="02040502050405020303" pitchFamily="18" charset="0"/>
            </a:endParaRPr>
          </a:p>
          <a:p>
            <a:r>
              <a:rPr lang="el-GR" sz="1400" dirty="0" err="1">
                <a:solidFill>
                  <a:schemeClr val="bg1"/>
                </a:solidFill>
                <a:latin typeface="Georgia" panose="02040502050405020303" pitchFamily="18" charset="0"/>
              </a:rPr>
              <a:t>Σχολη</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Ηλεκτρολογων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Μηχανικων</a:t>
            </a:r>
            <a:r>
              <a:rPr lang="en-US" sz="1400" dirty="0">
                <a:solidFill>
                  <a:schemeClr val="bg1"/>
                </a:solidFill>
                <a:latin typeface="Georgia" panose="02040502050405020303" pitchFamily="18" charset="0"/>
              </a:rPr>
              <a:t> </a:t>
            </a:r>
            <a:r>
              <a:rPr lang="el-GR" sz="1400" dirty="0">
                <a:solidFill>
                  <a:schemeClr val="bg1"/>
                </a:solidFill>
                <a:latin typeface="Georgia" panose="02040502050405020303" pitchFamily="18" charset="0"/>
              </a:rPr>
              <a:t>και </a:t>
            </a:r>
            <a:r>
              <a:rPr lang="el-GR" sz="1400" dirty="0" err="1">
                <a:solidFill>
                  <a:schemeClr val="bg1"/>
                </a:solidFill>
                <a:latin typeface="Georgia" panose="02040502050405020303" pitchFamily="18" charset="0"/>
              </a:rPr>
              <a:t>Μηχανικων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Υπολογιστων</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1254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D41951-2723-3037-ED11-F3F889FF75CA}"/>
              </a:ext>
            </a:extLst>
          </p:cNvPr>
          <p:cNvSpPr>
            <a:spLocks noGrp="1"/>
          </p:cNvSpPr>
          <p:nvPr>
            <p:ph type="title"/>
          </p:nvPr>
        </p:nvSpPr>
        <p:spPr/>
        <p:txBody>
          <a:bodyPr/>
          <a:lstStyle/>
          <a:p>
            <a:r>
              <a:rPr lang="el-GR" dirty="0" err="1"/>
              <a:t>Πηγεσ</a:t>
            </a:r>
            <a:r>
              <a:rPr lang="el-GR" dirty="0"/>
              <a:t> </a:t>
            </a:r>
            <a:r>
              <a:rPr lang="el-GR" dirty="0" err="1">
                <a:latin typeface="Georgia" panose="02040502050405020303" pitchFamily="18" charset="0"/>
              </a:rPr>
              <a:t>Δεδομενων</a:t>
            </a:r>
            <a:endParaRPr lang="en-US" dirty="0">
              <a:latin typeface="Georgia" panose="02040502050405020303" pitchFamily="18" charset="0"/>
            </a:endParaRPr>
          </a:p>
        </p:txBody>
      </p:sp>
      <p:graphicFrame>
        <p:nvGraphicFramePr>
          <p:cNvPr id="5" name="Θέση περιεχομένου 4">
            <a:extLst>
              <a:ext uri="{FF2B5EF4-FFF2-40B4-BE49-F238E27FC236}">
                <a16:creationId xmlns:a16="http://schemas.microsoft.com/office/drawing/2014/main" id="{4E3D359A-8640-051E-974A-5E2E0D4DF7E1}"/>
              </a:ext>
            </a:extLst>
          </p:cNvPr>
          <p:cNvGraphicFramePr>
            <a:graphicFrameLocks noGrp="1"/>
          </p:cNvGraphicFramePr>
          <p:nvPr>
            <p:ph sz="half" idx="1"/>
            <p:extLst>
              <p:ext uri="{D42A27DB-BD31-4B8C-83A1-F6EECF244321}">
                <p14:modId xmlns:p14="http://schemas.microsoft.com/office/powerpoint/2010/main" val="3641229166"/>
              </p:ext>
            </p:extLst>
          </p:nvPr>
        </p:nvGraphicFramePr>
        <p:xfrm>
          <a:off x="581025" y="2227263"/>
          <a:ext cx="5422900" cy="330708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70840">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370840">
                <a:tc>
                  <a:txBody>
                    <a:bodyPr/>
                    <a:lstStyle/>
                    <a:p>
                      <a:r>
                        <a:rPr lang="el-GR" dirty="0">
                          <a:latin typeface="Georgia" panose="02040502050405020303" pitchFamily="18" charset="0"/>
                        </a:rPr>
                        <a:t>Πληθωρισμός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46274608"/>
                  </a:ext>
                </a:extLst>
              </a:tr>
              <a:tr h="370840">
                <a:tc>
                  <a:txBody>
                    <a:bodyPr/>
                    <a:lstStyle/>
                    <a:p>
                      <a:r>
                        <a:rPr lang="el-GR" dirty="0">
                          <a:latin typeface="Georgia" panose="02040502050405020303" pitchFamily="18" charset="0"/>
                        </a:rPr>
                        <a:t>Πληθυσμός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226850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Αγροτικής παραγωγής στο ΑΕΠ</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Βιομηχανίας στο ΑΕΠ</a:t>
                      </a:r>
                      <a:r>
                        <a:rPr lang="en-US" dirty="0">
                          <a:latin typeface="Georgia" panose="02040502050405020303" pitchFamily="18" charset="0"/>
                        </a:rPr>
                        <a:t> (Industry)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00927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Παραγωγής  στο ΑΕΠ (</a:t>
                      </a:r>
                      <a:r>
                        <a:rPr lang="en-US" dirty="0">
                          <a:latin typeface="Georgia" panose="02040502050405020303" pitchFamily="18" charset="0"/>
                        </a:rPr>
                        <a:t>Manufacturing)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1619288542"/>
                  </a:ext>
                </a:extLst>
              </a:tr>
            </a:tbl>
          </a:graphicData>
        </a:graphic>
      </p:graphicFrame>
      <p:graphicFrame>
        <p:nvGraphicFramePr>
          <p:cNvPr id="6" name="Θέση περιεχομένου 4">
            <a:extLst>
              <a:ext uri="{FF2B5EF4-FFF2-40B4-BE49-F238E27FC236}">
                <a16:creationId xmlns:a16="http://schemas.microsoft.com/office/drawing/2014/main" id="{2F567F98-8212-4506-F184-F2D60915356A}"/>
              </a:ext>
            </a:extLst>
          </p:cNvPr>
          <p:cNvGraphicFramePr>
            <a:graphicFrameLocks/>
          </p:cNvGraphicFramePr>
          <p:nvPr>
            <p:extLst>
              <p:ext uri="{D42A27DB-BD31-4B8C-83A1-F6EECF244321}">
                <p14:modId xmlns:p14="http://schemas.microsoft.com/office/powerpoint/2010/main" val="2881226806"/>
              </p:ext>
            </p:extLst>
          </p:nvPr>
        </p:nvGraphicFramePr>
        <p:xfrm>
          <a:off x="6188163" y="2227264"/>
          <a:ext cx="5422900" cy="3074183"/>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30589">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578530">
                <a:tc>
                  <a:txBody>
                    <a:bodyPr/>
                    <a:lstStyle/>
                    <a:p>
                      <a:r>
                        <a:rPr lang="el-GR" dirty="0">
                          <a:latin typeface="Georgia" panose="02040502050405020303" pitchFamily="18" charset="0"/>
                        </a:rPr>
                        <a:t>Εκπομπές ρύπων</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46274608"/>
                  </a:ext>
                </a:extLst>
              </a:tr>
              <a:tr h="578530">
                <a:tc>
                  <a:txBody>
                    <a:bodyPr/>
                    <a:lstStyle/>
                    <a:p>
                      <a:r>
                        <a:rPr lang="el-GR" dirty="0">
                          <a:latin typeface="Georgia" panose="02040502050405020303" pitchFamily="18" charset="0"/>
                        </a:rPr>
                        <a:t>Δωρεάν άδειες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226850136"/>
                  </a:ext>
                </a:extLst>
              </a:tr>
              <a:tr h="578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Συνολική κατανάλωση ενέργειας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Eurostat</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30589">
                <a:tc>
                  <a:txBody>
                    <a:bodyPr/>
                    <a:lstStyle/>
                    <a:p>
                      <a:r>
                        <a:rPr lang="en-US" dirty="0">
                          <a:latin typeface="Georgia" panose="02040502050405020303" pitchFamily="18" charset="0"/>
                        </a:rPr>
                        <a:t>Energy Intensity </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3009276888"/>
                  </a:ext>
                </a:extLst>
              </a:tr>
              <a:tr h="4224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Συντελεστής </a:t>
                      </a:r>
                      <a:r>
                        <a:rPr lang="en-US" dirty="0">
                          <a:latin typeface="Georgia" panose="02040502050405020303" pitchFamily="18" charset="0"/>
                        </a:rPr>
                        <a:t>PPS</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1619288542"/>
                  </a:ext>
                </a:extLst>
              </a:tr>
            </a:tbl>
          </a:graphicData>
        </a:graphic>
      </p:graphicFrame>
    </p:spTree>
    <p:extLst>
      <p:ext uri="{BB962C8B-B14F-4D97-AF65-F5344CB8AC3E}">
        <p14:creationId xmlns:p14="http://schemas.microsoft.com/office/powerpoint/2010/main" val="22310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3EC2C5-F369-E0EB-DDAC-773EAA8990D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t> </a:t>
            </a:r>
            <a:r>
              <a:rPr lang="el-GR" dirty="0" err="1"/>
              <a:t>ισοτητα</a:t>
            </a:r>
            <a:r>
              <a:rPr lang="el-GR" dirty="0"/>
              <a:t> στο </a:t>
            </a:r>
            <a:r>
              <a:rPr lang="en-US" dirty="0"/>
              <a:t>EU ETS</a:t>
            </a:r>
          </a:p>
        </p:txBody>
      </p:sp>
      <p:sp>
        <p:nvSpPr>
          <p:cNvPr id="3" name="Θέση κειμένου 2">
            <a:extLst>
              <a:ext uri="{FF2B5EF4-FFF2-40B4-BE49-F238E27FC236}">
                <a16:creationId xmlns:a16="http://schemas.microsoft.com/office/drawing/2014/main" id="{2C6C1008-46F9-D657-6D85-9FF9D0C1350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209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92F50-EFC7-CD5D-3C1C-154750E1576E}"/>
              </a:ext>
            </a:extLst>
          </p:cNvPr>
          <p:cNvSpPr>
            <a:spLocks noGrp="1"/>
          </p:cNvSpPr>
          <p:nvPr>
            <p:ph type="title"/>
          </p:nvPr>
        </p:nvSpPr>
        <p:spPr>
          <a:xfrm>
            <a:off x="581192" y="702156"/>
            <a:ext cx="11029616" cy="1013800"/>
          </a:xfrm>
        </p:spPr>
        <p:txBody>
          <a:bodyPr>
            <a:normAutofit/>
          </a:bodyPr>
          <a:lstStyle/>
          <a:p>
            <a:r>
              <a:rPr lang="el-GR" dirty="0" err="1">
                <a:solidFill>
                  <a:srgbClr val="FFFFFF"/>
                </a:solidFill>
                <a:latin typeface="Georgia" panose="02040502050405020303" pitchFamily="18" charset="0"/>
              </a:rPr>
              <a:t>Οριζοντια</a:t>
            </a: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ισοτητα</a:t>
            </a:r>
            <a:r>
              <a:rPr lang="el-GR" dirty="0">
                <a:solidFill>
                  <a:srgbClr val="FFFFFF"/>
                </a:solidFill>
                <a:latin typeface="Georgia" panose="02040502050405020303" pitchFamily="18" charset="0"/>
              </a:rPr>
              <a:t> στο </a:t>
            </a:r>
            <a:r>
              <a:rPr lang="en-US" dirty="0">
                <a:solidFill>
                  <a:srgbClr val="FFFFFF"/>
                </a:solidFill>
                <a:latin typeface="Georgia" panose="02040502050405020303" pitchFamily="18" charset="0"/>
              </a:rPr>
              <a:t>EU ETS </a:t>
            </a:r>
            <a:br>
              <a:rPr lang="el-GR" dirty="0">
                <a:solidFill>
                  <a:srgbClr val="FFFFFF"/>
                </a:solidFill>
                <a:latin typeface="Georgia" panose="02040502050405020303" pitchFamily="18" charset="0"/>
              </a:rPr>
            </a:b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πειραμα</a:t>
            </a:r>
            <a:r>
              <a:rPr lang="el-GR" dirty="0">
                <a:solidFill>
                  <a:srgbClr val="FFFFFF"/>
                </a:solidFill>
                <a:latin typeface="Georgia" panose="02040502050405020303" pitchFamily="18" charset="0"/>
              </a:rPr>
              <a:t> 1</a:t>
            </a:r>
            <a:endParaRPr lang="en-US" dirty="0">
              <a:solidFill>
                <a:srgbClr val="FFFFFF"/>
              </a:solidFill>
              <a:latin typeface="Georgia" panose="02040502050405020303" pitchFamily="18" charset="0"/>
            </a:endParaRPr>
          </a:p>
        </p:txBody>
      </p:sp>
      <p:sp useBgFill="1">
        <p:nvSpPr>
          <p:cNvPr id="35" name="Rectangle 34">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28" name="Θέση περιεχομένου 27">
            <a:extLst>
              <a:ext uri="{FF2B5EF4-FFF2-40B4-BE49-F238E27FC236}">
                <a16:creationId xmlns:a16="http://schemas.microsoft.com/office/drawing/2014/main" id="{ABF3357F-E59E-E4A6-FAE8-7C2B9C8EA3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pic>
        <p:nvPicPr>
          <p:cNvPr id="34" name="Θέση περιεχομένου 33" descr="Εικόνα που περιέχει στιγμιότυπο οθόνης, γραμμή, νύχτα&#10;&#10;Περιγραφή που δημιουργήθηκε αυτόματα">
            <a:extLst>
              <a:ext uri="{FF2B5EF4-FFF2-40B4-BE49-F238E27FC236}">
                <a16:creationId xmlns:a16="http://schemas.microsoft.com/office/drawing/2014/main" id="{6BA1FEB6-E480-A54B-4E6C-7C2191BDAA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50869" y="2181225"/>
            <a:ext cx="4044950" cy="4044950"/>
          </a:xfrm>
        </p:spPr>
      </p:pic>
      <p:sp>
        <p:nvSpPr>
          <p:cNvPr id="36" name="Ορθογώνιο 35">
            <a:extLst>
              <a:ext uri="{FF2B5EF4-FFF2-40B4-BE49-F238E27FC236}">
                <a16:creationId xmlns:a16="http://schemas.microsoft.com/office/drawing/2014/main" id="{980F9FAD-FBB5-B5EC-3059-E952BA5434A4}"/>
              </a:ext>
            </a:extLst>
          </p:cNvPr>
          <p:cNvSpPr/>
          <p:nvPr/>
        </p:nvSpPr>
        <p:spPr>
          <a:xfrm>
            <a:off x="6340830" y="2163190"/>
            <a:ext cx="5404639" cy="4044950"/>
          </a:xfrm>
          <a:prstGeom prst="rect">
            <a:avLst/>
          </a:prstGeom>
          <a:noFill/>
          <a:ln w="38100">
            <a:solidFill>
              <a:srgbClr val="4D14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latin typeface="Abadi" panose="020B0604020104020204" pitchFamily="34" charset="0"/>
            </a:endParaRPr>
          </a:p>
        </p:txBody>
      </p:sp>
      <p:sp>
        <p:nvSpPr>
          <p:cNvPr id="38" name="TextBox 37">
            <a:extLst>
              <a:ext uri="{FF2B5EF4-FFF2-40B4-BE49-F238E27FC236}">
                <a16:creationId xmlns:a16="http://schemas.microsoft.com/office/drawing/2014/main" id="{94BF5D20-ACBF-0DCE-B263-C488991BC931}"/>
              </a:ext>
            </a:extLst>
          </p:cNvPr>
          <p:cNvSpPr txBox="1"/>
          <p:nvPr/>
        </p:nvSpPr>
        <p:spPr>
          <a:xfrm>
            <a:off x="5713356" y="6327135"/>
            <a:ext cx="765288" cy="369332"/>
          </a:xfrm>
          <a:prstGeom prst="rect">
            <a:avLst/>
          </a:prstGeom>
          <a:noFill/>
        </p:spPr>
        <p:txBody>
          <a:bodyPr wrap="square" rtlCol="0">
            <a:spAutoFit/>
          </a:bodyPr>
          <a:lstStyle/>
          <a:p>
            <a:pPr algn="ctr"/>
            <a:r>
              <a:rPr lang="en-US" dirty="0">
                <a:latin typeface="Abadi" panose="020B0604020104020204" pitchFamily="34" charset="0"/>
              </a:rPr>
              <a:t>2018</a:t>
            </a:r>
          </a:p>
        </p:txBody>
      </p:sp>
    </p:spTree>
    <p:extLst>
      <p:ext uri="{BB962C8B-B14F-4D97-AF65-F5344CB8AC3E}">
        <p14:creationId xmlns:p14="http://schemas.microsoft.com/office/powerpoint/2010/main" val="359673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5C1B30C-9CF2-4A94-98DE-78EB3E31A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1" name="Rectangle 30">
            <a:extLst>
              <a:ext uri="{FF2B5EF4-FFF2-40B4-BE49-F238E27FC236}">
                <a16:creationId xmlns:a16="http://schemas.microsoft.com/office/drawing/2014/main" id="{62A78910-3783-4F13-AB69-E0AE41E31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3" name="Rectangle 32">
            <a:extLst>
              <a:ext uri="{FF2B5EF4-FFF2-40B4-BE49-F238E27FC236}">
                <a16:creationId xmlns:a16="http://schemas.microsoft.com/office/drawing/2014/main" id="{A2BC4FA5-B0FE-4EFB-8490-3F736533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35" name="Rectangle 3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37" name="Rectangle 36">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pic>
        <p:nvPicPr>
          <p:cNvPr id="7" name="Εικόνα 6" descr="Εικόνα που περιέχει στιγμιότυπο οθόνης, γραμμή&#10;&#10;Περιγραφή που δημιουργήθηκε αυτόματα">
            <a:extLst>
              <a:ext uri="{FF2B5EF4-FFF2-40B4-BE49-F238E27FC236}">
                <a16:creationId xmlns:a16="http://schemas.microsoft.com/office/drawing/2014/main" id="{F6226FD8-B7E8-36DC-0278-87A438F39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91" y="643467"/>
            <a:ext cx="5571067" cy="5571067"/>
          </a:xfrm>
          <a:prstGeom prst="rect">
            <a:avLst/>
          </a:prstGeom>
        </p:spPr>
      </p:pic>
      <p:pic>
        <p:nvPicPr>
          <p:cNvPr id="5" name="Θέση περιεχομένου 4" descr="Εικόνα που περιέχει στιγμιότυπο οθόνης, κείμενο&#10;&#10;Περιγραφή που δημιουργήθηκε αυτόματα">
            <a:extLst>
              <a:ext uri="{FF2B5EF4-FFF2-40B4-BE49-F238E27FC236}">
                <a16:creationId xmlns:a16="http://schemas.microsoft.com/office/drawing/2014/main" id="{B96606BD-812C-EEDE-FF7A-204777EAE8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1717" y="643467"/>
            <a:ext cx="5571067" cy="5571067"/>
          </a:xfrm>
          <a:prstGeom prst="rect">
            <a:avLst/>
          </a:prstGeom>
        </p:spPr>
      </p:pic>
      <p:sp>
        <p:nvSpPr>
          <p:cNvPr id="8" name="TextBox 7">
            <a:extLst>
              <a:ext uri="{FF2B5EF4-FFF2-40B4-BE49-F238E27FC236}">
                <a16:creationId xmlns:a16="http://schemas.microsoft.com/office/drawing/2014/main" id="{31B2DABD-EE29-B8C3-25A8-B9138879E983}"/>
              </a:ext>
            </a:extLst>
          </p:cNvPr>
          <p:cNvSpPr txBox="1"/>
          <p:nvPr/>
        </p:nvSpPr>
        <p:spPr>
          <a:xfrm>
            <a:off x="2396942" y="6304129"/>
            <a:ext cx="1972927" cy="369332"/>
          </a:xfrm>
          <a:prstGeom prst="rect">
            <a:avLst/>
          </a:prstGeom>
          <a:noFill/>
        </p:spPr>
        <p:txBody>
          <a:bodyPr wrap="square" rtlCol="0">
            <a:spAutoFit/>
          </a:bodyPr>
          <a:lstStyle/>
          <a:p>
            <a:pPr algn="ctr"/>
            <a:r>
              <a:rPr lang="en-US" dirty="0">
                <a:latin typeface="Abadi" panose="020B0604020104020204" pitchFamily="34" charset="0"/>
              </a:rPr>
              <a:t>2006 Phase I</a:t>
            </a:r>
          </a:p>
        </p:txBody>
      </p:sp>
      <p:sp>
        <p:nvSpPr>
          <p:cNvPr id="9" name="TextBox 8">
            <a:extLst>
              <a:ext uri="{FF2B5EF4-FFF2-40B4-BE49-F238E27FC236}">
                <a16:creationId xmlns:a16="http://schemas.microsoft.com/office/drawing/2014/main" id="{B226C5D7-F1EF-A3DC-231C-4F868FD2A388}"/>
              </a:ext>
            </a:extLst>
          </p:cNvPr>
          <p:cNvSpPr txBox="1"/>
          <p:nvPr/>
        </p:nvSpPr>
        <p:spPr>
          <a:xfrm>
            <a:off x="7960786" y="6244412"/>
            <a:ext cx="1972927" cy="369332"/>
          </a:xfrm>
          <a:prstGeom prst="rect">
            <a:avLst/>
          </a:prstGeom>
          <a:noFill/>
        </p:spPr>
        <p:txBody>
          <a:bodyPr wrap="square" rtlCol="0">
            <a:spAutoFit/>
          </a:bodyPr>
          <a:lstStyle/>
          <a:p>
            <a:pPr algn="ctr"/>
            <a:r>
              <a:rPr lang="en-US" dirty="0">
                <a:latin typeface="Abadi" panose="020B0604020104020204" pitchFamily="34" charset="0"/>
              </a:rPr>
              <a:t>2010 Phase II</a:t>
            </a:r>
          </a:p>
        </p:txBody>
      </p:sp>
      <p:sp>
        <p:nvSpPr>
          <p:cNvPr id="2" name="Ορθογώνιο 1">
            <a:extLst>
              <a:ext uri="{FF2B5EF4-FFF2-40B4-BE49-F238E27FC236}">
                <a16:creationId xmlns:a16="http://schemas.microsoft.com/office/drawing/2014/main" id="{E6624A12-EE2E-F755-D3F3-F36F7DAB7ED6}"/>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021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5259A5-D9A1-F443-746D-12D62C9E59F1}"/>
            </a:ext>
          </a:extLst>
        </p:cNvPr>
        <p:cNvGrpSpPr/>
        <p:nvPr/>
      </p:nvGrpSpPr>
      <p:grpSpPr>
        <a:xfrm>
          <a:off x="0" y="0"/>
          <a:ext cx="0" cy="0"/>
          <a:chOff x="0" y="0"/>
          <a:chExt cx="0" cy="0"/>
        </a:xfrm>
      </p:grpSpPr>
      <p:sp>
        <p:nvSpPr>
          <p:cNvPr id="58" name="Rectangle 4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59" name="Rectangle 4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0" name="Rectangle 4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1" name="Rectangle 4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62" name="Rectangle 51">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15" name="Θέση περιεχομένου 1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1489BB64-7A2D-FA08-8DB9-33FA77C37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189" y="723899"/>
            <a:ext cx="6135329" cy="6060359"/>
          </a:xfrm>
          <a:prstGeom prst="rect">
            <a:avLst/>
          </a:prstGeom>
        </p:spPr>
      </p:pic>
      <p:sp>
        <p:nvSpPr>
          <p:cNvPr id="63" name="Rectangle 53">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EACD3EDF-934D-C20F-7AAC-E730A6A343B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 Πειραμα 2</a:t>
            </a:r>
          </a:p>
        </p:txBody>
      </p:sp>
      <p:sp>
        <p:nvSpPr>
          <p:cNvPr id="3" name="Ορθογώνιο 2">
            <a:extLst>
              <a:ext uri="{FF2B5EF4-FFF2-40B4-BE49-F238E27FC236}">
                <a16:creationId xmlns:a16="http://schemas.microsoft.com/office/drawing/2014/main" id="{F6806781-A084-221B-D692-49416637645B}"/>
              </a:ext>
            </a:extLst>
          </p:cNvPr>
          <p:cNvSpPr/>
          <p:nvPr/>
        </p:nvSpPr>
        <p:spPr>
          <a:xfrm>
            <a:off x="0" y="17584"/>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07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CBEEE7-517F-6D25-32F4-BDC049910BDA}"/>
            </a:ext>
          </a:extLst>
        </p:cNvPr>
        <p:cNvGrpSpPr/>
        <p:nvPr/>
      </p:nvGrpSpPr>
      <p:grpSpPr>
        <a:xfrm>
          <a:off x="0" y="0"/>
          <a:ext cx="0" cy="0"/>
          <a:chOff x="0" y="0"/>
          <a:chExt cx="0" cy="0"/>
        </a:xfrm>
      </p:grpSpPr>
      <p:sp>
        <p:nvSpPr>
          <p:cNvPr id="37"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8"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40"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41"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6" name="Θέση περιεχομένου 5" descr="Εικόνα που περιέχει κείμενο, γραμμή, διάγραμμα, γράφημα">
            <a:extLst>
              <a:ext uri="{FF2B5EF4-FFF2-40B4-BE49-F238E27FC236}">
                <a16:creationId xmlns:a16="http://schemas.microsoft.com/office/drawing/2014/main" id="{EE8277AB-7F92-62CA-9F19-A2B508920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046" y="723899"/>
            <a:ext cx="6071616" cy="6071616"/>
          </a:xfrm>
          <a:prstGeom prst="rect">
            <a:avLst/>
          </a:prstGeom>
        </p:spPr>
      </p:pic>
      <p:sp>
        <p:nvSpPr>
          <p:cNvPr id="42"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28C5FE62-A18B-9A22-F2D0-68B575BCAEE5}"/>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Πειραμα 2</a:t>
            </a:r>
          </a:p>
        </p:txBody>
      </p:sp>
      <p:sp>
        <p:nvSpPr>
          <p:cNvPr id="3" name="Ορθογώνιο 2">
            <a:extLst>
              <a:ext uri="{FF2B5EF4-FFF2-40B4-BE49-F238E27FC236}">
                <a16:creationId xmlns:a16="http://schemas.microsoft.com/office/drawing/2014/main" id="{7B62E757-D13C-B96E-B2C9-5242D1C9A289}"/>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106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91F971-E961-6879-538B-950DBECBEAF0}"/>
            </a:ext>
          </a:extLst>
        </p:cNvPr>
        <p:cNvGrpSpPr/>
        <p:nvPr/>
      </p:nvGrpSpPr>
      <p:grpSpPr>
        <a:xfrm>
          <a:off x="0" y="0"/>
          <a:ext cx="0" cy="0"/>
          <a:chOff x="0" y="0"/>
          <a:chExt cx="0" cy="0"/>
        </a:xfrm>
      </p:grpSpPr>
      <p:sp>
        <p:nvSpPr>
          <p:cNvPr id="47" name="Ορθογώνιο 46">
            <a:extLst>
              <a:ext uri="{FF2B5EF4-FFF2-40B4-BE49-F238E27FC236}">
                <a16:creationId xmlns:a16="http://schemas.microsoft.com/office/drawing/2014/main" id="{3A151806-A39A-A67B-C27A-6643C8B80B85}"/>
              </a:ext>
            </a:extLst>
          </p:cNvPr>
          <p:cNvSpPr/>
          <p:nvPr/>
        </p:nvSpPr>
        <p:spPr>
          <a:xfrm>
            <a:off x="289285" y="604511"/>
            <a:ext cx="11648715" cy="13766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Τίτλος 22">
            <a:extLst>
              <a:ext uri="{FF2B5EF4-FFF2-40B4-BE49-F238E27FC236}">
                <a16:creationId xmlns:a16="http://schemas.microsoft.com/office/drawing/2014/main" id="{C9DDDDDF-C924-57FB-2817-0B72647D5796}"/>
              </a:ext>
            </a:extLst>
          </p:cNvPr>
          <p:cNvSpPr>
            <a:spLocks noGrp="1"/>
          </p:cNvSpPr>
          <p:nvPr>
            <p:ph type="title"/>
          </p:nvPr>
        </p:nvSpPr>
        <p:spPr>
          <a:xfrm>
            <a:off x="9900593" y="604510"/>
            <a:ext cx="1856167" cy="5812944"/>
          </a:xfrm>
        </p:spPr>
        <p:txBody>
          <a:bodyPr/>
          <a:lstStyle/>
          <a:p>
            <a:endParaRPr lang="en-US" dirty="0"/>
          </a:p>
        </p:txBody>
      </p:sp>
      <p:pic>
        <p:nvPicPr>
          <p:cNvPr id="29" name="Εικόνα 28"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704682D-3224-DE08-0A55-44C2211C8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5" y="3711321"/>
            <a:ext cx="3009165" cy="3009165"/>
          </a:xfrm>
          <a:prstGeom prst="rect">
            <a:avLst/>
          </a:prstGeom>
        </p:spPr>
      </p:pic>
      <p:pic>
        <p:nvPicPr>
          <p:cNvPr id="31" name="Εικόνα 30" descr="Εικόνα που περιέχει κείμενο, διάγραμμα, γραμμή, στιγμιότυπο οθόνης&#10;&#10;Περιγραφή που δημιουργήθηκε αυτόματα">
            <a:extLst>
              <a:ext uri="{FF2B5EF4-FFF2-40B4-BE49-F238E27FC236}">
                <a16:creationId xmlns:a16="http://schemas.microsoft.com/office/drawing/2014/main" id="{0923AB4E-5F21-F90D-D2F3-674C51C9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476" y="604512"/>
            <a:ext cx="3009165" cy="3009165"/>
          </a:xfrm>
          <a:prstGeom prst="rect">
            <a:avLst/>
          </a:prstGeom>
        </p:spPr>
      </p:pic>
      <p:pic>
        <p:nvPicPr>
          <p:cNvPr id="33" name="Εικόνα 32" descr="Εικόνα που περιέχει κείμενο, γραμμή, στιγμιότυπο οθόνης, διάγραμμα&#10;&#10;Περιγραφή που δημιουργήθηκε αυτόματα">
            <a:extLst>
              <a:ext uri="{FF2B5EF4-FFF2-40B4-BE49-F238E27FC236}">
                <a16:creationId xmlns:a16="http://schemas.microsoft.com/office/drawing/2014/main" id="{37C65A24-CFAB-8452-01C6-3B422614F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357" y="3711321"/>
            <a:ext cx="3009165" cy="3009165"/>
          </a:xfrm>
          <a:prstGeom prst="rect">
            <a:avLst/>
          </a:prstGeom>
        </p:spPr>
      </p:pic>
      <p:pic>
        <p:nvPicPr>
          <p:cNvPr id="35" name="Εικόνα 3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BE61042-7BC4-18BF-6E9F-4F74C6BCB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0357" y="604511"/>
            <a:ext cx="3009165" cy="3009165"/>
          </a:xfrm>
          <a:prstGeom prst="rect">
            <a:avLst/>
          </a:prstGeom>
        </p:spPr>
      </p:pic>
      <p:pic>
        <p:nvPicPr>
          <p:cNvPr id="37" name="Εικόνα 36"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9A199E06-1029-AD56-CB52-AB20A0B01E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239" y="604511"/>
            <a:ext cx="3009165" cy="3009165"/>
          </a:xfrm>
          <a:prstGeom prst="rect">
            <a:avLst/>
          </a:prstGeom>
        </p:spPr>
      </p:pic>
      <p:pic>
        <p:nvPicPr>
          <p:cNvPr id="39" name="Εικόνα 38" descr="Εικόνα που περιέχει κείμενο, γραμμή, διάγραμμα, στιγμιότυπο οθόνης&#10;&#10;Περιγραφή που δημιουργήθηκε αυτόματα">
            <a:extLst>
              <a:ext uri="{FF2B5EF4-FFF2-40B4-BE49-F238E27FC236}">
                <a16:creationId xmlns:a16="http://schemas.microsoft.com/office/drawing/2014/main" id="{146751F0-BA89-C740-96EA-DE7CCAF1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239" y="3711321"/>
            <a:ext cx="3009165" cy="3009165"/>
          </a:xfrm>
          <a:prstGeom prst="rect">
            <a:avLst/>
          </a:prstGeom>
        </p:spPr>
      </p:pic>
      <p:sp>
        <p:nvSpPr>
          <p:cNvPr id="46" name="Ορθογώνιο 45">
            <a:extLst>
              <a:ext uri="{FF2B5EF4-FFF2-40B4-BE49-F238E27FC236}">
                <a16:creationId xmlns:a16="http://schemas.microsoft.com/office/drawing/2014/main" id="{D996F6A1-825A-B189-414E-C99E23891A6B}"/>
              </a:ext>
            </a:extLst>
          </p:cNvPr>
          <p:cNvSpPr/>
          <p:nvPr/>
        </p:nvSpPr>
        <p:spPr>
          <a:xfrm>
            <a:off x="9900593" y="604511"/>
            <a:ext cx="1846907" cy="6115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400" dirty="0">
                <a:solidFill>
                  <a:srgbClr val="FFFFFF"/>
                </a:solidFill>
                <a:latin typeface="+mj-lt"/>
              </a:rPr>
              <a:t>ΟΡΙΖΟΝΤΙΑ ΙΣΟΤΗΤΑ ΣΤΟ </a:t>
            </a:r>
            <a:r>
              <a:rPr lang="en-US" sz="2400" dirty="0">
                <a:solidFill>
                  <a:srgbClr val="FFFFFF"/>
                </a:solidFill>
                <a:latin typeface="+mj-lt"/>
              </a:rPr>
              <a:t>ETS </a:t>
            </a:r>
            <a:br>
              <a:rPr lang="en-US" sz="2400" dirty="0">
                <a:solidFill>
                  <a:srgbClr val="FFFFFF"/>
                </a:solidFill>
                <a:latin typeface="+mj-lt"/>
              </a:rPr>
            </a:br>
            <a:r>
              <a:rPr lang="el-GR" sz="2400" dirty="0">
                <a:solidFill>
                  <a:srgbClr val="FFFFFF"/>
                </a:solidFill>
                <a:latin typeface="+mj-lt"/>
              </a:rPr>
              <a:t>ΠΕΙΡΑΜΑ</a:t>
            </a:r>
            <a:r>
              <a:rPr lang="en-US" sz="2400" dirty="0">
                <a:solidFill>
                  <a:srgbClr val="FFFFFF"/>
                </a:solidFill>
                <a:latin typeface="+mj-lt"/>
              </a:rPr>
              <a:t> 3</a:t>
            </a:r>
            <a:endParaRPr lang="en-US" sz="2400" dirty="0"/>
          </a:p>
        </p:txBody>
      </p:sp>
    </p:spTree>
    <p:extLst>
      <p:ext uri="{BB962C8B-B14F-4D97-AF65-F5344CB8AC3E}">
        <p14:creationId xmlns:p14="http://schemas.microsoft.com/office/powerpoint/2010/main" val="147703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1F821-2CC9-FE1E-D62D-369DCC8DB50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0203F99-0C80-0D88-AADA-25B5FD41854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sp>
        <p:nvSpPr>
          <p:cNvPr id="3" name="Θέση κειμένου 2">
            <a:extLst>
              <a:ext uri="{FF2B5EF4-FFF2-40B4-BE49-F238E27FC236}">
                <a16:creationId xmlns:a16="http://schemas.microsoft.com/office/drawing/2014/main" id="{1703AEC0-5042-5C08-11D0-4CC6D30037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563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B74C95-4970-9296-7958-6A2BB83D8FB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23BC12DB-9482-98F0-02AE-5256D9997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1" y="707473"/>
            <a:ext cx="5966500" cy="5683092"/>
          </a:xfrm>
          <a:prstGeom prst="rect">
            <a:avLst/>
          </a:prstGeom>
        </p:spPr>
      </p:pic>
      <p:sp>
        <p:nvSpPr>
          <p:cNvPr id="22" name="Rectangle 2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3FC1DD26-2D25-E433-20CF-5F0A9BF0A246}"/>
              </a:ext>
            </a:extLst>
          </p:cNvPr>
          <p:cNvSpPr>
            <a:spLocks noGrp="1"/>
          </p:cNvSpPr>
          <p:nvPr>
            <p:ph type="title"/>
          </p:nvPr>
        </p:nvSpPr>
        <p:spPr>
          <a:xfrm>
            <a:off x="7261934" y="1419225"/>
            <a:ext cx="4115917" cy="2085869"/>
          </a:xfrm>
        </p:spPr>
        <p:txBody>
          <a:bodyPr vert="horz" lIns="91440" tIns="45720" rIns="91440" bIns="45720" rtlCol="0" anchor="b">
            <a:normAutofit fontScale="90000"/>
          </a:bodyPr>
          <a:lstStyle/>
          <a:p>
            <a:r>
              <a:rPr lang="en-US" sz="3600" dirty="0" err="1">
                <a:solidFill>
                  <a:srgbClr val="FFFFFF"/>
                </a:solidFill>
                <a:latin typeface="Georgia" panose="02040502050405020303" pitchFamily="18" charset="0"/>
              </a:rPr>
              <a:t>Οριζοντι</a:t>
            </a:r>
            <a:r>
              <a:rPr lang="en-US" sz="3600" dirty="0">
                <a:solidFill>
                  <a:srgbClr val="FFFFFF"/>
                </a:solidFill>
                <a:latin typeface="Georgia" panose="02040502050405020303" pitchFamily="18" charset="0"/>
              </a:rPr>
              <a:t>α ισοτητα σε τμηματα του δειγματοσ</a:t>
            </a:r>
          </a:p>
        </p:txBody>
      </p:sp>
      <p:sp>
        <p:nvSpPr>
          <p:cNvPr id="24" name="Rectangle 23">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543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41263-24BD-BBD4-BD12-21BAB8DE2F3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2F986DA-EA59-A83C-FB28-19A9D5408A22}"/>
              </a:ext>
            </a:extLst>
          </p:cNvPr>
          <p:cNvSpPr>
            <a:spLocks noGrp="1"/>
          </p:cNvSpPr>
          <p:nvPr>
            <p:ph type="title"/>
          </p:nvPr>
        </p:nvSpPr>
        <p:spPr/>
        <p:txBody>
          <a:bodyPr/>
          <a:lstStyle/>
          <a:p>
            <a:r>
              <a:rPr lang="el-GR" dirty="0" err="1"/>
              <a:t>Οριζοντια</a:t>
            </a:r>
            <a:r>
              <a:rPr lang="el-GR" dirty="0"/>
              <a:t> </a:t>
            </a:r>
            <a:r>
              <a:rPr lang="el-GR" dirty="0" err="1">
                <a:latin typeface="Georgia" panose="02040502050405020303" pitchFamily="18" charset="0"/>
              </a:rPr>
              <a:t>ισοτητα</a:t>
            </a:r>
            <a:r>
              <a:rPr lang="el-GR" dirty="0"/>
              <a:t> σε </a:t>
            </a:r>
            <a:r>
              <a:rPr lang="el-GR" dirty="0" err="1"/>
              <a:t>τμηματα</a:t>
            </a:r>
            <a:r>
              <a:rPr lang="el-GR" dirty="0"/>
              <a:t> του </a:t>
            </a:r>
            <a:r>
              <a:rPr lang="el-GR" dirty="0" err="1"/>
              <a:t>δειγματοσ</a:t>
            </a:r>
            <a:endParaRPr lang="en-US" dirty="0"/>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82283986-E921-AFDE-97E9-77C7C03E3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D9E03995-15EE-3980-D25B-292C63599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28A70B6E-C204-72A5-4AEC-F0E8FCF8FA03}"/>
              </a:ext>
            </a:extLst>
          </p:cNvPr>
          <p:cNvGraphicFramePr>
            <a:graphicFrameLocks noGrp="1"/>
          </p:cNvGraphicFramePr>
          <p:nvPr>
            <p:extLst>
              <p:ext uri="{D42A27DB-BD31-4B8C-83A1-F6EECF244321}">
                <p14:modId xmlns:p14="http://schemas.microsoft.com/office/powerpoint/2010/main" val="2854016349"/>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Κατά κεφαλήν ΑΕΠ</a:t>
                      </a:r>
                      <a:r>
                        <a:rPr lang="en-US" dirty="0">
                          <a:latin typeface="Georgia" panose="02040502050405020303" pitchFamily="18" charset="0"/>
                        </a:rPr>
                        <a:t> (r^2)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0.07561</a:t>
                      </a:r>
                    </a:p>
                  </a:txBody>
                  <a:tcPr/>
                </a:tc>
                <a:tc>
                  <a:txBody>
                    <a:bodyPr/>
                    <a:lstStyle/>
                    <a:p>
                      <a:r>
                        <a:rPr lang="en-US" dirty="0">
                          <a:latin typeface="Georgia" panose="02040502050405020303" pitchFamily="18" charset="0"/>
                        </a:rPr>
                        <a:t>0.4774</a:t>
                      </a:r>
                    </a:p>
                  </a:txBody>
                  <a:tcPr/>
                </a:tc>
                <a:tc>
                  <a:txBody>
                    <a:bodyPr/>
                    <a:lstStyle/>
                    <a:p>
                      <a:r>
                        <a:rPr lang="en-US" dirty="0">
                          <a:latin typeface="Georgia" panose="02040502050405020303" pitchFamily="18" charset="0"/>
                        </a:rPr>
                        <a:t>0.000006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219532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164D26-F92F-B739-502B-845DC80254C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 </a:t>
            </a:r>
            <a:r>
              <a:rPr lang="en-US" dirty="0">
                <a:latin typeface="Georgia" panose="02040502050405020303" pitchFamily="18" charset="0"/>
              </a:rPr>
              <a:t>EU ETS </a:t>
            </a:r>
          </a:p>
        </p:txBody>
      </p:sp>
      <p:sp>
        <p:nvSpPr>
          <p:cNvPr id="3" name="Θέση κειμένου 2">
            <a:extLst>
              <a:ext uri="{FF2B5EF4-FFF2-40B4-BE49-F238E27FC236}">
                <a16:creationId xmlns:a16="http://schemas.microsoft.com/office/drawing/2014/main" id="{F045C538-716A-2AB9-BA3A-52F6CC6BA7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660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FF688-43DE-535A-87B8-CF1684D5D29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DBDCC9A6-CF05-F79D-062D-8712C380B9E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94DC1C14-7AF6-8663-A02B-25878AF73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4389BC52-B9D6-5195-3754-32A83A101D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F60DEF74-1747-13C4-9F7C-2CE0C0DA8490}"/>
              </a:ext>
            </a:extLst>
          </p:cNvPr>
          <p:cNvGraphicFramePr>
            <a:graphicFrameLocks noGrp="1"/>
          </p:cNvGraphicFramePr>
          <p:nvPr>
            <p:extLst>
              <p:ext uri="{D42A27DB-BD31-4B8C-83A1-F6EECF244321}">
                <p14:modId xmlns:p14="http://schemas.microsoft.com/office/powerpoint/2010/main" val="484871970"/>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Πληθυσμός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0.2807</a:t>
                      </a:r>
                    </a:p>
                  </a:txBody>
                  <a:tcPr/>
                </a:tc>
                <a:tc>
                  <a:txBody>
                    <a:bodyPr/>
                    <a:lstStyle/>
                    <a:p>
                      <a:r>
                        <a:rPr lang="en-US" dirty="0">
                          <a:latin typeface="Georgia" panose="02040502050405020303" pitchFamily="18" charset="0"/>
                        </a:rPr>
                        <a:t>0.7941</a:t>
                      </a:r>
                    </a:p>
                  </a:txBody>
                  <a:tcPr/>
                </a:tc>
                <a:tc>
                  <a:txBody>
                    <a:bodyPr/>
                    <a:lstStyle/>
                    <a:p>
                      <a:r>
                        <a:rPr lang="en-US" dirty="0">
                          <a:latin typeface="Georgia" panose="02040502050405020303" pitchFamily="18" charset="0"/>
                        </a:rPr>
                        <a:t>0.8011</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14655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F257-603F-757E-4915-7BB9486ED19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FC21B6E-12B7-063F-A990-A5FED58D8F5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AC7B95C1-1B26-A8AB-133D-BB84B7FA8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533C310F-7775-93C9-9DE4-906C3D8F1C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C9DB152B-BC5E-0253-BE35-FB537B69C168}"/>
              </a:ext>
            </a:extLst>
          </p:cNvPr>
          <p:cNvGraphicFramePr>
            <a:graphicFrameLocks noGrp="1"/>
          </p:cNvGraphicFramePr>
          <p:nvPr>
            <p:extLst>
              <p:ext uri="{D42A27DB-BD31-4B8C-83A1-F6EECF244321}">
                <p14:modId xmlns:p14="http://schemas.microsoft.com/office/powerpoint/2010/main" val="3094147964"/>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0.4334</a:t>
                      </a:r>
                    </a:p>
                  </a:txBody>
                  <a:tcPr/>
                </a:tc>
                <a:tc>
                  <a:txBody>
                    <a:bodyPr/>
                    <a:lstStyle/>
                    <a:p>
                      <a:r>
                        <a:rPr lang="en-US" dirty="0">
                          <a:latin typeface="Georgia" panose="02040502050405020303" pitchFamily="18" charset="0"/>
                        </a:rPr>
                        <a:t>0.6891</a:t>
                      </a:r>
                    </a:p>
                  </a:txBody>
                  <a:tcPr/>
                </a:tc>
                <a:tc>
                  <a:txBody>
                    <a:bodyPr/>
                    <a:lstStyle/>
                    <a:p>
                      <a:r>
                        <a:rPr lang="en-US" dirty="0">
                          <a:latin typeface="Georgia" panose="02040502050405020303" pitchFamily="18" charset="0"/>
                        </a:rPr>
                        <a:t>0.9706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373564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5EF7-5C53-860C-2816-69ED5BDEA5D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4FF7A7B-4ED8-5677-2EB6-CBCB82C78911}"/>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C8B0BD2B-58B9-5111-B6C4-5A7A4CA52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1A274D53-B114-036F-EBCD-2B7E8C7992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D82E4E49-A218-F0F8-8EFE-11FD0D288194}"/>
              </a:ext>
            </a:extLst>
          </p:cNvPr>
          <p:cNvGraphicFramePr>
            <a:graphicFrameLocks noGrp="1"/>
          </p:cNvGraphicFramePr>
          <p:nvPr>
            <p:extLst>
              <p:ext uri="{D42A27DB-BD31-4B8C-83A1-F6EECF244321}">
                <p14:modId xmlns:p14="http://schemas.microsoft.com/office/powerpoint/2010/main" val="892278679"/>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a:t>
                      </a:r>
                      <a:r>
                        <a:rPr lang="en-US" dirty="0">
                          <a:latin typeface="Georgia" panose="02040502050405020303" pitchFamily="18" charset="0"/>
                        </a:rPr>
                        <a:t> x energy Intensity</a:t>
                      </a:r>
                      <a:r>
                        <a:rPr lang="el-GR" dirty="0">
                          <a:latin typeface="Georgia" panose="02040502050405020303" pitchFamily="18" charset="0"/>
                        </a:rPr>
                        <a:t>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0.4269</a:t>
                      </a:r>
                    </a:p>
                  </a:txBody>
                  <a:tcPr/>
                </a:tc>
                <a:tc>
                  <a:txBody>
                    <a:bodyPr/>
                    <a:lstStyle/>
                    <a:p>
                      <a:r>
                        <a:rPr lang="en-US" dirty="0">
                          <a:latin typeface="Georgia" panose="02040502050405020303" pitchFamily="18" charset="0"/>
                        </a:rPr>
                        <a:t>0.5703</a:t>
                      </a:r>
                    </a:p>
                  </a:txBody>
                  <a:tcPr/>
                </a:tc>
                <a:tc>
                  <a:txBody>
                    <a:bodyPr/>
                    <a:lstStyle/>
                    <a:p>
                      <a:r>
                        <a:rPr lang="en-US" dirty="0">
                          <a:latin typeface="Georgia" panose="02040502050405020303" pitchFamily="18" charset="0"/>
                        </a:rPr>
                        <a:t>0.9140</a:t>
                      </a:r>
                    </a:p>
                  </a:txBody>
                  <a:tcPr/>
                </a:tc>
                <a:extLst>
                  <a:ext uri="{0D108BD9-81ED-4DB2-BD59-A6C34878D82A}">
                    <a16:rowId xmlns:a16="http://schemas.microsoft.com/office/drawing/2014/main" val="4096866415"/>
                  </a:ext>
                </a:extLst>
              </a:tr>
            </a:tbl>
          </a:graphicData>
        </a:graphic>
      </p:graphicFrame>
      <p:sp>
        <p:nvSpPr>
          <p:cNvPr id="3" name="Ορθογώνιο 2">
            <a:extLst>
              <a:ext uri="{FF2B5EF4-FFF2-40B4-BE49-F238E27FC236}">
                <a16:creationId xmlns:a16="http://schemas.microsoft.com/office/drawing/2014/main" id="{65302A86-C303-6200-67FC-056944CCD15A}"/>
              </a:ext>
            </a:extLst>
          </p:cNvPr>
          <p:cNvSpPr/>
          <p:nvPr/>
        </p:nvSpPr>
        <p:spPr>
          <a:xfrm>
            <a:off x="0" y="-1"/>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02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1BCB-A578-7B0D-D466-1A2C3209781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6331D08-749A-9BC5-4A50-FDD84AFC14B7}"/>
              </a:ext>
            </a:extLst>
          </p:cNvPr>
          <p:cNvSpPr>
            <a:spLocks noGrp="1"/>
          </p:cNvSpPr>
          <p:nvPr>
            <p:ph type="title"/>
          </p:nvPr>
        </p:nvSpPr>
        <p:spPr/>
        <p:txBody>
          <a:bodyPr/>
          <a:lstStyle/>
          <a:p>
            <a:r>
              <a:rPr lang="el-GR" dirty="0"/>
              <a:t>Η </a:t>
            </a:r>
            <a:r>
              <a:rPr lang="el-GR" dirty="0" err="1"/>
              <a:t>Διανομη</a:t>
            </a:r>
            <a:r>
              <a:rPr lang="el-GR" dirty="0"/>
              <a:t> ως </a:t>
            </a:r>
            <a:r>
              <a:rPr lang="el-GR" dirty="0" err="1"/>
              <a:t>προβλημα</a:t>
            </a:r>
            <a:r>
              <a:rPr lang="el-GR" dirty="0"/>
              <a:t> </a:t>
            </a:r>
            <a:r>
              <a:rPr lang="el-GR" dirty="0" err="1"/>
              <a:t>βελτιστοποιησησ</a:t>
            </a:r>
            <a:endParaRPr lang="en-US" dirty="0"/>
          </a:p>
        </p:txBody>
      </p:sp>
      <p:sp>
        <p:nvSpPr>
          <p:cNvPr id="3" name="Θέση κειμένου 2">
            <a:extLst>
              <a:ext uri="{FF2B5EF4-FFF2-40B4-BE49-F238E27FC236}">
                <a16:creationId xmlns:a16="http://schemas.microsoft.com/office/drawing/2014/main" id="{A23C1F50-DF29-3C07-62D5-6E7E93C3E2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9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22718-95E6-12A2-1DB3-6C9A089D72E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E771D37-4D92-CAB9-BD85-FD6FBF050D5D}"/>
              </a:ext>
            </a:extLst>
          </p:cNvPr>
          <p:cNvSpPr>
            <a:spLocks noGrp="1"/>
          </p:cNvSpPr>
          <p:nvPr>
            <p:ph type="title"/>
          </p:nvPr>
        </p:nvSpPr>
        <p:spPr/>
        <p:txBody>
          <a:bodyPr/>
          <a:lstStyle/>
          <a:p>
            <a:r>
              <a:rPr lang="el-GR"/>
              <a:t>Η Διανομη ως προβλημα βελτιστοποιησησ</a:t>
            </a:r>
            <a:endParaRPr lang="en-US" dirty="0"/>
          </a:p>
        </p:txBody>
      </p:sp>
      <p:pic>
        <p:nvPicPr>
          <p:cNvPr id="8" name="Εικόνα 7" descr="Εικόνα που περιέχει κείμενο, γραμματοσειρά, λευκό, στιγμιότυπο οθόνης&#10;&#10;Περιγραφή που δημιουργήθηκε αυτόματα">
            <a:extLst>
              <a:ext uri="{FF2B5EF4-FFF2-40B4-BE49-F238E27FC236}">
                <a16:creationId xmlns:a16="http://schemas.microsoft.com/office/drawing/2014/main" id="{9DDF6E80-98D9-5061-7C37-AC242B14B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731" y="1981200"/>
            <a:ext cx="8154538" cy="1695687"/>
          </a:xfrm>
          <a:prstGeom prst="rect">
            <a:avLst/>
          </a:prstGeom>
        </p:spPr>
      </p:pic>
      <p:sp>
        <p:nvSpPr>
          <p:cNvPr id="10" name="TextBox 9">
            <a:extLst>
              <a:ext uri="{FF2B5EF4-FFF2-40B4-BE49-F238E27FC236}">
                <a16:creationId xmlns:a16="http://schemas.microsoft.com/office/drawing/2014/main" id="{DD80B2C2-E297-A37C-870C-1AE35E6AFEF3}"/>
              </a:ext>
            </a:extLst>
          </p:cNvPr>
          <p:cNvSpPr txBox="1"/>
          <p:nvPr/>
        </p:nvSpPr>
        <p:spPr>
          <a:xfrm>
            <a:off x="581192" y="4495714"/>
            <a:ext cx="11029616" cy="1200329"/>
          </a:xfrm>
          <a:prstGeom prst="rect">
            <a:avLst/>
          </a:prstGeom>
          <a:noFill/>
        </p:spPr>
        <p:txBody>
          <a:bodyPr wrap="square" rtlCol="0">
            <a:spAutoFit/>
          </a:bodyPr>
          <a:lstStyle/>
          <a:p>
            <a:r>
              <a:rPr lang="el-GR" dirty="0">
                <a:latin typeface="Georgia" panose="02040502050405020303" pitchFamily="18" charset="0"/>
              </a:rPr>
              <a:t>Παραδείγματα επιπλέον περιορισμών:</a:t>
            </a:r>
          </a:p>
          <a:p>
            <a:pPr marL="342900" indent="-342900">
              <a:buAutoNum type="arabicParenR"/>
            </a:pPr>
            <a:r>
              <a:rPr lang="el-GR" dirty="0">
                <a:latin typeface="Georgia" panose="02040502050405020303" pitchFamily="18" charset="0"/>
              </a:rPr>
              <a:t>Να μην αποκλίνει πολύ από τα περσινά (Αποζημίωση)</a:t>
            </a:r>
          </a:p>
          <a:p>
            <a:pPr marL="342900" indent="-342900">
              <a:buAutoNum type="arabicParenR"/>
            </a:pPr>
            <a:r>
              <a:rPr lang="el-GR" dirty="0">
                <a:latin typeface="Georgia" panose="02040502050405020303" pitchFamily="18" charset="0"/>
              </a:rPr>
              <a:t>Να είναι κοντά στο ποσοστό επενδύσεων σε πράσινη ενέργεια. (Επιβράβευση)</a:t>
            </a:r>
          </a:p>
          <a:p>
            <a:pPr marL="342900" indent="-342900">
              <a:buAutoNum type="arabicParenR"/>
            </a:pPr>
            <a:r>
              <a:rPr lang="el-GR" dirty="0">
                <a:latin typeface="Georgia" panose="02040502050405020303" pitchFamily="18" charset="0"/>
              </a:rPr>
              <a:t>Να είναι κοντά στο ποσοστό του πληθυσμού που αντιστοιχεί. (Εξωγενές δικαίωμα)</a:t>
            </a:r>
          </a:p>
        </p:txBody>
      </p:sp>
      <p:sp>
        <p:nvSpPr>
          <p:cNvPr id="3" name="TextBox 2">
            <a:extLst>
              <a:ext uri="{FF2B5EF4-FFF2-40B4-BE49-F238E27FC236}">
                <a16:creationId xmlns:a16="http://schemas.microsoft.com/office/drawing/2014/main" id="{866465D7-66EA-A863-DDBA-97B255CF527D}"/>
              </a:ext>
            </a:extLst>
          </p:cNvPr>
          <p:cNvSpPr txBox="1"/>
          <p:nvPr/>
        </p:nvSpPr>
        <p:spPr>
          <a:xfrm>
            <a:off x="9804323" y="2551837"/>
            <a:ext cx="2038916" cy="369332"/>
          </a:xfrm>
          <a:prstGeom prst="rect">
            <a:avLst/>
          </a:prstGeom>
          <a:noFill/>
        </p:spPr>
        <p:txBody>
          <a:bodyPr wrap="square" rtlCol="0">
            <a:spAutoFit/>
          </a:bodyPr>
          <a:lstStyle/>
          <a:p>
            <a:r>
              <a:rPr lang="el-GR" dirty="0">
                <a:latin typeface="Georgia" panose="02040502050405020303" pitchFamily="18" charset="0"/>
              </a:rPr>
              <a:t>(</a:t>
            </a:r>
            <a:r>
              <a:rPr lang="el-GR" dirty="0" err="1">
                <a:latin typeface="Georgia" panose="02040502050405020303" pitchFamily="18" charset="0"/>
              </a:rPr>
              <a:t>Καταλληλότητα</a:t>
            </a:r>
            <a:r>
              <a:rPr lang="el-GR" dirty="0">
                <a:latin typeface="Georgia" panose="02040502050405020303" pitchFamily="18" charset="0"/>
              </a:rPr>
              <a:t>)</a:t>
            </a:r>
          </a:p>
        </p:txBody>
      </p:sp>
      <p:sp>
        <p:nvSpPr>
          <p:cNvPr id="4" name="Αριστερό άγκιστρο 3">
            <a:extLst>
              <a:ext uri="{FF2B5EF4-FFF2-40B4-BE49-F238E27FC236}">
                <a16:creationId xmlns:a16="http://schemas.microsoft.com/office/drawing/2014/main" id="{FEB8EB16-98B1-B900-A120-29D17A3233E6}"/>
              </a:ext>
            </a:extLst>
          </p:cNvPr>
          <p:cNvSpPr/>
          <p:nvPr/>
        </p:nvSpPr>
        <p:spPr>
          <a:xfrm rot="16200000">
            <a:off x="7972425" y="1996576"/>
            <a:ext cx="281354" cy="27827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588D82C-8F0B-B1F3-686F-F17A7848008D}"/>
              </a:ext>
            </a:extLst>
          </p:cNvPr>
          <p:cNvSpPr txBox="1"/>
          <p:nvPr/>
        </p:nvSpPr>
        <p:spPr>
          <a:xfrm>
            <a:off x="6721719" y="3528636"/>
            <a:ext cx="2782766" cy="523220"/>
          </a:xfrm>
          <a:prstGeom prst="rect">
            <a:avLst/>
          </a:prstGeom>
          <a:noFill/>
        </p:spPr>
        <p:txBody>
          <a:bodyPr wrap="square" rtlCol="0">
            <a:spAutoFit/>
          </a:bodyPr>
          <a:lstStyle/>
          <a:p>
            <a:r>
              <a:rPr lang="el-GR" sz="1400" dirty="0">
                <a:latin typeface="Georgia" panose="02040502050405020303" pitchFamily="18" charset="0"/>
              </a:rPr>
              <a:t>Απόδοση</a:t>
            </a:r>
            <a:r>
              <a:rPr lang="en-US" sz="1400" dirty="0">
                <a:latin typeface="Georgia" panose="02040502050405020303" pitchFamily="18" charset="0"/>
              </a:rPr>
              <a:t>:</a:t>
            </a:r>
            <a:r>
              <a:rPr lang="el-GR" sz="1400" dirty="0">
                <a:latin typeface="Georgia" panose="02040502050405020303" pitchFamily="18" charset="0"/>
              </a:rPr>
              <a:t> αγοραστική δύναμη για κάθε μονάδα ρύπων.</a:t>
            </a:r>
            <a:endParaRPr lang="en-US" sz="1400" dirty="0">
              <a:latin typeface="Georgia" panose="02040502050405020303" pitchFamily="18" charset="0"/>
            </a:endParaRPr>
          </a:p>
        </p:txBody>
      </p:sp>
    </p:spTree>
    <p:extLst>
      <p:ext uri="{BB962C8B-B14F-4D97-AF65-F5344CB8AC3E}">
        <p14:creationId xmlns:p14="http://schemas.microsoft.com/office/powerpoint/2010/main" val="375366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B20A-3FDE-63B7-4702-8C47668B6252}"/>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2D4CFEE-7699-D131-24A9-EA568A962D0C}"/>
              </a:ext>
            </a:extLst>
          </p:cNvPr>
          <p:cNvSpPr>
            <a:spLocks noGrp="1"/>
          </p:cNvSpPr>
          <p:nvPr>
            <p:ph type="title"/>
          </p:nvPr>
        </p:nvSpPr>
        <p:spPr/>
        <p:txBody>
          <a:bodyPr/>
          <a:lstStyle/>
          <a:p>
            <a:r>
              <a:rPr lang="el-GR" dirty="0">
                <a:latin typeface="Georgia" panose="02040502050405020303" pitchFamily="18" charset="0"/>
              </a:rPr>
              <a:t>Η </a:t>
            </a:r>
            <a:r>
              <a:rPr lang="el-GR" dirty="0" err="1">
                <a:latin typeface="Georgia" panose="02040502050405020303" pitchFamily="18" charset="0"/>
              </a:rPr>
              <a:t>Διανομη</a:t>
            </a:r>
            <a:r>
              <a:rPr lang="el-GR" dirty="0">
                <a:latin typeface="Georgia" panose="02040502050405020303" pitchFamily="18" charset="0"/>
              </a:rPr>
              <a:t> ως </a:t>
            </a:r>
            <a:r>
              <a:rPr lang="el-GR" dirty="0" err="1">
                <a:latin typeface="Georgia" panose="02040502050405020303" pitchFamily="18" charset="0"/>
              </a:rPr>
              <a:t>προβλημα</a:t>
            </a:r>
            <a:r>
              <a:rPr lang="el-GR" dirty="0">
                <a:latin typeface="Georgia" panose="02040502050405020303" pitchFamily="18" charset="0"/>
              </a:rPr>
              <a:t> </a:t>
            </a:r>
            <a:r>
              <a:rPr lang="el-GR" dirty="0" err="1">
                <a:latin typeface="Georgia" panose="02040502050405020303" pitchFamily="18" charset="0"/>
              </a:rPr>
              <a:t>βελτιστοποιησησ</a:t>
            </a:r>
            <a:r>
              <a:rPr lang="el-GR" dirty="0">
                <a:latin typeface="Georgia" panose="02040502050405020303" pitchFamily="18" charset="0"/>
              </a:rPr>
              <a:t> – </a:t>
            </a:r>
            <a:r>
              <a:rPr lang="el-GR" dirty="0" err="1">
                <a:latin typeface="Georgia" panose="02040502050405020303" pitchFamily="18" charset="0"/>
              </a:rPr>
              <a:t>Παραδειγμα</a:t>
            </a:r>
            <a:r>
              <a:rPr lang="el-GR" dirty="0">
                <a:latin typeface="Georgia" panose="02040502050405020303" pitchFamily="18" charset="0"/>
              </a:rPr>
              <a:t> 1</a:t>
            </a:r>
            <a:endParaRPr lang="en-US" dirty="0">
              <a:latin typeface="Georgia" panose="02040502050405020303" pitchFamily="18" charset="0"/>
            </a:endParaRPr>
          </a:p>
        </p:txBody>
      </p:sp>
      <p:graphicFrame>
        <p:nvGraphicFramePr>
          <p:cNvPr id="6" name="Θέση περιεχομένου 5">
            <a:extLst>
              <a:ext uri="{FF2B5EF4-FFF2-40B4-BE49-F238E27FC236}">
                <a16:creationId xmlns:a16="http://schemas.microsoft.com/office/drawing/2014/main" id="{12BBA7C0-7E01-4579-6AC6-239CFD0BE785}"/>
              </a:ext>
            </a:extLst>
          </p:cNvPr>
          <p:cNvGraphicFramePr>
            <a:graphicFrameLocks noGrp="1"/>
          </p:cNvGraphicFramePr>
          <p:nvPr>
            <p:ph idx="1"/>
            <p:extLst>
              <p:ext uri="{D42A27DB-BD31-4B8C-83A1-F6EECF244321}">
                <p14:modId xmlns:p14="http://schemas.microsoft.com/office/powerpoint/2010/main" val="2367796699"/>
              </p:ext>
            </p:extLst>
          </p:nvPr>
        </p:nvGraphicFramePr>
        <p:xfrm>
          <a:off x="580858" y="3222625"/>
          <a:ext cx="11029950" cy="2123440"/>
        </p:xfrm>
        <a:graphic>
          <a:graphicData uri="http://schemas.openxmlformats.org/drawingml/2006/table">
            <a:tbl>
              <a:tblPr firstRow="1" bandRow="1">
                <a:tableStyleId>{5C22544A-7EE6-4342-B048-85BDC9FD1C3A}</a:tableStyleId>
              </a:tblPr>
              <a:tblGrid>
                <a:gridCol w="1870242">
                  <a:extLst>
                    <a:ext uri="{9D8B030D-6E8A-4147-A177-3AD203B41FA5}">
                      <a16:colId xmlns:a16="http://schemas.microsoft.com/office/drawing/2014/main" val="1146087195"/>
                    </a:ext>
                  </a:extLst>
                </a:gridCol>
                <a:gridCol w="1943100">
                  <a:extLst>
                    <a:ext uri="{9D8B030D-6E8A-4147-A177-3AD203B41FA5}">
                      <a16:colId xmlns:a16="http://schemas.microsoft.com/office/drawing/2014/main" val="2579956957"/>
                    </a:ext>
                  </a:extLst>
                </a:gridCol>
                <a:gridCol w="2804628">
                  <a:extLst>
                    <a:ext uri="{9D8B030D-6E8A-4147-A177-3AD203B41FA5}">
                      <a16:colId xmlns:a16="http://schemas.microsoft.com/office/drawing/2014/main" val="528690732"/>
                    </a:ext>
                  </a:extLst>
                </a:gridCol>
                <a:gridCol w="2503972">
                  <a:extLst>
                    <a:ext uri="{9D8B030D-6E8A-4147-A177-3AD203B41FA5}">
                      <a16:colId xmlns:a16="http://schemas.microsoft.com/office/drawing/2014/main" val="3221975327"/>
                    </a:ext>
                  </a:extLst>
                </a:gridCol>
                <a:gridCol w="1908008">
                  <a:extLst>
                    <a:ext uri="{9D8B030D-6E8A-4147-A177-3AD203B41FA5}">
                      <a16:colId xmlns:a16="http://schemas.microsoft.com/office/drawing/2014/main" val="2952212539"/>
                    </a:ext>
                  </a:extLst>
                </a:gridCol>
              </a:tblGrid>
              <a:tr h="320675">
                <a:tc>
                  <a:txBody>
                    <a:bodyPr/>
                    <a:lstStyle/>
                    <a:p>
                      <a:r>
                        <a:rPr lang="el-GR" dirty="0">
                          <a:latin typeface="Georgia" panose="02040502050405020303" pitchFamily="18" charset="0"/>
                        </a:rPr>
                        <a:t>Χώρα</a:t>
                      </a:r>
                      <a:endParaRPr lang="en-US" dirty="0">
                        <a:latin typeface="Georgia" panose="02040502050405020303" pitchFamily="18" charset="0"/>
                      </a:endParaRPr>
                    </a:p>
                  </a:txBody>
                  <a:tcPr/>
                </a:tc>
                <a:tc>
                  <a:txBody>
                    <a:bodyPr/>
                    <a:lstStyle/>
                    <a:p>
                      <a:r>
                        <a:rPr lang="el-GR" dirty="0">
                          <a:latin typeface="Georgia" panose="02040502050405020303" pitchFamily="18" charset="0"/>
                        </a:rPr>
                        <a:t>Αποδοτικότητα</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Πραγματικά 2018 (%)</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Προβλεφθέντα (%)</a:t>
                      </a:r>
                      <a:endParaRPr lang="en-US" dirty="0">
                        <a:latin typeface="Georgia" panose="02040502050405020303" pitchFamily="18" charset="0"/>
                      </a:endParaRPr>
                    </a:p>
                  </a:txBody>
                  <a:tcPr/>
                </a:tc>
                <a:tc>
                  <a:txBody>
                    <a:bodyPr/>
                    <a:lstStyle/>
                    <a:p>
                      <a:r>
                        <a:rPr lang="el-GR" dirty="0">
                          <a:latin typeface="Georgia" panose="02040502050405020303" pitchFamily="18" charset="0"/>
                        </a:rPr>
                        <a:t>Διαφορά (%)</a:t>
                      </a:r>
                      <a:endParaRPr lang="en-US" dirty="0">
                        <a:latin typeface="Georgia" panose="02040502050405020303" pitchFamily="18" charset="0"/>
                      </a:endParaRPr>
                    </a:p>
                  </a:txBody>
                  <a:tcPr/>
                </a:tc>
                <a:extLst>
                  <a:ext uri="{0D108BD9-81ED-4DB2-BD59-A6C34878D82A}">
                    <a16:rowId xmlns:a16="http://schemas.microsoft.com/office/drawing/2014/main" val="3504591157"/>
                  </a:ext>
                </a:extLst>
              </a:tr>
              <a:tr h="370840">
                <a:tc>
                  <a:txBody>
                    <a:bodyPr/>
                    <a:lstStyle/>
                    <a:p>
                      <a:r>
                        <a:rPr lang="el-GR" dirty="0">
                          <a:latin typeface="Georgia" panose="02040502050405020303" pitchFamily="18" charset="0"/>
                        </a:rPr>
                        <a:t>Σουηδία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11.9490</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3.27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21.07</a:t>
                      </a:r>
                      <a:endParaRPr lang="en-US" dirty="0">
                        <a:latin typeface="Georgia" panose="02040502050405020303" pitchFamily="18" charset="0"/>
                      </a:endParaRPr>
                    </a:p>
                  </a:txBody>
                  <a:tcPr/>
                </a:tc>
                <a:extLst>
                  <a:ext uri="{0D108BD9-81ED-4DB2-BD59-A6C34878D82A}">
                    <a16:rowId xmlns:a16="http://schemas.microsoft.com/office/drawing/2014/main" val="1802363499"/>
                  </a:ext>
                </a:extLst>
              </a:tr>
              <a:tr h="370840">
                <a:tc>
                  <a:txBody>
                    <a:bodyPr/>
                    <a:lstStyle/>
                    <a:p>
                      <a:r>
                        <a:rPr lang="el-GR" dirty="0">
                          <a:latin typeface="Georgia" panose="02040502050405020303" pitchFamily="18" charset="0"/>
                        </a:rPr>
                        <a:t>Γερμανία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6.2988</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19.77</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5.62</a:t>
                      </a:r>
                      <a:endParaRPr lang="en-US" dirty="0">
                        <a:latin typeface="Georgia" panose="02040502050405020303" pitchFamily="18" charset="0"/>
                      </a:endParaRPr>
                    </a:p>
                  </a:txBody>
                  <a:tcPr/>
                </a:tc>
                <a:extLst>
                  <a:ext uri="{0D108BD9-81ED-4DB2-BD59-A6C34878D82A}">
                    <a16:rowId xmlns:a16="http://schemas.microsoft.com/office/drawing/2014/main" val="1913165654"/>
                  </a:ext>
                </a:extLst>
              </a:tr>
              <a:tr h="370840">
                <a:tc>
                  <a:txBody>
                    <a:bodyPr/>
                    <a:lstStyle/>
                    <a:p>
                      <a:r>
                        <a:rPr lang="el-GR" dirty="0">
                          <a:latin typeface="Georgia" panose="02040502050405020303" pitchFamily="18" charset="0"/>
                        </a:rPr>
                        <a:t>Ελλάδα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1.9529</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2.04</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1.58</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22.47</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3900248"/>
                  </a:ext>
                </a:extLst>
              </a:tr>
              <a:tr h="370840">
                <a:tc>
                  <a:txBody>
                    <a:bodyPr/>
                    <a:lstStyle/>
                    <a:p>
                      <a:r>
                        <a:rPr lang="el-GR" dirty="0">
                          <a:latin typeface="Georgia" panose="02040502050405020303" pitchFamily="18" charset="0"/>
                        </a:rPr>
                        <a:t>Εσθονία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1.6987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0.46</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0.53</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13.74</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53198320"/>
                  </a:ext>
                </a:extLst>
              </a:tr>
            </a:tbl>
          </a:graphicData>
        </a:graphic>
      </p:graphicFrame>
      <p:sp>
        <p:nvSpPr>
          <p:cNvPr id="7" name="TextBox 6">
            <a:extLst>
              <a:ext uri="{FF2B5EF4-FFF2-40B4-BE49-F238E27FC236}">
                <a16:creationId xmlns:a16="http://schemas.microsoft.com/office/drawing/2014/main" id="{FB08FA56-D71A-B6BD-A48D-F036EDA27D1C}"/>
              </a:ext>
            </a:extLst>
          </p:cNvPr>
          <p:cNvSpPr txBox="1"/>
          <p:nvPr/>
        </p:nvSpPr>
        <p:spPr>
          <a:xfrm>
            <a:off x="580858" y="2146125"/>
            <a:ext cx="11029616" cy="646331"/>
          </a:xfrm>
          <a:prstGeom prst="rect">
            <a:avLst/>
          </a:prstGeom>
          <a:noFill/>
        </p:spPr>
        <p:txBody>
          <a:bodyPr wrap="square" rtlCol="0">
            <a:spAutoFit/>
          </a:bodyPr>
          <a:lstStyle/>
          <a:p>
            <a:r>
              <a:rPr lang="el-GR" dirty="0">
                <a:latin typeface="Georgia" panose="02040502050405020303" pitchFamily="18" charset="0"/>
              </a:rPr>
              <a:t>Επιπλέον περιορισμός:</a:t>
            </a:r>
          </a:p>
          <a:p>
            <a:r>
              <a:rPr lang="el-GR" dirty="0">
                <a:latin typeface="Georgia" panose="02040502050405020303" pitchFamily="18" charset="0"/>
              </a:rPr>
              <a:t>	Να μην αποκλίνει πάνω από 20% από τα περσινά (Αποζημίωση)</a:t>
            </a:r>
          </a:p>
        </p:txBody>
      </p:sp>
      <p:sp>
        <p:nvSpPr>
          <p:cNvPr id="8" name="TextBox 7">
            <a:extLst>
              <a:ext uri="{FF2B5EF4-FFF2-40B4-BE49-F238E27FC236}">
                <a16:creationId xmlns:a16="http://schemas.microsoft.com/office/drawing/2014/main" id="{F960D8A4-219E-07AB-00A5-4A1AD0E2CE43}"/>
              </a:ext>
            </a:extLst>
          </p:cNvPr>
          <p:cNvSpPr txBox="1"/>
          <p:nvPr/>
        </p:nvSpPr>
        <p:spPr>
          <a:xfrm>
            <a:off x="580858" y="5611134"/>
            <a:ext cx="11029616" cy="923330"/>
          </a:xfrm>
          <a:prstGeom prst="rect">
            <a:avLst/>
          </a:prstGeom>
          <a:noFill/>
        </p:spPr>
        <p:txBody>
          <a:bodyPr wrap="square" rtlCol="0">
            <a:spAutoFit/>
          </a:bodyPr>
          <a:lstStyle/>
          <a:p>
            <a:r>
              <a:rPr lang="el-GR" dirty="0">
                <a:latin typeface="Georgia" panose="02040502050405020303" pitchFamily="18" charset="0"/>
              </a:rPr>
              <a:t>Ουσιώδης προβληματισμός:</a:t>
            </a:r>
          </a:p>
          <a:p>
            <a:r>
              <a:rPr lang="el-GR" dirty="0">
                <a:latin typeface="Georgia" panose="02040502050405020303" pitchFamily="18" charset="0"/>
              </a:rPr>
              <a:t>	Αυτή η σύγκριση δεν μπορεί να προσφέρει κάποια πληροφορία γιατί δεν μπορεί να συγκριθεί με κάτι αντίστοιχο.</a:t>
            </a:r>
          </a:p>
        </p:txBody>
      </p:sp>
    </p:spTree>
    <p:extLst>
      <p:ext uri="{BB962C8B-B14F-4D97-AF65-F5344CB8AC3E}">
        <p14:creationId xmlns:p14="http://schemas.microsoft.com/office/powerpoint/2010/main" val="228512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53588-645D-6B6B-2AF7-8624660EB16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5540B35-A2EB-F4B7-0D1B-6F15375C5D1A}"/>
              </a:ext>
            </a:extLst>
          </p:cNvPr>
          <p:cNvSpPr>
            <a:spLocks noGrp="1"/>
          </p:cNvSpPr>
          <p:nvPr>
            <p:ph type="title"/>
          </p:nvPr>
        </p:nvSpPr>
        <p:spPr/>
        <p:txBody>
          <a:bodyPr/>
          <a:lstStyle/>
          <a:p>
            <a:r>
              <a:rPr lang="el-GR" dirty="0" err="1"/>
              <a:t>Επισκοπηση</a:t>
            </a:r>
            <a:r>
              <a:rPr lang="el-GR" dirty="0"/>
              <a:t> </a:t>
            </a:r>
            <a:r>
              <a:rPr lang="el-GR" dirty="0" err="1"/>
              <a:t>μιασ</a:t>
            </a:r>
            <a:r>
              <a:rPr lang="el-GR" dirty="0"/>
              <a:t> </a:t>
            </a:r>
            <a:r>
              <a:rPr lang="el-GR" dirty="0" err="1"/>
              <a:t>διαφορετικης</a:t>
            </a:r>
            <a:r>
              <a:rPr lang="el-GR" dirty="0"/>
              <a:t> </a:t>
            </a:r>
            <a:r>
              <a:rPr lang="el-GR" dirty="0" err="1"/>
              <a:t>δουλειασ</a:t>
            </a:r>
            <a:r>
              <a:rPr lang="el-GR" dirty="0"/>
              <a:t> του </a:t>
            </a:r>
            <a:r>
              <a:rPr lang="el-GR" b="1" dirty="0"/>
              <a:t>2023</a:t>
            </a:r>
            <a:endParaRPr lang="en-US" b="1" dirty="0"/>
          </a:p>
        </p:txBody>
      </p:sp>
      <p:sp>
        <p:nvSpPr>
          <p:cNvPr id="3" name="Θέση κειμένου 2">
            <a:extLst>
              <a:ext uri="{FF2B5EF4-FFF2-40B4-BE49-F238E27FC236}">
                <a16:creationId xmlns:a16="http://schemas.microsoft.com/office/drawing/2014/main" id="{3F5B8FC4-F692-845B-E7A7-80250454C2CF}"/>
              </a:ext>
            </a:extLst>
          </p:cNvPr>
          <p:cNvSpPr>
            <a:spLocks noGrp="1"/>
          </p:cNvSpPr>
          <p:nvPr>
            <p:ph type="body" idx="1"/>
          </p:nvPr>
        </p:nvSpPr>
        <p:spPr/>
        <p:txBody>
          <a:bodyPr>
            <a:normAutofit lnSpcReduction="10000"/>
          </a:bodyPr>
          <a:lstStyle/>
          <a:p>
            <a:pPr algn="l"/>
            <a:r>
              <a:rPr lang="en-US" sz="1800" b="0" i="0" u="none" strike="noStrike" baseline="0" dirty="0">
                <a:latin typeface="Georgia" panose="02040502050405020303" pitchFamily="18" charset="0"/>
              </a:rPr>
              <a:t>Allocating Emission Permits Efficiently via Uniform Linear Mechanisms (X. Lin and J. Lu 2023)</a:t>
            </a:r>
            <a:endParaRPr lang="en-US" dirty="0">
              <a:latin typeface="Georgia" panose="02040502050405020303" pitchFamily="18" charset="0"/>
            </a:endParaRPr>
          </a:p>
        </p:txBody>
      </p:sp>
    </p:spTree>
    <p:extLst>
      <p:ext uri="{BB962C8B-B14F-4D97-AF65-F5344CB8AC3E}">
        <p14:creationId xmlns:p14="http://schemas.microsoft.com/office/powerpoint/2010/main" val="2406888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0FE3D-B6E1-537F-1672-50539DDF5B3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9F9F255-A68E-9353-DAD2-520B9B10224A}"/>
              </a:ext>
            </a:extLst>
          </p:cNvPr>
          <p:cNvSpPr>
            <a:spLocks noGrp="1"/>
          </p:cNvSpPr>
          <p:nvPr>
            <p:ph type="title"/>
          </p:nvPr>
        </p:nvSpPr>
        <p:spPr/>
        <p:txBody>
          <a:bodyPr/>
          <a:lstStyle/>
          <a:p>
            <a:r>
              <a:rPr lang="en-US" sz="2800" b="0" i="0" u="none" strike="noStrike" baseline="0">
                <a:latin typeface="Georgia" panose="02040502050405020303" pitchFamily="18" charset="0"/>
              </a:rPr>
              <a:t>Allocating Emission Permits Efficiently via Uniform Linear Mechanisms</a:t>
            </a:r>
            <a:r>
              <a:rPr lang="en-US"/>
              <a:t>, </a:t>
            </a:r>
            <a:r>
              <a:rPr lang="en-US" sz="2800" b="0" i="0" u="none" strike="noStrike" baseline="0" dirty="0">
                <a:latin typeface="Georgia" panose="02040502050405020303" pitchFamily="18" charset="0"/>
              </a:rPr>
              <a:t>(X. Lin and J. Lu 2023)</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B5F829E-05B2-5EF0-D496-98D362A80778}"/>
                  </a:ext>
                </a:extLst>
              </p:cNvPr>
              <p:cNvSpPr txBox="1"/>
              <p:nvPr/>
            </p:nvSpPr>
            <p:spPr>
              <a:xfrm>
                <a:off x="448408" y="2305566"/>
                <a:ext cx="11254153" cy="3416320"/>
              </a:xfrm>
              <a:prstGeom prst="rect">
                <a:avLst/>
              </a:prstGeom>
              <a:noFill/>
            </p:spPr>
            <p:txBody>
              <a:bodyPr wrap="square" rtlCol="0">
                <a:spAutoFit/>
              </a:bodyPr>
              <a:lstStyle/>
              <a:p>
                <a:pPr marL="342900" indent="-342900">
                  <a:buFont typeface="+mj-lt"/>
                  <a:buAutoNum type="arabicPeriod"/>
                </a:pPr>
                <a:r>
                  <a:rPr lang="el-GR" b="1" dirty="0">
                    <a:latin typeface="Georgia" panose="02040502050405020303" pitchFamily="18" charset="0"/>
                  </a:rPr>
                  <a:t>Παίκτες</a:t>
                </a:r>
                <a:r>
                  <a:rPr lang="el-GR" dirty="0">
                    <a:latin typeface="Georgia" panose="02040502050405020303" pitchFamily="18" charset="0"/>
                  </a:rPr>
                  <a:t>:</a:t>
                </a:r>
              </a:p>
              <a:p>
                <a:pPr marL="742950" lvl="1" indent="-285750">
                  <a:buFont typeface="Arial" panose="020B0604020202020204" pitchFamily="34" charset="0"/>
                  <a:buChar char="•"/>
                </a:pPr>
                <a:r>
                  <a:rPr lang="el-GR" dirty="0">
                    <a:latin typeface="Georgia" panose="02040502050405020303" pitchFamily="18" charset="0"/>
                  </a:rPr>
                  <a:t>Ρυθμιστική Αρχή</a:t>
                </a:r>
              </a:p>
              <a:p>
                <a:pPr marL="742950" lvl="1" indent="-285750">
                  <a:buFont typeface="Arial" panose="020B0604020202020204" pitchFamily="34" charset="0"/>
                  <a:buChar char="•"/>
                </a:pPr>
                <a:r>
                  <a:rPr lang="el-GR" dirty="0" err="1">
                    <a:latin typeface="Georgia" panose="02040502050405020303" pitchFamily="18" charset="0"/>
                  </a:rPr>
                  <a:t>Ρυπαίνουσες</a:t>
                </a:r>
                <a:r>
                  <a:rPr lang="el-GR" dirty="0">
                    <a:latin typeface="Georgia" panose="02040502050405020303" pitchFamily="18" charset="0"/>
                  </a:rPr>
                  <a:t> Εταιρείες</a:t>
                </a:r>
              </a:p>
              <a:p>
                <a:pPr marL="742950" lvl="1" indent="-28575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Στρατηγικές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Διαλέγει τον αλγόριθμο διαμοιρασμού αδειών</a:t>
                </a:r>
                <a:r>
                  <a:rPr lang="en-US" dirty="0">
                    <a:latin typeface="Georgia" panose="02040502050405020303" pitchFamily="18" charset="0"/>
                  </a:rPr>
                  <a:t> (</a:t>
                </a:r>
                <a:r>
                  <a:rPr lang="el-GR" dirty="0">
                    <a:latin typeface="Georgia" panose="02040502050405020303" pitchFamily="18" charset="0"/>
                  </a:rPr>
                  <a:t>εφ’ άπαξ, γραμμικά με την </a:t>
                </a:r>
                <a:r>
                  <a:rPr lang="el-GR" dirty="0" err="1">
                    <a:latin typeface="Georgia" panose="02040502050405020303" pitchFamily="18" charset="0"/>
                  </a:rPr>
                  <a:t>παραγωγλη</a:t>
                </a:r>
                <a:r>
                  <a:rPr lang="el-GR" dirty="0">
                    <a:latin typeface="Georgia" panose="02040502050405020303" pitchFamily="18" charset="0"/>
                  </a:rPr>
                  <a:t> κλπ.) </a:t>
                </a:r>
                <a:endParaRPr lang="en-US" dirty="0">
                  <a:latin typeface="Georgia" panose="02040502050405020303" pitchFamily="18" charset="0"/>
                </a:endParaRPr>
              </a:p>
              <a:p>
                <a:pPr marL="800100" lvl="1" indent="-342900">
                  <a:buFont typeface="Arial" panose="020B0604020202020204" pitchFamily="34" charset="0"/>
                  <a:buChar char="•"/>
                </a:pPr>
                <a:r>
                  <a:rPr lang="el-GR" b="1" dirty="0">
                    <a:latin typeface="Georgia" panose="02040502050405020303" pitchFamily="18" charset="0"/>
                  </a:rPr>
                  <a:t>Εταιρείες</a:t>
                </a:r>
                <a:r>
                  <a:rPr lang="el-GR" dirty="0">
                    <a:latin typeface="Georgia" panose="02040502050405020303" pitchFamily="18" charset="0"/>
                  </a:rPr>
                  <a:t>: Επιλέγουν παραγωγή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oMath>
                </a14:m>
                <a:r>
                  <a:rPr lang="en-US" dirty="0">
                    <a:latin typeface="Georgia" panose="02040502050405020303" pitchFamily="18" charset="0"/>
                  </a:rPr>
                  <a:t> </a:t>
                </a:r>
                <a:r>
                  <a:rPr lang="el-GR" dirty="0">
                    <a:latin typeface="Georgia" panose="02040502050405020303" pitchFamily="18" charset="0"/>
                  </a:rPr>
                  <a:t>και ρύπους </a:t>
                </a:r>
                <a14:m>
                  <m:oMath xmlns:m="http://schemas.openxmlformats.org/officeDocument/2006/math">
                    <m:sSub>
                      <m:sSubPr>
                        <m:ctrlPr>
                          <a:rPr lang="el-G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l-GR" b="0" i="1" smtClean="0">
                        <a:latin typeface="Cambria Math" panose="02040503050406030204" pitchFamily="18" charset="0"/>
                      </a:rPr>
                      <m:t>.</m:t>
                    </m:r>
                  </m:oMath>
                </a14:m>
                <a:endParaRPr lang="el-GR" dirty="0">
                  <a:latin typeface="Georgia" panose="02040502050405020303" pitchFamily="18" charset="0"/>
                </a:endParaRPr>
              </a:p>
              <a:p>
                <a:pPr marL="800100" lvl="1" indent="-34290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Αποδόσεις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a:t>
                </a:r>
                <a:r>
                  <a:rPr lang="el-GR" dirty="0"/>
                  <a:t>Κέρδος</a:t>
                </a:r>
                <a:r>
                  <a:rPr lang="en-US" dirty="0"/>
                  <a:t> = </a:t>
                </a:r>
                <a:r>
                  <a:rPr lang="el-GR" dirty="0"/>
                  <a:t>Πωλήσεις</a:t>
                </a:r>
                <a:r>
                  <a:rPr lang="en-US" dirty="0"/>
                  <a:t> − </a:t>
                </a:r>
                <a:r>
                  <a:rPr lang="el-GR" dirty="0"/>
                  <a:t>Κόστη (παραγωγής, μείωσης ρύπων, αγορά αδειών)</a:t>
                </a:r>
                <a:r>
                  <a:rPr lang="en-US" dirty="0"/>
                  <a:t> </a:t>
                </a:r>
                <a:endParaRPr lang="el-GR" dirty="0"/>
              </a:p>
              <a:p>
                <a:pPr marL="800100" lvl="1" indent="-342900">
                  <a:buFont typeface="Arial" panose="020B0604020202020204" pitchFamily="34" charset="0"/>
                  <a:buChar char="•"/>
                </a:pPr>
                <a:r>
                  <a:rPr lang="el-GR" b="1" dirty="0">
                    <a:latin typeface="Georgia" panose="02040502050405020303" pitchFamily="18" charset="0"/>
                  </a:rPr>
                  <a:t>Εταιρείες</a:t>
                </a:r>
                <a:r>
                  <a:rPr lang="el-GR" dirty="0">
                    <a:latin typeface="Georgia" panose="02040502050405020303" pitchFamily="18" charset="0"/>
                  </a:rPr>
                  <a:t>: Κοινωνική Ευημερία </a:t>
                </a:r>
                <a:r>
                  <a:rPr lang="en-US" dirty="0"/>
                  <a:t>=</a:t>
                </a:r>
                <a:r>
                  <a:rPr lang="el-GR" dirty="0"/>
                  <a:t> Καταναλωτικό πλεόνασμα</a:t>
                </a:r>
                <a:r>
                  <a:rPr lang="en-US" dirty="0"/>
                  <a:t> − </a:t>
                </a:r>
                <a:r>
                  <a:rPr lang="el-GR" dirty="0"/>
                  <a:t>Περιβαλλοντική ζημιά.</a:t>
                </a:r>
                <a:endParaRPr lang="en-US" dirty="0">
                  <a:latin typeface="Georgia" panose="02040502050405020303" pitchFamily="18" charset="0"/>
                </a:endParaRPr>
              </a:p>
            </p:txBody>
          </p:sp>
        </mc:Choice>
        <mc:Fallback>
          <p:sp>
            <p:nvSpPr>
              <p:cNvPr id="10" name="TextBox 9">
                <a:extLst>
                  <a:ext uri="{FF2B5EF4-FFF2-40B4-BE49-F238E27FC236}">
                    <a16:creationId xmlns:a16="http://schemas.microsoft.com/office/drawing/2014/main" id="{5B5F829E-05B2-5EF0-D496-98D362A80778}"/>
                  </a:ext>
                </a:extLst>
              </p:cNvPr>
              <p:cNvSpPr txBox="1">
                <a:spLocks noRot="1" noChangeAspect="1" noMove="1" noResize="1" noEditPoints="1" noAdjustHandles="1" noChangeArrowheads="1" noChangeShapeType="1" noTextEdit="1"/>
              </p:cNvSpPr>
              <p:nvPr/>
            </p:nvSpPr>
            <p:spPr>
              <a:xfrm>
                <a:off x="448408" y="2305566"/>
                <a:ext cx="11254153" cy="3416320"/>
              </a:xfrm>
              <a:prstGeom prst="rect">
                <a:avLst/>
              </a:prstGeom>
              <a:blipFill>
                <a:blip r:embed="rId2"/>
                <a:stretch>
                  <a:fillRect l="-379" t="-891" b="-1783"/>
                </a:stretch>
              </a:blipFill>
            </p:spPr>
            <p:txBody>
              <a:bodyPr/>
              <a:lstStyle/>
              <a:p>
                <a:r>
                  <a:rPr lang="en-US">
                    <a:noFill/>
                  </a:rPr>
                  <a:t> </a:t>
                </a:r>
              </a:p>
            </p:txBody>
          </p:sp>
        </mc:Fallback>
      </mc:AlternateContent>
    </p:spTree>
    <p:extLst>
      <p:ext uri="{BB962C8B-B14F-4D97-AF65-F5344CB8AC3E}">
        <p14:creationId xmlns:p14="http://schemas.microsoft.com/office/powerpoint/2010/main" val="53548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F601-4370-CDE7-037E-49B3506E4553}"/>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B36412ED-7F95-778F-613A-28C2923F4719}"/>
              </a:ext>
            </a:extLst>
          </p:cNvPr>
          <p:cNvSpPr>
            <a:spLocks noGrp="1"/>
          </p:cNvSpPr>
          <p:nvPr>
            <p:ph type="title"/>
          </p:nvPr>
        </p:nvSpPr>
        <p:spPr/>
        <p:txBody>
          <a:bodyPr/>
          <a:lstStyle/>
          <a:p>
            <a:r>
              <a:rPr lang="en-US" sz="2800" b="0" i="0" u="none" strike="noStrike" baseline="0">
                <a:latin typeface="Georgia" panose="02040502050405020303" pitchFamily="18" charset="0"/>
              </a:rPr>
              <a:t>Allocating Emission Permits Efficiently via Uniform Linear Mechanisms</a:t>
            </a:r>
            <a:r>
              <a:rPr lang="en-US"/>
              <a:t>, </a:t>
            </a:r>
            <a:r>
              <a:rPr lang="en-US" sz="2800" b="0" i="0" u="none" strike="noStrike" baseline="0" dirty="0">
                <a:latin typeface="Georgia" panose="02040502050405020303" pitchFamily="18" charset="0"/>
              </a:rPr>
              <a:t>(X. Lin and J. Lu 2023)</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81A28BC-EE38-7560-8C5F-DF98AEAF84A2}"/>
                  </a:ext>
                </a:extLst>
              </p:cNvPr>
              <p:cNvSpPr txBox="1"/>
              <p:nvPr/>
            </p:nvSpPr>
            <p:spPr>
              <a:xfrm>
                <a:off x="448408" y="2305566"/>
                <a:ext cx="11254153" cy="3416320"/>
              </a:xfrm>
              <a:prstGeom prst="rect">
                <a:avLst/>
              </a:prstGeom>
              <a:noFill/>
            </p:spPr>
            <p:txBody>
              <a:bodyPr wrap="square" rtlCol="0">
                <a:spAutoFit/>
              </a:bodyPr>
              <a:lstStyle/>
              <a:p>
                <a:pPr marL="342900" indent="-342900">
                  <a:buFont typeface="+mj-lt"/>
                  <a:buAutoNum type="arabicPeriod"/>
                </a:pPr>
                <a:r>
                  <a:rPr lang="el-GR" b="1" dirty="0">
                    <a:latin typeface="Georgia" panose="02040502050405020303" pitchFamily="18" charset="0"/>
                  </a:rPr>
                  <a:t>Απόδοση Ρυθμιστικής Αρχής</a:t>
                </a:r>
                <a:r>
                  <a:rPr lang="el-GR" dirty="0">
                    <a:latin typeface="Georgia" panose="02040502050405020303" pitchFamily="18" charset="0"/>
                  </a:rPr>
                  <a:t>:</a:t>
                </a:r>
              </a:p>
              <a:p>
                <a:pPr marL="742950" lvl="1" indent="-285750">
                  <a:buFont typeface="Arial" panose="020B0604020202020204" pitchFamily="34" charset="0"/>
                  <a:buChar char="•"/>
                </a:pPr>
                <a:endParaRPr lang="en-US" dirty="0">
                  <a:latin typeface="Georgia" panose="02040502050405020303" pitchFamily="18" charset="0"/>
                </a:endParaRPr>
              </a:p>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l-GR" b="0" i="1" smtClean="0">
                              <a:latin typeface="Cambria Math" panose="02040503050406030204" pitchFamily="18" charset="0"/>
                            </a:rPr>
                            <m:t>(</m:t>
                          </m:r>
                          <m:r>
                            <a:rPr lang="en-US" b="0" i="1" smtClean="0">
                              <a:latin typeface="Cambria Math" panose="02040503050406030204" pitchFamily="18" charset="0"/>
                            </a:rPr>
                            <m:t>𝐶𝑜𝑛𝑠𝑢𝑚𝑒𝑟</m:t>
                          </m:r>
                          <m:r>
                            <a:rPr lang="en-US" b="0" i="1" smtClean="0">
                              <a:latin typeface="Cambria Math" panose="02040503050406030204" pitchFamily="18" charset="0"/>
                            </a:rPr>
                            <m:t> </m:t>
                          </m:r>
                          <m:r>
                            <a:rPr lang="en-US" b="0" i="1" smtClean="0">
                              <a:latin typeface="Cambria Math" panose="02040503050406030204" pitchFamily="18" charset="0"/>
                            </a:rPr>
                            <m:t>𝑆𝑢𝑟𝑝𝑙𝑢𝑠</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b="0" i="1" smtClean="0">
                              <a:latin typeface="Cambria Math" panose="02040503050406030204" pitchFamily="18" charset="0"/>
                            </a:rPr>
                            <m:t> −</m:t>
                          </m:r>
                          <m:r>
                            <a:rPr lang="en-US" b="0" i="1" smtClean="0">
                              <a:latin typeface="Cambria Math" panose="02040503050406030204" pitchFamily="18" charset="0"/>
                            </a:rPr>
                            <m:t>𝑆𝑜𝑐𝑖𝑎𝑙</m:t>
                          </m:r>
                          <m:r>
                            <a:rPr lang="en-US" b="0" i="1" smtClean="0">
                              <a:latin typeface="Cambria Math" panose="02040503050406030204" pitchFamily="18" charset="0"/>
                            </a:rPr>
                            <m:t> </m:t>
                          </m:r>
                          <m:r>
                            <a:rPr lang="en-US" b="0" i="1" smtClean="0">
                              <a:latin typeface="Cambria Math" panose="02040503050406030204" pitchFamily="18" charset="0"/>
                            </a:rPr>
                            <m:t>𝐷𝑎𝑚𝑎𝑔𝑒</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l-GR" b="0" i="1" smtClean="0">
                              <a:latin typeface="Cambria Math" panose="02040503050406030204" pitchFamily="18" charset="0"/>
                            </a:rPr>
                            <m:t>)</m:t>
                          </m:r>
                        </m:e>
                      </m:func>
                    </m:oMath>
                  </m:oMathPara>
                </a14:m>
                <a:endParaRPr lang="en-US" dirty="0">
                  <a:latin typeface="Georgia" panose="02040502050405020303" pitchFamily="18" charset="0"/>
                </a:endParaRPr>
              </a:p>
              <a:p>
                <a:pPr lvl="1"/>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Απόδοση Εταιρειών</a:t>
                </a:r>
                <a:r>
                  <a:rPr lang="el-GR" dirty="0">
                    <a:latin typeface="Georgia" panose="02040502050405020303" pitchFamily="18" charset="0"/>
                  </a:rPr>
                  <a:t>:</a:t>
                </a:r>
              </a:p>
              <a:p>
                <a:pPr marL="800100" lvl="1" indent="-342900">
                  <a:buFont typeface="Arial" panose="020B0604020202020204" pitchFamily="34" charset="0"/>
                  <a:buChar char="•"/>
                </a:pPr>
                <a:endParaRPr lang="el-GR" dirty="0">
                  <a:latin typeface="Georgia" panose="02040502050405020303" pitchFamily="18" charset="0"/>
                </a:endParaRPr>
              </a:p>
              <a:p>
                <a:pPr marL="1257300" lvl="2" indent="-342900">
                  <a:buFont typeface="Arial" panose="020B0604020202020204" pitchFamily="34" charset="0"/>
                  <a:buChar char="•"/>
                </a:pPr>
                <a:endParaRPr lang="el-GR" dirty="0">
                  <a:latin typeface="Georgia" panose="02040502050405020303" pitchFamily="18" charset="0"/>
                </a:endParaRPr>
              </a:p>
              <a:p>
                <a:pPr marL="1257300" lvl="2" indent="-342900">
                  <a:buFont typeface="Arial" panose="020B0604020202020204" pitchFamily="34" charset="0"/>
                  <a:buChar char="•"/>
                </a:pPr>
                <a:endParaRPr lang="el-GR" dirty="0">
                  <a:latin typeface="Georgia" panose="02040502050405020303" pitchFamily="18" charset="0"/>
                </a:endParaRPr>
              </a:p>
              <a:p>
                <a:pPr lvl="2"/>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Ισορροπία (που μεγιστοποιεί την Κοινωνική Ευημερία)</a:t>
                </a:r>
                <a:r>
                  <a:rPr lang="el-GR" dirty="0">
                    <a:latin typeface="Georgia" panose="02040502050405020303" pitchFamily="18" charset="0"/>
                  </a:rPr>
                  <a:t>:</a:t>
                </a:r>
              </a:p>
              <a:p>
                <a:pPr marL="342900" indent="-342900">
                  <a:buFont typeface="+mj-lt"/>
                  <a:buAutoNum type="arabicPeriod"/>
                </a:pPr>
                <a:endParaRPr lang="el-GR" dirty="0">
                  <a:latin typeface="Georgia" panose="02040502050405020303" pitchFamily="18" charset="0"/>
                </a:endParaRPr>
              </a:p>
              <a:p>
                <a:pPr lvl="1"/>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∈[0,1]</m:t>
                      </m:r>
                    </m:oMath>
                  </m:oMathPara>
                </a14:m>
                <a:endParaRPr lang="el-GR" dirty="0">
                  <a:latin typeface="Georgia" panose="02040502050405020303" pitchFamily="18" charset="0"/>
                </a:endParaRPr>
              </a:p>
            </p:txBody>
          </p:sp>
        </mc:Choice>
        <mc:Fallback>
          <p:sp>
            <p:nvSpPr>
              <p:cNvPr id="10" name="TextBox 9">
                <a:extLst>
                  <a:ext uri="{FF2B5EF4-FFF2-40B4-BE49-F238E27FC236}">
                    <a16:creationId xmlns:a16="http://schemas.microsoft.com/office/drawing/2014/main" id="{981A28BC-EE38-7560-8C5F-DF98AEAF84A2}"/>
                  </a:ext>
                </a:extLst>
              </p:cNvPr>
              <p:cNvSpPr txBox="1">
                <a:spLocks noRot="1" noChangeAspect="1" noMove="1" noResize="1" noEditPoints="1" noAdjustHandles="1" noChangeArrowheads="1" noChangeShapeType="1" noTextEdit="1"/>
              </p:cNvSpPr>
              <p:nvPr/>
            </p:nvSpPr>
            <p:spPr>
              <a:xfrm>
                <a:off x="448408" y="2305566"/>
                <a:ext cx="11254153" cy="3416320"/>
              </a:xfrm>
              <a:prstGeom prst="rect">
                <a:avLst/>
              </a:prstGeom>
              <a:blipFill>
                <a:blip r:embed="rId2"/>
                <a:stretch>
                  <a:fillRect l="-379" t="-891" b="-891"/>
                </a:stretch>
              </a:blipFill>
            </p:spPr>
            <p:txBody>
              <a:bodyPr/>
              <a:lstStyle/>
              <a:p>
                <a:r>
                  <a:rPr lang="en-US">
                    <a:noFill/>
                  </a:rPr>
                  <a:t> </a:t>
                </a:r>
              </a:p>
            </p:txBody>
          </p:sp>
        </mc:Fallback>
      </mc:AlternateContent>
      <p:pic>
        <p:nvPicPr>
          <p:cNvPr id="4" name="Εικόνα 3">
            <a:extLst>
              <a:ext uri="{FF2B5EF4-FFF2-40B4-BE49-F238E27FC236}">
                <a16:creationId xmlns:a16="http://schemas.microsoft.com/office/drawing/2014/main" id="{C0012367-77D9-CFF2-7D51-C661B0BAED43}"/>
              </a:ext>
            </a:extLst>
          </p:cNvPr>
          <p:cNvPicPr>
            <a:picLocks noChangeAspect="1"/>
          </p:cNvPicPr>
          <p:nvPr/>
        </p:nvPicPr>
        <p:blipFill>
          <a:blip r:embed="rId3"/>
          <a:stretch>
            <a:fillRect/>
          </a:stretch>
        </p:blipFill>
        <p:spPr>
          <a:xfrm>
            <a:off x="2954215" y="3774048"/>
            <a:ext cx="5574324" cy="989310"/>
          </a:xfrm>
          <a:prstGeom prst="rect">
            <a:avLst/>
          </a:prstGeom>
        </p:spPr>
      </p:pic>
      <p:pic>
        <p:nvPicPr>
          <p:cNvPr id="5" name="Εικόνα 4">
            <a:extLst>
              <a:ext uri="{FF2B5EF4-FFF2-40B4-BE49-F238E27FC236}">
                <a16:creationId xmlns:a16="http://schemas.microsoft.com/office/drawing/2014/main" id="{1A55353E-77BD-8F3D-F429-305CC37F9E42}"/>
              </a:ext>
            </a:extLst>
          </p:cNvPr>
          <p:cNvPicPr>
            <a:picLocks noChangeAspect="1"/>
          </p:cNvPicPr>
          <p:nvPr/>
        </p:nvPicPr>
        <p:blipFill>
          <a:blip r:embed="rId4"/>
          <a:stretch>
            <a:fillRect/>
          </a:stretch>
        </p:blipFill>
        <p:spPr>
          <a:xfrm>
            <a:off x="12192000" y="2305566"/>
            <a:ext cx="8601539" cy="537166"/>
          </a:xfrm>
          <a:prstGeom prst="rect">
            <a:avLst/>
          </a:prstGeom>
        </p:spPr>
      </p:pic>
      <p:sp>
        <p:nvSpPr>
          <p:cNvPr id="6" name="Δεξί άγκιστρο 5">
            <a:extLst>
              <a:ext uri="{FF2B5EF4-FFF2-40B4-BE49-F238E27FC236}">
                <a16:creationId xmlns:a16="http://schemas.microsoft.com/office/drawing/2014/main" id="{FB64F091-E90A-D7EA-1C6B-A41E0390587A}"/>
              </a:ext>
            </a:extLst>
          </p:cNvPr>
          <p:cNvSpPr/>
          <p:nvPr/>
        </p:nvSpPr>
        <p:spPr>
          <a:xfrm rot="5400000">
            <a:off x="5438140" y="5633151"/>
            <a:ext cx="294805" cy="472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24208EE-90EC-6BFA-2479-D06A462B1DD8}"/>
              </a:ext>
            </a:extLst>
          </p:cNvPr>
          <p:cNvSpPr txBox="1"/>
          <p:nvPr/>
        </p:nvSpPr>
        <p:spPr>
          <a:xfrm>
            <a:off x="4178746" y="6047174"/>
            <a:ext cx="2813591" cy="369332"/>
          </a:xfrm>
          <a:prstGeom prst="rect">
            <a:avLst/>
          </a:prstGeom>
          <a:noFill/>
        </p:spPr>
        <p:txBody>
          <a:bodyPr wrap="none" rtlCol="0">
            <a:spAutoFit/>
          </a:bodyPr>
          <a:lstStyle/>
          <a:p>
            <a:r>
              <a:rPr lang="en-US" dirty="0">
                <a:latin typeface="Georgia" panose="02040502050405020303" pitchFamily="18" charset="0"/>
              </a:rPr>
              <a:t>Proportionality &amp; Reward</a:t>
            </a:r>
          </a:p>
        </p:txBody>
      </p:sp>
    </p:spTree>
    <p:extLst>
      <p:ext uri="{BB962C8B-B14F-4D97-AF65-F5344CB8AC3E}">
        <p14:creationId xmlns:p14="http://schemas.microsoft.com/office/powerpoint/2010/main" val="470724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49EFC1E-79A0-BF13-A0BF-1C87B9E6EF07}"/>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39DC3B5-D409-DDD4-3E38-42A4DB0FED74}"/>
              </a:ext>
            </a:extLst>
          </p:cNvPr>
          <p:cNvSpPr>
            <a:spLocks noGrp="1"/>
          </p:cNvSpPr>
          <p:nvPr>
            <p:ph type="title"/>
          </p:nvPr>
        </p:nvSpPr>
        <p:spPr>
          <a:xfrm>
            <a:off x="764043" y="945332"/>
            <a:ext cx="3188526" cy="1161862"/>
          </a:xfrm>
        </p:spPr>
        <p:txBody>
          <a:bodyPr>
            <a:normAutofit fontScale="90000"/>
          </a:bodyPr>
          <a:lstStyle/>
          <a:p>
            <a:pPr>
              <a:lnSpc>
                <a:spcPct val="90000"/>
              </a:lnSpc>
            </a:pPr>
            <a:r>
              <a:rPr lang="el-GR" sz="2000" dirty="0" err="1">
                <a:solidFill>
                  <a:srgbClr val="FFFFFF"/>
                </a:solidFill>
                <a:latin typeface="Georgia" panose="02040502050405020303" pitchFamily="18" charset="0"/>
              </a:rPr>
              <a:t>ενα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αλλο</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παραδειγμα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απο</a:t>
            </a:r>
            <a:r>
              <a:rPr lang="el-GR" sz="2000" dirty="0">
                <a:solidFill>
                  <a:srgbClr val="FFFFFF"/>
                </a:solidFill>
                <a:latin typeface="Georgia" panose="02040502050405020303" pitchFamily="18" charset="0"/>
              </a:rPr>
              <a:t> τη </a:t>
            </a:r>
            <a:r>
              <a:rPr lang="el-GR" sz="2000" dirty="0" err="1">
                <a:solidFill>
                  <a:srgbClr val="FFFFFF"/>
                </a:solidFill>
                <a:latin typeface="Georgia" panose="02040502050405020303" pitchFamily="18" charset="0"/>
              </a:rPr>
              <a:t>βιβλιογραφια</a:t>
            </a:r>
            <a:r>
              <a:rPr lang="en-US" sz="2000" dirty="0">
                <a:solidFill>
                  <a:srgbClr val="FFFFFF"/>
                </a:solidFill>
                <a:latin typeface="Georgia" panose="02040502050405020303" pitchFamily="18" charset="0"/>
              </a:rPr>
              <a:t>, </a:t>
            </a:r>
            <a:r>
              <a:rPr lang="en-US" sz="2000" b="0" i="0" u="none" strike="noStrike" baseline="0" dirty="0">
                <a:solidFill>
                  <a:srgbClr val="FFFFFF"/>
                </a:solidFill>
                <a:latin typeface="Georgia" panose="02040502050405020303" pitchFamily="18" charset="0"/>
              </a:rPr>
              <a:t>(X. Lin and J. Lu 2023)</a:t>
            </a:r>
            <a:endParaRPr lang="en-US" sz="20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3631D787-85BA-B3E3-32A5-C9505B35832B}"/>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θα συνέβαινε αν ένας κακόβουλος ρυθμιστής έδινε όλες τις άδειες σε έναν μόνο κλάδο.</a:t>
            </a:r>
            <a:endParaRPr lang="en-US" dirty="0">
              <a:solidFill>
                <a:srgbClr val="FFFFFF"/>
              </a:solidFill>
              <a:latin typeface="Georgia" panose="02040502050405020303" pitchFamily="18" charset="0"/>
            </a:endParaRPr>
          </a:p>
          <a:p>
            <a:r>
              <a:rPr lang="el-GR" dirty="0">
                <a:solidFill>
                  <a:srgbClr val="FFFFFF"/>
                </a:solidFill>
                <a:latin typeface="Georgia" panose="02040502050405020303" pitchFamily="18" charset="0"/>
              </a:rPr>
              <a:t>Όριο 80% της άνευ ρύθμισης κατάστασης.</a:t>
            </a:r>
            <a:endParaRPr lang="en-US" dirty="0">
              <a:solidFill>
                <a:srgbClr val="FFFFFF"/>
              </a:solidFill>
              <a:latin typeface="Georgia" panose="02040502050405020303" pitchFamily="18" charset="0"/>
            </a:endParaRPr>
          </a:p>
        </p:txBody>
      </p:sp>
      <p:pic>
        <p:nvPicPr>
          <p:cNvPr id="15" name="Εικόνα 14"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79FCA407-3F30-FC26-100A-4695028FD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063" y="4035575"/>
            <a:ext cx="3733630" cy="2344272"/>
          </a:xfrm>
          <a:prstGeom prst="rect">
            <a:avLst/>
          </a:prstGeom>
        </p:spPr>
      </p:pic>
      <p:pic>
        <p:nvPicPr>
          <p:cNvPr id="18" name="Εικόνα 17"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5A980A36-F85B-AE89-B739-60CD53006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363" y="4066845"/>
            <a:ext cx="3683827" cy="2313002"/>
          </a:xfrm>
          <a:prstGeom prst="rect">
            <a:avLst/>
          </a:prstGeom>
        </p:spPr>
      </p:pic>
      <p:pic>
        <p:nvPicPr>
          <p:cNvPr id="21" name="Εικόνα 20" descr="Εικόνα που περιέχει κείμενο, γραμμή, στιγμιότυπο οθόνης, γράφημα&#10;&#10;Περιγραφή που δημιουργήθηκε αυτόματα">
            <a:extLst>
              <a:ext uri="{FF2B5EF4-FFF2-40B4-BE49-F238E27FC236}">
                <a16:creationId xmlns:a16="http://schemas.microsoft.com/office/drawing/2014/main" id="{4AF0DF5C-1B55-D603-22D8-5CDA41678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363" y="1190042"/>
            <a:ext cx="3537143" cy="2238958"/>
          </a:xfrm>
          <a:prstGeom prst="rect">
            <a:avLst/>
          </a:prstGeom>
        </p:spPr>
      </p:pic>
      <p:pic>
        <p:nvPicPr>
          <p:cNvPr id="25" name="Εικόνα 24" descr="Εικόνα που περιέχει γραμμή, κείμενο, γράφημα, διάγραμμα&#10;&#10;Περιγραφή που δημιουργήθηκε αυτόματα">
            <a:extLst>
              <a:ext uri="{FF2B5EF4-FFF2-40B4-BE49-F238E27FC236}">
                <a16:creationId xmlns:a16="http://schemas.microsoft.com/office/drawing/2014/main" id="{AE786AA4-4C4C-5842-7FDF-5F23302B1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016" y="1190042"/>
            <a:ext cx="3419678" cy="2213450"/>
          </a:xfrm>
          <a:prstGeom prst="rect">
            <a:avLst/>
          </a:prstGeom>
        </p:spPr>
      </p:pic>
    </p:spTree>
    <p:extLst>
      <p:ext uri="{BB962C8B-B14F-4D97-AF65-F5344CB8AC3E}">
        <p14:creationId xmlns:p14="http://schemas.microsoft.com/office/powerpoint/2010/main" val="31999482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35A1C4-2171-56FE-0AE1-8CA080E46E3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a:t>
            </a:r>
            <a:r>
              <a:rPr lang="en-US" dirty="0">
                <a:latin typeface="Georgia" panose="02040502050405020303" pitchFamily="18" charset="0"/>
              </a:rPr>
              <a:t>EU ETS</a:t>
            </a:r>
          </a:p>
        </p:txBody>
      </p:sp>
      <p:sp>
        <p:nvSpPr>
          <p:cNvPr id="3" name="TextBox 2">
            <a:extLst>
              <a:ext uri="{FF2B5EF4-FFF2-40B4-BE49-F238E27FC236}">
                <a16:creationId xmlns:a16="http://schemas.microsoft.com/office/drawing/2014/main" id="{881DCFF8-ECD3-CE78-4546-F59A7F1D6BA0}"/>
              </a:ext>
            </a:extLst>
          </p:cNvPr>
          <p:cNvSpPr txBox="1"/>
          <p:nvPr/>
        </p:nvSpPr>
        <p:spPr>
          <a:xfrm>
            <a:off x="492369" y="2277208"/>
            <a:ext cx="6865982" cy="1477328"/>
          </a:xfrm>
          <a:prstGeom prst="rect">
            <a:avLst/>
          </a:prstGeom>
          <a:noFill/>
        </p:spPr>
        <p:txBody>
          <a:bodyPr wrap="none" rtlCol="0">
            <a:spAutoFit/>
          </a:bodyPr>
          <a:lstStyle/>
          <a:p>
            <a:pPr marL="742950" lvl="1" indent="-285750">
              <a:buFont typeface="Arial" panose="020B0604020202020204" pitchFamily="34" charset="0"/>
              <a:buChar char="•"/>
            </a:pPr>
            <a:r>
              <a:rPr lang="en-US" dirty="0">
                <a:latin typeface="Georgia" panose="02040502050405020303" pitchFamily="18" charset="0"/>
              </a:rPr>
              <a:t>Cap And Trade. </a:t>
            </a:r>
            <a:r>
              <a:rPr lang="el-GR" dirty="0">
                <a:latin typeface="Georgia" panose="02040502050405020303" pitchFamily="18" charset="0"/>
              </a:rPr>
              <a:t>Κάθε χρόνο υπάρχει όριο για τους ρύπους.</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1 Άδεια = τόνος διοξειδίου ή ισοδύναμων ρύπων</a:t>
            </a:r>
          </a:p>
          <a:p>
            <a:pPr marL="742950" lvl="1" indent="-285750">
              <a:buFont typeface="Arial" panose="020B0604020202020204" pitchFamily="34" charset="0"/>
              <a:buChar char="•"/>
            </a:pPr>
            <a:r>
              <a:rPr lang="en-US" dirty="0">
                <a:latin typeface="Georgia" panose="02040502050405020303" pitchFamily="18" charset="0"/>
              </a:rPr>
              <a:t>31 </a:t>
            </a:r>
            <a:r>
              <a:rPr lang="el-GR" dirty="0">
                <a:latin typeface="Georgia" panose="02040502050405020303" pitchFamily="18" charset="0"/>
              </a:rPr>
              <a:t>Χώρες, 12.000 εγκαταστάσεις.</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Στόχος 55% μείωση σε σχέση με το 1990 μέχρι το 2030.</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Οι άδειες  δίνονται δωρεάν και με πλειστηριασμούς. </a:t>
            </a:r>
          </a:p>
        </p:txBody>
      </p:sp>
      <p:graphicFrame>
        <p:nvGraphicFramePr>
          <p:cNvPr id="4" name="Πίνακας 3">
            <a:extLst>
              <a:ext uri="{FF2B5EF4-FFF2-40B4-BE49-F238E27FC236}">
                <a16:creationId xmlns:a16="http://schemas.microsoft.com/office/drawing/2014/main" id="{7CE19E47-61E5-BA21-BEA9-A2DA6B73D0BA}"/>
              </a:ext>
            </a:extLst>
          </p:cNvPr>
          <p:cNvGraphicFramePr>
            <a:graphicFrameLocks noGrp="1"/>
          </p:cNvGraphicFramePr>
          <p:nvPr>
            <p:extLst>
              <p:ext uri="{D42A27DB-BD31-4B8C-83A1-F6EECF244321}">
                <p14:modId xmlns:p14="http://schemas.microsoft.com/office/powerpoint/2010/main" val="2198958074"/>
              </p:ext>
            </p:extLst>
          </p:nvPr>
        </p:nvGraphicFramePr>
        <p:xfrm>
          <a:off x="999956" y="4044682"/>
          <a:ext cx="10181491" cy="2270760"/>
        </p:xfrm>
        <a:graphic>
          <a:graphicData uri="http://schemas.openxmlformats.org/drawingml/2006/table">
            <a:tbl>
              <a:tblPr firstRow="1" bandRow="1">
                <a:tableStyleId>{5C22544A-7EE6-4342-B048-85BDC9FD1C3A}</a:tableStyleId>
              </a:tblPr>
              <a:tblGrid>
                <a:gridCol w="994471">
                  <a:extLst>
                    <a:ext uri="{9D8B030D-6E8A-4147-A177-3AD203B41FA5}">
                      <a16:colId xmlns:a16="http://schemas.microsoft.com/office/drawing/2014/main" val="1119176903"/>
                    </a:ext>
                  </a:extLst>
                </a:gridCol>
                <a:gridCol w="1222513">
                  <a:extLst>
                    <a:ext uri="{9D8B030D-6E8A-4147-A177-3AD203B41FA5}">
                      <a16:colId xmlns:a16="http://schemas.microsoft.com/office/drawing/2014/main" val="725390209"/>
                    </a:ext>
                  </a:extLst>
                </a:gridCol>
                <a:gridCol w="3105844">
                  <a:extLst>
                    <a:ext uri="{9D8B030D-6E8A-4147-A177-3AD203B41FA5}">
                      <a16:colId xmlns:a16="http://schemas.microsoft.com/office/drawing/2014/main" val="1623685057"/>
                    </a:ext>
                  </a:extLst>
                </a:gridCol>
                <a:gridCol w="4858663">
                  <a:extLst>
                    <a:ext uri="{9D8B030D-6E8A-4147-A177-3AD203B41FA5}">
                      <a16:colId xmlns:a16="http://schemas.microsoft.com/office/drawing/2014/main" val="2965195116"/>
                    </a:ext>
                  </a:extLst>
                </a:gridCol>
              </a:tblGrid>
              <a:tr h="370840">
                <a:tc>
                  <a:txBody>
                    <a:bodyPr/>
                    <a:lstStyle/>
                    <a:p>
                      <a:r>
                        <a:rPr lang="el-GR" sz="1600" dirty="0">
                          <a:latin typeface="Georgia" panose="02040502050405020303" pitchFamily="18" charset="0"/>
                        </a:rPr>
                        <a:t>Φάση</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Χρονιές</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Ρυθμός μείωσης ορίου</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Διανομή δωρεάν</a:t>
                      </a:r>
                      <a:endParaRPr lang="en-US" sz="1600" dirty="0">
                        <a:latin typeface="Georgia" panose="02040502050405020303" pitchFamily="18" charset="0"/>
                      </a:endParaRPr>
                    </a:p>
                  </a:txBody>
                  <a:tcPr/>
                </a:tc>
                <a:extLst>
                  <a:ext uri="{0D108BD9-81ED-4DB2-BD59-A6C34878D82A}">
                    <a16:rowId xmlns:a16="http://schemas.microsoft.com/office/drawing/2014/main" val="1248876860"/>
                  </a:ext>
                </a:extLst>
              </a:tr>
              <a:tr h="370840">
                <a:tc>
                  <a:txBody>
                    <a:bodyPr/>
                    <a:lstStyle/>
                    <a:p>
                      <a:r>
                        <a:rPr lang="el-GR" sz="1600" dirty="0">
                          <a:latin typeface="Georgia" panose="02040502050405020303" pitchFamily="18" charset="0"/>
                        </a:rPr>
                        <a:t>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2005-2007</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Με βάση στοιχεία για τους ρίπους (1990-2005)</a:t>
                      </a:r>
                      <a:r>
                        <a:rPr lang="en-US" sz="1600" dirty="0">
                          <a:latin typeface="Georgia" panose="02040502050405020303" pitchFamily="18" charset="0"/>
                        </a:rPr>
                        <a:t>, grandfathering</a:t>
                      </a:r>
                    </a:p>
                  </a:txBody>
                  <a:tcPr/>
                </a:tc>
                <a:extLst>
                  <a:ext uri="{0D108BD9-81ED-4DB2-BD59-A6C34878D82A}">
                    <a16:rowId xmlns:a16="http://schemas.microsoft.com/office/drawing/2014/main" val="3116714551"/>
                  </a:ext>
                </a:extLst>
              </a:tr>
              <a:tr h="370840">
                <a:tc>
                  <a:txBody>
                    <a:bodyPr/>
                    <a:lstStyle/>
                    <a:p>
                      <a:r>
                        <a:rPr lang="el-GR" sz="1600" dirty="0">
                          <a:latin typeface="Georgia" panose="02040502050405020303" pitchFamily="18" charset="0"/>
                        </a:rPr>
                        <a:t>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2008-2012</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600" dirty="0">
                          <a:latin typeface="Georgia" panose="02040502050405020303" pitchFamily="18" charset="0"/>
                        </a:rPr>
                        <a:t>Με βάση στοιχεία για τους ρίπους (2005-2007)</a:t>
                      </a:r>
                      <a:r>
                        <a:rPr lang="en-US" sz="1600" dirty="0">
                          <a:latin typeface="Georgia" panose="02040502050405020303" pitchFamily="18" charset="0"/>
                        </a:rPr>
                        <a:t>, grandfathering</a:t>
                      </a:r>
                    </a:p>
                  </a:txBody>
                  <a:tcPr/>
                </a:tc>
                <a:extLst>
                  <a:ext uri="{0D108BD9-81ED-4DB2-BD59-A6C34878D82A}">
                    <a16:rowId xmlns:a16="http://schemas.microsoft.com/office/drawing/2014/main" val="2047177936"/>
                  </a:ext>
                </a:extLst>
              </a:tr>
              <a:tr h="370840">
                <a:tc>
                  <a:txBody>
                    <a:bodyPr/>
                    <a:lstStyle/>
                    <a:p>
                      <a:r>
                        <a:rPr lang="el-GR" sz="1600" dirty="0">
                          <a:latin typeface="Georgia" panose="02040502050405020303" pitchFamily="18" charset="0"/>
                        </a:rPr>
                        <a:t>ΙΙΙ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2013-2020</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Χρησιμοποιώντας μετροπρόγραμμα, </a:t>
                      </a:r>
                      <a:r>
                        <a:rPr lang="en-US" sz="1600" dirty="0">
                          <a:latin typeface="Georgia" panose="02040502050405020303" pitchFamily="18" charset="0"/>
                        </a:rPr>
                        <a:t>benchmarking</a:t>
                      </a:r>
                    </a:p>
                  </a:txBody>
                  <a:tcPr/>
                </a:tc>
                <a:extLst>
                  <a:ext uri="{0D108BD9-81ED-4DB2-BD59-A6C34878D82A}">
                    <a16:rowId xmlns:a16="http://schemas.microsoft.com/office/drawing/2014/main" val="2762855743"/>
                  </a:ext>
                </a:extLst>
              </a:tr>
              <a:tr h="370840">
                <a:tc>
                  <a:txBody>
                    <a:bodyPr/>
                    <a:lstStyle/>
                    <a:p>
                      <a:r>
                        <a:rPr lang="en-US" sz="1600" dirty="0">
                          <a:latin typeface="Georgia" panose="02040502050405020303" pitchFamily="18" charset="0"/>
                        </a:rPr>
                        <a:t>IV</a:t>
                      </a:r>
                    </a:p>
                  </a:txBody>
                  <a:tcPr/>
                </a:tc>
                <a:tc>
                  <a:txBody>
                    <a:bodyPr/>
                    <a:lstStyle/>
                    <a:p>
                      <a:r>
                        <a:rPr lang="en-US" sz="1600" dirty="0">
                          <a:latin typeface="Georgia" panose="02040502050405020303" pitchFamily="18" charset="0"/>
                        </a:rPr>
                        <a:t>2020-2030</a:t>
                      </a:r>
                    </a:p>
                  </a:txBody>
                  <a:tcPr/>
                </a:tc>
                <a:tc>
                  <a:txBody>
                    <a:bodyPr/>
                    <a:lstStyle/>
                    <a:p>
                      <a:r>
                        <a:rPr lang="en-US" sz="1600" dirty="0">
                          <a:latin typeface="Georgia" panose="02040502050405020303" pitchFamily="18" charset="0"/>
                        </a:rPr>
                        <a:t>2.2-4.4%</a:t>
                      </a:r>
                    </a:p>
                  </a:txBody>
                  <a:tcPr/>
                </a:tc>
                <a:tc>
                  <a:txBody>
                    <a:bodyPr/>
                    <a:lstStyle/>
                    <a:p>
                      <a:r>
                        <a:rPr lang="el-GR" sz="1600" dirty="0">
                          <a:latin typeface="Georgia" panose="02040502050405020303" pitchFamily="18" charset="0"/>
                        </a:rPr>
                        <a:t>Χρησιμοποιώντας μετροπρόγραμμα, </a:t>
                      </a:r>
                      <a:r>
                        <a:rPr lang="en-US" sz="1600" dirty="0">
                          <a:latin typeface="Georgia" panose="02040502050405020303" pitchFamily="18" charset="0"/>
                        </a:rPr>
                        <a:t>benchmarking</a:t>
                      </a:r>
                    </a:p>
                  </a:txBody>
                  <a:tcPr/>
                </a:tc>
                <a:extLst>
                  <a:ext uri="{0D108BD9-81ED-4DB2-BD59-A6C34878D82A}">
                    <a16:rowId xmlns:a16="http://schemas.microsoft.com/office/drawing/2014/main" val="3190207537"/>
                  </a:ext>
                </a:extLst>
              </a:tr>
            </a:tbl>
          </a:graphicData>
        </a:graphic>
      </p:graphicFrame>
    </p:spTree>
    <p:extLst>
      <p:ext uri="{BB962C8B-B14F-4D97-AF65-F5344CB8AC3E}">
        <p14:creationId xmlns:p14="http://schemas.microsoft.com/office/powerpoint/2010/main" val="476818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FC04003-E210-4246-D647-EA7927269E5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DA557B2A-F35E-233C-3380-032A7B97F443}"/>
              </a:ext>
            </a:extLst>
          </p:cNvPr>
          <p:cNvSpPr>
            <a:spLocks noGrp="1"/>
          </p:cNvSpPr>
          <p:nvPr>
            <p:ph type="title"/>
          </p:nvPr>
        </p:nvSpPr>
        <p:spPr>
          <a:xfrm>
            <a:off x="764043" y="945332"/>
            <a:ext cx="3188526" cy="1161862"/>
          </a:xfrm>
        </p:spPr>
        <p:txBody>
          <a:bodyPr>
            <a:normAutofit/>
          </a:bodyPr>
          <a:lstStyle/>
          <a:p>
            <a:pPr>
              <a:lnSpc>
                <a:spcPct val="90000"/>
              </a:lnSpc>
            </a:pPr>
            <a:r>
              <a:rPr lang="el-GR" sz="1900" dirty="0" err="1">
                <a:solidFill>
                  <a:srgbClr val="FFFFFF"/>
                </a:solidFill>
                <a:latin typeface="Georgia" panose="02040502050405020303" pitchFamily="18" charset="0"/>
              </a:rPr>
              <a:t>ενα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αλλο</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παραδειγμα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απο</a:t>
            </a:r>
            <a:r>
              <a:rPr lang="el-GR" sz="1900" dirty="0">
                <a:solidFill>
                  <a:srgbClr val="FFFFFF"/>
                </a:solidFill>
                <a:latin typeface="Georgia" panose="02040502050405020303" pitchFamily="18" charset="0"/>
              </a:rPr>
              <a:t> τη </a:t>
            </a:r>
            <a:r>
              <a:rPr lang="el-GR" sz="1900" dirty="0" err="1">
                <a:solidFill>
                  <a:srgbClr val="FFFFFF"/>
                </a:solidFill>
                <a:latin typeface="Georgia" panose="02040502050405020303" pitchFamily="18" charset="0"/>
              </a:rPr>
              <a:t>βιβλιογραφια</a:t>
            </a:r>
            <a:r>
              <a:rPr lang="en-US" sz="1900" dirty="0">
                <a:solidFill>
                  <a:srgbClr val="FFFFFF"/>
                </a:solidFill>
                <a:latin typeface="Georgia" panose="02040502050405020303" pitchFamily="18" charset="0"/>
              </a:rPr>
              <a:t>, </a:t>
            </a:r>
            <a:r>
              <a:rPr lang="en-US" sz="1900" b="0" i="0" u="none" strike="noStrike" baseline="0" dirty="0">
                <a:solidFill>
                  <a:srgbClr val="FFFFFF"/>
                </a:solidFill>
                <a:latin typeface="Georgia" panose="02040502050405020303" pitchFamily="18" charset="0"/>
              </a:rPr>
              <a:t>(X. Lin and J. Lu 2023)</a:t>
            </a:r>
            <a:endParaRPr lang="en-US" sz="19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A13E5E77-6F16-3882-E612-E3CAFC9843A5}"/>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συμβαίνει καθώς ο ρυθμιστής αλλάζει το όριο των αδειών.</a:t>
            </a:r>
          </a:p>
        </p:txBody>
      </p:sp>
      <p:pic>
        <p:nvPicPr>
          <p:cNvPr id="8" name="Εικόνα 7"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8DE8A0C7-9BDA-F74F-8460-6C8A6044C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197" y="1158771"/>
            <a:ext cx="3593496" cy="2270229"/>
          </a:xfrm>
          <a:prstGeom prst="rect">
            <a:avLst/>
          </a:prstGeom>
        </p:spPr>
      </p:pic>
      <p:pic>
        <p:nvPicPr>
          <p:cNvPr id="10" name="Εικόνα 9"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26746B92-26CB-C08A-FE58-BB472158E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026" y="4140888"/>
            <a:ext cx="3543999" cy="2238959"/>
          </a:xfrm>
          <a:prstGeom prst="rect">
            <a:avLst/>
          </a:prstGeom>
        </p:spPr>
      </p:pic>
      <p:pic>
        <p:nvPicPr>
          <p:cNvPr id="12" name="Εικόνα 11"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20781161-FAB8-0E9A-7052-2CC7927C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694" y="4046928"/>
            <a:ext cx="3543999" cy="2332920"/>
          </a:xfrm>
          <a:prstGeom prst="rect">
            <a:avLst/>
          </a:prstGeom>
        </p:spPr>
      </p:pic>
      <p:pic>
        <p:nvPicPr>
          <p:cNvPr id="14" name="Εικόνα 13"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7562AF45-CDE4-517D-25F4-B30AF64B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1964" y="1158771"/>
            <a:ext cx="3519061" cy="2270229"/>
          </a:xfrm>
          <a:prstGeom prst="rect">
            <a:avLst/>
          </a:prstGeom>
        </p:spPr>
      </p:pic>
    </p:spTree>
    <p:extLst>
      <p:ext uri="{BB962C8B-B14F-4D97-AF65-F5344CB8AC3E}">
        <p14:creationId xmlns:p14="http://schemas.microsoft.com/office/powerpoint/2010/main" val="177570712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F2570-73BA-9587-F8CC-8FBD6F287EA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CAD72A9-171F-1F89-5726-5F9D29B3CE6F}"/>
              </a:ext>
            </a:extLst>
          </p:cNvPr>
          <p:cNvSpPr>
            <a:spLocks noGrp="1"/>
          </p:cNvSpPr>
          <p:nvPr>
            <p:ph type="title"/>
          </p:nvPr>
        </p:nvSpPr>
        <p:spPr/>
        <p:txBody>
          <a:bodyPr/>
          <a:lstStyle/>
          <a:p>
            <a:r>
              <a:rPr lang="el-GR" dirty="0" err="1">
                <a:latin typeface="Georgia" panose="02040502050405020303" pitchFamily="18" charset="0"/>
              </a:rPr>
              <a:t>Συγκριση</a:t>
            </a:r>
            <a:r>
              <a:rPr lang="el-GR" dirty="0">
                <a:latin typeface="Georgia" panose="02040502050405020303" pitchFamily="18" charset="0"/>
              </a:rPr>
              <a:t> των δυο</a:t>
            </a:r>
            <a:endParaRPr lang="en-US" dirty="0">
              <a:latin typeface="Georgia" panose="02040502050405020303" pitchFamily="18" charset="0"/>
            </a:endParaRPr>
          </a:p>
        </p:txBody>
      </p:sp>
    </p:spTree>
    <p:extLst>
      <p:ext uri="{BB962C8B-B14F-4D97-AF65-F5344CB8AC3E}">
        <p14:creationId xmlns:p14="http://schemas.microsoft.com/office/powerpoint/2010/main" val="55558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4FB21F-9E92-744C-F0E0-6E3BBED06FC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F5FB2DB0-2DDE-A8B6-FE05-FCC30DF76E28}"/>
              </a:ext>
            </a:extLst>
          </p:cNvPr>
          <p:cNvSpPr>
            <a:spLocks noGrp="1"/>
          </p:cNvSpPr>
          <p:nvPr>
            <p:ph type="title"/>
          </p:nvPr>
        </p:nvSpPr>
        <p:spPr>
          <a:xfrm>
            <a:off x="581192" y="702156"/>
            <a:ext cx="11029616" cy="1013800"/>
          </a:xfrm>
        </p:spPr>
        <p:txBody>
          <a:bodyPr>
            <a:normAutofit/>
          </a:bodyPr>
          <a:lstStyle/>
          <a:p>
            <a:r>
              <a:rPr lang="el-GR">
                <a:solidFill>
                  <a:srgbClr val="FFFEFF"/>
                </a:solidFill>
              </a:rPr>
              <a:t>Συγκριση </a:t>
            </a:r>
            <a:r>
              <a:rPr lang="el-GR">
                <a:solidFill>
                  <a:srgbClr val="FFFEFF"/>
                </a:solidFill>
                <a:latin typeface="Georgia" panose="02040502050405020303" pitchFamily="18" charset="0"/>
              </a:rPr>
              <a:t>των</a:t>
            </a:r>
            <a:r>
              <a:rPr lang="el-GR">
                <a:solidFill>
                  <a:srgbClr val="FFFEFF"/>
                </a:solidFill>
              </a:rPr>
              <a:t> δυο</a:t>
            </a:r>
            <a:r>
              <a:rPr lang="en-US">
                <a:solidFill>
                  <a:srgbClr val="FFFEFF"/>
                </a:solidFill>
              </a:rPr>
              <a:t> – </a:t>
            </a:r>
            <a:r>
              <a:rPr lang="el-GR">
                <a:solidFill>
                  <a:srgbClr val="FFFEFF"/>
                </a:solidFill>
              </a:rPr>
              <a:t>Συνθετικα δεδομενα</a:t>
            </a:r>
            <a:endParaRPr lang="en-US">
              <a:solidFill>
                <a:srgbClr val="FFFEFF"/>
              </a:solidFill>
            </a:endParaRPr>
          </a:p>
        </p:txBody>
      </p:sp>
      <p:sp>
        <p:nvSpPr>
          <p:cNvPr id="4" name="Θέση περιεχομένου 3">
            <a:extLst>
              <a:ext uri="{FF2B5EF4-FFF2-40B4-BE49-F238E27FC236}">
                <a16:creationId xmlns:a16="http://schemas.microsoft.com/office/drawing/2014/main" id="{D6FBB4CC-1CA6-EBA2-1C34-696EDDDF09B9}"/>
              </a:ext>
            </a:extLst>
          </p:cNvPr>
          <p:cNvSpPr>
            <a:spLocks noGrp="1"/>
          </p:cNvSpPr>
          <p:nvPr>
            <p:ph idx="1"/>
          </p:nvPr>
        </p:nvSpPr>
        <p:spPr/>
        <p:txBody>
          <a:bodyPr/>
          <a:lstStyle/>
          <a:p>
            <a:r>
              <a:rPr lang="el-GR" b="1" dirty="0">
                <a:latin typeface="Georgia" panose="02040502050405020303" pitchFamily="18" charset="0"/>
              </a:rPr>
              <a:t>Χαρακτηριστικά</a:t>
            </a:r>
            <a:r>
              <a:rPr lang="el-GR" dirty="0">
                <a:latin typeface="Georgia" panose="02040502050405020303" pitchFamily="18" charset="0"/>
              </a:rPr>
              <a:t>:</a:t>
            </a:r>
          </a:p>
          <a:p>
            <a:r>
              <a:rPr lang="el-GR" dirty="0">
                <a:latin typeface="Georgia" panose="02040502050405020303" pitchFamily="18" charset="0"/>
              </a:rPr>
              <a:t>1) </a:t>
            </a:r>
            <a:r>
              <a:rPr lang="el-GR" b="1" dirty="0">
                <a:latin typeface="Georgia" panose="02040502050405020303" pitchFamily="18" charset="0"/>
              </a:rPr>
              <a:t>Κοινά</a:t>
            </a:r>
            <a:r>
              <a:rPr lang="el-GR" dirty="0">
                <a:latin typeface="Georgia" panose="02040502050405020303" pitchFamily="18" charset="0"/>
              </a:rPr>
              <a:t> συνθετικά δεδομένα. </a:t>
            </a:r>
          </a:p>
          <a:p>
            <a:r>
              <a:rPr lang="el-GR" dirty="0">
                <a:latin typeface="Georgia" panose="02040502050405020303" pitchFamily="18" charset="0"/>
              </a:rPr>
              <a:t>2) </a:t>
            </a:r>
            <a:r>
              <a:rPr lang="el-GR" b="1" dirty="0">
                <a:latin typeface="Georgia" panose="02040502050405020303" pitchFamily="18" charset="0"/>
              </a:rPr>
              <a:t>Κοινό όριο </a:t>
            </a:r>
            <a:r>
              <a:rPr lang="en-US" b="1" dirty="0">
                <a:latin typeface="Georgia" panose="02040502050405020303" pitchFamily="18" charset="0"/>
              </a:rPr>
              <a:t>K = </a:t>
            </a:r>
            <a:r>
              <a:rPr lang="el-GR" b="1" dirty="0">
                <a:latin typeface="Georgia" panose="02040502050405020303" pitchFamily="18" charset="0"/>
              </a:rPr>
              <a:t>80</a:t>
            </a:r>
            <a:r>
              <a:rPr lang="el-GR" dirty="0">
                <a:latin typeface="Georgia" panose="02040502050405020303" pitchFamily="18" charset="0"/>
              </a:rPr>
              <a:t>% της υφιστάμενης κατάστασης.</a:t>
            </a:r>
          </a:p>
          <a:p>
            <a:r>
              <a:rPr lang="el-GR" dirty="0">
                <a:latin typeface="Georgia" panose="02040502050405020303" pitchFamily="18" charset="0"/>
              </a:rPr>
              <a:t>3) </a:t>
            </a:r>
            <a:r>
              <a:rPr lang="el-GR" b="1" dirty="0">
                <a:latin typeface="Georgia" panose="02040502050405020303" pitchFamily="18" charset="0"/>
              </a:rPr>
              <a:t>Δωρεάν</a:t>
            </a:r>
            <a:r>
              <a:rPr lang="el-GR" dirty="0">
                <a:latin typeface="Georgia" panose="02040502050405020303" pitchFamily="18" charset="0"/>
              </a:rPr>
              <a:t> δίνεται το </a:t>
            </a:r>
            <a:r>
              <a:rPr lang="el-GR" b="1" dirty="0">
                <a:latin typeface="Georgia" panose="02040502050405020303" pitchFamily="18" charset="0"/>
              </a:rPr>
              <a:t>40</a:t>
            </a:r>
            <a:r>
              <a:rPr lang="el-GR" dirty="0">
                <a:latin typeface="Georgia" panose="02040502050405020303" pitchFamily="18" charset="0"/>
              </a:rPr>
              <a:t>% του ορίου.</a:t>
            </a:r>
          </a:p>
          <a:p>
            <a:r>
              <a:rPr lang="el-GR" dirty="0">
                <a:latin typeface="Georgia" panose="02040502050405020303" pitchFamily="18" charset="0"/>
              </a:rPr>
              <a:t>4) </a:t>
            </a:r>
            <a:r>
              <a:rPr lang="el-GR" b="1" dirty="0">
                <a:latin typeface="Georgia" panose="02040502050405020303" pitchFamily="18" charset="0"/>
              </a:rPr>
              <a:t>Κοινό Περιβαλλοντικό αποτύπωμα</a:t>
            </a:r>
            <a:r>
              <a:rPr lang="el-GR" dirty="0">
                <a:latin typeface="Georgia" panose="02040502050405020303" pitchFamily="18" charset="0"/>
              </a:rPr>
              <a:t>, άρα μπορεί να συγκριθεί η Κοινωνική Ευημερία των δύο.</a:t>
            </a:r>
            <a:endParaRPr lang="en-US" dirty="0">
              <a:latin typeface="Georgia" panose="02040502050405020303" pitchFamily="18" charset="0"/>
            </a:endParaRPr>
          </a:p>
        </p:txBody>
      </p:sp>
    </p:spTree>
    <p:extLst>
      <p:ext uri="{BB962C8B-B14F-4D97-AF65-F5344CB8AC3E}">
        <p14:creationId xmlns:p14="http://schemas.microsoft.com/office/powerpoint/2010/main" val="183220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EBEAD-4D17-1A2A-092A-A2081D955BC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D4D1B369-DDD1-BB26-4463-7C8D86E86DE7}"/>
              </a:ext>
            </a:extLst>
          </p:cNvPr>
          <p:cNvSpPr>
            <a:spLocks noGrp="1"/>
          </p:cNvSpPr>
          <p:nvPr>
            <p:ph type="title"/>
          </p:nvPr>
        </p:nvSpPr>
        <p:spPr>
          <a:xfrm>
            <a:off x="581192" y="702156"/>
            <a:ext cx="11029616" cy="1013800"/>
          </a:xfrm>
        </p:spPr>
        <p:txBody>
          <a:bodyPr>
            <a:normAutofit/>
          </a:bodyPr>
          <a:lstStyle/>
          <a:p>
            <a:r>
              <a:rPr lang="el-GR" dirty="0" err="1">
                <a:solidFill>
                  <a:srgbClr val="FFFEFF"/>
                </a:solidFill>
                <a:latin typeface="Georgia" panose="02040502050405020303" pitchFamily="18" charset="0"/>
              </a:rPr>
              <a:t>Συγκριση</a:t>
            </a:r>
            <a:r>
              <a:rPr lang="el-GR" dirty="0">
                <a:solidFill>
                  <a:srgbClr val="FFFEFF"/>
                </a:solidFill>
                <a:latin typeface="Georgia" panose="02040502050405020303" pitchFamily="18" charset="0"/>
              </a:rPr>
              <a:t> των δυο</a:t>
            </a:r>
            <a:r>
              <a:rPr lang="en-US" dirty="0">
                <a:solidFill>
                  <a:srgbClr val="FFFEFF"/>
                </a:solidFill>
                <a:latin typeface="Georgia" panose="02040502050405020303" pitchFamily="18" charset="0"/>
              </a:rPr>
              <a:t> – </a:t>
            </a:r>
            <a:r>
              <a:rPr lang="el-GR" dirty="0" err="1">
                <a:solidFill>
                  <a:srgbClr val="FFFEFF"/>
                </a:solidFill>
                <a:latin typeface="Georgia" panose="02040502050405020303" pitchFamily="18" charset="0"/>
              </a:rPr>
              <a:t>Συνθετικα</a:t>
            </a:r>
            <a:r>
              <a:rPr lang="el-GR" dirty="0">
                <a:solidFill>
                  <a:srgbClr val="FFFEFF"/>
                </a:solidFill>
                <a:latin typeface="Georgia" panose="02040502050405020303" pitchFamily="18" charset="0"/>
              </a:rPr>
              <a:t> </a:t>
            </a:r>
            <a:r>
              <a:rPr lang="el-GR" dirty="0" err="1">
                <a:solidFill>
                  <a:srgbClr val="FFFEFF"/>
                </a:solidFill>
                <a:latin typeface="Georgia" panose="02040502050405020303" pitchFamily="18" charset="0"/>
              </a:rPr>
              <a:t>δεδομενα</a:t>
            </a:r>
            <a:endParaRPr lang="en-US" dirty="0">
              <a:solidFill>
                <a:srgbClr val="FFFEFF"/>
              </a:solidFill>
              <a:latin typeface="Georgia" panose="02040502050405020303" pitchFamily="18" charset="0"/>
            </a:endParaRPr>
          </a:p>
        </p:txBody>
      </p:sp>
      <p:graphicFrame>
        <p:nvGraphicFramePr>
          <p:cNvPr id="9" name="Θέση περιεχομένου 8">
            <a:extLst>
              <a:ext uri="{FF2B5EF4-FFF2-40B4-BE49-F238E27FC236}">
                <a16:creationId xmlns:a16="http://schemas.microsoft.com/office/drawing/2014/main" id="{FD65D70D-F399-B403-0F07-06F37A8F820F}"/>
              </a:ext>
            </a:extLst>
          </p:cNvPr>
          <p:cNvGraphicFramePr>
            <a:graphicFrameLocks noGrp="1"/>
          </p:cNvGraphicFramePr>
          <p:nvPr>
            <p:ph idx="1"/>
            <p:extLst>
              <p:ext uri="{D42A27DB-BD31-4B8C-83A1-F6EECF244321}">
                <p14:modId xmlns:p14="http://schemas.microsoft.com/office/powerpoint/2010/main" val="1835455109"/>
              </p:ext>
            </p:extLst>
          </p:nvPr>
        </p:nvGraphicFramePr>
        <p:xfrm>
          <a:off x="1250950" y="2206625"/>
          <a:ext cx="9690100" cy="3270460"/>
        </p:xfrm>
        <a:graphic>
          <a:graphicData uri="http://schemas.openxmlformats.org/drawingml/2006/table">
            <a:tbl>
              <a:tblPr firstRow="1" bandRow="1">
                <a:tableStyleId>{5C22544A-7EE6-4342-B048-85BDC9FD1C3A}</a:tableStyleId>
              </a:tblPr>
              <a:tblGrid>
                <a:gridCol w="3399155">
                  <a:extLst>
                    <a:ext uri="{9D8B030D-6E8A-4147-A177-3AD203B41FA5}">
                      <a16:colId xmlns:a16="http://schemas.microsoft.com/office/drawing/2014/main" val="902060398"/>
                    </a:ext>
                  </a:extLst>
                </a:gridCol>
                <a:gridCol w="2444284">
                  <a:extLst>
                    <a:ext uri="{9D8B030D-6E8A-4147-A177-3AD203B41FA5}">
                      <a16:colId xmlns:a16="http://schemas.microsoft.com/office/drawing/2014/main" val="295763585"/>
                    </a:ext>
                  </a:extLst>
                </a:gridCol>
                <a:gridCol w="3846661">
                  <a:extLst>
                    <a:ext uri="{9D8B030D-6E8A-4147-A177-3AD203B41FA5}">
                      <a16:colId xmlns:a16="http://schemas.microsoft.com/office/drawing/2014/main" val="23631336"/>
                    </a:ext>
                  </a:extLst>
                </a:gridCol>
              </a:tblGrid>
              <a:tr h="867150">
                <a:tc>
                  <a:txBody>
                    <a:bodyPr/>
                    <a:lstStyle/>
                    <a:p>
                      <a:pPr algn="l" fontAlgn="b"/>
                      <a:r>
                        <a:rPr lang="el-GR" sz="2500" u="none" strike="noStrike" dirty="0">
                          <a:effectLst/>
                          <a:latin typeface="Georgia" panose="02040502050405020303" pitchFamily="18" charset="0"/>
                        </a:rPr>
                        <a:t>Χώρα</a:t>
                      </a:r>
                      <a:endParaRPr lang="el-GR" sz="2500" b="0" i="0" u="none" strike="noStrike" dirty="0">
                        <a:solidFill>
                          <a:srgbClr val="000000"/>
                        </a:solidFill>
                        <a:effectLst/>
                        <a:latin typeface="Georgia" panose="02040502050405020303" pitchFamily="18" charset="0"/>
                      </a:endParaRPr>
                    </a:p>
                  </a:txBody>
                  <a:tcPr marL="21657" marR="21657" marT="21657" marB="0" anchor="b"/>
                </a:tc>
                <a:tc>
                  <a:txBody>
                    <a:bodyPr/>
                    <a:lstStyle/>
                    <a:p>
                      <a:pPr algn="l" fontAlgn="b"/>
                      <a:r>
                        <a:rPr lang="el-GR" sz="2500" u="none" strike="noStrike">
                          <a:effectLst/>
                          <a:latin typeface="Georgia" panose="02040502050405020303" pitchFamily="18" charset="0"/>
                        </a:rPr>
                        <a:t>ΑΕΠ ανά Κάτοικο</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l" fontAlgn="b"/>
                      <a:r>
                        <a:rPr lang="el-GR" sz="2500" u="none" strike="noStrike">
                          <a:effectLst/>
                          <a:latin typeface="Georgia" panose="02040502050405020303" pitchFamily="18" charset="0"/>
                        </a:rPr>
                        <a:t>Ποσοστό Βιομηχανίας (%)</a:t>
                      </a:r>
                      <a:endParaRPr lang="el-GR"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2369306857"/>
                  </a:ext>
                </a:extLst>
              </a:tr>
              <a:tr h="485985">
                <a:tc>
                  <a:txBody>
                    <a:bodyPr/>
                    <a:lstStyle/>
                    <a:p>
                      <a:pPr algn="l" fontAlgn="b"/>
                      <a:r>
                        <a:rPr lang="el-GR" sz="2500" u="none" strike="noStrike">
                          <a:effectLst/>
                          <a:latin typeface="Georgia" panose="02040502050405020303" pitchFamily="18" charset="0"/>
                        </a:rPr>
                        <a:t>Ατλαντίδα</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400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30</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506416094"/>
                  </a:ext>
                </a:extLst>
              </a:tr>
              <a:tr h="485985">
                <a:tc>
                  <a:txBody>
                    <a:bodyPr/>
                    <a:lstStyle/>
                    <a:p>
                      <a:pPr algn="l" fontAlgn="b"/>
                      <a:r>
                        <a:rPr lang="el-GR" sz="2500" u="none" strike="noStrike">
                          <a:effectLst/>
                          <a:latin typeface="Georgia" panose="02040502050405020303" pitchFamily="18" charset="0"/>
                        </a:rPr>
                        <a:t>Ομάσου</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25</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1915574671"/>
                  </a:ext>
                </a:extLst>
              </a:tr>
              <a:tr h="485985">
                <a:tc>
                  <a:txBody>
                    <a:bodyPr/>
                    <a:lstStyle/>
                    <a:p>
                      <a:pPr algn="l" fontAlgn="b"/>
                      <a:r>
                        <a:rPr lang="el-GR" sz="2500" u="none" strike="noStrike">
                          <a:effectLst/>
                          <a:latin typeface="Georgia" panose="02040502050405020303" pitchFamily="18" charset="0"/>
                        </a:rPr>
                        <a:t>Χόγκσμιντ</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450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20</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1924188218"/>
                  </a:ext>
                </a:extLst>
              </a:tr>
              <a:tr h="459370">
                <a:tc>
                  <a:txBody>
                    <a:bodyPr/>
                    <a:lstStyle/>
                    <a:p>
                      <a:pPr algn="l" fontAlgn="b"/>
                      <a:r>
                        <a:rPr lang="el-GR" sz="2500" u="none" strike="noStrike" dirty="0">
                          <a:effectLst/>
                          <a:latin typeface="Georgia" panose="02040502050405020303" pitchFamily="18" charset="0"/>
                        </a:rPr>
                        <a:t>Η Αυλή των Θαυμάτων</a:t>
                      </a:r>
                      <a:endParaRPr lang="el-GR" sz="2500" b="0" i="0" u="none" strike="noStrike" dirty="0">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300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15</a:t>
                      </a:r>
                      <a:endParaRPr lang="en-US" sz="2500" b="0" i="0" u="none" strike="noStrike">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3186571913"/>
                  </a:ext>
                </a:extLst>
              </a:tr>
              <a:tr h="485985">
                <a:tc>
                  <a:txBody>
                    <a:bodyPr/>
                    <a:lstStyle/>
                    <a:p>
                      <a:pPr algn="l" fontAlgn="b"/>
                      <a:r>
                        <a:rPr lang="el-GR" sz="2500" u="none" strike="noStrike">
                          <a:effectLst/>
                          <a:latin typeface="Georgia" panose="02040502050405020303" pitchFamily="18" charset="0"/>
                        </a:rPr>
                        <a:t>Λιλιπούπολη</a:t>
                      </a:r>
                      <a:endParaRPr lang="el-GR"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a:effectLst/>
                          <a:latin typeface="Georgia" panose="02040502050405020303" pitchFamily="18" charset="0"/>
                        </a:rPr>
                        <a:t>250</a:t>
                      </a:r>
                      <a:endParaRPr lang="en-US" sz="2500" b="0" i="0" u="none" strike="noStrike">
                        <a:solidFill>
                          <a:srgbClr val="000000"/>
                        </a:solidFill>
                        <a:effectLst/>
                        <a:latin typeface="Georgia" panose="02040502050405020303" pitchFamily="18" charset="0"/>
                      </a:endParaRPr>
                    </a:p>
                  </a:txBody>
                  <a:tcPr marL="21657" marR="21657" marT="21657" marB="0" anchor="b"/>
                </a:tc>
                <a:tc>
                  <a:txBody>
                    <a:bodyPr/>
                    <a:lstStyle/>
                    <a:p>
                      <a:pPr algn="r" fontAlgn="b"/>
                      <a:r>
                        <a:rPr lang="en-US" sz="2500" u="none" strike="noStrike" dirty="0">
                          <a:effectLst/>
                          <a:latin typeface="Georgia" panose="02040502050405020303" pitchFamily="18" charset="0"/>
                        </a:rPr>
                        <a:t>10</a:t>
                      </a:r>
                      <a:endParaRPr lang="en-US" sz="2500" b="0" i="0" u="none" strike="noStrike" dirty="0">
                        <a:solidFill>
                          <a:srgbClr val="000000"/>
                        </a:solidFill>
                        <a:effectLst/>
                        <a:latin typeface="Georgia" panose="02040502050405020303" pitchFamily="18" charset="0"/>
                      </a:endParaRPr>
                    </a:p>
                  </a:txBody>
                  <a:tcPr marL="21657" marR="21657" marT="21657" marB="0" anchor="b"/>
                </a:tc>
                <a:extLst>
                  <a:ext uri="{0D108BD9-81ED-4DB2-BD59-A6C34878D82A}">
                    <a16:rowId xmlns:a16="http://schemas.microsoft.com/office/drawing/2014/main" val="280006444"/>
                  </a:ext>
                </a:extLst>
              </a:tr>
            </a:tbl>
          </a:graphicData>
        </a:graphic>
      </p:graphicFrame>
    </p:spTree>
    <p:extLst>
      <p:ext uri="{BB962C8B-B14F-4D97-AF65-F5344CB8AC3E}">
        <p14:creationId xmlns:p14="http://schemas.microsoft.com/office/powerpoint/2010/main" val="130569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0CA6C0-1E9E-4C4C-3C0E-05FF8C339DCE}"/>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1A8DC0E-5CF8-3DDA-1E66-15CC07E7359D}"/>
              </a:ext>
            </a:extLst>
          </p:cNvPr>
          <p:cNvSpPr>
            <a:spLocks noGrp="1"/>
          </p:cNvSpPr>
          <p:nvPr>
            <p:ph type="title"/>
          </p:nvPr>
        </p:nvSpPr>
        <p:spPr>
          <a:xfrm>
            <a:off x="581192" y="702156"/>
            <a:ext cx="11029616" cy="1013800"/>
          </a:xfrm>
        </p:spPr>
        <p:txBody>
          <a:bodyPr>
            <a:normAutofit/>
          </a:bodyPr>
          <a:lstStyle/>
          <a:p>
            <a:r>
              <a:rPr lang="el-GR" dirty="0" err="1">
                <a:solidFill>
                  <a:srgbClr val="FFFEFF"/>
                </a:solidFill>
                <a:latin typeface="Georgia" panose="02040502050405020303" pitchFamily="18" charset="0"/>
              </a:rPr>
              <a:t>Συγκριση</a:t>
            </a:r>
            <a:r>
              <a:rPr lang="el-GR" dirty="0">
                <a:solidFill>
                  <a:srgbClr val="FFFEFF"/>
                </a:solidFill>
                <a:latin typeface="Georgia" panose="02040502050405020303" pitchFamily="18" charset="0"/>
              </a:rPr>
              <a:t> των δυο</a:t>
            </a:r>
            <a:r>
              <a:rPr lang="en-US" dirty="0">
                <a:solidFill>
                  <a:srgbClr val="FFFEFF"/>
                </a:solidFill>
                <a:latin typeface="Georgia" panose="02040502050405020303" pitchFamily="18" charset="0"/>
              </a:rPr>
              <a:t> – </a:t>
            </a:r>
            <a:r>
              <a:rPr lang="el-GR" dirty="0" err="1">
                <a:solidFill>
                  <a:srgbClr val="FFFEFF"/>
                </a:solidFill>
                <a:latin typeface="Georgia" panose="02040502050405020303" pitchFamily="18" charset="0"/>
              </a:rPr>
              <a:t>Συνθετικα</a:t>
            </a:r>
            <a:r>
              <a:rPr lang="el-GR" dirty="0">
                <a:solidFill>
                  <a:srgbClr val="FFFEFF"/>
                </a:solidFill>
                <a:latin typeface="Georgia" panose="02040502050405020303" pitchFamily="18" charset="0"/>
              </a:rPr>
              <a:t> </a:t>
            </a:r>
            <a:r>
              <a:rPr lang="el-GR" dirty="0" err="1">
                <a:solidFill>
                  <a:srgbClr val="FFFEFF"/>
                </a:solidFill>
                <a:latin typeface="Georgia" panose="02040502050405020303" pitchFamily="18" charset="0"/>
              </a:rPr>
              <a:t>δεδομενα</a:t>
            </a:r>
            <a:endParaRPr lang="en-US" dirty="0">
              <a:solidFill>
                <a:srgbClr val="FFFEFF"/>
              </a:solidFill>
              <a:latin typeface="Georgia" panose="02040502050405020303" pitchFamily="18" charset="0"/>
            </a:endParaRPr>
          </a:p>
        </p:txBody>
      </p:sp>
      <p:graphicFrame>
        <p:nvGraphicFramePr>
          <p:cNvPr id="5" name="Θέση περιεχομένου 4">
            <a:extLst>
              <a:ext uri="{FF2B5EF4-FFF2-40B4-BE49-F238E27FC236}">
                <a16:creationId xmlns:a16="http://schemas.microsoft.com/office/drawing/2014/main" id="{71DEC703-1BD5-7CFA-012E-A8C94E003DF1}"/>
              </a:ext>
            </a:extLst>
          </p:cNvPr>
          <p:cNvGraphicFramePr>
            <a:graphicFrameLocks noGrp="1"/>
          </p:cNvGraphicFramePr>
          <p:nvPr>
            <p:ph idx="1"/>
            <p:extLst>
              <p:ext uri="{D42A27DB-BD31-4B8C-83A1-F6EECF244321}">
                <p14:modId xmlns:p14="http://schemas.microsoft.com/office/powerpoint/2010/main" val="2535541429"/>
              </p:ext>
            </p:extLst>
          </p:nvPr>
        </p:nvGraphicFramePr>
        <p:xfrm>
          <a:off x="1351053" y="2244725"/>
          <a:ext cx="9489893" cy="3678243"/>
        </p:xfrm>
        <a:graphic>
          <a:graphicData uri="http://schemas.openxmlformats.org/drawingml/2006/table">
            <a:tbl>
              <a:tblPr firstRow="1" bandRow="1">
                <a:tableStyleId>{5C22544A-7EE6-4342-B048-85BDC9FD1C3A}</a:tableStyleId>
              </a:tblPr>
              <a:tblGrid>
                <a:gridCol w="6170495">
                  <a:extLst>
                    <a:ext uri="{9D8B030D-6E8A-4147-A177-3AD203B41FA5}">
                      <a16:colId xmlns:a16="http://schemas.microsoft.com/office/drawing/2014/main" val="2343588357"/>
                    </a:ext>
                  </a:extLst>
                </a:gridCol>
                <a:gridCol w="3319398">
                  <a:extLst>
                    <a:ext uri="{9D8B030D-6E8A-4147-A177-3AD203B41FA5}">
                      <a16:colId xmlns:a16="http://schemas.microsoft.com/office/drawing/2014/main" val="2094340944"/>
                    </a:ext>
                  </a:extLst>
                </a:gridCol>
              </a:tblGrid>
              <a:tr h="843123">
                <a:tc>
                  <a:txBody>
                    <a:bodyPr/>
                    <a:lstStyle/>
                    <a:p>
                      <a:pPr algn="l" fontAlgn="b"/>
                      <a:r>
                        <a:rPr lang="el-GR" sz="2400" u="none" strike="noStrike" dirty="0">
                          <a:effectLst/>
                          <a:latin typeface="Georgia" panose="02040502050405020303" pitchFamily="18" charset="0"/>
                        </a:rPr>
                        <a:t>Όνομα Τομέα</a:t>
                      </a:r>
                      <a:endParaRPr lang="el-GR" sz="2400" b="0" i="0" u="none" strike="noStrike" dirty="0">
                        <a:solidFill>
                          <a:srgbClr val="000000"/>
                        </a:solidFill>
                        <a:effectLst/>
                        <a:latin typeface="Georgia" panose="02040502050405020303" pitchFamily="18" charset="0"/>
                      </a:endParaRPr>
                    </a:p>
                  </a:txBody>
                  <a:tcPr marL="21057" marR="21057" marT="21057" marB="0" anchor="b"/>
                </a:tc>
                <a:tc>
                  <a:txBody>
                    <a:bodyPr/>
                    <a:lstStyle/>
                    <a:p>
                      <a:pPr algn="l" fontAlgn="b"/>
                      <a:r>
                        <a:rPr lang="el-GR" sz="2400" u="none" strike="noStrike">
                          <a:effectLst/>
                          <a:latin typeface="Georgia" panose="02040502050405020303" pitchFamily="18" charset="0"/>
                        </a:rPr>
                        <a:t>Συνάρτηση Τιμής-Ζήτησης</a:t>
                      </a:r>
                      <a:endParaRPr lang="el-GR"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313843795"/>
                  </a:ext>
                </a:extLst>
              </a:tr>
              <a:tr h="472520">
                <a:tc>
                  <a:txBody>
                    <a:bodyPr/>
                    <a:lstStyle/>
                    <a:p>
                      <a:pPr algn="l" fontAlgn="b"/>
                      <a:r>
                        <a:rPr lang="el-GR" sz="2400" u="none" strike="noStrike">
                          <a:effectLst/>
                          <a:latin typeface="Georgia" panose="02040502050405020303" pitchFamily="18" charset="0"/>
                        </a:rPr>
                        <a:t>Χάλυβας</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200 − 0.1x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1477234542"/>
                  </a:ext>
                </a:extLst>
              </a:tr>
              <a:tr h="472520">
                <a:tc>
                  <a:txBody>
                    <a:bodyPr/>
                    <a:lstStyle/>
                    <a:p>
                      <a:pPr algn="l" fontAlgn="b"/>
                      <a:r>
                        <a:rPr lang="el-GR" sz="2400" u="none" strike="noStrike">
                          <a:effectLst/>
                          <a:latin typeface="Georgia" panose="02040502050405020303" pitchFamily="18" charset="0"/>
                        </a:rPr>
                        <a:t>Τσιμέντο</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150 − 0.05x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2637879407"/>
                  </a:ext>
                </a:extLst>
              </a:tr>
              <a:tr h="472520">
                <a:tc>
                  <a:txBody>
                    <a:bodyPr/>
                    <a:lstStyle/>
                    <a:p>
                      <a:pPr algn="l" fontAlgn="b"/>
                      <a:r>
                        <a:rPr lang="el-GR" sz="2400" u="none" strike="noStrike">
                          <a:effectLst/>
                          <a:latin typeface="Georgia" panose="02040502050405020303" pitchFamily="18" charset="0"/>
                        </a:rPr>
                        <a:t>Χαρτί</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100 − 0.02x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564444032"/>
                  </a:ext>
                </a:extLst>
              </a:tr>
              <a:tr h="472520">
                <a:tc>
                  <a:txBody>
                    <a:bodyPr/>
                    <a:lstStyle/>
                    <a:p>
                      <a:pPr algn="l" fontAlgn="b"/>
                      <a:r>
                        <a:rPr lang="el-GR" sz="2400" u="none" strike="noStrike">
                          <a:effectLst/>
                          <a:latin typeface="Georgia" panose="02040502050405020303" pitchFamily="18" charset="0"/>
                        </a:rPr>
                        <a:t>Χημικά</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250 − 0.15x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2828913753"/>
                  </a:ext>
                </a:extLst>
              </a:tr>
              <a:tr h="472520">
                <a:tc>
                  <a:txBody>
                    <a:bodyPr/>
                    <a:lstStyle/>
                    <a:p>
                      <a:pPr algn="l" fontAlgn="b"/>
                      <a:r>
                        <a:rPr lang="el-GR" sz="2400" u="none" strike="noStrike">
                          <a:effectLst/>
                          <a:latin typeface="Georgia" panose="02040502050405020303" pitchFamily="18" charset="0"/>
                        </a:rPr>
                        <a:t>Αυτοκινητοβιομηχανία</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a:effectLst/>
                          <a:latin typeface="Georgia" panose="02040502050405020303" pitchFamily="18" charset="0"/>
                        </a:rPr>
                        <a:t>p(x) = 300 − 0.2x</a:t>
                      </a:r>
                      <a:endParaRPr lang="en-US" sz="2400" b="0" i="0" u="none" strike="noStrike">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1796768687"/>
                  </a:ext>
                </a:extLst>
              </a:tr>
              <a:tr h="472520">
                <a:tc>
                  <a:txBody>
                    <a:bodyPr/>
                    <a:lstStyle/>
                    <a:p>
                      <a:pPr algn="l" fontAlgn="b"/>
                      <a:r>
                        <a:rPr lang="el-GR" sz="2400" u="none" strike="noStrike">
                          <a:effectLst/>
                          <a:latin typeface="Georgia" panose="02040502050405020303" pitchFamily="18" charset="0"/>
                        </a:rPr>
                        <a:t>Κλωστοϋφαντουργία</a:t>
                      </a:r>
                      <a:endParaRPr lang="el-GR" sz="2400" b="0" i="0" u="none" strike="noStrike">
                        <a:solidFill>
                          <a:srgbClr val="000000"/>
                        </a:solidFill>
                        <a:effectLst/>
                        <a:latin typeface="Georgia" panose="02040502050405020303" pitchFamily="18" charset="0"/>
                      </a:endParaRPr>
                    </a:p>
                  </a:txBody>
                  <a:tcPr marL="21057" marR="21057" marT="21057" marB="0" anchor="b"/>
                </a:tc>
                <a:tc>
                  <a:txBody>
                    <a:bodyPr/>
                    <a:lstStyle/>
                    <a:p>
                      <a:pPr algn="l" fontAlgn="b"/>
                      <a:r>
                        <a:rPr lang="en-US" sz="2400" u="none" strike="noStrike" dirty="0">
                          <a:effectLst/>
                          <a:latin typeface="Georgia" panose="02040502050405020303" pitchFamily="18" charset="0"/>
                        </a:rPr>
                        <a:t>p(x) = 80 − 0.01x</a:t>
                      </a:r>
                      <a:endParaRPr lang="en-US" sz="2400" b="0" i="0" u="none" strike="noStrike" dirty="0">
                        <a:solidFill>
                          <a:srgbClr val="000000"/>
                        </a:solidFill>
                        <a:effectLst/>
                        <a:latin typeface="Georgia" panose="02040502050405020303" pitchFamily="18" charset="0"/>
                      </a:endParaRPr>
                    </a:p>
                  </a:txBody>
                  <a:tcPr marL="21057" marR="21057" marT="21057" marB="0" anchor="b"/>
                </a:tc>
                <a:extLst>
                  <a:ext uri="{0D108BD9-81ED-4DB2-BD59-A6C34878D82A}">
                    <a16:rowId xmlns:a16="http://schemas.microsoft.com/office/drawing/2014/main" val="3646192360"/>
                  </a:ext>
                </a:extLst>
              </a:tr>
            </a:tbl>
          </a:graphicData>
        </a:graphic>
      </p:graphicFrame>
    </p:spTree>
    <p:extLst>
      <p:ext uri="{BB962C8B-B14F-4D97-AF65-F5344CB8AC3E}">
        <p14:creationId xmlns:p14="http://schemas.microsoft.com/office/powerpoint/2010/main" val="1048911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E90DF7-2B61-8C80-D295-D71FA16C7DE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77921F66-EE02-8A32-EA89-4DA879FDC468}"/>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r>
              <a:rPr lang="en-US" sz="3600" dirty="0">
                <a:solidFill>
                  <a:srgbClr val="FFFFFF"/>
                </a:solidFill>
                <a:latin typeface="Georgia" panose="02040502050405020303" pitchFamily="18" charset="0"/>
              </a:rPr>
              <a:t> – </a:t>
            </a:r>
            <a:r>
              <a:rPr lang="en-US" sz="3600" dirty="0" err="1">
                <a:solidFill>
                  <a:srgbClr val="FFFFFF"/>
                </a:solidFill>
                <a:latin typeface="Georgia" panose="02040502050405020303" pitchFamily="18" charset="0"/>
              </a:rPr>
              <a:t>Συνθετικ</a:t>
            </a:r>
            <a:r>
              <a:rPr lang="en-US" sz="3600" dirty="0">
                <a:solidFill>
                  <a:srgbClr val="FFFFFF"/>
                </a:solidFill>
                <a:latin typeface="Georgia" panose="02040502050405020303" pitchFamily="18" charset="0"/>
              </a:rPr>
              <a:t>α δεδομενα</a:t>
            </a:r>
          </a:p>
        </p:txBody>
      </p:sp>
      <p:graphicFrame>
        <p:nvGraphicFramePr>
          <p:cNvPr id="6" name="Πίνακας 5">
            <a:extLst>
              <a:ext uri="{FF2B5EF4-FFF2-40B4-BE49-F238E27FC236}">
                <a16:creationId xmlns:a16="http://schemas.microsoft.com/office/drawing/2014/main" id="{77B18D90-F0FA-2038-7892-1FB6BDE123EE}"/>
              </a:ext>
            </a:extLst>
          </p:cNvPr>
          <p:cNvGraphicFramePr>
            <a:graphicFrameLocks noGrp="1"/>
          </p:cNvGraphicFramePr>
          <p:nvPr>
            <p:extLst>
              <p:ext uri="{D42A27DB-BD31-4B8C-83A1-F6EECF244321}">
                <p14:modId xmlns:p14="http://schemas.microsoft.com/office/powerpoint/2010/main" val="406380591"/>
              </p:ext>
            </p:extLst>
          </p:nvPr>
        </p:nvGraphicFramePr>
        <p:xfrm>
          <a:off x="956163" y="1829791"/>
          <a:ext cx="6465066" cy="4104690"/>
        </p:xfrm>
        <a:graphic>
          <a:graphicData uri="http://schemas.openxmlformats.org/drawingml/2006/table">
            <a:tbl>
              <a:tblPr firstRow="1" bandRow="1">
                <a:tableStyleId>{5C22544A-7EE6-4342-B048-85BDC9FD1C3A}</a:tableStyleId>
              </a:tblPr>
              <a:tblGrid>
                <a:gridCol w="2018593">
                  <a:extLst>
                    <a:ext uri="{9D8B030D-6E8A-4147-A177-3AD203B41FA5}">
                      <a16:colId xmlns:a16="http://schemas.microsoft.com/office/drawing/2014/main" val="417729711"/>
                    </a:ext>
                  </a:extLst>
                </a:gridCol>
                <a:gridCol w="1116491">
                  <a:extLst>
                    <a:ext uri="{9D8B030D-6E8A-4147-A177-3AD203B41FA5}">
                      <a16:colId xmlns:a16="http://schemas.microsoft.com/office/drawing/2014/main" val="3804656884"/>
                    </a:ext>
                  </a:extLst>
                </a:gridCol>
                <a:gridCol w="1422760">
                  <a:extLst>
                    <a:ext uri="{9D8B030D-6E8A-4147-A177-3AD203B41FA5}">
                      <a16:colId xmlns:a16="http://schemas.microsoft.com/office/drawing/2014/main" val="1268652200"/>
                    </a:ext>
                  </a:extLst>
                </a:gridCol>
                <a:gridCol w="1907222">
                  <a:extLst>
                    <a:ext uri="{9D8B030D-6E8A-4147-A177-3AD203B41FA5}">
                      <a16:colId xmlns:a16="http://schemas.microsoft.com/office/drawing/2014/main" val="2180017583"/>
                    </a:ext>
                  </a:extLst>
                </a:gridCol>
              </a:tblGrid>
              <a:tr h="887063">
                <a:tc>
                  <a:txBody>
                    <a:bodyPr/>
                    <a:lstStyle/>
                    <a:p>
                      <a:pPr algn="l" fontAlgn="b"/>
                      <a:r>
                        <a:rPr lang="el-GR" sz="1800" b="1" u="none" strike="noStrike" cap="none" spc="0" dirty="0">
                          <a:solidFill>
                            <a:schemeClr val="bg1"/>
                          </a:solidFill>
                          <a:effectLst/>
                          <a:latin typeface="Georgia" panose="02040502050405020303" pitchFamily="18" charset="0"/>
                        </a:rPr>
                        <a:t>Όνομα Εταιρείας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Τομέας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Χώρα</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tc>
                  <a:txBody>
                    <a:bodyPr/>
                    <a:lstStyle/>
                    <a:p>
                      <a:pPr algn="l" fontAlgn="b"/>
                      <a:r>
                        <a:rPr lang="el-GR" sz="1800" b="1" u="none" strike="noStrike" cap="none" spc="0" dirty="0">
                          <a:solidFill>
                            <a:schemeClr val="bg1"/>
                          </a:solidFill>
                          <a:effectLst/>
                          <a:latin typeface="Georgia" panose="02040502050405020303" pitchFamily="18" charset="0"/>
                        </a:rPr>
                        <a:t>Συνάρτηση Κόστους Μείωσης</a:t>
                      </a:r>
                      <a:endParaRPr lang="el-GR" sz="1800" b="1" i="0" u="none" strike="noStrike" cap="none" spc="0" dirty="0">
                        <a:solidFill>
                          <a:schemeClr val="bg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699717176"/>
                  </a:ext>
                </a:extLst>
              </a:tr>
              <a:tr h="435583">
                <a:tc>
                  <a:txBody>
                    <a:bodyPr/>
                    <a:lstStyle/>
                    <a:p>
                      <a:pPr algn="l" fontAlgn="b"/>
                      <a:r>
                        <a:rPr lang="en-US" sz="1800" u="none" strike="noStrike" cap="none" spc="0">
                          <a:solidFill>
                            <a:schemeClr val="tx1"/>
                          </a:solidFill>
                          <a:effectLst/>
                          <a:latin typeface="Georgia" panose="02040502050405020303" pitchFamily="18" charset="0"/>
                        </a:rPr>
                        <a:t>S1_F1</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dirty="0">
                          <a:solidFill>
                            <a:schemeClr val="tx1"/>
                          </a:solidFill>
                          <a:effectLst/>
                          <a:latin typeface="Georgia" panose="02040502050405020303" pitchFamily="18" charset="0"/>
                        </a:rPr>
                        <a:t>Ατλαντίδα</a:t>
                      </a:r>
                      <a:endParaRPr lang="el-GR"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dirty="0">
                          <a:solidFill>
                            <a:schemeClr val="tx1"/>
                          </a:solidFill>
                          <a:effectLst/>
                          <a:latin typeface="Georgia" panose="02040502050405020303" pitchFamily="18" charset="0"/>
                        </a:rPr>
                        <a:t>2x + 3x^2 + x^3</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2737897531"/>
                  </a:ext>
                </a:extLst>
              </a:tr>
              <a:tr h="435583">
                <a:tc>
                  <a:txBody>
                    <a:bodyPr/>
                    <a:lstStyle/>
                    <a:p>
                      <a:pPr algn="l" fontAlgn="b"/>
                      <a:r>
                        <a:rPr lang="en-US" sz="1800" u="none" strike="noStrike" cap="none" spc="0" dirty="0">
                          <a:solidFill>
                            <a:schemeClr val="tx1"/>
                          </a:solidFill>
                          <a:effectLst/>
                          <a:latin typeface="Georgia" panose="02040502050405020303" pitchFamily="18" charset="0"/>
                        </a:rPr>
                        <a:t>S1_F2</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Ατλαντίδα</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3x + 2x^2 + 2x^3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718504106"/>
                  </a:ext>
                </a:extLst>
              </a:tr>
              <a:tr h="435583">
                <a:tc>
                  <a:txBody>
                    <a:bodyPr/>
                    <a:lstStyle/>
                    <a:p>
                      <a:pPr algn="l" fontAlgn="b"/>
                      <a:r>
                        <a:rPr lang="en-US" sz="1800" u="none" strike="noStrike" cap="none" spc="0">
                          <a:solidFill>
                            <a:schemeClr val="tx1"/>
                          </a:solidFill>
                          <a:effectLst/>
                          <a:latin typeface="Georgia" panose="02040502050405020303" pitchFamily="18" charset="0"/>
                        </a:rPr>
                        <a:t>S1_F3</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Ομάσου</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4x + x^2 + 3x^3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688103296"/>
                  </a:ext>
                </a:extLst>
              </a:tr>
              <a:tr h="435583">
                <a:tc>
                  <a:txBody>
                    <a:bodyPr/>
                    <a:lstStyle/>
                    <a:p>
                      <a:pPr algn="l" fontAlgn="b"/>
                      <a:r>
                        <a:rPr lang="en-US" sz="1800" u="none" strike="noStrike" cap="none" spc="0">
                          <a:solidFill>
                            <a:schemeClr val="tx1"/>
                          </a:solidFill>
                          <a:effectLst/>
                          <a:latin typeface="Georgia" panose="02040502050405020303" pitchFamily="18" charset="0"/>
                        </a:rPr>
                        <a:t>S1_F4</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Χόγκσμιντ</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a:solidFill>
                            <a:schemeClr val="tx1"/>
                          </a:solidFill>
                          <a:effectLst/>
                          <a:latin typeface="Georgia" panose="02040502050405020303" pitchFamily="18" charset="0"/>
                        </a:rPr>
                        <a:t>2x + 2x^2 + 2x^3</a:t>
                      </a:r>
                      <a:endParaRPr lang="en-US" sz="1800" b="0" i="0" u="none" strike="noStrike" cap="none" spc="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1163324001"/>
                  </a:ext>
                </a:extLst>
              </a:tr>
              <a:tr h="654045">
                <a:tc>
                  <a:txBody>
                    <a:bodyPr/>
                    <a:lstStyle/>
                    <a:p>
                      <a:pPr algn="l" fontAlgn="b"/>
                      <a:r>
                        <a:rPr lang="en-US" sz="1800" u="none" strike="noStrike" cap="none" spc="0">
                          <a:solidFill>
                            <a:schemeClr val="tx1"/>
                          </a:solidFill>
                          <a:effectLst/>
                          <a:latin typeface="Georgia" panose="02040502050405020303" pitchFamily="18" charset="0"/>
                        </a:rPr>
                        <a:t>S1_F5</a:t>
                      </a:r>
                      <a:endParaRPr lang="en-US"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a:solidFill>
                            <a:schemeClr val="tx1"/>
                          </a:solidFill>
                          <a:effectLst/>
                          <a:latin typeface="Georgia" panose="02040502050405020303" pitchFamily="18" charset="0"/>
                        </a:rPr>
                        <a:t>Χάλυβας</a:t>
                      </a:r>
                      <a:endParaRPr lang="el-GR" sz="1800" b="0" i="0" u="none" strike="noStrike" cap="none" spc="0">
                        <a:solidFill>
                          <a:schemeClr val="tx1"/>
                        </a:solidFill>
                        <a:effectLst/>
                        <a:latin typeface="Georgia" panose="02040502050405020303" pitchFamily="18" charset="0"/>
                      </a:endParaRPr>
                    </a:p>
                  </a:txBody>
                  <a:tcPr marL="0" marR="80187" marT="32075" marB="240560" anchor="b"/>
                </a:tc>
                <a:tc>
                  <a:txBody>
                    <a:bodyPr/>
                    <a:lstStyle/>
                    <a:p>
                      <a:pPr algn="l" fontAlgn="b"/>
                      <a:r>
                        <a:rPr lang="el-GR" sz="1800" u="none" strike="noStrike" cap="none" spc="0" dirty="0">
                          <a:solidFill>
                            <a:schemeClr val="tx1"/>
                          </a:solidFill>
                          <a:effectLst/>
                          <a:latin typeface="Georgia" panose="02040502050405020303" pitchFamily="18" charset="0"/>
                        </a:rPr>
                        <a:t>Η Αυλή των Θαυμάτων</a:t>
                      </a:r>
                      <a:endParaRPr lang="el-GR" sz="1800" b="0" i="0" u="none" strike="noStrike" cap="none" spc="0" dirty="0">
                        <a:solidFill>
                          <a:schemeClr val="tx1"/>
                        </a:solidFill>
                        <a:effectLst/>
                        <a:latin typeface="Georgia" panose="02040502050405020303" pitchFamily="18" charset="0"/>
                      </a:endParaRPr>
                    </a:p>
                  </a:txBody>
                  <a:tcPr marL="0" marR="80187" marT="32075" marB="240560" anchor="b"/>
                </a:tc>
                <a:tc>
                  <a:txBody>
                    <a:bodyPr/>
                    <a:lstStyle/>
                    <a:p>
                      <a:pPr algn="l" fontAlgn="b"/>
                      <a:r>
                        <a:rPr lang="en-US" sz="1800" u="none" strike="noStrike" cap="none" spc="0" dirty="0">
                          <a:solidFill>
                            <a:schemeClr val="tx1"/>
                          </a:solidFill>
                          <a:effectLst/>
                          <a:latin typeface="Georgia" panose="02040502050405020303" pitchFamily="18" charset="0"/>
                        </a:rPr>
                        <a:t>3x + 3x^2 + x^3</a:t>
                      </a:r>
                      <a:endParaRPr lang="en-US" sz="1800" b="0" i="0" u="none" strike="noStrike" cap="none" spc="0" dirty="0">
                        <a:solidFill>
                          <a:schemeClr val="tx1"/>
                        </a:solidFill>
                        <a:effectLst/>
                        <a:latin typeface="Georgia" panose="02040502050405020303" pitchFamily="18" charset="0"/>
                      </a:endParaRPr>
                    </a:p>
                  </a:txBody>
                  <a:tcPr marL="0" marR="80187" marT="32075" marB="240560" anchor="b"/>
                </a:tc>
                <a:extLst>
                  <a:ext uri="{0D108BD9-81ED-4DB2-BD59-A6C34878D82A}">
                    <a16:rowId xmlns:a16="http://schemas.microsoft.com/office/drawing/2014/main" val="2821694813"/>
                  </a:ext>
                </a:extLst>
              </a:tr>
            </a:tbl>
          </a:graphicData>
        </a:graphic>
      </p:graphicFrame>
    </p:spTree>
    <p:extLst>
      <p:ext uri="{BB962C8B-B14F-4D97-AF65-F5344CB8AC3E}">
        <p14:creationId xmlns:p14="http://schemas.microsoft.com/office/powerpoint/2010/main" val="185530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400F30-1B5D-1908-CBD1-6CB67C037898}"/>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29AE0C48-CD45-4EBE-B06B-10AD14F07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97198BC5-0524-403A-B4A3-38C750B6C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B7B7F8-8803-411C-AC48-8690313B5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E8F4FA9-C021-72B8-A314-191DAA009349}"/>
              </a:ext>
            </a:extLst>
          </p:cNvPr>
          <p:cNvSpPr>
            <a:spLocks noGrp="1"/>
          </p:cNvSpPr>
          <p:nvPr>
            <p:ph type="title"/>
          </p:nvPr>
        </p:nvSpPr>
        <p:spPr>
          <a:xfrm>
            <a:off x="700218" y="1656292"/>
            <a:ext cx="3150659" cy="2085869"/>
          </a:xfrm>
        </p:spPr>
        <p:txBody>
          <a:bodyPr vert="horz" lIns="91440" tIns="45720" rIns="91440" bIns="45720" rtlCol="0" anchor="b">
            <a:normAutofit/>
          </a:bodyPr>
          <a:lstStyle/>
          <a:p>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endParaRPr lang="en-US" sz="3600" dirty="0">
              <a:solidFill>
                <a:srgbClr val="FFFFFF"/>
              </a:solidFill>
              <a:latin typeface="Georgia" panose="02040502050405020303" pitchFamily="18" charset="0"/>
            </a:endParaRPr>
          </a:p>
        </p:txBody>
      </p:sp>
      <p:sp>
        <p:nvSpPr>
          <p:cNvPr id="30" name="Rectangle 29">
            <a:extLst>
              <a:ext uri="{FF2B5EF4-FFF2-40B4-BE49-F238E27FC236}">
                <a16:creationId xmlns:a16="http://schemas.microsoft.com/office/drawing/2014/main" id="{DC4BEF43-535B-46CC-B76D-83EFE852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B28F1C7D-0A1D-79B7-B198-128F84E01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137" y="799041"/>
            <a:ext cx="2462643" cy="2487519"/>
          </a:xfrm>
          <a:prstGeom prst="rect">
            <a:avLst/>
          </a:prstGeom>
        </p:spPr>
      </p:pic>
      <p:sp>
        <p:nvSpPr>
          <p:cNvPr id="32" name="Rectangle 31">
            <a:extLst>
              <a:ext uri="{FF2B5EF4-FFF2-40B4-BE49-F238E27FC236}">
                <a16:creationId xmlns:a16="http://schemas.microsoft.com/office/drawing/2014/main" id="{4F67C0B5-AF8B-420C-9F7E-33C1FA38D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Εικόνα 10"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354008F-0969-52F5-70DA-D3EB1E719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467" y="799041"/>
            <a:ext cx="2884081" cy="2487520"/>
          </a:xfrm>
          <a:prstGeom prst="rect">
            <a:avLst/>
          </a:prstGeom>
        </p:spPr>
      </p:pic>
      <p:sp>
        <p:nvSpPr>
          <p:cNvPr id="34" name="Rectangle 33">
            <a:extLst>
              <a:ext uri="{FF2B5EF4-FFF2-40B4-BE49-F238E27FC236}">
                <a16:creationId xmlns:a16="http://schemas.microsoft.com/office/drawing/2014/main" id="{FB41FAC8-B04A-439F-B634-1CB0944CF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Εικόνα 8"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6B04DF61-61B9-17F1-A89D-8B90E0BED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029" y="3742160"/>
            <a:ext cx="2802858" cy="2487537"/>
          </a:xfrm>
          <a:prstGeom prst="rect">
            <a:avLst/>
          </a:prstGeom>
        </p:spPr>
      </p:pic>
      <p:sp>
        <p:nvSpPr>
          <p:cNvPr id="36" name="Rectangle 35">
            <a:extLst>
              <a:ext uri="{FF2B5EF4-FFF2-40B4-BE49-F238E27FC236}">
                <a16:creationId xmlns:a16="http://schemas.microsoft.com/office/drawing/2014/main" id="{E9F81DE3-06E0-49C7-AE8D-F2C6DB626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Εικόνα 12"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CF8CBD2-6CB7-C841-D111-E980A7EF8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078" y="3742160"/>
            <a:ext cx="2802858" cy="2487537"/>
          </a:xfrm>
          <a:prstGeom prst="rect">
            <a:avLst/>
          </a:prstGeom>
        </p:spPr>
      </p:pic>
    </p:spTree>
    <p:extLst>
      <p:ext uri="{BB962C8B-B14F-4D97-AF65-F5344CB8AC3E}">
        <p14:creationId xmlns:p14="http://schemas.microsoft.com/office/powerpoint/2010/main" val="1095683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B1F1915-E076-48EB-BB4A-EE9808EB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Θέση περιεχομένου 4"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1B1C81A4-117B-6D39-7AF4-7DE0520917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45" r="2505" b="2"/>
          <a:stretch/>
        </p:blipFill>
        <p:spPr>
          <a:xfrm>
            <a:off x="446534" y="599724"/>
            <a:ext cx="5614416" cy="3547872"/>
          </a:xfrm>
          <a:prstGeom prst="rect">
            <a:avLst/>
          </a:prstGeom>
        </p:spPr>
      </p:pic>
      <p:pic>
        <p:nvPicPr>
          <p:cNvPr id="7" name="Εικόνα 6"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796BB724-1CC4-BDB2-D12B-C7A7A016BACA}"/>
              </a:ext>
            </a:extLst>
          </p:cNvPr>
          <p:cNvPicPr>
            <a:picLocks noChangeAspect="1"/>
          </p:cNvPicPr>
          <p:nvPr/>
        </p:nvPicPr>
        <p:blipFill>
          <a:blip r:embed="rId3">
            <a:extLst>
              <a:ext uri="{28A0092B-C50C-407E-A947-70E740481C1C}">
                <a14:useLocalDpi xmlns:a14="http://schemas.microsoft.com/office/drawing/2010/main" val="0"/>
              </a:ext>
            </a:extLst>
          </a:blip>
          <a:srcRect r="5244" b="2"/>
          <a:stretch/>
        </p:blipFill>
        <p:spPr>
          <a:xfrm>
            <a:off x="6116658" y="599724"/>
            <a:ext cx="5626608" cy="3547872"/>
          </a:xfrm>
          <a:prstGeom prst="rect">
            <a:avLst/>
          </a:prstGeom>
        </p:spPr>
      </p:pic>
      <p:sp>
        <p:nvSpPr>
          <p:cNvPr id="22" name="Rectangle 21">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ED7F8772-55D0-A56E-0EF6-52044F665BBD}"/>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err="1">
                <a:solidFill>
                  <a:srgbClr val="FFFFFF"/>
                </a:solidFill>
                <a:latin typeface="Georgia" panose="02040502050405020303" pitchFamily="18" charset="0"/>
              </a:rPr>
              <a:t>Συγκριση</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των</a:t>
            </a:r>
            <a:r>
              <a:rPr lang="en-US" sz="3600" dirty="0">
                <a:solidFill>
                  <a:srgbClr val="FFFFFF"/>
                </a:solidFill>
                <a:latin typeface="Georgia" panose="02040502050405020303" pitchFamily="18" charset="0"/>
              </a:rPr>
              <a:t> </a:t>
            </a:r>
            <a:r>
              <a:rPr lang="en-US" sz="3600" dirty="0" err="1">
                <a:solidFill>
                  <a:srgbClr val="FFFFFF"/>
                </a:solidFill>
                <a:latin typeface="Georgia" panose="02040502050405020303" pitchFamily="18" charset="0"/>
              </a:rPr>
              <a:t>δυο</a:t>
            </a:r>
            <a:endParaRPr lang="en-US" sz="3600" dirty="0">
              <a:solidFill>
                <a:srgbClr val="FFFFFF"/>
              </a:solidFill>
              <a:latin typeface="Georgia" panose="02040502050405020303" pitchFamily="18" charset="0"/>
            </a:endParaRPr>
          </a:p>
        </p:txBody>
      </p:sp>
      <p:grpSp>
        <p:nvGrpSpPr>
          <p:cNvPr id="24" name="Group 23">
            <a:extLst>
              <a:ext uri="{FF2B5EF4-FFF2-40B4-BE49-F238E27FC236}">
                <a16:creationId xmlns:a16="http://schemas.microsoft.com/office/drawing/2014/main" id="{632810AB-1783-4EC2-BA98-A04B50D038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4F09CE43-7546-451A-9418-9977AE731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92C17367-5B48-4C71-825E-C1A8CFEC8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86EA071A-7654-4C9E-AA2E-203E1523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642123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B9E7DE-6747-2A79-79A8-8F7FEA5DED64}"/>
              </a:ext>
            </a:extLst>
          </p:cNvPr>
          <p:cNvSpPr>
            <a:spLocks noGrp="1"/>
          </p:cNvSpPr>
          <p:nvPr>
            <p:ph type="title"/>
          </p:nvPr>
        </p:nvSpPr>
        <p:spPr/>
        <p:txBody>
          <a:bodyPr/>
          <a:lstStyle/>
          <a:p>
            <a:r>
              <a:rPr lang="el-GR" dirty="0" err="1">
                <a:latin typeface="Georgia" panose="02040502050405020303" pitchFamily="18" charset="0"/>
              </a:rPr>
              <a:t>Μελλοντικεσ</a:t>
            </a:r>
            <a:r>
              <a:rPr lang="el-GR" dirty="0"/>
              <a:t> </a:t>
            </a:r>
            <a:r>
              <a:rPr lang="el-GR" dirty="0" err="1"/>
              <a:t>προεκτασεισ</a:t>
            </a:r>
            <a:endParaRPr lang="en-US" dirty="0"/>
          </a:p>
        </p:txBody>
      </p:sp>
      <p:sp>
        <p:nvSpPr>
          <p:cNvPr id="3" name="Θέση περιεχομένου 2">
            <a:extLst>
              <a:ext uri="{FF2B5EF4-FFF2-40B4-BE49-F238E27FC236}">
                <a16:creationId xmlns:a16="http://schemas.microsoft.com/office/drawing/2014/main" id="{16F4E544-EA08-2B2B-641B-20840EAE185D}"/>
              </a:ext>
            </a:extLst>
          </p:cNvPr>
          <p:cNvSpPr>
            <a:spLocks noGrp="1"/>
          </p:cNvSpPr>
          <p:nvPr>
            <p:ph idx="1"/>
          </p:nvPr>
        </p:nvSpPr>
        <p:spPr/>
        <p:txBody>
          <a:bodyPr/>
          <a:lstStyle/>
          <a:p>
            <a:r>
              <a:rPr lang="el-GR" dirty="0">
                <a:latin typeface="Georgia" panose="02040502050405020303" pitchFamily="18" charset="0"/>
              </a:rPr>
              <a:t>Εξέταση του ζητήματος σε παραπάνω χρονιές.</a:t>
            </a:r>
            <a:endParaRPr lang="en-US" dirty="0">
              <a:latin typeface="Georgia" panose="02040502050405020303" pitchFamily="18" charset="0"/>
            </a:endParaRPr>
          </a:p>
          <a:p>
            <a:r>
              <a:rPr lang="el-GR" dirty="0">
                <a:latin typeface="Georgia" panose="02040502050405020303" pitchFamily="18" charset="0"/>
              </a:rPr>
              <a:t>Προσθήκη ρεαλιστικών δεδομένων.</a:t>
            </a:r>
          </a:p>
          <a:p>
            <a:r>
              <a:rPr lang="el-GR" dirty="0">
                <a:latin typeface="Georgia" panose="02040502050405020303" pitchFamily="18" charset="0"/>
              </a:rPr>
              <a:t>Προσθήκη κόστους παραγωγής.</a:t>
            </a:r>
          </a:p>
          <a:p>
            <a:r>
              <a:rPr lang="el-GR" dirty="0">
                <a:latin typeface="Georgia" panose="02040502050405020303" pitchFamily="18" charset="0"/>
              </a:rPr>
              <a:t>Εξέταση παραπάνω περιορισμών. </a:t>
            </a:r>
          </a:p>
          <a:p>
            <a:r>
              <a:rPr lang="el-GR" dirty="0">
                <a:latin typeface="Georgia" panose="02040502050405020303" pitchFamily="18" charset="0"/>
              </a:rPr>
              <a:t>Προσθήκη δυνατότητας αποταμίευσης ή δανεισμού αδειών.</a:t>
            </a:r>
          </a:p>
          <a:p>
            <a:endParaRPr lang="el-GR" dirty="0">
              <a:latin typeface="Georgia" panose="02040502050405020303" pitchFamily="18" charset="0"/>
            </a:endParaRPr>
          </a:p>
        </p:txBody>
      </p:sp>
    </p:spTree>
    <p:extLst>
      <p:ext uri="{BB962C8B-B14F-4D97-AF65-F5344CB8AC3E}">
        <p14:creationId xmlns:p14="http://schemas.microsoft.com/office/powerpoint/2010/main" val="367151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251DBE-B55D-33CC-CF5E-28C2768FE5F6}"/>
              </a:ext>
            </a:extLst>
          </p:cNvPr>
          <p:cNvSpPr>
            <a:spLocks noGrp="1"/>
          </p:cNvSpPr>
          <p:nvPr>
            <p:ph type="ctrTitle"/>
          </p:nvPr>
        </p:nvSpPr>
        <p:spPr/>
        <p:txBody>
          <a:bodyPr/>
          <a:lstStyle/>
          <a:p>
            <a:r>
              <a:rPr lang="el-GR" dirty="0" err="1">
                <a:latin typeface="Georgia" panose="02040502050405020303" pitchFamily="18" charset="0"/>
              </a:rPr>
              <a:t>Ευχαριστω</a:t>
            </a:r>
            <a:r>
              <a:rPr lang="el-GR" dirty="0">
                <a:latin typeface="Georgia" panose="02040502050405020303" pitchFamily="18" charset="0"/>
              </a:rPr>
              <a:t> </a:t>
            </a:r>
            <a:r>
              <a:rPr lang="el-GR" dirty="0" err="1">
                <a:latin typeface="Georgia" panose="02040502050405020303" pitchFamily="18" charset="0"/>
              </a:rPr>
              <a:t>πολυ</a:t>
            </a:r>
            <a:r>
              <a:rPr lang="el-GR" dirty="0">
                <a:latin typeface="Georgia" panose="02040502050405020303" pitchFamily="18" charset="0"/>
              </a:rPr>
              <a:t> για τον </a:t>
            </a:r>
            <a:r>
              <a:rPr lang="el-GR" dirty="0" err="1">
                <a:latin typeface="Georgia" panose="02040502050405020303" pitchFamily="18" charset="0"/>
              </a:rPr>
              <a:t>χρονο</a:t>
            </a:r>
            <a:r>
              <a:rPr lang="el-GR" dirty="0">
                <a:latin typeface="Georgia" panose="02040502050405020303" pitchFamily="18" charset="0"/>
              </a:rPr>
              <a:t> σας.</a:t>
            </a:r>
            <a:endParaRPr lang="en-US" dirty="0">
              <a:latin typeface="Georgia" panose="02040502050405020303" pitchFamily="18" charset="0"/>
            </a:endParaRPr>
          </a:p>
        </p:txBody>
      </p:sp>
      <p:sp>
        <p:nvSpPr>
          <p:cNvPr id="3" name="Υπότιτλος 2">
            <a:extLst>
              <a:ext uri="{FF2B5EF4-FFF2-40B4-BE49-F238E27FC236}">
                <a16:creationId xmlns:a16="http://schemas.microsoft.com/office/drawing/2014/main" id="{87B9DE99-2598-3767-0125-5E55000390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9566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0E720-D746-D624-675E-CB6B9F0BB109}"/>
              </a:ext>
            </a:extLst>
          </p:cNvPr>
          <p:cNvSpPr>
            <a:spLocks noGrp="1"/>
          </p:cNvSpPr>
          <p:nvPr>
            <p:ph type="title"/>
          </p:nvPr>
        </p:nvSpPr>
        <p:spPr/>
        <p:txBody>
          <a:bodyPr/>
          <a:lstStyle/>
          <a:p>
            <a:r>
              <a:rPr lang="el-GR" dirty="0" err="1">
                <a:latin typeface="Georgia" panose="02040502050405020303" pitchFamily="18" charset="0"/>
              </a:rPr>
              <a:t>Μοιραζοντασ</a:t>
            </a:r>
            <a:r>
              <a:rPr lang="el-GR" dirty="0"/>
              <a:t> </a:t>
            </a:r>
            <a:r>
              <a:rPr lang="el-GR" dirty="0" err="1"/>
              <a:t>δικαια</a:t>
            </a:r>
            <a:endParaRPr lang="en-US" dirty="0"/>
          </a:p>
        </p:txBody>
      </p:sp>
      <p:sp>
        <p:nvSpPr>
          <p:cNvPr id="3" name="Θέση κειμένου 2">
            <a:extLst>
              <a:ext uri="{FF2B5EF4-FFF2-40B4-BE49-F238E27FC236}">
                <a16:creationId xmlns:a16="http://schemas.microsoft.com/office/drawing/2014/main" id="{48938B4D-A4CB-B546-0F66-06C845EC85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151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2AC4F4-A8E2-454E-8AAA-F19FA0EFA2CE}"/>
              </a:ext>
            </a:extLst>
          </p:cNvPr>
          <p:cNvSpPr>
            <a:spLocks noGrp="1"/>
          </p:cNvSpPr>
          <p:nvPr>
            <p:ph type="title"/>
          </p:nvPr>
        </p:nvSpPr>
        <p:spPr/>
        <p:txBody>
          <a:bodyPr/>
          <a:lstStyle/>
          <a:p>
            <a:r>
              <a:rPr lang="el-GR" dirty="0" err="1">
                <a:latin typeface="Georgia" panose="02040502050405020303" pitchFamily="18" charset="0"/>
              </a:rPr>
              <a:t>Αριστοτελησ</a:t>
            </a:r>
            <a:r>
              <a:rPr lang="el-GR" dirty="0">
                <a:latin typeface="Georgia" panose="02040502050405020303" pitchFamily="18" charset="0"/>
              </a:rPr>
              <a:t>, </a:t>
            </a:r>
            <a:r>
              <a:rPr lang="el-GR" dirty="0" err="1">
                <a:latin typeface="Georgia" panose="02040502050405020303" pitchFamily="18" charset="0"/>
              </a:rPr>
              <a:t>ηθικα</a:t>
            </a:r>
            <a:r>
              <a:rPr lang="el-GR" dirty="0">
                <a:latin typeface="Georgia" panose="02040502050405020303" pitchFamily="18" charset="0"/>
              </a:rPr>
              <a:t> </a:t>
            </a:r>
            <a:r>
              <a:rPr lang="el-GR" dirty="0" err="1">
                <a:latin typeface="Georgia" panose="02040502050405020303" pitchFamily="18" charset="0"/>
              </a:rPr>
              <a:t>νικομαχεια</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1DB83CC2-4C7D-B4D5-C9C4-2956E438C482}"/>
              </a:ext>
            </a:extLst>
          </p:cNvPr>
          <p:cNvSpPr>
            <a:spLocks noGrp="1"/>
          </p:cNvSpPr>
          <p:nvPr>
            <p:ph idx="1"/>
          </p:nvPr>
        </p:nvSpPr>
        <p:spPr/>
        <p:txBody>
          <a:bodyPr/>
          <a:lstStyle/>
          <a:p>
            <a:r>
              <a:rPr lang="en-US" dirty="0">
                <a:latin typeface="Microsoft JhengHei" panose="020B0604030504040204" pitchFamily="34" charset="-120"/>
                <a:ea typeface="Microsoft JhengHei" panose="020B0604030504040204" pitchFamily="34" charset="-120"/>
              </a:rPr>
              <a:t>“</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τε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τυγχάνει </a:t>
            </a:r>
            <a:r>
              <a:rPr lang="el-GR" dirty="0" err="1">
                <a:latin typeface="Microsoft JhengHei" panose="020B0604030504040204" pitchFamily="34" charset="-120"/>
                <a:ea typeface="Microsoft JhengHei" panose="020B0604030504040204" pitchFamily="34" charset="-120"/>
              </a:rPr>
              <a:t>ὄν</a:t>
            </a:r>
            <a:r>
              <a:rPr lang="el-GR" dirty="0">
                <a:latin typeface="Microsoft JhengHei" panose="020B0604030504040204" pitchFamily="34" charset="-120"/>
                <a:ea typeface="Microsoft JhengHei" panose="020B0604030504040204" pitchFamily="34" charset="-120"/>
              </a:rPr>
              <a:t>, δύο </a:t>
            </a:r>
            <a:r>
              <a:rPr lang="el-GR" dirty="0" err="1">
                <a:latin typeface="Microsoft JhengHei" panose="020B0604030504040204" pitchFamily="34" charset="-120"/>
                <a:ea typeface="Microsoft JhengHei" panose="020B0604030504040204" pitchFamily="34" charset="-120"/>
              </a:rPr>
              <a:t>ἐστί</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πράγματα, δύο.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ἡ </a:t>
            </a:r>
            <a:r>
              <a:rPr lang="el-GR" dirty="0" err="1">
                <a:latin typeface="Microsoft JhengHei" panose="020B0604030504040204" pitchFamily="34" charset="-120"/>
                <a:ea typeface="Microsoft JhengHei" panose="020B0604030504040204" pitchFamily="34" charset="-120"/>
              </a:rPr>
              <a:t>αὐτὴ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ἰσότης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ὡς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οὕτω</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κἀκεῖνα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ἕξουσιν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ἐντεῦθεν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μάχαι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ἐγκλήματα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ὅταν</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ἔχωσι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νέμωνται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ἔτι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τοῦτο</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δῆλον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νομαῖς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ὁμολογοῦσι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τινὰ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δεῖν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εἶναι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μέντοι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αὐτὴν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λέγουσι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ὑπάρχειν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μὲν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δημοκρατικοὶ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ἐλευθερίαν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ὀλιγαρχικοὶ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πλοῦτον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οἳ</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εὐγένειαν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ἀριστοκρατικοὶ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ἀρετήν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ἄρα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ἀνάλογόν</a:t>
            </a:r>
            <a:r>
              <a:rPr lang="el-GR" dirty="0">
                <a:latin typeface="Microsoft JhengHei" panose="020B0604030504040204" pitchFamily="34" charset="-120"/>
                <a:ea typeface="Microsoft JhengHei" panose="020B0604030504040204" pitchFamily="34" charset="-120"/>
              </a:rPr>
              <a:t> τι</a:t>
            </a:r>
            <a:r>
              <a:rPr lang="en-US" dirty="0">
                <a:latin typeface="Microsoft JhengHei" panose="020B0604030504040204" pitchFamily="34" charset="-120"/>
                <a:ea typeface="Microsoft JhengHei" panose="020B0604030504040204" pitchFamily="34" charset="-120"/>
              </a:rPr>
              <a:t>”</a:t>
            </a:r>
            <a:r>
              <a:rPr lang="el-GR" dirty="0">
                <a:latin typeface="Microsoft JhengHei" panose="020B0604030504040204" pitchFamily="34" charset="-120"/>
                <a:ea typeface="Microsoft JhengHei" panose="020B0604030504040204" pitchFamily="34" charset="-120"/>
              </a:rPr>
              <a:t> </a:t>
            </a: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EN V 6, 1131a 18-29) . </a:t>
            </a:r>
            <a:r>
              <a:rPr lang="el-GR" b="0" i="0" dirty="0" err="1">
                <a:solidFill>
                  <a:srgbClr val="333333"/>
                </a:solidFill>
                <a:effectLst/>
                <a:latin typeface="Microsoft JhengHei" panose="020B0604030504040204" pitchFamily="34" charset="-120"/>
                <a:ea typeface="Microsoft JhengHei" panose="020B0604030504040204" pitchFamily="34" charset="-120"/>
              </a:rPr>
              <a:t>Ἠθικὰ</a:t>
            </a:r>
            <a:r>
              <a:rPr lang="el-GR" b="0" i="0" dirty="0">
                <a:solidFill>
                  <a:srgbClr val="333333"/>
                </a:solidFill>
                <a:effectLst/>
                <a:latin typeface="Microsoft JhengHei" panose="020B0604030504040204" pitchFamily="34" charset="-120"/>
                <a:ea typeface="Microsoft JhengHei" panose="020B0604030504040204" pitchFamily="34" charset="-120"/>
              </a:rPr>
              <a:t> </a:t>
            </a:r>
            <a:r>
              <a:rPr lang="el-GR" b="0" i="0" dirty="0" err="1">
                <a:solidFill>
                  <a:srgbClr val="333333"/>
                </a:solidFill>
                <a:effectLst/>
                <a:latin typeface="Microsoft JhengHei" panose="020B0604030504040204" pitchFamily="34" charset="-120"/>
                <a:ea typeface="Microsoft JhengHei" panose="020B0604030504040204" pitchFamily="34" charset="-120"/>
              </a:rPr>
              <a:t>Νικομάχεια</a:t>
            </a:r>
            <a:r>
              <a:rPr lang="el-GR" b="0" i="0" dirty="0">
                <a:solidFill>
                  <a:srgbClr val="333333"/>
                </a:solidFill>
                <a:effectLst/>
                <a:latin typeface="Microsoft JhengHei" panose="020B0604030504040204" pitchFamily="34" charset="-120"/>
                <a:ea typeface="Microsoft JhengHei" panose="020B0604030504040204" pitchFamily="34" charset="-120"/>
              </a:rPr>
              <a:t> (1131</a:t>
            </a:r>
            <a:r>
              <a:rPr lang="en-US" b="0" i="0" dirty="0">
                <a:solidFill>
                  <a:srgbClr val="333333"/>
                </a:solidFill>
                <a:effectLst/>
                <a:latin typeface="Microsoft JhengHei" panose="020B0604030504040204" pitchFamily="34" charset="-120"/>
                <a:ea typeface="Microsoft JhengHei" panose="020B0604030504040204" pitchFamily="34" charset="-120"/>
              </a:rPr>
              <a:t>a-1131b)</a:t>
            </a: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41792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FFE04-40AF-54EB-3132-B4827E91BCB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FAE32D0-092F-2606-130D-FF8CF2549C1F}"/>
              </a:ext>
            </a:extLst>
          </p:cNvPr>
          <p:cNvSpPr>
            <a:spLocks noGrp="1"/>
          </p:cNvSpPr>
          <p:nvPr>
            <p:ph type="title"/>
          </p:nvPr>
        </p:nvSpPr>
        <p:spPr/>
        <p:txBody>
          <a:bodyPr/>
          <a:lstStyle/>
          <a:p>
            <a:r>
              <a:rPr lang="en-US" dirty="0">
                <a:latin typeface="Georgia" panose="02040502050405020303" pitchFamily="18" charset="0"/>
              </a:rPr>
              <a:t>Energy intensity x Total energy Supply</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50A861C-EBF6-148F-566A-05093338A19D}"/>
                  </a:ext>
                </a:extLst>
              </p:cNvPr>
              <p:cNvSpPr>
                <a:spLocks noGrp="1"/>
              </p:cNvSpPr>
              <p:nvPr>
                <p:ph idx="1"/>
              </p:nvPr>
            </p:nvSpPr>
            <p:spPr>
              <a:xfrm>
                <a:off x="581192" y="2180496"/>
                <a:ext cx="6364731" cy="3678303"/>
              </a:xfrm>
            </p:spPr>
            <p:txBody>
              <a:bodyPr>
                <a:normAutofit lnSpcReduction="10000"/>
              </a:bodyPr>
              <a:lstStyle/>
              <a:p>
                <a:r>
                  <a:rPr lang="en-US" b="1" i="0" dirty="0">
                    <a:solidFill>
                      <a:srgbClr val="515560"/>
                    </a:solidFill>
                    <a:effectLst/>
                    <a:latin typeface="Georgia" panose="02040502050405020303" pitchFamily="18" charset="0"/>
                  </a:rPr>
                  <a:t>Total energy supply </a:t>
                </a:r>
                <a:r>
                  <a:rPr lang="en-US" b="0" i="0" dirty="0">
                    <a:solidFill>
                      <a:srgbClr val="515560"/>
                    </a:solidFill>
                    <a:effectLst/>
                    <a:latin typeface="Georgia" panose="02040502050405020303" pitchFamily="18" charset="0"/>
                  </a:rPr>
                  <a:t>= Primary production + Recovered &amp; Recycled products + Imports – Export + Stock changes – International maritime bunkers – International aviation</a:t>
                </a:r>
                <a:endParaRPr lang="en-US" b="1" i="0" dirty="0">
                  <a:solidFill>
                    <a:srgbClr val="515560"/>
                  </a:solidFill>
                  <a:effectLst/>
                  <a:latin typeface="Georgia" panose="02040502050405020303" pitchFamily="18" charset="0"/>
                </a:endParaRPr>
              </a:p>
              <a:p>
                <a:r>
                  <a:rPr lang="en-US" b="1" i="0" dirty="0">
                    <a:solidFill>
                      <a:srgbClr val="515560"/>
                    </a:solidFill>
                    <a:effectLst/>
                    <a:latin typeface="Georgia" panose="02040502050405020303" pitchFamily="18" charset="0"/>
                  </a:rPr>
                  <a:t>Final energy consumption</a:t>
                </a:r>
                <a:r>
                  <a:rPr lang="en-US" b="0" i="0" dirty="0">
                    <a:solidFill>
                      <a:srgbClr val="515560"/>
                    </a:solidFill>
                    <a:effectLst/>
                    <a:latin typeface="Georgia" panose="02040502050405020303" pitchFamily="18" charset="0"/>
                  </a:rPr>
                  <a:t> is the total energy consumed by end users, such as households, industry and agriculture. It is the energy which reaches the final consumer's door and excludes that which is used by the energy sector itself.</a:t>
                </a:r>
              </a:p>
              <a:p>
                <a:r>
                  <a:rPr lang="en-US" dirty="0">
                    <a:solidFill>
                      <a:srgbClr val="515560"/>
                    </a:solidFill>
                    <a:latin typeface="Georgia" panose="02040502050405020303" pitchFamily="18" charset="0"/>
                  </a:rPr>
                  <a:t>EI x Total Energy Supply = </a:t>
                </a:r>
                <a14:m>
                  <m:oMath xmlns:m="http://schemas.openxmlformats.org/officeDocument/2006/math">
                    <m:f>
                      <m:fPr>
                        <m:ctrlPr>
                          <a:rPr lang="en-US" i="1" smtClean="0">
                            <a:solidFill>
                              <a:srgbClr val="515560"/>
                            </a:solidFill>
                            <a:latin typeface="Cambria Math" panose="02040503050406030204" pitchFamily="18" charset="0"/>
                          </a:rPr>
                        </m:ctrlPr>
                      </m:fPr>
                      <m:num>
                        <m:sSup>
                          <m:sSupPr>
                            <m:ctrlPr>
                              <a:rPr lang="en-US" b="0" i="1" smtClean="0">
                                <a:solidFill>
                                  <a:srgbClr val="515560"/>
                                </a:solidFill>
                                <a:latin typeface="Cambria Math" panose="02040503050406030204" pitchFamily="18" charset="0"/>
                              </a:rPr>
                            </m:ctrlPr>
                          </m:sSupPr>
                          <m:e>
                            <m:r>
                              <a:rPr lang="en-US" b="0" i="1" smtClean="0">
                                <a:solidFill>
                                  <a:srgbClr val="515560"/>
                                </a:solidFill>
                                <a:latin typeface="Cambria Math" panose="02040503050406030204" pitchFamily="18" charset="0"/>
                              </a:rPr>
                              <m:t>𝐸𝑛𝑒𝑟𝑔𝑦</m:t>
                            </m:r>
                          </m:e>
                          <m:sup>
                            <m:r>
                              <a:rPr lang="en-US" b="0" i="1" smtClean="0">
                                <a:solidFill>
                                  <a:srgbClr val="515560"/>
                                </a:solidFill>
                                <a:latin typeface="Cambria Math" panose="02040503050406030204" pitchFamily="18" charset="0"/>
                              </a:rPr>
                              <m:t>2</m:t>
                            </m:r>
                          </m:sup>
                        </m:sSup>
                      </m:num>
                      <m:den>
                        <m:r>
                          <a:rPr lang="en-US" b="0" i="1" smtClean="0">
                            <a:solidFill>
                              <a:srgbClr val="515560"/>
                            </a:solidFill>
                            <a:latin typeface="Cambria Math" panose="02040503050406030204" pitchFamily="18" charset="0"/>
                          </a:rPr>
                          <m:t>𝐺𝐷𝑃</m:t>
                        </m:r>
                      </m:den>
                    </m:f>
                  </m:oMath>
                </a14:m>
                <a:endParaRPr lang="en-US" b="0" i="0" dirty="0">
                  <a:solidFill>
                    <a:srgbClr val="515560"/>
                  </a:solidFill>
                  <a:effectLst/>
                  <a:latin typeface="Georgia" panose="02040502050405020303" pitchFamily="18" charset="0"/>
                </a:endParaRPr>
              </a:p>
              <a:p>
                <a:r>
                  <a:rPr lang="el-GR" dirty="0">
                    <a:latin typeface="Georgia" panose="02040502050405020303" pitchFamily="18" charset="0"/>
                    <a:ea typeface="Microsoft JhengHei" panose="020B0604030504040204" pitchFamily="34" charset="-120"/>
                  </a:rPr>
                  <a:t>Ουσιαστικά είναι ένας δείκτης που μετρά πιο αυστηρή απόδοση.</a:t>
                </a:r>
                <a:endParaRPr lang="en-US" dirty="0">
                  <a:latin typeface="Georgia" panose="02040502050405020303" pitchFamily="18" charset="0"/>
                  <a:ea typeface="Microsoft JhengHei" panose="020B0604030504040204" pitchFamily="34" charset="-120"/>
                </a:endParaRPr>
              </a:p>
            </p:txBody>
          </p:sp>
        </mc:Choice>
        <mc:Fallback xmlns="">
          <p:sp>
            <p:nvSpPr>
              <p:cNvPr id="3" name="Θέση περιεχομένου 2">
                <a:extLst>
                  <a:ext uri="{FF2B5EF4-FFF2-40B4-BE49-F238E27FC236}">
                    <a16:creationId xmlns:a16="http://schemas.microsoft.com/office/drawing/2014/main" id="{350A861C-EBF6-148F-566A-05093338A19D}"/>
                  </a:ext>
                </a:extLst>
              </p:cNvPr>
              <p:cNvSpPr>
                <a:spLocks noGrp="1" noRot="1" noChangeAspect="1" noMove="1" noResize="1" noEditPoints="1" noAdjustHandles="1" noChangeArrowheads="1" noChangeShapeType="1" noTextEdit="1"/>
              </p:cNvSpPr>
              <p:nvPr>
                <p:ph idx="1"/>
              </p:nvPr>
            </p:nvSpPr>
            <p:spPr>
              <a:xfrm>
                <a:off x="581192" y="2180496"/>
                <a:ext cx="6364731" cy="3678303"/>
              </a:xfrm>
              <a:blipFill>
                <a:blip r:embed="rId2"/>
                <a:stretch>
                  <a:fillRect l="-383" t="-829" r="-862" b="-199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DD999ACE-B8A7-4918-DB72-E19DFD571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207" y="2113084"/>
            <a:ext cx="4419601" cy="44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4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23A6-0343-BE6E-FD8C-EC60AA13381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89469DE-8D93-AB13-C4FA-BBA1F395C24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DE7FEAC0-D313-4A89-554F-2440ED69D1B1}"/>
              </a:ext>
            </a:extLst>
          </p:cNvPr>
          <p:cNvSpPr txBox="1"/>
          <p:nvPr/>
        </p:nvSpPr>
        <p:spPr>
          <a:xfrm>
            <a:off x="492369" y="2277208"/>
            <a:ext cx="10976082" cy="3693319"/>
          </a:xfrm>
          <a:prstGeom prst="rect">
            <a:avLst/>
          </a:prstGeom>
          <a:noFill/>
        </p:spPr>
        <p:txBody>
          <a:bodyPr wrap="none" rtlCol="0">
            <a:spAutoFit/>
          </a:bodyPr>
          <a:lstStyle/>
          <a:p>
            <a:r>
              <a:rPr lang="el-GR" b="1" dirty="0">
                <a:latin typeface="Georgia" panose="02040502050405020303" pitchFamily="18" charset="0"/>
              </a:rPr>
              <a:t>Κάποιος</a:t>
            </a:r>
            <a:r>
              <a:rPr lang="el-GR" dirty="0">
                <a:latin typeface="Georgia" panose="02040502050405020303" pitchFamily="18" charset="0"/>
              </a:rPr>
              <a:t>, μοιράζει </a:t>
            </a:r>
            <a:r>
              <a:rPr lang="el-GR" b="1" dirty="0">
                <a:latin typeface="Georgia" panose="02040502050405020303" pitchFamily="18" charset="0"/>
              </a:rPr>
              <a:t>κάτι</a:t>
            </a:r>
            <a:r>
              <a:rPr lang="el-GR" dirty="0">
                <a:latin typeface="Georgia" panose="02040502050405020303" pitchFamily="18" charset="0"/>
              </a:rPr>
              <a:t>, </a:t>
            </a:r>
            <a:r>
              <a:rPr lang="el-GR" b="1" dirty="0">
                <a:latin typeface="Georgia" panose="02040502050405020303" pitchFamily="18" charset="0"/>
              </a:rPr>
              <a:t>σε κάποιους </a:t>
            </a:r>
            <a:r>
              <a:rPr lang="el-GR" dirty="0">
                <a:latin typeface="Georgia" panose="02040502050405020303" pitchFamily="18" charset="0"/>
              </a:rPr>
              <a:t>που </a:t>
            </a:r>
            <a:r>
              <a:rPr lang="el-GR" b="1" dirty="0">
                <a:latin typeface="Georgia" panose="02040502050405020303" pitchFamily="18" charset="0"/>
              </a:rPr>
              <a:t>επιθυμούν</a:t>
            </a:r>
            <a:r>
              <a:rPr lang="el-GR" dirty="0">
                <a:latin typeface="Georgia" panose="02040502050405020303" pitchFamily="18" charset="0"/>
              </a:rPr>
              <a:t> αυτό το κάτι, χρησιμοποιώντας έναν αλγόριθμο, </a:t>
            </a:r>
          </a:p>
          <a:p>
            <a:r>
              <a:rPr lang="el-GR" dirty="0">
                <a:latin typeface="Georgia" panose="02040502050405020303" pitchFamily="18" charset="0"/>
              </a:rPr>
              <a:t>ο οποίος ακολουθεί κάποιο </a:t>
            </a:r>
            <a:r>
              <a:rPr lang="el-GR" b="1" dirty="0">
                <a:latin typeface="Georgia" panose="02040502050405020303" pitchFamily="18" charset="0"/>
              </a:rPr>
              <a:t>κριτήριο δικαίου</a:t>
            </a:r>
            <a:r>
              <a:rPr lang="el-GR" dirty="0">
                <a:latin typeface="Georgia" panose="02040502050405020303" pitchFamily="18" charset="0"/>
              </a:rPr>
              <a:t>. </a:t>
            </a:r>
          </a:p>
          <a:p>
            <a:pPr marL="742950" lvl="1" indent="-285750">
              <a:buFont typeface="Arial" panose="020B0604020202020204" pitchFamily="34" charset="0"/>
              <a:buChar char="•"/>
            </a:pPr>
            <a:r>
              <a:rPr lang="el-GR" dirty="0">
                <a:latin typeface="Georgia" panose="02040502050405020303" pitchFamily="18" charset="0"/>
              </a:rPr>
              <a:t>Ποιος κάποιος</a:t>
            </a:r>
            <a:r>
              <a:rPr lang="en-US" dirty="0">
                <a:latin typeface="Georgia" panose="02040502050405020303" pitchFamily="18" charset="0"/>
              </a:rPr>
              <a:t>, </a:t>
            </a:r>
            <a:r>
              <a:rPr lang="el-GR" dirty="0">
                <a:latin typeface="Georgia" panose="02040502050405020303" pitchFamily="18" charset="0"/>
              </a:rPr>
              <a:t>σε ποιον κάποιον;</a:t>
            </a:r>
            <a:endParaRPr lang="en-US" dirty="0">
              <a:latin typeface="Georgia" panose="02040502050405020303" pitchFamily="18" charset="0"/>
            </a:endParaRPr>
          </a:p>
          <a:p>
            <a:pPr marL="742950" lvl="1" indent="-285750">
              <a:buFont typeface="Arial" panose="020B0604020202020204" pitchFamily="34" charset="0"/>
              <a:buChar char="•"/>
            </a:pPr>
            <a:endParaRPr lang="el-GR"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Τι κάτι;</a:t>
            </a:r>
          </a:p>
          <a:p>
            <a:pPr marL="1200150" lvl="2" indent="-285750">
              <a:buFont typeface="Arial" panose="020B0604020202020204" pitchFamily="34" charset="0"/>
              <a:buChar char="•"/>
            </a:pPr>
            <a:r>
              <a:rPr lang="el-GR" dirty="0">
                <a:latin typeface="Georgia" panose="02040502050405020303" pitchFamily="18" charset="0"/>
              </a:rPr>
              <a:t>Διαιρείται ή είναι διακριτό;</a:t>
            </a:r>
          </a:p>
          <a:p>
            <a:pPr marL="1200150" lvl="2" indent="-285750">
              <a:buFont typeface="Arial" panose="020B0604020202020204" pitchFamily="34" charset="0"/>
              <a:buChar char="•"/>
            </a:pPr>
            <a:r>
              <a:rPr lang="el-GR" dirty="0">
                <a:latin typeface="Georgia" panose="02040502050405020303" pitchFamily="18" charset="0"/>
              </a:rPr>
              <a:t>Ομοιόμορφο ή διαφέρει;</a:t>
            </a:r>
            <a:endParaRPr lang="en-US" dirty="0">
              <a:latin typeface="Georgia" panose="02040502050405020303" pitchFamily="18" charset="0"/>
            </a:endParaRPr>
          </a:p>
          <a:p>
            <a:pPr marL="1200150" lvl="2" indent="-285750">
              <a:buFont typeface="Arial" panose="020B0604020202020204" pitchFamily="34" charset="0"/>
              <a:buChar char="•"/>
            </a:pPr>
            <a:endParaRPr lang="el-GR"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Πόσο επιθυμεί;</a:t>
            </a:r>
            <a:endParaRPr lang="en-US" dirty="0">
              <a:latin typeface="Georgia" panose="02040502050405020303" pitchFamily="18" charset="0"/>
            </a:endParaRPr>
          </a:p>
          <a:p>
            <a:pPr marL="742950" lvl="1" indent="-285750">
              <a:buFont typeface="Arial" panose="020B0604020202020204" pitchFamily="34" charset="0"/>
              <a:buChar char="•"/>
            </a:pPr>
            <a:endParaRPr lang="el-GR"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Κριτήριο δικαίου;</a:t>
            </a:r>
          </a:p>
          <a:p>
            <a:pPr marL="1200150" lvl="2" indent="-285750">
              <a:buFont typeface="Arial" panose="020B0604020202020204" pitchFamily="34" charset="0"/>
              <a:buChar char="•"/>
            </a:pPr>
            <a:r>
              <a:rPr lang="el-GR" dirty="0">
                <a:latin typeface="Georgia" panose="02040502050405020303" pitchFamily="18" charset="0"/>
              </a:rPr>
              <a:t>Εξισωτικά</a:t>
            </a:r>
            <a:r>
              <a:rPr lang="en-US" dirty="0">
                <a:latin typeface="Georgia" panose="02040502050405020303" pitchFamily="18" charset="0"/>
              </a:rPr>
              <a:t> (equitable).</a:t>
            </a:r>
            <a:endParaRPr lang="el-GR" dirty="0">
              <a:latin typeface="Georgia" panose="02040502050405020303" pitchFamily="18" charset="0"/>
            </a:endParaRPr>
          </a:p>
          <a:p>
            <a:pPr marL="1200150" lvl="2" indent="-285750">
              <a:buFont typeface="Arial" panose="020B0604020202020204" pitchFamily="34" charset="0"/>
              <a:buChar char="•"/>
            </a:pPr>
            <a:r>
              <a:rPr lang="el-GR" dirty="0">
                <a:latin typeface="Georgia" panose="02040502050405020303" pitchFamily="18" charset="0"/>
              </a:rPr>
              <a:t>Άνευ φθόνου (</a:t>
            </a:r>
            <a:r>
              <a:rPr lang="en-US" dirty="0">
                <a:latin typeface="Georgia" panose="02040502050405020303" pitchFamily="18" charset="0"/>
              </a:rPr>
              <a:t>Envy-Free).</a:t>
            </a:r>
            <a:endParaRPr lang="el-GR" dirty="0">
              <a:latin typeface="Georgia" panose="02040502050405020303" pitchFamily="18" charset="0"/>
            </a:endParaRPr>
          </a:p>
        </p:txBody>
      </p:sp>
    </p:spTree>
    <p:extLst>
      <p:ext uri="{BB962C8B-B14F-4D97-AF65-F5344CB8AC3E}">
        <p14:creationId xmlns:p14="http://schemas.microsoft.com/office/powerpoint/2010/main" val="332194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5CB93-03E1-59FC-FBCD-D89290D9A75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A48AAD7-D144-77F3-4F08-CBEBD743FBF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9F341824-4B66-6DEC-BBAF-830E8934DD20}"/>
              </a:ext>
            </a:extLst>
          </p:cNvPr>
          <p:cNvSpPr txBox="1"/>
          <p:nvPr/>
        </p:nvSpPr>
        <p:spPr>
          <a:xfrm>
            <a:off x="492369" y="2277208"/>
            <a:ext cx="9297738" cy="1200329"/>
          </a:xfrm>
          <a:prstGeom prst="rect">
            <a:avLst/>
          </a:prstGeom>
          <a:noFill/>
        </p:spPr>
        <p:txBody>
          <a:bodyPr wrap="none" rtlCol="0">
            <a:spAutoFit/>
          </a:bodyPr>
          <a:lstStyle/>
          <a:p>
            <a:r>
              <a:rPr lang="el-GR" dirty="0">
                <a:latin typeface="Georgia" panose="02040502050405020303" pitchFamily="18" charset="0"/>
              </a:rPr>
              <a:t>«Ίσοι πρέπει να αντιμετωπίζονται με ίδιο τρόπο και διαφορετικοί με διαφορετικό τρόπο, </a:t>
            </a:r>
          </a:p>
          <a:p>
            <a:r>
              <a:rPr lang="el-GR" dirty="0">
                <a:latin typeface="Georgia" panose="02040502050405020303" pitchFamily="18" charset="0"/>
              </a:rPr>
              <a:t>ανάλογα με την σχετικότητα των χαρακτηριστικών τους.» Αριστοτέλης</a:t>
            </a:r>
          </a:p>
          <a:p>
            <a:endParaRPr lang="el-GR"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Herve Moulin:</a:t>
            </a:r>
          </a:p>
        </p:txBody>
      </p:sp>
      <p:sp>
        <p:nvSpPr>
          <p:cNvPr id="4" name="Ορθογώνιο: Στρογγύλεμα γωνιών 3">
            <a:extLst>
              <a:ext uri="{FF2B5EF4-FFF2-40B4-BE49-F238E27FC236}">
                <a16:creationId xmlns:a16="http://schemas.microsoft.com/office/drawing/2014/main" id="{AE0D8868-7049-69A9-AEA3-9B5F8FFE028A}"/>
              </a:ext>
            </a:extLst>
          </p:cNvPr>
          <p:cNvSpPr/>
          <p:nvPr/>
        </p:nvSpPr>
        <p:spPr>
          <a:xfrm>
            <a:off x="3362013" y="3200400"/>
            <a:ext cx="50190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Οι παίκτες διαφέρουν, ευθύνονται για αυτό;</a:t>
            </a:r>
            <a:endParaRPr lang="en-US" dirty="0">
              <a:latin typeface="Georgia" panose="02040502050405020303" pitchFamily="18" charset="0"/>
            </a:endParaRPr>
          </a:p>
        </p:txBody>
      </p:sp>
      <p:sp>
        <p:nvSpPr>
          <p:cNvPr id="5" name="Ορθογώνιο: Στρογγύλεμα γωνιών 4">
            <a:extLst>
              <a:ext uri="{FF2B5EF4-FFF2-40B4-BE49-F238E27FC236}">
                <a16:creationId xmlns:a16="http://schemas.microsoft.com/office/drawing/2014/main" id="{7E178904-0382-D83C-667A-7A90EB0B2F47}"/>
              </a:ext>
            </a:extLst>
          </p:cNvPr>
          <p:cNvSpPr/>
          <p:nvPr/>
        </p:nvSpPr>
        <p:spPr>
          <a:xfrm>
            <a:off x="2401893" y="4088963"/>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Αποζημίωση</a:t>
            </a:r>
            <a:endParaRPr lang="en-US" dirty="0">
              <a:latin typeface="Georgia" panose="02040502050405020303" pitchFamily="18" charset="0"/>
            </a:endParaRPr>
          </a:p>
        </p:txBody>
      </p:sp>
      <p:sp>
        <p:nvSpPr>
          <p:cNvPr id="7" name="Ορθογώνιο: Στρογγύλεμα γωνιών 6">
            <a:extLst>
              <a:ext uri="{FF2B5EF4-FFF2-40B4-BE49-F238E27FC236}">
                <a16:creationId xmlns:a16="http://schemas.microsoft.com/office/drawing/2014/main" id="{3CA74544-7907-0783-AF00-62B7D7BCEB63}"/>
              </a:ext>
            </a:extLst>
          </p:cNvPr>
          <p:cNvSpPr/>
          <p:nvPr/>
        </p:nvSpPr>
        <p:spPr>
          <a:xfrm>
            <a:off x="7420933" y="4088963"/>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Επιβράβευση</a:t>
            </a:r>
            <a:endParaRPr lang="en-US" dirty="0">
              <a:latin typeface="Georgia" panose="02040502050405020303" pitchFamily="18" charset="0"/>
            </a:endParaRPr>
          </a:p>
        </p:txBody>
      </p:sp>
      <p:cxnSp>
        <p:nvCxnSpPr>
          <p:cNvPr id="9" name="Ευθύγραμμο βέλος σύνδεσης 8">
            <a:extLst>
              <a:ext uri="{FF2B5EF4-FFF2-40B4-BE49-F238E27FC236}">
                <a16:creationId xmlns:a16="http://schemas.microsoft.com/office/drawing/2014/main" id="{706052A1-008E-8E23-7744-015A416D041E}"/>
              </a:ext>
            </a:extLst>
          </p:cNvPr>
          <p:cNvCxnSpPr>
            <a:endCxn id="5" idx="3"/>
          </p:cNvCxnSpPr>
          <p:nvPr/>
        </p:nvCxnSpPr>
        <p:spPr>
          <a:xfrm flipH="1">
            <a:off x="4322133" y="3657600"/>
            <a:ext cx="1549400" cy="65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133A1A17-70FA-48DC-31B3-2D0C9BFD56B5}"/>
              </a:ext>
            </a:extLst>
          </p:cNvPr>
          <p:cNvCxnSpPr>
            <a:stCxn id="4" idx="2"/>
            <a:endCxn id="7" idx="1"/>
          </p:cNvCxnSpPr>
          <p:nvPr/>
        </p:nvCxnSpPr>
        <p:spPr>
          <a:xfrm>
            <a:off x="5871533" y="3657600"/>
            <a:ext cx="1549400" cy="65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Ορθογώνιο: Στρογγύλεμα γωνιών 11">
            <a:extLst>
              <a:ext uri="{FF2B5EF4-FFF2-40B4-BE49-F238E27FC236}">
                <a16:creationId xmlns:a16="http://schemas.microsoft.com/office/drawing/2014/main" id="{9D5B3CCA-0BD8-0307-D172-11CC85EFD289}"/>
              </a:ext>
            </a:extLst>
          </p:cNvPr>
          <p:cNvSpPr/>
          <p:nvPr/>
        </p:nvSpPr>
        <p:spPr>
          <a:xfrm>
            <a:off x="2401893" y="5764489"/>
            <a:ext cx="249428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Εξωγενή δικαιώματα</a:t>
            </a:r>
            <a:endParaRPr lang="en-US" dirty="0">
              <a:latin typeface="Georgia" panose="02040502050405020303" pitchFamily="18" charset="0"/>
            </a:endParaRPr>
          </a:p>
        </p:txBody>
      </p:sp>
      <p:sp>
        <p:nvSpPr>
          <p:cNvPr id="14" name="Ορθογώνιο: Στρογγύλεμα γωνιών 13">
            <a:extLst>
              <a:ext uri="{FF2B5EF4-FFF2-40B4-BE49-F238E27FC236}">
                <a16:creationId xmlns:a16="http://schemas.microsoft.com/office/drawing/2014/main" id="{5F0A3B10-A6E4-917B-67C9-F7DD67C924F4}"/>
              </a:ext>
            </a:extLst>
          </p:cNvPr>
          <p:cNvSpPr/>
          <p:nvPr/>
        </p:nvSpPr>
        <p:spPr>
          <a:xfrm>
            <a:off x="7420933" y="5764489"/>
            <a:ext cx="19202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err="1">
                <a:latin typeface="Georgia" panose="02040502050405020303" pitchFamily="18" charset="0"/>
              </a:rPr>
              <a:t>Καταλληλότητα</a:t>
            </a:r>
            <a:endParaRPr lang="en-US" dirty="0">
              <a:latin typeface="Georgia" panose="02040502050405020303" pitchFamily="18" charset="0"/>
            </a:endParaRPr>
          </a:p>
        </p:txBody>
      </p:sp>
      <p:sp>
        <p:nvSpPr>
          <p:cNvPr id="15" name="Ορθογώνιο: Στρογγύλεμα γωνιών 14">
            <a:extLst>
              <a:ext uri="{FF2B5EF4-FFF2-40B4-BE49-F238E27FC236}">
                <a16:creationId xmlns:a16="http://schemas.microsoft.com/office/drawing/2014/main" id="{84B7DE63-2546-C3EB-8742-30C222E3BA1B}"/>
              </a:ext>
            </a:extLst>
          </p:cNvPr>
          <p:cNvSpPr/>
          <p:nvPr/>
        </p:nvSpPr>
        <p:spPr>
          <a:xfrm rot="20196826">
            <a:off x="4640597" y="3911105"/>
            <a:ext cx="660400" cy="25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600" dirty="0"/>
              <a:t>όχι</a:t>
            </a:r>
            <a:endParaRPr lang="en-US" sz="1600" dirty="0"/>
          </a:p>
        </p:txBody>
      </p:sp>
      <p:sp>
        <p:nvSpPr>
          <p:cNvPr id="16" name="Ορθογώνιο: Στρογγύλεμα γωνιών 15">
            <a:extLst>
              <a:ext uri="{FF2B5EF4-FFF2-40B4-BE49-F238E27FC236}">
                <a16:creationId xmlns:a16="http://schemas.microsoft.com/office/drawing/2014/main" id="{5944CF50-1AA7-8D3F-AE4A-231112E8B2A5}"/>
              </a:ext>
            </a:extLst>
          </p:cNvPr>
          <p:cNvSpPr/>
          <p:nvPr/>
        </p:nvSpPr>
        <p:spPr>
          <a:xfrm rot="1433675">
            <a:off x="6316033" y="3879435"/>
            <a:ext cx="660400" cy="25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1600" dirty="0"/>
              <a:t>ναι</a:t>
            </a:r>
            <a:endParaRPr lang="en-US" sz="1600" dirty="0"/>
          </a:p>
        </p:txBody>
      </p:sp>
      <p:sp>
        <p:nvSpPr>
          <p:cNvPr id="18" name="Ορθογώνιο: Στρογγύλεμα γωνιών 17">
            <a:extLst>
              <a:ext uri="{FF2B5EF4-FFF2-40B4-BE49-F238E27FC236}">
                <a16:creationId xmlns:a16="http://schemas.microsoft.com/office/drawing/2014/main" id="{B5440153-0564-1736-A190-DA88BE35EE34}"/>
              </a:ext>
            </a:extLst>
          </p:cNvPr>
          <p:cNvSpPr/>
          <p:nvPr/>
        </p:nvSpPr>
        <p:spPr>
          <a:xfrm>
            <a:off x="3362013" y="5069848"/>
            <a:ext cx="50190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latin typeface="Georgia" panose="02040502050405020303" pitchFamily="18" charset="0"/>
              </a:rPr>
              <a:t>Επιπλέον αρχές δικαίου;</a:t>
            </a:r>
            <a:endParaRPr lang="en-US" dirty="0">
              <a:latin typeface="Georgia" panose="02040502050405020303" pitchFamily="18" charset="0"/>
            </a:endParaRPr>
          </a:p>
        </p:txBody>
      </p:sp>
    </p:spTree>
    <p:extLst>
      <p:ext uri="{BB962C8B-B14F-4D97-AF65-F5344CB8AC3E}">
        <p14:creationId xmlns:p14="http://schemas.microsoft.com/office/powerpoint/2010/main" val="60785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2555-3D9B-9BD2-3E36-3CD4E9D2480D}"/>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2FF9AFD-A7C7-1F94-FEED-F2E687E01C71}"/>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latin typeface="Georgia" panose="02040502050405020303" pitchFamily="18" charset="0"/>
              </a:rPr>
              <a:t> </a:t>
            </a:r>
            <a:r>
              <a:rPr lang="el-GR" dirty="0" err="1">
                <a:latin typeface="Georgia" panose="02040502050405020303" pitchFamily="18" charset="0"/>
              </a:rPr>
              <a:t>δικαια</a:t>
            </a:r>
            <a:r>
              <a:rPr lang="en-US" dirty="0">
                <a:latin typeface="Georgia" panose="02040502050405020303" pitchFamily="18" charset="0"/>
              </a:rPr>
              <a:t> – </a:t>
            </a:r>
            <a:r>
              <a:rPr lang="el-GR" dirty="0" err="1">
                <a:latin typeface="Georgia" panose="02040502050405020303" pitchFamily="18" charset="0"/>
              </a:rPr>
              <a:t>Παραδειγμα</a:t>
            </a:r>
            <a:r>
              <a:rPr lang="el-GR" dirty="0">
                <a:latin typeface="Georgia" panose="02040502050405020303" pitchFamily="18" charset="0"/>
              </a:rPr>
              <a:t> (</a:t>
            </a:r>
            <a:r>
              <a:rPr lang="en-US" dirty="0">
                <a:latin typeface="Georgia" panose="02040502050405020303" pitchFamily="18" charset="0"/>
              </a:rPr>
              <a:t>Herve Moulin</a:t>
            </a:r>
            <a:r>
              <a:rPr lang="el-GR" dirty="0">
                <a:latin typeface="Georgia" panose="02040502050405020303" pitchFamily="18" charset="0"/>
              </a:rPr>
              <a:t>)</a:t>
            </a:r>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67CDBE86-C65F-4EB1-4E4B-37A22C9209EA}"/>
              </a:ext>
            </a:extLst>
          </p:cNvPr>
          <p:cNvSpPr txBox="1"/>
          <p:nvPr/>
        </p:nvSpPr>
        <p:spPr>
          <a:xfrm>
            <a:off x="492369" y="2277208"/>
            <a:ext cx="10171374" cy="3416320"/>
          </a:xfrm>
          <a:prstGeom prst="rect">
            <a:avLst/>
          </a:prstGeom>
          <a:noFill/>
        </p:spPr>
        <p:txBody>
          <a:bodyPr wrap="none" rtlCol="0">
            <a:spAutoFit/>
          </a:bodyPr>
          <a:lstStyle/>
          <a:p>
            <a:pPr marL="285750" indent="-285750">
              <a:buFont typeface="Arial" panose="020B0604020202020204" pitchFamily="34" charset="0"/>
              <a:buChar char="•"/>
            </a:pPr>
            <a:r>
              <a:rPr lang="el-GR" dirty="0">
                <a:latin typeface="Georgia" panose="02040502050405020303" pitchFamily="18" charset="0"/>
              </a:rPr>
              <a:t>Όλες οι άνθρωποι έχουν ίσο δικαίωμα στο να ρυπαίνουν τον πλανήτη. </a:t>
            </a:r>
          </a:p>
          <a:p>
            <a:pPr marL="742950" lvl="1" indent="-285750">
              <a:buFont typeface="Arial" panose="020B0604020202020204" pitchFamily="34" charset="0"/>
              <a:buChar char="•"/>
            </a:pPr>
            <a:r>
              <a:rPr lang="el-GR" dirty="0">
                <a:latin typeface="Georgia" panose="02040502050405020303" pitchFamily="18" charset="0"/>
              </a:rPr>
              <a:t>Εξωγενές δικαίωμα.</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Είναι λογικό που έχουν επενδύσει περισσότερο σε πράσινες τεχνολογίες να πάρουν παραπάνω.</a:t>
            </a:r>
          </a:p>
          <a:p>
            <a:pPr marL="742950" lvl="1" indent="-285750">
              <a:buFont typeface="Arial" panose="020B0604020202020204" pitchFamily="34" charset="0"/>
              <a:buChar char="•"/>
            </a:pPr>
            <a:r>
              <a:rPr lang="el-GR" dirty="0">
                <a:latin typeface="Georgia" panose="02040502050405020303" pitchFamily="18" charset="0"/>
              </a:rPr>
              <a:t>Επιβράβευση.</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Χώρες με χαμηλό ακαθάριστο προϊόν κατά κεφαλήν είναι πρέπει να πάρουν παραπάνω.</a:t>
            </a:r>
          </a:p>
          <a:p>
            <a:pPr marL="742950" lvl="1" indent="-285750">
              <a:buFont typeface="Arial" panose="020B0604020202020204" pitchFamily="34" charset="0"/>
              <a:buChar char="•"/>
            </a:pPr>
            <a:r>
              <a:rPr lang="el-GR" dirty="0">
                <a:latin typeface="Georgia" panose="02040502050405020303" pitchFamily="18" charset="0"/>
              </a:rPr>
              <a:t>Αποζημίωση.</a:t>
            </a:r>
          </a:p>
          <a:p>
            <a:pPr marL="742950" lvl="1" indent="-285750">
              <a:buFont typeface="Arial" panose="020B0604020202020204" pitchFamily="34" charset="0"/>
              <a:buChar char="•"/>
            </a:pPr>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Εταιρείες που μπορούν να </a:t>
            </a:r>
            <a:r>
              <a:rPr lang="el-GR" dirty="0" err="1">
                <a:latin typeface="Georgia" panose="02040502050405020303" pitchFamily="18" charset="0"/>
              </a:rPr>
              <a:t>παράξουν</a:t>
            </a:r>
            <a:r>
              <a:rPr lang="el-GR" dirty="0">
                <a:latin typeface="Georgia" panose="02040502050405020303" pitchFamily="18" charset="0"/>
              </a:rPr>
              <a:t> περισσότερο «πλούτο» για λιγότερες </a:t>
            </a:r>
          </a:p>
          <a:p>
            <a:r>
              <a:rPr lang="el-GR" dirty="0">
                <a:latin typeface="Georgia" panose="02040502050405020303" pitchFamily="18" charset="0"/>
              </a:rPr>
              <a:t>άδειες δικαιούνται παραπάνω άδειες.</a:t>
            </a:r>
          </a:p>
          <a:p>
            <a:pPr marL="742950" lvl="1" indent="-285750">
              <a:buFont typeface="Arial" panose="020B0604020202020204" pitchFamily="34" charset="0"/>
              <a:buChar char="•"/>
            </a:pPr>
            <a:r>
              <a:rPr lang="el-GR" dirty="0" err="1">
                <a:latin typeface="Georgia" panose="02040502050405020303" pitchFamily="18" charset="0"/>
              </a:rPr>
              <a:t>Καταλληλότητα</a:t>
            </a:r>
            <a:r>
              <a:rPr lang="el-GR" dirty="0">
                <a:latin typeface="Georgia" panose="02040502050405020303" pitchFamily="18" charset="0"/>
              </a:rPr>
              <a:t>. </a:t>
            </a:r>
          </a:p>
        </p:txBody>
      </p:sp>
    </p:spTree>
    <p:extLst>
      <p:ext uri="{BB962C8B-B14F-4D97-AF65-F5344CB8AC3E}">
        <p14:creationId xmlns:p14="http://schemas.microsoft.com/office/powerpoint/2010/main" val="87165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517589-33DD-7D4E-CA33-D489CCD5C09D}"/>
              </a:ext>
            </a:extLst>
          </p:cNvPr>
          <p:cNvSpPr>
            <a:spLocks noGrp="1"/>
          </p:cNvSpPr>
          <p:nvPr>
            <p:ph type="title"/>
          </p:nvPr>
        </p:nvSpPr>
        <p:spPr/>
        <p:txBody>
          <a:bodyPr/>
          <a:lstStyle/>
          <a:p>
            <a:r>
              <a:rPr lang="el-GR" dirty="0" err="1">
                <a:latin typeface="Georgia" panose="02040502050405020303" pitchFamily="18" charset="0"/>
              </a:rPr>
              <a:t>Περιεχομενα</a:t>
            </a:r>
            <a:r>
              <a:rPr lang="el-GR" dirty="0">
                <a:latin typeface="Georgia" panose="02040502050405020303" pitchFamily="18" charset="0"/>
              </a:rPr>
              <a:t> </a:t>
            </a:r>
            <a:r>
              <a:rPr lang="el-GR" dirty="0" err="1">
                <a:latin typeface="Georgia" panose="02040502050405020303" pitchFamily="18" charset="0"/>
              </a:rPr>
              <a:t>παρουσιασησ</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8FD80C58-D01D-2DE5-041E-6E65EE54E2C8}"/>
              </a:ext>
            </a:extLst>
          </p:cNvPr>
          <p:cNvSpPr>
            <a:spLocks noGrp="1"/>
          </p:cNvSpPr>
          <p:nvPr>
            <p:ph sz="half" idx="1"/>
          </p:nvPr>
        </p:nvSpPr>
        <p:spPr>
          <a:xfrm>
            <a:off x="581193" y="2228003"/>
            <a:ext cx="11029616" cy="3633047"/>
          </a:xfrm>
        </p:spPr>
        <p:txBody>
          <a:bodyPr/>
          <a:lstStyle/>
          <a:p>
            <a:r>
              <a:rPr lang="el-GR" dirty="0">
                <a:latin typeface="Georgia" panose="02040502050405020303" pitchFamily="18" charset="0"/>
              </a:rPr>
              <a:t>Πηγές δεδομένων.</a:t>
            </a:r>
          </a:p>
          <a:p>
            <a:r>
              <a:rPr lang="el-GR" dirty="0">
                <a:latin typeface="Georgia" panose="02040502050405020303" pitchFamily="18" charset="0"/>
              </a:rPr>
              <a:t>Εξερεύνηση οριζόντιας ισότητας από την πλευρά των χωρών. </a:t>
            </a:r>
          </a:p>
          <a:p>
            <a:r>
              <a:rPr lang="el-GR" dirty="0">
                <a:latin typeface="Georgia" panose="02040502050405020303" pitchFamily="18" charset="0"/>
              </a:rPr>
              <a:t>Πρόταση ενός Γραμμικού μηχανισμού για την διανομή των αδειών.</a:t>
            </a:r>
          </a:p>
          <a:p>
            <a:r>
              <a:rPr lang="el-GR" dirty="0">
                <a:latin typeface="Georgia" panose="02040502050405020303" pitchFamily="18" charset="0"/>
              </a:rPr>
              <a:t>Επισκόπηση μίας άλλης προσέγγισης.</a:t>
            </a:r>
          </a:p>
          <a:p>
            <a:r>
              <a:rPr lang="el-GR" dirty="0">
                <a:latin typeface="Georgia" panose="02040502050405020303" pitchFamily="18" charset="0"/>
              </a:rPr>
              <a:t>Σύγκριση των δύο προσεγγίσεων.  </a:t>
            </a:r>
          </a:p>
        </p:txBody>
      </p:sp>
    </p:spTree>
    <p:extLst>
      <p:ext uri="{BB962C8B-B14F-4D97-AF65-F5344CB8AC3E}">
        <p14:creationId xmlns:p14="http://schemas.microsoft.com/office/powerpoint/2010/main" val="336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F1E4-9C25-C06D-14A0-3A4688572F04}"/>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FAFBFEE-6949-2858-7E3A-BE3F7D1FEBCC}"/>
              </a:ext>
            </a:extLst>
          </p:cNvPr>
          <p:cNvSpPr>
            <a:spLocks noGrp="1"/>
          </p:cNvSpPr>
          <p:nvPr>
            <p:ph type="title"/>
          </p:nvPr>
        </p:nvSpPr>
        <p:spPr/>
        <p:txBody>
          <a:bodyPr/>
          <a:lstStyle/>
          <a:p>
            <a:r>
              <a:rPr lang="el-GR" dirty="0" err="1"/>
              <a:t>Πηγεσ</a:t>
            </a:r>
            <a:r>
              <a:rPr lang="el-GR" dirty="0"/>
              <a:t> </a:t>
            </a:r>
            <a:r>
              <a:rPr lang="el-GR" dirty="0" err="1"/>
              <a:t>ΔΕΔΟΜΕΝων</a:t>
            </a:r>
            <a:endParaRPr lang="en-US" dirty="0"/>
          </a:p>
        </p:txBody>
      </p:sp>
      <p:sp>
        <p:nvSpPr>
          <p:cNvPr id="3" name="Θέση κειμένου 2">
            <a:extLst>
              <a:ext uri="{FF2B5EF4-FFF2-40B4-BE49-F238E27FC236}">
                <a16:creationId xmlns:a16="http://schemas.microsoft.com/office/drawing/2014/main" id="{56D6E9B7-4460-C26C-C9C4-B969BE6681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16224"/>
      </p:ext>
    </p:extLst>
  </p:cSld>
  <p:clrMapOvr>
    <a:masterClrMapping/>
  </p:clrMapOvr>
</p:sld>
</file>

<file path=ppt/theme/theme1.xml><?xml version="1.0" encoding="utf-8"?>
<a:theme xmlns:a="http://schemas.openxmlformats.org/drawingml/2006/main" name="Μέρισμα">
  <a:themeElements>
    <a:clrScheme name="Μέρισμ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Μέρισ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Μέρισμ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TM03457464[[fn=Μέρισμα]]</Template>
  <TotalTime>4795</TotalTime>
  <Words>1497</Words>
  <Application>Microsoft Office PowerPoint</Application>
  <PresentationFormat>Ευρεία οθόνη</PresentationFormat>
  <Paragraphs>306</Paragraphs>
  <Slides>41</Slides>
  <Notes>1</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41</vt:i4>
      </vt:variant>
    </vt:vector>
  </HeadingPairs>
  <TitlesOfParts>
    <vt:vector size="50" baseType="lpstr">
      <vt:lpstr>Microsoft JhengHei</vt:lpstr>
      <vt:lpstr>Abadi</vt:lpstr>
      <vt:lpstr>Arial</vt:lpstr>
      <vt:lpstr>Cambria Math</vt:lpstr>
      <vt:lpstr>Georgia</vt:lpstr>
      <vt:lpstr>Heebo Light</vt:lpstr>
      <vt:lpstr>Helvetica</vt:lpstr>
      <vt:lpstr>Wingdings 2</vt:lpstr>
      <vt:lpstr>Μέρισμα</vt:lpstr>
      <vt:lpstr>Αποδοτικη εξισορροπηση αδειων εκπομπης ϱυπων του ϑερμοκυπιου στον μηχανισμο EU-ETS</vt:lpstr>
      <vt:lpstr>Εμποριο ρΥπων - EU ETS </vt:lpstr>
      <vt:lpstr>Εμποριο ΡΥπων EU ETS</vt:lpstr>
      <vt:lpstr>Μοιραζοντασ δικαια</vt:lpstr>
      <vt:lpstr>Μοιραζοντας δικαια</vt:lpstr>
      <vt:lpstr>Μοιραζοντας δικαια</vt:lpstr>
      <vt:lpstr>Μοιραζοντας δικαια – Παραδειγμα (Herve Moulin)</vt:lpstr>
      <vt:lpstr>Περιεχομενα παρουσιασησ</vt:lpstr>
      <vt:lpstr>Πηγεσ ΔΕΔΟΜΕΝων</vt:lpstr>
      <vt:lpstr>Πηγεσ Δεδομενων</vt:lpstr>
      <vt:lpstr>Οριζοντια ισοτητα στο EU ETS</vt:lpstr>
      <vt:lpstr>Οριζοντια ισοτητα στο EU ETS   πειραμα 1</vt:lpstr>
      <vt:lpstr>Παρουσίαση του PowerPoint</vt:lpstr>
      <vt:lpstr>Οριζοντια ισοτητα στο EU ETS   Πειραμα 2</vt:lpstr>
      <vt:lpstr>Οριζοντια ισοτητα στο EU ETS  Πειραμα 2</vt:lpstr>
      <vt:lpstr>Παρουσίαση του PowerPoint</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Η Διανομη ως προβλημα βελτιστοποιησησ</vt:lpstr>
      <vt:lpstr>Η Διανομη ως προβλημα βελτιστοποιησησ</vt:lpstr>
      <vt:lpstr>Η Διανομη ως προβλημα βελτιστοποιησησ – Παραδειγμα 1</vt:lpstr>
      <vt:lpstr>Επισκοπηση μιασ διαφορετικης δουλειασ του 2023</vt:lpstr>
      <vt:lpstr>Allocating Emission Permits Efficiently via Uniform Linear Mechanisms, (X. Lin and J. Lu 2023)</vt:lpstr>
      <vt:lpstr>Allocating Emission Permits Efficiently via Uniform Linear Mechanisms, (X. Lin and J. Lu 2023)</vt:lpstr>
      <vt:lpstr>ενα αλλο παραδειγμα απο τη βιβλιογραφια, (X. Lin and J. Lu 2023)</vt:lpstr>
      <vt:lpstr>ενα αλλο παραδειγμα απο τη βιβλιογραφια, (X. Lin and J. Lu 2023)</vt:lpstr>
      <vt:lpstr>Συγκριση των δυο</vt:lpstr>
      <vt:lpstr>Συγκριση των δυο – Συνθετικα δεδομενα</vt:lpstr>
      <vt:lpstr>Συγκριση των δυο – Συνθετικα δεδομενα</vt:lpstr>
      <vt:lpstr>Συγκριση των δυο – Συνθετικα δεδομενα</vt:lpstr>
      <vt:lpstr>Συγκριση των δυο – Συνθετικα δεδομενα</vt:lpstr>
      <vt:lpstr>Συγκριση των δυο</vt:lpstr>
      <vt:lpstr>Συγκριση των δυο</vt:lpstr>
      <vt:lpstr>Μελλοντικεσ προεκτασεισ</vt:lpstr>
      <vt:lpstr>Ευχαριστω πολυ για τον χρονο σας.</vt:lpstr>
      <vt:lpstr>Αριστοτελησ, ηθικα νικομαχεια</vt:lpstr>
      <vt:lpstr>Energy intensity x Total energy Supply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Κωνσταντίνος Παπαδόπουλος</dc:creator>
  <cp:lastModifiedBy>Κωνσταντίνος Παπαδόπουλος</cp:lastModifiedBy>
  <cp:revision>11</cp:revision>
  <dcterms:created xsi:type="dcterms:W3CDTF">2024-11-24T08:23:39Z</dcterms:created>
  <dcterms:modified xsi:type="dcterms:W3CDTF">2024-12-03T19:36:10Z</dcterms:modified>
</cp:coreProperties>
</file>