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73005" autoAdjust="0"/>
  </p:normalViewPr>
  <p:slideViewPr>
    <p:cSldViewPr snapToGrid="0">
      <p:cViewPr varScale="1">
        <p:scale>
          <a:sx n="94" d="100"/>
          <a:sy n="94" d="100"/>
        </p:scale>
        <p:origin x="-14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48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36e57a8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36e57a8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Every day, children and teens are killed or injured by guns.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Between</a:t>
            </a:r>
            <a:r>
              <a:rPr lang="en-US" baseline="0" dirty="0" smtClean="0"/>
              <a:t> 2014 and 2016 alone, there were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15 children and teens killed or injured each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For every 10 casualties of gun violence, 8 were children  or teens.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But most incidents</a:t>
            </a:r>
            <a:r>
              <a:rPr lang="mr-IN" baseline="0" dirty="0" smtClean="0"/>
              <a:t>…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6e57a80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6e57a80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Occur</a:t>
            </a:r>
            <a:r>
              <a:rPr lang="en-US" baseline="0" dirty="0" smtClean="0"/>
              <a:t> later in the year, when hunting season is on. This may be due children and teens having more access to guns.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Sadly, many of these accidents involving guns could have been prevented with the right precaution measures.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36e57a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36e57a8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 Did you know?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 average,</a:t>
            </a:r>
            <a:r>
              <a:rPr lang="en-US" baseline="0" dirty="0" smtClean="0"/>
              <a:t> 8 children and 4 teens are killed </a:t>
            </a:r>
            <a:r>
              <a:rPr lang="en-US" b="1" u="sng" baseline="0" dirty="0" smtClean="0"/>
              <a:t>intentionally</a:t>
            </a:r>
            <a:r>
              <a:rPr lang="en-US" b="0" u="none" baseline="0" dirty="0" smtClean="0"/>
              <a:t> each month throughout the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u="none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none" baseline="0" dirty="0" smtClean="0"/>
              <a:t>Making this a year long problem to be solved.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none" baseline="0" dirty="0" smtClean="0"/>
              <a:t>Gun violence amongst children and teens is not seasonal.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36e57a8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36e57a8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keep our children and teens safe?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 </a:t>
            </a:r>
            <a:r>
              <a:rPr lang="en" dirty="0"/>
              <a:t>gun owners, we need to be vigilant and protect them </a:t>
            </a:r>
            <a:r>
              <a:rPr lang="en" dirty="0" smtClean="0"/>
              <a:t>by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</a:t>
            </a:r>
            <a:r>
              <a:rPr lang="en" dirty="0" smtClean="0"/>
              <a:t>keeping </a:t>
            </a:r>
            <a:r>
              <a:rPr lang="en" dirty="0"/>
              <a:t>guns locked and unloaded. 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</a:t>
            </a:r>
            <a:r>
              <a:rPr lang="en" dirty="0" smtClean="0"/>
              <a:t>Educate </a:t>
            </a:r>
            <a:r>
              <a:rPr lang="en" dirty="0"/>
              <a:t>children from young on the dangers of gun and how to handle them safely. Create an environment where they can talk about it comfortably.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</a:t>
            </a:r>
            <a:r>
              <a:rPr lang="en" dirty="0" smtClean="0"/>
              <a:t>Be </a:t>
            </a:r>
            <a:r>
              <a:rPr lang="en" dirty="0"/>
              <a:t>sure to be </a:t>
            </a:r>
            <a:r>
              <a:rPr lang="en" dirty="0" smtClean="0"/>
              <a:t>smart</a:t>
            </a:r>
            <a:r>
              <a:rPr lang="en-US" baseline="0" dirty="0" smtClean="0"/>
              <a:t> by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Securing all guns in home and vehicles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Model responsible </a:t>
            </a:r>
            <a:r>
              <a:rPr lang="en-US" baseline="0" dirty="0" err="1" smtClean="0"/>
              <a:t>behaviour</a:t>
            </a:r>
            <a:endParaRPr lang="en-US" baseline="0" dirty="0" smtClean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Ask about unsecured guns in other homes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Recognize the role of guns in suicide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And don’t forget to Tell your peers to be smart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36e57a8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36e57a8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www.fesliyanstudios.com</a:t>
            </a:r>
            <a:r>
              <a:rPr lang="en-US" dirty="0" smtClean="0"/>
              <a:t>/</a:t>
            </a:r>
            <a:r>
              <a:rPr lang="en-US" dirty="0" err="1" smtClean="0"/>
              <a:t>download-link.php?src</a:t>
            </a:r>
            <a:r>
              <a:rPr lang="en-US" dirty="0" smtClean="0"/>
              <a:t>=</a:t>
            </a:r>
            <a:r>
              <a:rPr lang="en-US" dirty="0" err="1" smtClean="0"/>
              <a:t>i&amp;id</a:t>
            </a:r>
            <a:r>
              <a:rPr lang="en-US" dirty="0" smtClean="0"/>
              <a:t>=111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4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microsoft.com/office/2007/relationships/media" Target="../media/media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microsoft.com/office/2007/relationships/media" Target="../media/media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50" y="154025"/>
            <a:ext cx="34301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587375" y="2092975"/>
            <a:ext cx="37383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Between 2014 - 2016,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r="73132"/>
          <a:stretch/>
        </p:blipFill>
        <p:spPr>
          <a:xfrm>
            <a:off x="4788000" y="2491450"/>
            <a:ext cx="241900" cy="9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26823" t="11112" r="26823" b="7778"/>
          <a:stretch/>
        </p:blipFill>
        <p:spPr>
          <a:xfrm>
            <a:off x="4700288" y="3390813"/>
            <a:ext cx="417325" cy="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76564" t="25138"/>
          <a:stretch/>
        </p:blipFill>
        <p:spPr>
          <a:xfrm>
            <a:off x="4803463" y="4272550"/>
            <a:ext cx="211000" cy="6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121225" y="2514875"/>
            <a:ext cx="36426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1</a:t>
            </a:r>
            <a:r>
              <a:rPr lang="en-US" sz="1800" b="1" dirty="0" smtClean="0">
                <a:solidFill>
                  <a:schemeClr val="dk1"/>
                </a:solidFill>
              </a:rPr>
              <a:t>5</a:t>
            </a:r>
            <a:r>
              <a:rPr lang="en" sz="1800" b="1" dirty="0" smtClean="0">
                <a:solidFill>
                  <a:schemeClr val="dk1"/>
                </a:solidFill>
              </a:rPr>
              <a:t> </a:t>
            </a:r>
            <a:r>
              <a:rPr lang="en" sz="1800" b="1" dirty="0">
                <a:solidFill>
                  <a:schemeClr val="dk1"/>
                </a:solidFill>
              </a:rPr>
              <a:t>were killed or injured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each day.</a:t>
            </a:r>
            <a:endParaRPr sz="18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5121225" y="3237375"/>
            <a:ext cx="3945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8 of every 10 casualties of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gun violence were children or teens.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21225" y="4409300"/>
            <a:ext cx="34302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Most...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585861" y="530958"/>
            <a:ext cx="4427232" cy="128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2400" b="1" dirty="0"/>
              <a:t>Every day</a:t>
            </a:r>
            <a:r>
              <a:rPr lang="en" sz="2400" b="1" dirty="0" smtClean="0"/>
              <a:t>,</a:t>
            </a: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" sz="2400" b="1" dirty="0" smtClean="0">
                <a:solidFill>
                  <a:schemeClr val="dk1"/>
                </a:solidFill>
              </a:rPr>
              <a:t>children </a:t>
            </a:r>
            <a:r>
              <a:rPr lang="en" sz="2400" b="1" dirty="0">
                <a:solidFill>
                  <a:schemeClr val="dk1"/>
                </a:solidFill>
              </a:rPr>
              <a:t>and teens </a:t>
            </a:r>
            <a:endParaRPr lang="en-US" sz="2400" b="1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are killed or injured by guns</a:t>
            </a:r>
            <a:r>
              <a:rPr lang="en-US" sz="2400" b="1" dirty="0" smtClean="0">
                <a:solidFill>
                  <a:schemeClr val="dk1"/>
                </a:solidFill>
              </a:rPr>
              <a:t>.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87"/>
    </mc:Choice>
    <mc:Fallback>
      <p:transition xmlns:p14="http://schemas.microsoft.com/office/powerpoint/2010/main" spd="slow" advTm="2438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522300" y="285800"/>
            <a:ext cx="74709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later in the year (during hunting </a:t>
            </a:r>
            <a:r>
              <a:rPr lang="en" sz="2800" b="1" dirty="0" smtClean="0"/>
              <a:t>season).</a:t>
            </a:r>
            <a:endParaRPr sz="2800" b="1"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25" y="823075"/>
            <a:ext cx="8181950" cy="40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90125" y="285800"/>
            <a:ext cx="116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</a:rPr>
              <a:t>occur 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3" y="814309"/>
            <a:ext cx="8141774" cy="401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650000" y="4444200"/>
            <a:ext cx="6343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And could have been prevented.</a:t>
            </a: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48"/>
    </mc:Choice>
    <mc:Fallback>
      <p:transition xmlns:p14="http://schemas.microsoft.com/office/powerpoint/2010/main" spd="slow" advTm="101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492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marR="2794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t="4831"/>
          <a:stretch/>
        </p:blipFill>
        <p:spPr>
          <a:xfrm>
            <a:off x="235608" y="1169817"/>
            <a:ext cx="4435271" cy="355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68631" y="259446"/>
            <a:ext cx="746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Helvetica Neue Black Condensed"/>
                <a:cs typeface="Helvetica Neue Black Condensed"/>
              </a:rPr>
              <a:t>But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3571" y="3610315"/>
            <a:ext cx="481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 Neue Black Condensed"/>
                <a:cs typeface="Helvetica Neue Black Condensed"/>
              </a:rPr>
              <a:t>This is a </a:t>
            </a:r>
            <a:r>
              <a:rPr lang="en-US" sz="2800" dirty="0" smtClean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year long </a:t>
            </a:r>
            <a:r>
              <a:rPr lang="en-US" sz="2800" dirty="0" smtClean="0">
                <a:latin typeface="Helvetica Neue Black Condensed"/>
                <a:cs typeface="Helvetica Neue Black Condensed"/>
              </a:rPr>
              <a:t>problem.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9156" y="1506239"/>
            <a:ext cx="70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Black Condensed"/>
                <a:cs typeface="Helvetica Neue Black Condensed"/>
              </a:rPr>
              <a:t>Are </a:t>
            </a:r>
            <a:endParaRPr lang="en-US" sz="2000" dirty="0" smtClean="0">
              <a:latin typeface="Helvetica Neue Black Condensed"/>
              <a:cs typeface="Helvetica Neue Black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2740" y="1107623"/>
            <a:ext cx="148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Black Condensed"/>
                <a:cs typeface="Helvetica Neue Black Condensed"/>
              </a:rPr>
              <a:t>On average,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7900" y="233922"/>
            <a:ext cx="2745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 Black Condensed"/>
                <a:cs typeface="Helvetica Neue Black Condensed"/>
              </a:rPr>
              <a:t>Did you know?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45932" y="259445"/>
            <a:ext cx="204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 Neue"/>
                <a:cs typeface="Helvetica Neue"/>
              </a:rPr>
              <a:t>.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6042" y="261156"/>
            <a:ext cx="204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 Neue"/>
                <a:cs typeface="Helvetica Neue"/>
              </a:rPr>
              <a:t>.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4422" y="261163"/>
            <a:ext cx="204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 Neue"/>
                <a:cs typeface="Helvetica Neue"/>
              </a:rPr>
              <a:t>.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3493" y="1462811"/>
            <a:ext cx="1431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8 </a:t>
            </a:r>
            <a:r>
              <a:rPr lang="en-US" sz="3200" dirty="0" smtClean="0">
                <a:solidFill>
                  <a:schemeClr val="tx1"/>
                </a:solidFill>
                <a:latin typeface="Helvetica Neue Black Condensed"/>
                <a:cs typeface="Helvetica Neue Black Condensed"/>
              </a:rPr>
              <a:t>child</a:t>
            </a:r>
            <a:r>
              <a:rPr lang="en-US" sz="3200" dirty="0" smtClean="0">
                <a:solidFill>
                  <a:srgbClr val="FF0000"/>
                </a:solidFill>
                <a:latin typeface="Helvetica Neue Black Condensed"/>
                <a:cs typeface="Helvetica Neue Black Condensed"/>
              </a:rPr>
              <a:t> </a:t>
            </a:r>
            <a:endParaRPr lang="en-US" sz="3200" dirty="0">
              <a:solidFill>
                <a:srgbClr val="FF0000"/>
              </a:solidFill>
              <a:latin typeface="Helvetica Neue Black Condensed"/>
              <a:cs typeface="Helvetica Neue Black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8928" y="4092299"/>
            <a:ext cx="158625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latin typeface="Helvetica Neue Black Condensed"/>
                <a:cs typeface="Helvetica Neue Black Condensed"/>
              </a:rPr>
              <a:t>It is </a:t>
            </a:r>
            <a:r>
              <a:rPr lang="en-US" sz="2900" dirty="0" smtClean="0">
                <a:latin typeface="Helvetica Neue Black Condensed"/>
                <a:cs typeface="Helvetica Neue Black Condensed"/>
              </a:rPr>
              <a:t>not</a:t>
            </a:r>
            <a:endParaRPr lang="en-US" sz="2900" dirty="0">
              <a:latin typeface="Helvetica Neue Black Condensed"/>
              <a:cs typeface="Helvetica Neue Black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7384" y="4081535"/>
            <a:ext cx="23462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seasonal</a:t>
            </a:r>
            <a:r>
              <a:rPr lang="en-US" sz="2900" dirty="0">
                <a:latin typeface="Helvetica Neue Black Condensed"/>
                <a:cs typeface="Helvetica Neue Black Condensed"/>
              </a:rPr>
              <a:t>.</a:t>
            </a:r>
            <a:endParaRPr lang="en-US" sz="29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1194" y="1492642"/>
            <a:ext cx="2570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killed intentionally 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835" y="1793400"/>
            <a:ext cx="254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Black Condensed"/>
                <a:cs typeface="Helvetica Neue Black Condensed"/>
              </a:rPr>
              <a:t>each month </a:t>
            </a:r>
          </a:p>
          <a:p>
            <a:r>
              <a:rPr lang="en-US" sz="2000" dirty="0">
                <a:latin typeface="Helvetica Neue Black Condensed"/>
                <a:cs typeface="Helvetica Neue Black Condensed"/>
              </a:rPr>
              <a:t>throughout the year</a:t>
            </a:r>
            <a:r>
              <a:rPr lang="en-US" sz="2000" dirty="0" smtClean="0">
                <a:latin typeface="Helvetica Neue Black Condensed"/>
                <a:cs typeface="Helvetica Neue Black Condensed"/>
              </a:rPr>
              <a:t>.</a:t>
            </a:r>
            <a:endParaRPr lang="en-US" sz="2000" dirty="0">
              <a:latin typeface="Helvetica Neue Black Condensed"/>
              <a:cs typeface="Helvetica Neue Black Condense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3342" y="1927108"/>
            <a:ext cx="1431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4</a:t>
            </a:r>
            <a:r>
              <a:rPr lang="en-US" sz="3200" dirty="0" smtClean="0">
                <a:solidFill>
                  <a:srgbClr val="FF6600"/>
                </a:solidFill>
                <a:latin typeface="Helvetica Neue Black Condensed"/>
                <a:cs typeface="Helvetica Neue Black Condensed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 Black Condensed"/>
                <a:cs typeface="Helvetica Neue Black Condensed"/>
              </a:rPr>
              <a:t>teens</a:t>
            </a:r>
            <a:endParaRPr lang="en-US" sz="3200" dirty="0">
              <a:solidFill>
                <a:srgbClr val="FF0000"/>
              </a:solidFill>
              <a:latin typeface="Helvetica Neue Black Condensed"/>
              <a:cs typeface="Helvetica Neue Black Condensed"/>
            </a:endParaRPr>
          </a:p>
        </p:txBody>
      </p:sp>
      <p:pic>
        <p:nvPicPr>
          <p:cNvPr id="9" name="Sound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9"/>
    </mc:Choice>
    <mc:Fallback>
      <p:transition xmlns:p14="http://schemas.microsoft.com/office/powerpoint/2010/main" spd="slow" advTm="39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5" grpId="0"/>
      <p:bldP spid="3" grpId="0"/>
      <p:bldP spid="4" grpId="0"/>
      <p:bldP spid="6" grpId="0"/>
      <p:bldP spid="7" grpId="0"/>
      <p:bldP spid="10" grpId="0"/>
      <p:bldP spid="11" grpId="0"/>
      <p:bldP spid="13" grpId="0" build="p" bldLvl="2"/>
      <p:bldP spid="14" grpId="0"/>
      <p:bldP spid="15" grpId="0"/>
      <p:bldP spid="16" grpId="0"/>
      <p:bldP spid="17" grpId="0"/>
      <p:bldP spid="20" grpId="0" build="p" bldLvl="2"/>
      <p:bldP spid="20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2"/>
                </a:solidFill>
              </a:rPr>
              <a:t>How do we protect our children and teens?</a:t>
            </a:r>
            <a:endParaRPr sz="2400" b="1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As gun owners on keeping their homes safe when children and teens are present: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- keep them locked and unloaded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- educate your children on gun safety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- be SMART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S</a:t>
            </a:r>
            <a:r>
              <a:rPr lang="en" sz="1600" dirty="0"/>
              <a:t>ecure all guns in homes and vehicles.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M</a:t>
            </a:r>
            <a:r>
              <a:rPr lang="en" sz="1600" dirty="0"/>
              <a:t>odel responsible behavior.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A</a:t>
            </a:r>
            <a:r>
              <a:rPr lang="en" sz="1600" dirty="0"/>
              <a:t>sk about unsecured guns in other homes.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R</a:t>
            </a:r>
            <a:r>
              <a:rPr lang="en" sz="1600" dirty="0"/>
              <a:t>ecognize the role of guns in suicide.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T</a:t>
            </a:r>
            <a:r>
              <a:rPr lang="en" sz="1600" dirty="0"/>
              <a:t>ell your peers to Be SMART.  </a:t>
            </a:r>
            <a:endParaRPr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042" y="1786925"/>
            <a:ext cx="2708150" cy="2708150"/>
          </a:xfrm>
          <a:prstGeom prst="rect">
            <a:avLst/>
          </a:prstGeom>
        </p:spPr>
      </p:pic>
      <p:pic>
        <p:nvPicPr>
          <p:cNvPr id="2" name="Sound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3"/>
    </mc:Choice>
    <mc:Fallback>
      <p:transition xmlns:p14="http://schemas.microsoft.com/office/powerpoint/2010/main" spd="slow" advTm="55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1" grpId="0"/>
      <p:bldP spid="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625975"/>
            <a:ext cx="8520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Measures like background checks and legislation can only go so far.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75" y="1931613"/>
            <a:ext cx="466725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4100200"/>
            <a:ext cx="37350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Help keep our children safe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from guns.</a:t>
            </a:r>
            <a:endParaRPr sz="2000"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500775" y="1690150"/>
            <a:ext cx="563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Be </a:t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1064175" y="1766350"/>
            <a:ext cx="1585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highlight>
                  <a:schemeClr val="lt1"/>
                </a:highlight>
              </a:rPr>
              <a:t>SMART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064175" y="1202950"/>
            <a:ext cx="37350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can make a difference. 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68325" y="1158063"/>
            <a:ext cx="9807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accent1"/>
                </a:solidFill>
                <a:highlight>
                  <a:schemeClr val="lt1"/>
                </a:highlight>
              </a:rPr>
              <a:t>YOU</a:t>
            </a:r>
            <a:endParaRPr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78"/>
    </mc:Choice>
    <mc:Fallback>
      <p:transition xmlns:p14="http://schemas.microsoft.com/office/powerpoint/2010/main" spd="slow" advTm="147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00" y="4254525"/>
            <a:ext cx="4863252" cy="824809"/>
          </a:xfrm>
        </p:spPr>
        <p:txBody>
          <a:bodyPr/>
          <a:lstStyle/>
          <a:p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This public service message is brought to you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by</a:t>
            </a:r>
            <a:b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</a:b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Saira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 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Gurung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Rachel Lee, Kyle Wright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Music: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A New Way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by David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Fesliyan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569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725">
        <p:fade/>
      </p:transition>
    </mc:Choice>
    <mc:Fallback>
      <p:transition xmlns:p14="http://schemas.microsoft.com/office/powerpoint/2010/main" spd="slow" advTm="5725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8|0.9|1.9|2|1.7|0.9|3.7|0.2|5.7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5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1|0.5|0.4|0.2|0.4|0|0.1|0.2|0.1|0|0.1|0.1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8|0.2|1.4|0.7|0.2|0.5|0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1|1|1.1|0.5|1.2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460</Words>
  <Application>Microsoft Macintosh PowerPoint</Application>
  <PresentationFormat>On-screen Show (16:9)</PresentationFormat>
  <Paragraphs>74</Paragraphs>
  <Slides>6</Slides>
  <Notes>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How do we protect our children and teens?</vt:lpstr>
      <vt:lpstr>PowerPoint Presentation</vt:lpstr>
      <vt:lpstr>This public service message is brought to you by Saira Gurung, Rachel Lee, Kyle Wright Music: A New Way by David Fesliyan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Rachel</cp:lastModifiedBy>
  <cp:revision>17</cp:revision>
  <dcterms:modified xsi:type="dcterms:W3CDTF">2019-06-09T21:06:56Z</dcterms:modified>
</cp:coreProperties>
</file>