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89" r:id="rId4"/>
    <p:sldId id="288" r:id="rId5"/>
    <p:sldId id="290" r:id="rId6"/>
    <p:sldId id="278" r:id="rId7"/>
    <p:sldId id="291" r:id="rId8"/>
    <p:sldId id="279" r:id="rId9"/>
    <p:sldId id="296" r:id="rId10"/>
    <p:sldId id="280" r:id="rId11"/>
    <p:sldId id="258" r:id="rId12"/>
    <p:sldId id="281" r:id="rId13"/>
    <p:sldId id="272" r:id="rId14"/>
    <p:sldId id="259" r:id="rId15"/>
    <p:sldId id="282" r:id="rId16"/>
    <p:sldId id="286" r:id="rId17"/>
    <p:sldId id="283" r:id="rId18"/>
    <p:sldId id="284" r:id="rId19"/>
    <p:sldId id="292" r:id="rId20"/>
    <p:sldId id="293" r:id="rId21"/>
    <p:sldId id="276" r:id="rId22"/>
    <p:sldId id="294" r:id="rId23"/>
    <p:sldId id="263" r:id="rId24"/>
    <p:sldId id="266" r:id="rId25"/>
    <p:sldId id="297" r:id="rId26"/>
    <p:sldId id="285" r:id="rId27"/>
    <p:sldId id="267" r:id="rId28"/>
    <p:sldId id="269" r:id="rId29"/>
    <p:sldId id="270" r:id="rId30"/>
    <p:sldId id="271" r:id="rId31"/>
    <p:sldId id="295" r:id="rId32"/>
    <p:sldId id="277" r:id="rId33"/>
    <p:sldId id="268" r:id="rId34"/>
    <p:sldId id="28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42"/>
    <p:restoredTop sz="80694"/>
  </p:normalViewPr>
  <p:slideViewPr>
    <p:cSldViewPr snapToGrid="0" snapToObjects="1">
      <p:cViewPr>
        <p:scale>
          <a:sx n="140" d="100"/>
          <a:sy n="140" d="100"/>
        </p:scale>
        <p:origin x="204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438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CE1D0-1460-8345-A246-82B3D976F80E}" type="datetimeFigureOut">
              <a:rPr lang="en-US" smtClean="0"/>
              <a:t>4/22/18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50B64-96E5-E343-8F01-D31FEDCA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71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50B64-96E5-E343-8F01-D31FEDCAB5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03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50B64-96E5-E343-8F01-D31FEDCAB5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53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50B64-96E5-E343-8F01-D31FEDCAB5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33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50B64-96E5-E343-8F01-D31FEDCAB5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26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50B64-96E5-E343-8F01-D31FEDCAB5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67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50B64-96E5-E343-8F01-D31FEDCAB5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08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50B64-96E5-E343-8F01-D31FEDCAB56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39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50B64-96E5-E343-8F01-D31FEDCAB56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42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50B64-96E5-E343-8F01-D31FEDCAB56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9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50B64-96E5-E343-8F01-D31FEDCAB56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11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50B64-96E5-E343-8F01-D31FEDCAB56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50B64-96E5-E343-8F01-D31FEDCAB5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595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50B64-96E5-E343-8F01-D31FEDCAB56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50B64-96E5-E343-8F01-D31FEDCAB56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380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50B64-96E5-E343-8F01-D31FEDCAB56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12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50B64-96E5-E343-8F01-D31FEDCAB56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229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50B64-96E5-E343-8F01-D31FEDCAB56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343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50B64-96E5-E343-8F01-D31FEDCAB56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912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50B64-96E5-E343-8F01-D31FEDCAB56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810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50B64-96E5-E343-8F01-D31FEDCAB56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77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50B64-96E5-E343-8F01-D31FEDCAB56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308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50B64-96E5-E343-8F01-D31FEDCAB56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95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50B64-96E5-E343-8F01-D31FEDCAB5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28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50B64-96E5-E343-8F01-D31FEDCAB5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01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50B64-96E5-E343-8F01-D31FEDCAB5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33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50B64-96E5-E343-8F01-D31FEDCAB5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60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50B64-96E5-E343-8F01-D31FEDCAB5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22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50B64-96E5-E343-8F01-D31FEDCAB5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70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50B64-96E5-E343-8F01-D31FEDCAB5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4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5FCF-BAFD-1342-B016-90CE965F77F5}" type="datetime1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814-F129-A24F-8A9E-FDD34CA72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CB56-37F9-4C4B-BF93-F1A333879F4A}" type="datetime1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814-F129-A24F-8A9E-FDD34CA72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A070-26B3-8043-A1C1-AEAAE1CC19D7}" type="datetime1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814-F129-A24F-8A9E-FDD34CA72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0441-C4BC-D24C-AED7-86F67408266E}" type="datetime1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814-F129-A24F-8A9E-FDD34CA722B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28650" y="832105"/>
            <a:ext cx="7886700" cy="9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2E14-006B-7744-B5C2-218AF6B6C0A1}" type="datetime1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814-F129-A24F-8A9E-FDD34CA72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8957"/>
            <a:ext cx="3886200" cy="464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8957"/>
            <a:ext cx="3886200" cy="4648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1A14-E00D-9448-99CA-BF720EBBCFF9}" type="datetime1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814-F129-A24F-8A9E-FDD34CA722B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628650" y="832105"/>
            <a:ext cx="7886700" cy="9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A723-54F0-B24A-AB0F-0960D58DFC0F}" type="datetime1">
              <a:rPr lang="en-US" smtClean="0"/>
              <a:t>4/22/18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814-F129-A24F-8A9E-FDD34CA72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4768-3126-3041-9DB0-A27889331CF5}" type="datetime1">
              <a:rPr lang="en-US" smtClean="0"/>
              <a:t>4/22/18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814-F129-A24F-8A9E-FDD34CA722B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628650" y="841249"/>
            <a:ext cx="7886700" cy="9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2B40-24B8-4146-9974-8BE088458248}" type="datetime1">
              <a:rPr lang="en-US" smtClean="0"/>
              <a:t>4/22/18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814-F129-A24F-8A9E-FDD34CA72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8331-49C6-194C-A7AF-DD85D8ED58CF}" type="datetime1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814-F129-A24F-8A9E-FDD34CA72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79D-FFD7-FA41-97EE-D7DA94862A40}" type="datetime1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814-F129-A24F-8A9E-FDD34CA72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NUL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85739"/>
            <a:ext cx="7886700" cy="655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69265"/>
            <a:ext cx="7886700" cy="5207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397D-D493-DA47-B41D-AFBE69CC013D}" type="datetime1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88814-F129-A24F-8A9E-FDD34CA722B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016" y="185738"/>
            <a:ext cx="386335" cy="65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NUL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744" y="1131507"/>
            <a:ext cx="8668512" cy="2387600"/>
          </a:xfrm>
        </p:spPr>
        <p:txBody>
          <a:bodyPr anchor="ctr"/>
          <a:lstStyle/>
          <a:p>
            <a:r>
              <a:rPr lang="en-US" dirty="0" smtClean="0"/>
              <a:t>Large Scale Landmark </a:t>
            </a:r>
            <a:r>
              <a:rPr lang="en-US" smtClean="0"/>
              <a:t>Recognition </a:t>
            </a:r>
            <a:r>
              <a:rPr lang="en-US" smtClean="0"/>
              <a:t>via </a:t>
            </a:r>
            <a:r>
              <a:rPr lang="en-US" dirty="0" smtClean="0"/>
              <a:t>Triplet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 smtClean="0"/>
              <a:t>Jifu </a:t>
            </a:r>
            <a:r>
              <a:rPr lang="en-US" sz="2000" dirty="0" smtClean="0"/>
              <a:t>Zhao</a:t>
            </a:r>
          </a:p>
          <a:p>
            <a:r>
              <a:rPr lang="en-US" sz="2000" dirty="0" smtClean="0"/>
              <a:t>Statistics @ UIUC</a:t>
            </a:r>
            <a:endParaRPr lang="en-US" sz="2000" dirty="0" smtClean="0"/>
          </a:p>
          <a:p>
            <a:r>
              <a:rPr lang="en-US" sz="2000" dirty="0" smtClean="0"/>
              <a:t>04/26/2018, Urbana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814-F129-A24F-8A9E-FDD34CA722B8}" type="slidenum">
              <a:rPr lang="en-US" smtClean="0"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On March 01 2018, Google released a new dataset for landmark recognition</a:t>
            </a:r>
          </a:p>
          <a:p>
            <a:pPr lvl="1"/>
            <a:r>
              <a:rPr lang="en-US" sz="2000" dirty="0" smtClean="0"/>
              <a:t>1,225,029 training images with 14,951 landmarks</a:t>
            </a:r>
          </a:p>
          <a:p>
            <a:pPr lvl="1"/>
            <a:r>
              <a:rPr lang="en-US" sz="2000" dirty="0" smtClean="0"/>
              <a:t>117,703 test images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801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814-F129-A24F-8A9E-FDD34CA722B8}" type="slidenum">
              <a:rPr lang="en-US" smtClean="0"/>
              <a:t>11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40" y="1014707"/>
            <a:ext cx="6734051" cy="5050538"/>
          </a:xfrm>
        </p:spPr>
      </p:pic>
    </p:spTree>
    <p:extLst>
      <p:ext uri="{BB962C8B-B14F-4D97-AF65-F5344CB8AC3E}">
        <p14:creationId xmlns:p14="http://schemas.microsoft.com/office/powerpoint/2010/main" val="100344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814-F129-A24F-8A9E-FDD34CA722B8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On March 01 2018, Google release a new dataset for landmark recognition</a:t>
            </a:r>
          </a:p>
          <a:p>
            <a:pPr lvl="1"/>
            <a:r>
              <a:rPr lang="en-US" sz="2000" dirty="0" smtClean="0"/>
              <a:t>1,225,029 training images with 14,951 landmarks</a:t>
            </a:r>
          </a:p>
          <a:p>
            <a:pPr lvl="1"/>
            <a:r>
              <a:rPr lang="en-US" sz="2000" dirty="0" smtClean="0"/>
              <a:t>117,703 test images</a:t>
            </a:r>
            <a:endParaRPr lang="en-US" sz="2000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390195"/>
            <a:ext cx="78867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6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814-F129-A24F-8A9E-FDD34CA722B8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our case</a:t>
            </a:r>
          </a:p>
          <a:p>
            <a:pPr lvl="1"/>
            <a:r>
              <a:rPr lang="en-US" sz="2000" dirty="0" smtClean="0"/>
              <a:t>113,783 training images with 14,943 different landmarks</a:t>
            </a:r>
          </a:p>
          <a:p>
            <a:pPr lvl="1"/>
            <a:r>
              <a:rPr lang="en-US" sz="2000" dirty="0" smtClean="0"/>
              <a:t>22,255 validation images with 7675 different landmarks</a:t>
            </a:r>
          </a:p>
          <a:p>
            <a:pPr lvl="1"/>
            <a:r>
              <a:rPr lang="en-US" sz="2000" dirty="0" smtClean="0"/>
              <a:t>22,391 test images with 14436 different landmarks</a:t>
            </a:r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542825"/>
            <a:ext cx="78867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6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Idea 1: Random Guess</a:t>
            </a:r>
          </a:p>
          <a:p>
            <a:pPr lvl="1"/>
            <a:r>
              <a:rPr lang="en-US" sz="2000" dirty="0" smtClean="0"/>
              <a:t>Extremely low 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814-F129-A24F-8A9E-FDD34CA722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7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Idea 1: Random Guess</a:t>
            </a:r>
          </a:p>
          <a:p>
            <a:pPr lvl="1"/>
            <a:r>
              <a:rPr lang="en-US" sz="2000" dirty="0" smtClean="0"/>
              <a:t>Extremely low accuracy</a:t>
            </a:r>
          </a:p>
          <a:p>
            <a:r>
              <a:rPr lang="en-US" sz="2400" dirty="0" smtClean="0"/>
              <a:t>Idea 2: Classical CNN for Multiclass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814-F129-A24F-8A9E-FDD34CA722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Idea 1: Random Guess</a:t>
            </a:r>
          </a:p>
          <a:p>
            <a:pPr lvl="1"/>
            <a:r>
              <a:rPr lang="en-US" sz="2000" dirty="0" smtClean="0"/>
              <a:t>Extremely low accuracy</a:t>
            </a:r>
          </a:p>
          <a:p>
            <a:r>
              <a:rPr lang="en-US" sz="2400" dirty="0" smtClean="0"/>
              <a:t>Idea 2: Classical CNN for Multiclass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814-F129-A24F-8A9E-FDD34CA722B8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t="2796" r="895" b="1418"/>
          <a:stretch/>
        </p:blipFill>
        <p:spPr>
          <a:xfrm>
            <a:off x="699247" y="2321859"/>
            <a:ext cx="7745506" cy="415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4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Idea 1: Random Guess</a:t>
            </a:r>
          </a:p>
          <a:p>
            <a:pPr lvl="1"/>
            <a:r>
              <a:rPr lang="en-US" sz="2000" dirty="0" smtClean="0"/>
              <a:t>Extremely low accuracy</a:t>
            </a:r>
          </a:p>
          <a:p>
            <a:r>
              <a:rPr lang="en-US" sz="2400" dirty="0" smtClean="0"/>
              <a:t>Idea 2: Classical CNN for Multiclass Classification</a:t>
            </a:r>
          </a:p>
          <a:p>
            <a:pPr lvl="1"/>
            <a:r>
              <a:rPr lang="en-US" sz="2000" dirty="0"/>
              <a:t>Large amount of </a:t>
            </a:r>
            <a:r>
              <a:rPr lang="en-US" sz="2000" dirty="0" smtClean="0"/>
              <a:t>landmarks: 14,951 </a:t>
            </a:r>
            <a:r>
              <a:rPr lang="en-US" sz="2000" dirty="0"/>
              <a:t>different </a:t>
            </a:r>
            <a:r>
              <a:rPr lang="en-US" sz="2000" dirty="0" smtClean="0"/>
              <a:t>classes</a:t>
            </a:r>
            <a:endParaRPr lang="en-US" sz="2000" dirty="0"/>
          </a:p>
          <a:p>
            <a:pPr lvl="1"/>
            <a:r>
              <a:rPr lang="en-US" sz="2000" dirty="0"/>
              <a:t>Imbalanced </a:t>
            </a:r>
            <a:r>
              <a:rPr lang="en-US" sz="2000" dirty="0" smtClean="0"/>
              <a:t>data: </a:t>
            </a:r>
            <a:r>
              <a:rPr lang="en-US" sz="2000" dirty="0"/>
              <a:t>Some landmarks only have 1 training </a:t>
            </a:r>
            <a:r>
              <a:rPr lang="en-US" sz="2000" dirty="0" smtClean="0"/>
              <a:t>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814-F129-A24F-8A9E-FDD34CA722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0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Idea 1: Random Guess</a:t>
            </a:r>
          </a:p>
          <a:p>
            <a:pPr lvl="1"/>
            <a:r>
              <a:rPr lang="en-US" sz="2000" dirty="0" smtClean="0"/>
              <a:t>Extremely low accuracy</a:t>
            </a:r>
          </a:p>
          <a:p>
            <a:r>
              <a:rPr lang="en-US" sz="2400" dirty="0" smtClean="0"/>
              <a:t>Idea 2: Classical CNN for Multiclass Classification</a:t>
            </a:r>
          </a:p>
          <a:p>
            <a:pPr lvl="1"/>
            <a:r>
              <a:rPr lang="en-US" sz="2000" dirty="0"/>
              <a:t>Large amount of </a:t>
            </a:r>
            <a:r>
              <a:rPr lang="en-US" sz="2000" dirty="0" smtClean="0"/>
              <a:t>landmarks: 14,951 </a:t>
            </a:r>
            <a:r>
              <a:rPr lang="en-US" sz="2000" dirty="0"/>
              <a:t>different </a:t>
            </a:r>
            <a:r>
              <a:rPr lang="en-US" sz="2000" dirty="0" smtClean="0"/>
              <a:t>classes</a:t>
            </a:r>
            <a:endParaRPr lang="en-US" sz="2000" dirty="0"/>
          </a:p>
          <a:p>
            <a:pPr lvl="1"/>
            <a:r>
              <a:rPr lang="en-US" sz="2000" dirty="0"/>
              <a:t>Imbalanced </a:t>
            </a:r>
            <a:r>
              <a:rPr lang="en-US" sz="2000" dirty="0" smtClean="0"/>
              <a:t>data: </a:t>
            </a:r>
            <a:r>
              <a:rPr lang="en-US" sz="2000" dirty="0"/>
              <a:t>Some landmarks only have 1 training </a:t>
            </a:r>
            <a:r>
              <a:rPr lang="en-US" sz="2000" dirty="0" smtClean="0"/>
              <a:t>images</a:t>
            </a:r>
          </a:p>
          <a:p>
            <a:endParaRPr lang="en-US" sz="2400" dirty="0" smtClean="0"/>
          </a:p>
          <a:p>
            <a:r>
              <a:rPr lang="en-US" sz="2400" dirty="0" smtClean="0"/>
              <a:t>What can we do?</a:t>
            </a:r>
          </a:p>
          <a:p>
            <a:pPr lvl="1"/>
            <a:r>
              <a:rPr lang="en-US" sz="2000" dirty="0" smtClean="0"/>
              <a:t>Try to learn a metric for similarity/distance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814-F129-A24F-8A9E-FDD34CA722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8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814-F129-A24F-8A9E-FDD34CA722B8}" type="slidenum">
              <a:rPr lang="en-US" smtClean="0"/>
              <a:t>19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639983" y="2670829"/>
            <a:ext cx="107950" cy="109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" name="Straight Arrow Connector 13"/>
          <p:cNvCxnSpPr>
            <a:stCxn id="3" idx="7"/>
          </p:cNvCxnSpPr>
          <p:nvPr/>
        </p:nvCxnSpPr>
        <p:spPr>
          <a:xfrm flipV="1">
            <a:off x="1732124" y="1935602"/>
            <a:ext cx="934842" cy="75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5"/>
          </p:cNvCxnSpPr>
          <p:nvPr/>
        </p:nvCxnSpPr>
        <p:spPr>
          <a:xfrm>
            <a:off x="1732125" y="2764325"/>
            <a:ext cx="1898669" cy="44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666967" y="1858148"/>
            <a:ext cx="107950" cy="1095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3630794" y="3150490"/>
            <a:ext cx="107950" cy="1095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9"/>
          <p:cNvSpPr txBox="1"/>
          <p:nvPr/>
        </p:nvSpPr>
        <p:spPr>
          <a:xfrm>
            <a:off x="1401411" y="1998284"/>
            <a:ext cx="7054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Anchor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84668" y="2871914"/>
            <a:ext cx="7833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Positive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82674" y="1577963"/>
            <a:ext cx="8109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146669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well developed area in computer vision</a:t>
            </a:r>
          </a:p>
          <a:p>
            <a:r>
              <a:rPr lang="en-US" sz="2400" dirty="0" smtClean="0"/>
              <a:t>With deep learning, machine can beat human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814-F129-A24F-8A9E-FDD34CA722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814-F129-A24F-8A9E-FDD34CA722B8}" type="slidenum">
              <a:rPr lang="en-US" smtClean="0"/>
              <a:t>20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639983" y="2670829"/>
            <a:ext cx="107950" cy="109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" name="Straight Arrow Connector 13"/>
          <p:cNvCxnSpPr>
            <a:stCxn id="3" idx="7"/>
          </p:cNvCxnSpPr>
          <p:nvPr/>
        </p:nvCxnSpPr>
        <p:spPr>
          <a:xfrm flipV="1">
            <a:off x="1732124" y="1935602"/>
            <a:ext cx="934842" cy="75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5"/>
          </p:cNvCxnSpPr>
          <p:nvPr/>
        </p:nvCxnSpPr>
        <p:spPr>
          <a:xfrm>
            <a:off x="1732125" y="2764325"/>
            <a:ext cx="1898669" cy="44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666967" y="1858148"/>
            <a:ext cx="107950" cy="1095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3630794" y="3150490"/>
            <a:ext cx="107950" cy="1095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9"/>
          <p:cNvSpPr txBox="1"/>
          <p:nvPr/>
        </p:nvSpPr>
        <p:spPr>
          <a:xfrm>
            <a:off x="1401411" y="1998284"/>
            <a:ext cx="7054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Anchor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84668" y="2871914"/>
            <a:ext cx="7833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Positive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82674" y="1577963"/>
            <a:ext cx="8109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Negative</a:t>
            </a:r>
          </a:p>
        </p:txBody>
      </p:sp>
      <p:sp>
        <p:nvSpPr>
          <p:cNvPr id="21" name="Curved Down Arrow 20"/>
          <p:cNvSpPr/>
          <p:nvPr/>
        </p:nvSpPr>
        <p:spPr>
          <a:xfrm>
            <a:off x="3364288" y="1070332"/>
            <a:ext cx="2270554" cy="69506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125788" y="2702912"/>
            <a:ext cx="107950" cy="109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7237077" y="1820593"/>
            <a:ext cx="107950" cy="1095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6437589" y="3150490"/>
            <a:ext cx="107950" cy="1095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TextBox 39"/>
          <p:cNvSpPr txBox="1"/>
          <p:nvPr/>
        </p:nvSpPr>
        <p:spPr>
          <a:xfrm>
            <a:off x="4841496" y="2385594"/>
            <a:ext cx="79334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Anchor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91464" y="2871914"/>
            <a:ext cx="7613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Positive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52784" y="1540409"/>
            <a:ext cx="8501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Negative</a:t>
            </a:r>
          </a:p>
        </p:txBody>
      </p:sp>
      <p:cxnSp>
        <p:nvCxnSpPr>
          <p:cNvPr id="536" name="Straight Arrow Connector 535"/>
          <p:cNvCxnSpPr>
            <a:stCxn id="35" idx="7"/>
            <a:endCxn id="38" idx="2"/>
          </p:cNvCxnSpPr>
          <p:nvPr/>
        </p:nvCxnSpPr>
        <p:spPr>
          <a:xfrm flipV="1">
            <a:off x="5217929" y="1875362"/>
            <a:ext cx="2019147" cy="843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Arrow Connector 537"/>
          <p:cNvCxnSpPr>
            <a:stCxn id="35" idx="5"/>
            <a:endCxn id="39" idx="2"/>
          </p:cNvCxnSpPr>
          <p:nvPr/>
        </p:nvCxnSpPr>
        <p:spPr>
          <a:xfrm>
            <a:off x="5217929" y="2796408"/>
            <a:ext cx="1219659" cy="408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TextBox 538"/>
          <p:cNvSpPr txBox="1"/>
          <p:nvPr/>
        </p:nvSpPr>
        <p:spPr>
          <a:xfrm>
            <a:off x="3684767" y="1297509"/>
            <a:ext cx="14949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19430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Triplet Loss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814-F129-A24F-8A9E-FDD34CA722B8}" type="slidenum">
              <a:rPr lang="en-US" smtClean="0"/>
              <a:t>21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621695" y="5843797"/>
            <a:ext cx="107950" cy="109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" name="Straight Arrow Connector 13"/>
          <p:cNvCxnSpPr>
            <a:stCxn id="3" idx="7"/>
          </p:cNvCxnSpPr>
          <p:nvPr/>
        </p:nvCxnSpPr>
        <p:spPr>
          <a:xfrm flipV="1">
            <a:off x="1713836" y="5108570"/>
            <a:ext cx="934842" cy="75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5"/>
          </p:cNvCxnSpPr>
          <p:nvPr/>
        </p:nvCxnSpPr>
        <p:spPr>
          <a:xfrm>
            <a:off x="1713837" y="5937293"/>
            <a:ext cx="1898669" cy="44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648679" y="5031116"/>
            <a:ext cx="107950" cy="1095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3612506" y="6323458"/>
            <a:ext cx="107950" cy="1095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9"/>
          <p:cNvSpPr txBox="1"/>
          <p:nvPr/>
        </p:nvSpPr>
        <p:spPr>
          <a:xfrm>
            <a:off x="1383123" y="5171252"/>
            <a:ext cx="7054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Anchor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66380" y="6044882"/>
            <a:ext cx="7833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Positive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64386" y="4750931"/>
            <a:ext cx="8109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Negative</a:t>
            </a:r>
          </a:p>
        </p:txBody>
      </p:sp>
      <p:sp>
        <p:nvSpPr>
          <p:cNvPr id="21" name="Curved Down Arrow 20"/>
          <p:cNvSpPr/>
          <p:nvPr/>
        </p:nvSpPr>
        <p:spPr>
          <a:xfrm>
            <a:off x="3346000" y="4243300"/>
            <a:ext cx="2270554" cy="69506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107500" y="5875880"/>
            <a:ext cx="107950" cy="109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7218789" y="4993561"/>
            <a:ext cx="107950" cy="1095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6419301" y="6323458"/>
            <a:ext cx="107950" cy="1095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TextBox 39"/>
          <p:cNvSpPr txBox="1"/>
          <p:nvPr/>
        </p:nvSpPr>
        <p:spPr>
          <a:xfrm>
            <a:off x="4823208" y="5558562"/>
            <a:ext cx="79334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Anchor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73176" y="6044882"/>
            <a:ext cx="7613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Positive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34496" y="4713377"/>
            <a:ext cx="8501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Negative</a:t>
            </a:r>
          </a:p>
        </p:txBody>
      </p:sp>
      <p:cxnSp>
        <p:nvCxnSpPr>
          <p:cNvPr id="536" name="Straight Arrow Connector 535"/>
          <p:cNvCxnSpPr>
            <a:stCxn id="35" idx="7"/>
            <a:endCxn id="38" idx="2"/>
          </p:cNvCxnSpPr>
          <p:nvPr/>
        </p:nvCxnSpPr>
        <p:spPr>
          <a:xfrm flipV="1">
            <a:off x="5199641" y="5048330"/>
            <a:ext cx="2019147" cy="843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Arrow Connector 537"/>
          <p:cNvCxnSpPr>
            <a:stCxn id="35" idx="5"/>
            <a:endCxn id="39" idx="2"/>
          </p:cNvCxnSpPr>
          <p:nvPr/>
        </p:nvCxnSpPr>
        <p:spPr>
          <a:xfrm>
            <a:off x="5199641" y="5969376"/>
            <a:ext cx="1219659" cy="408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TextBox 538"/>
          <p:cNvSpPr txBox="1"/>
          <p:nvPr/>
        </p:nvSpPr>
        <p:spPr>
          <a:xfrm>
            <a:off x="3666479" y="4470477"/>
            <a:ext cx="14949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969265"/>
                <a:ext cx="7886700" cy="5207699"/>
              </a:xfrm>
            </p:spPr>
            <p:txBody>
              <a:bodyPr>
                <a:normAutofit/>
              </a:bodyPr>
              <a:lstStyle/>
              <a:p>
                <a:r>
                  <a:rPr lang="en-US" sz="2300" dirty="0" smtClean="0"/>
                  <a:t>Goal:</a:t>
                </a:r>
              </a:p>
              <a:p>
                <a:pPr lvl="1"/>
                <a:r>
                  <a:rPr lang="en-US" sz="1900" dirty="0" smtClean="0"/>
                  <a:t>Learn new representation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charset="0"/>
                      </a:rPr>
                      <m:t>𝑓</m:t>
                    </m:r>
                    <m:r>
                      <a:rPr lang="en-US" sz="1900" b="0" i="1" smtClean="0">
                        <a:latin typeface="Cambria Math" charset="0"/>
                      </a:rPr>
                      <m:t>(∙)</m:t>
                    </m:r>
                  </m:oMath>
                </a14:m>
                <a:r>
                  <a:rPr lang="en-US" sz="1900" dirty="0" smtClean="0"/>
                  <a:t> of the original image such that </a:t>
                </a:r>
              </a:p>
              <a:p>
                <a:pPr lvl="1"/>
                <a:endParaRPr lang="en-US" sz="900" dirty="0" smtClean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900" i="1" smtClean="0">
                              <a:latin typeface="Cambria Math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90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900" b="0" i="1" smtClean="0">
                                  <a:latin typeface="Cambria Math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9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19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1900" b="0" i="1" smtClean="0">
                                  <a:latin typeface="Cambria Math" charset="0"/>
                                </a:rPr>
                                <m:t>𝑓</m:t>
                              </m:r>
                              <m:r>
                                <a:rPr lang="en-US" sz="19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1900" b="0" i="1" smtClean="0">
                                  <a:latin typeface="Cambria Math" charset="0"/>
                                </a:rPr>
                                <m:t>𝑝</m:t>
                              </m:r>
                              <m:r>
                                <a:rPr lang="en-US" sz="19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sz="1900" b="0" i="1" smtClean="0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sz="19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sz="19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sSubSup>
                        <m:sSubSupPr>
                          <m:ctrlPr>
                            <a:rPr lang="en-US" sz="1900" i="1">
                              <a:latin typeface="Cambria Math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9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latin typeface="Cambria Math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9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19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1900" i="1">
                                  <a:latin typeface="Cambria Math" charset="0"/>
                                </a:rPr>
                                <m:t>𝑓</m:t>
                              </m:r>
                              <m:r>
                                <a:rPr lang="en-US" sz="1900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1900" b="0" i="1" smtClean="0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sz="1900" i="1">
                                  <a:latin typeface="Cambria Math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sz="1900" i="1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sz="1900" i="1"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900" dirty="0" smtClean="0"/>
              </a:p>
              <a:p>
                <a:pPr lvl="1"/>
                <a:r>
                  <a:rPr lang="en-US" sz="1900" dirty="0" smtClean="0"/>
                  <a:t>Add some margin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endParaRPr lang="en-US" sz="1900" dirty="0" smtClean="0">
                  <a:ea typeface="Cambria Math" charset="0"/>
                  <a:cs typeface="Cambria Math" charset="0"/>
                </a:endParaRPr>
              </a:p>
              <a:p>
                <a:pPr lvl="1"/>
                <a:endParaRPr lang="en-US" sz="900" dirty="0" smtClean="0">
                  <a:ea typeface="Cambria Math" charset="0"/>
                  <a:cs typeface="Cambria Math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900" i="1">
                              <a:latin typeface="Cambria Math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9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latin typeface="Cambria Math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9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19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1900" i="1">
                                  <a:latin typeface="Cambria Math" charset="0"/>
                                </a:rPr>
                                <m:t>𝑓</m:t>
                              </m:r>
                              <m:r>
                                <a:rPr lang="en-US" sz="1900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1900" i="1">
                                  <a:latin typeface="Cambria Math" charset="0"/>
                                </a:rPr>
                                <m:t>𝑝</m:t>
                              </m:r>
                              <m:r>
                                <a:rPr lang="en-US" sz="1900" i="1">
                                  <a:latin typeface="Cambria Math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sz="1900" i="1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sz="1900" i="1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sz="1900" b="0" i="1" smtClean="0">
                          <a:latin typeface="Cambria Math" charset="0"/>
                        </a:rPr>
                        <m:t>+</m:t>
                      </m:r>
                      <m:r>
                        <a:rPr lang="en-US" sz="19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sz="19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sSubSup>
                        <m:sSubSupPr>
                          <m:ctrlPr>
                            <a:rPr lang="en-US" sz="1900" i="1">
                              <a:latin typeface="Cambria Math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9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latin typeface="Cambria Math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9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19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1900" i="1">
                                  <a:latin typeface="Cambria Math" charset="0"/>
                                </a:rPr>
                                <m:t>𝑓</m:t>
                              </m:r>
                              <m:r>
                                <a:rPr lang="en-US" sz="1900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1900" b="0" i="1" smtClean="0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sz="1900" i="1">
                                  <a:latin typeface="Cambria Math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sz="1900" i="1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sz="1900" i="1"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900" dirty="0" smtClean="0"/>
              </a:p>
            </p:txBody>
          </p:sp>
        </mc:Choice>
        <mc:Fallback xmlns=""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69265"/>
                <a:ext cx="7886700" cy="5207699"/>
              </a:xfrm>
              <a:blipFill rotWithShape="0">
                <a:blip r:embed="rId3"/>
                <a:stretch>
                  <a:fillRect l="-927" t="-1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88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Triplet Loss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814-F129-A24F-8A9E-FDD34CA722B8}" type="slidenum">
              <a:rPr lang="en-US" smtClean="0"/>
              <a:t>22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621695" y="5843797"/>
            <a:ext cx="107950" cy="109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" name="Straight Arrow Connector 13"/>
          <p:cNvCxnSpPr>
            <a:stCxn id="3" idx="7"/>
          </p:cNvCxnSpPr>
          <p:nvPr/>
        </p:nvCxnSpPr>
        <p:spPr>
          <a:xfrm flipV="1">
            <a:off x="1713836" y="5108570"/>
            <a:ext cx="934842" cy="75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5"/>
          </p:cNvCxnSpPr>
          <p:nvPr/>
        </p:nvCxnSpPr>
        <p:spPr>
          <a:xfrm>
            <a:off x="1713837" y="5937293"/>
            <a:ext cx="1898669" cy="44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648679" y="5031116"/>
            <a:ext cx="107950" cy="1095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3612506" y="6323458"/>
            <a:ext cx="107950" cy="1095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9"/>
          <p:cNvSpPr txBox="1"/>
          <p:nvPr/>
        </p:nvSpPr>
        <p:spPr>
          <a:xfrm>
            <a:off x="1383123" y="5171252"/>
            <a:ext cx="7054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Anchor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66380" y="6044882"/>
            <a:ext cx="7833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Positive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64386" y="4750931"/>
            <a:ext cx="8109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Negative</a:t>
            </a:r>
          </a:p>
        </p:txBody>
      </p:sp>
      <p:sp>
        <p:nvSpPr>
          <p:cNvPr id="21" name="Curved Down Arrow 20"/>
          <p:cNvSpPr/>
          <p:nvPr/>
        </p:nvSpPr>
        <p:spPr>
          <a:xfrm>
            <a:off x="3346000" y="4243300"/>
            <a:ext cx="2270554" cy="69506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107500" y="5875880"/>
            <a:ext cx="107950" cy="109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7218789" y="4993561"/>
            <a:ext cx="107950" cy="1095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6419301" y="6323458"/>
            <a:ext cx="107950" cy="1095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TextBox 39"/>
          <p:cNvSpPr txBox="1"/>
          <p:nvPr/>
        </p:nvSpPr>
        <p:spPr>
          <a:xfrm>
            <a:off x="4823208" y="5558562"/>
            <a:ext cx="79334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Anchor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73176" y="6044882"/>
            <a:ext cx="7613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Positive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34496" y="4713377"/>
            <a:ext cx="8501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Negative</a:t>
            </a:r>
          </a:p>
        </p:txBody>
      </p:sp>
      <p:cxnSp>
        <p:nvCxnSpPr>
          <p:cNvPr id="536" name="Straight Arrow Connector 535"/>
          <p:cNvCxnSpPr>
            <a:stCxn id="35" idx="7"/>
            <a:endCxn id="38" idx="2"/>
          </p:cNvCxnSpPr>
          <p:nvPr/>
        </p:nvCxnSpPr>
        <p:spPr>
          <a:xfrm flipV="1">
            <a:off x="5199641" y="5048330"/>
            <a:ext cx="2019147" cy="843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Arrow Connector 537"/>
          <p:cNvCxnSpPr>
            <a:stCxn id="35" idx="5"/>
            <a:endCxn id="39" idx="2"/>
          </p:cNvCxnSpPr>
          <p:nvPr/>
        </p:nvCxnSpPr>
        <p:spPr>
          <a:xfrm>
            <a:off x="5199641" y="5969376"/>
            <a:ext cx="1219659" cy="408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TextBox 538"/>
          <p:cNvSpPr txBox="1"/>
          <p:nvPr/>
        </p:nvSpPr>
        <p:spPr>
          <a:xfrm>
            <a:off x="3666479" y="4470477"/>
            <a:ext cx="14949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969265"/>
                <a:ext cx="7886700" cy="5207699"/>
              </a:xfrm>
            </p:spPr>
            <p:txBody>
              <a:bodyPr>
                <a:normAutofit/>
              </a:bodyPr>
              <a:lstStyle/>
              <a:p>
                <a:r>
                  <a:rPr lang="en-US" sz="2300" dirty="0" smtClean="0"/>
                  <a:t>Goal:</a:t>
                </a:r>
              </a:p>
              <a:p>
                <a:pPr lvl="1"/>
                <a:r>
                  <a:rPr lang="en-US" sz="1900" dirty="0" smtClean="0"/>
                  <a:t>Learn new representation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charset="0"/>
                      </a:rPr>
                      <m:t>𝑓</m:t>
                    </m:r>
                    <m:r>
                      <a:rPr lang="en-US" sz="1900" b="0" i="1" smtClean="0">
                        <a:latin typeface="Cambria Math" charset="0"/>
                      </a:rPr>
                      <m:t>(∙)</m:t>
                    </m:r>
                  </m:oMath>
                </a14:m>
                <a:r>
                  <a:rPr lang="en-US" sz="1900" dirty="0" smtClean="0"/>
                  <a:t> of the original image such that </a:t>
                </a:r>
              </a:p>
              <a:p>
                <a:pPr lvl="1"/>
                <a:endParaRPr lang="en-US" sz="900" dirty="0" smtClean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900" i="1" smtClean="0">
                              <a:latin typeface="Cambria Math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90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900" b="0" i="1" smtClean="0">
                                  <a:latin typeface="Cambria Math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9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19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1900" b="0" i="1" smtClean="0">
                                  <a:latin typeface="Cambria Math" charset="0"/>
                                </a:rPr>
                                <m:t>𝑓</m:t>
                              </m:r>
                              <m:r>
                                <a:rPr lang="en-US" sz="19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1900" b="0" i="1" smtClean="0">
                                  <a:latin typeface="Cambria Math" charset="0"/>
                                </a:rPr>
                                <m:t>𝑝</m:t>
                              </m:r>
                              <m:r>
                                <a:rPr lang="en-US" sz="19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sz="1900" b="0" i="1" smtClean="0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sz="19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sz="19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sSubSup>
                        <m:sSubSupPr>
                          <m:ctrlPr>
                            <a:rPr lang="en-US" sz="1900" i="1">
                              <a:latin typeface="Cambria Math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9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latin typeface="Cambria Math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9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19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1900" i="1">
                                  <a:latin typeface="Cambria Math" charset="0"/>
                                </a:rPr>
                                <m:t>𝑓</m:t>
                              </m:r>
                              <m:r>
                                <a:rPr lang="en-US" sz="1900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1900" b="0" i="1" smtClean="0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sz="1900" i="1">
                                  <a:latin typeface="Cambria Math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sz="1900" i="1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sz="1900" i="1"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900" dirty="0" smtClean="0"/>
              </a:p>
              <a:p>
                <a:pPr lvl="1"/>
                <a:r>
                  <a:rPr lang="en-US" sz="1900" dirty="0" smtClean="0"/>
                  <a:t>Add some margin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endParaRPr lang="en-US" sz="1900" dirty="0" smtClean="0">
                  <a:ea typeface="Cambria Math" charset="0"/>
                  <a:cs typeface="Cambria Math" charset="0"/>
                </a:endParaRPr>
              </a:p>
              <a:p>
                <a:pPr lvl="1"/>
                <a:endParaRPr lang="en-US" sz="900" dirty="0" smtClean="0">
                  <a:ea typeface="Cambria Math" charset="0"/>
                  <a:cs typeface="Cambria Math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900" i="1">
                              <a:latin typeface="Cambria Math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9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latin typeface="Cambria Math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9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19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1900" i="1">
                                  <a:latin typeface="Cambria Math" charset="0"/>
                                </a:rPr>
                                <m:t>𝑓</m:t>
                              </m:r>
                              <m:r>
                                <a:rPr lang="en-US" sz="1900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1900" i="1">
                                  <a:latin typeface="Cambria Math" charset="0"/>
                                </a:rPr>
                                <m:t>𝑝</m:t>
                              </m:r>
                              <m:r>
                                <a:rPr lang="en-US" sz="1900" i="1">
                                  <a:latin typeface="Cambria Math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sz="1900" i="1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sz="1900" i="1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sz="1900" b="0" i="1" smtClean="0">
                          <a:latin typeface="Cambria Math" charset="0"/>
                        </a:rPr>
                        <m:t>+</m:t>
                      </m:r>
                      <m:r>
                        <a:rPr lang="en-US" sz="19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sz="19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sSubSup>
                        <m:sSubSupPr>
                          <m:ctrlPr>
                            <a:rPr lang="en-US" sz="1900" i="1">
                              <a:latin typeface="Cambria Math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9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latin typeface="Cambria Math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9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19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1900" i="1">
                                  <a:latin typeface="Cambria Math" charset="0"/>
                                </a:rPr>
                                <m:t>𝑓</m:t>
                              </m:r>
                              <m:r>
                                <a:rPr lang="en-US" sz="1900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1900" b="0" i="1" smtClean="0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sz="1900" i="1">
                                  <a:latin typeface="Cambria Math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sz="1900" i="1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sz="1900" i="1"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900" dirty="0" smtClean="0"/>
              </a:p>
              <a:p>
                <a:r>
                  <a:rPr lang="en-US" sz="2300" dirty="0" smtClean="0"/>
                  <a:t>Triplet Loss:</a:t>
                </a:r>
              </a:p>
              <a:p>
                <a:endParaRPr lang="en-US" sz="9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3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300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sz="2300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sz="2300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sz="2300" b="0" i="1" smtClean="0"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sz="2300" b="0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300" b="0" i="0" smtClean="0">
                          <a:latin typeface="Cambria Math" charset="0"/>
                        </a:rPr>
                        <m:t>max</m:t>
                      </m:r>
                      <m:r>
                        <a:rPr lang="en-US" sz="2300" b="0" i="1" smtClean="0">
                          <a:latin typeface="Cambria Math" charset="0"/>
                        </a:rPr>
                        <m:t>⁡{</m:t>
                      </m:r>
                      <m:sSubSup>
                        <m:sSubSupPr>
                          <m:ctrlPr>
                            <a:rPr lang="en-US" sz="2300" i="1">
                              <a:latin typeface="Cambria Math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3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300" i="1">
                                  <a:latin typeface="Cambria Math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3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3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300" i="1">
                                  <a:latin typeface="Cambria Math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3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i="1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300" i="1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sz="2300" i="1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sz="2300" i="1">
                          <a:latin typeface="Cambria Math" charset="0"/>
                        </a:rPr>
                        <m:t>+</m:t>
                      </m:r>
                      <m:r>
                        <a:rPr lang="en-US" sz="23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sz="23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Sup>
                        <m:sSubSupPr>
                          <m:ctrlPr>
                            <a:rPr lang="en-US" sz="2300" i="1">
                              <a:latin typeface="Cambria Math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3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300" i="1">
                                  <a:latin typeface="Cambria Math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3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3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300" i="1">
                                  <a:latin typeface="Cambria Math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3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i="1"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300" i="1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sz="2300" i="1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sz="2300" b="0" i="1" smtClean="0">
                          <a:latin typeface="Cambria Math" charset="0"/>
                        </a:rPr>
                        <m:t>, 0}</m:t>
                      </m:r>
                    </m:oMath>
                  </m:oMathPara>
                </a14:m>
                <a:endParaRPr lang="en-US" sz="2300" dirty="0" smtClean="0"/>
              </a:p>
            </p:txBody>
          </p:sp>
        </mc:Choice>
        <mc:Fallback xmlns=""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69265"/>
                <a:ext cx="7886700" cy="5207699"/>
              </a:xfrm>
              <a:blipFill rotWithShape="0">
                <a:blip r:embed="rId3"/>
                <a:stretch>
                  <a:fillRect l="-927" t="-1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41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Triplet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814-F129-A24F-8A9E-FDD34CA722B8}" type="slidenum">
              <a:rPr lang="en-US" smtClean="0"/>
              <a:t>23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796495" y="2927860"/>
            <a:ext cx="1077686" cy="163285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Neural Network</a:t>
            </a:r>
          </a:p>
          <a:p>
            <a:pPr algn="ctr"/>
            <a:r>
              <a:rPr lang="en-US" sz="1350" dirty="0">
                <a:solidFill>
                  <a:schemeClr val="tx1"/>
                </a:solidFill>
              </a:rPr>
              <a:t>(e.g. CNN)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6496" y="4789318"/>
            <a:ext cx="1077686" cy="3184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Input a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6496" y="2353805"/>
            <a:ext cx="1077686" cy="3454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058003" y="2927860"/>
            <a:ext cx="1077686" cy="163285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Neural Network</a:t>
            </a:r>
          </a:p>
          <a:p>
            <a:pPr algn="ctr"/>
            <a:r>
              <a:rPr lang="en-US" sz="1350" dirty="0">
                <a:solidFill>
                  <a:schemeClr val="tx1"/>
                </a:solidFill>
              </a:rPr>
              <a:t>(e.g. CNN)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58003" y="4789318"/>
            <a:ext cx="1077686" cy="3184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Input p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51682" y="2353805"/>
            <a:ext cx="1077686" cy="3184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L2</a:t>
            </a:r>
          </a:p>
        </p:txBody>
      </p:sp>
      <p:cxnSp>
        <p:nvCxnSpPr>
          <p:cNvPr id="12" name="Straight Arrow Connector 11"/>
          <p:cNvCxnSpPr>
            <a:stCxn id="12" idx="1"/>
          </p:cNvCxnSpPr>
          <p:nvPr/>
        </p:nvCxnSpPr>
        <p:spPr>
          <a:xfrm flipH="1">
            <a:off x="2874181" y="3744288"/>
            <a:ext cx="11838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</p:cNvCxnSpPr>
          <p:nvPr/>
        </p:nvCxnSpPr>
        <p:spPr>
          <a:xfrm flipV="1">
            <a:off x="2335340" y="4560717"/>
            <a:ext cx="2129" cy="22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330725" y="2699259"/>
            <a:ext cx="2129" cy="22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2"/>
          </p:cNvCxnSpPr>
          <p:nvPr/>
        </p:nvCxnSpPr>
        <p:spPr>
          <a:xfrm flipH="1" flipV="1">
            <a:off x="4590526" y="2672212"/>
            <a:ext cx="854" cy="259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596846" y="4560717"/>
            <a:ext cx="2129" cy="22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74181" y="3501914"/>
            <a:ext cx="11838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Shared Weights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313190" y="2927860"/>
            <a:ext cx="1077686" cy="163285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Neural Network</a:t>
            </a:r>
          </a:p>
          <a:p>
            <a:pPr algn="ctr"/>
            <a:r>
              <a:rPr lang="en-US" sz="1350" dirty="0">
                <a:solidFill>
                  <a:schemeClr val="tx1"/>
                </a:solidFill>
              </a:rPr>
              <a:t>(e.g. CNN)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313190" y="4789318"/>
            <a:ext cx="1077686" cy="3184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Input 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13190" y="2353805"/>
            <a:ext cx="1077686" cy="3184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L2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129368" y="3744288"/>
            <a:ext cx="11838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0"/>
            <a:endCxn id="24" idx="2"/>
          </p:cNvCxnSpPr>
          <p:nvPr/>
        </p:nvCxnSpPr>
        <p:spPr>
          <a:xfrm flipV="1">
            <a:off x="6852033" y="2672212"/>
            <a:ext cx="0" cy="255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852033" y="4560717"/>
            <a:ext cx="2129" cy="22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29368" y="3501914"/>
            <a:ext cx="11838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Shared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744339" y="1359391"/>
                <a:ext cx="3820120" cy="39303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350">
                          <a:solidFill>
                            <a:schemeClr val="tx1"/>
                          </a:solidFill>
                          <a:latin typeface="Cambria Math" charset="0"/>
                        </a:rPr>
                        <m:t>max</m:t>
                      </m:r>
                      <m:r>
                        <a:rPr lang="en-US" sz="135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⁡{</m:t>
                      </m:r>
                      <m:sSubSup>
                        <m:sSubSupPr>
                          <m:ctrlPr>
                            <a:rPr lang="en-US" sz="135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35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35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35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35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135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135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35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35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35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sz="135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sz="135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−{</m:t>
                      </m:r>
                      <m:sSubSup>
                        <m:sSubSupPr>
                          <m:ctrlPr>
                            <a:rPr lang="en-US" sz="135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35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35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35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35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135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135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𝑓</m:t>
                              </m:r>
                              <m:r>
                                <a:rPr lang="en-US" sz="135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135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sz="135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sz="135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sz="135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sz="135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350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sz="1350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0}</m:t>
                      </m:r>
                    </m:oMath>
                  </m:oMathPara>
                </a14:m>
                <a:endParaRPr 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339" y="1359391"/>
                <a:ext cx="3820120" cy="393031"/>
              </a:xfrm>
              <a:prstGeom prst="rect">
                <a:avLst/>
              </a:prstGeom>
              <a:blipFill rotWithShape="0">
                <a:blip r:embed="rId3"/>
                <a:stretch>
                  <a:fillRect t="-48485" b="-6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 flipV="1">
            <a:off x="2336403" y="1779750"/>
            <a:ext cx="1308048" cy="55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590524" y="1775271"/>
            <a:ext cx="6322" cy="57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5415218" y="1766086"/>
            <a:ext cx="1436815" cy="57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77257" y="1853667"/>
            <a:ext cx="4969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f(a)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958841" y="1021939"/>
            <a:ext cx="11632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Triplet Loss </a:t>
            </a:r>
            <a:endParaRPr lang="en-US" sz="1600" dirty="0">
              <a:latin typeface="Cambria Math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83439" y="1936191"/>
            <a:ext cx="4969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f(p)</a:t>
            </a:r>
            <a:endParaRPr lang="en-US" sz="1350" dirty="0"/>
          </a:p>
        </p:txBody>
      </p:sp>
      <p:sp>
        <p:nvSpPr>
          <p:cNvPr id="30" name="TextBox 29"/>
          <p:cNvSpPr txBox="1"/>
          <p:nvPr/>
        </p:nvSpPr>
        <p:spPr>
          <a:xfrm>
            <a:off x="6354206" y="1894520"/>
            <a:ext cx="4969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f(n)</a:t>
            </a:r>
            <a:endParaRPr lang="en-US" sz="13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925" y="5275728"/>
            <a:ext cx="1371600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110" y="5275728"/>
            <a:ext cx="1371600" cy="1371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329" y="5275728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2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Build CNN from scratch</a:t>
            </a:r>
          </a:p>
          <a:p>
            <a:pPr lvl="1"/>
            <a:r>
              <a:rPr lang="en-US" sz="2400" dirty="0" smtClean="0"/>
              <a:t>Works with large training set, enough training time and advanced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814-F129-A24F-8A9E-FDD34CA722B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8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Build CNN from scratch</a:t>
            </a:r>
          </a:p>
          <a:p>
            <a:pPr lvl="1"/>
            <a:r>
              <a:rPr lang="en-US" sz="2400" dirty="0" smtClean="0"/>
              <a:t>Works with large training set, enough training time and advanced hardware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Fine-tuning with pre-trained models</a:t>
            </a:r>
          </a:p>
          <a:p>
            <a:pPr lvl="1"/>
            <a:r>
              <a:rPr lang="en-US" sz="2400" dirty="0" smtClean="0"/>
              <a:t>VGG16, InceptionV3, and </a:t>
            </a:r>
            <a:r>
              <a:rPr lang="en-US" sz="2400" dirty="0" err="1" smtClean="0"/>
              <a:t>ResNet</a:t>
            </a:r>
            <a:r>
              <a:rPr lang="en-US" sz="2400" dirty="0" smtClean="0"/>
              <a:t> have been well trained</a:t>
            </a:r>
          </a:p>
          <a:p>
            <a:pPr lvl="1"/>
            <a:r>
              <a:rPr lang="en-US" sz="2400" dirty="0" smtClean="0"/>
              <a:t>Lower layers usually encode more generic, reusable features</a:t>
            </a:r>
          </a:p>
          <a:p>
            <a:pPr lvl="1"/>
            <a:r>
              <a:rPr lang="en-US" sz="2400" dirty="0" smtClean="0"/>
              <a:t>Higher layers encode more specialized features</a:t>
            </a:r>
          </a:p>
          <a:p>
            <a:pPr lvl="1"/>
            <a:r>
              <a:rPr lang="en-US" sz="2400" dirty="0" smtClean="0"/>
              <a:t>Freeze lower layers and only train the top several layers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814-F129-A24F-8A9E-FDD34CA722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Given a new image, how to predict its landmark?</a:t>
            </a:r>
          </a:p>
          <a:p>
            <a:pPr lvl="1"/>
            <a:r>
              <a:rPr lang="en-US" sz="2400" dirty="0" smtClean="0"/>
              <a:t>K-Nearest Neighbors (KNN)</a:t>
            </a:r>
          </a:p>
          <a:p>
            <a:r>
              <a:rPr lang="en-US" sz="2800" dirty="0" smtClean="0"/>
              <a:t>Final system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302968" y="3882365"/>
            <a:ext cx="1077686" cy="163285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schemeClr val="tx1"/>
                </a:solidFill>
              </a:rPr>
              <a:t>Trained Neural </a:t>
            </a:r>
            <a:r>
              <a:rPr lang="en-US" sz="1350" dirty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en-US" sz="1350" dirty="0">
                <a:solidFill>
                  <a:schemeClr val="tx1"/>
                </a:solidFill>
              </a:rPr>
              <a:t>(e.g. CNN)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02968" y="5743823"/>
            <a:ext cx="1077686" cy="3184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Input </a:t>
            </a:r>
            <a:r>
              <a:rPr lang="en-US" sz="1350" dirty="0" smtClean="0">
                <a:solidFill>
                  <a:schemeClr val="tx1"/>
                </a:solidFill>
              </a:rPr>
              <a:t>Image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02968" y="3308310"/>
            <a:ext cx="1077686" cy="3184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L2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841811" y="3626717"/>
            <a:ext cx="0" cy="255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841811" y="5515222"/>
            <a:ext cx="2129" cy="22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564520" y="1887942"/>
            <a:ext cx="1077686" cy="3184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schemeClr val="tx1"/>
                </a:solidFill>
              </a:rPr>
              <a:t>Image 1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64520" y="2345142"/>
            <a:ext cx="1077686" cy="3184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schemeClr val="tx1"/>
                </a:solidFill>
              </a:rPr>
              <a:t>Image 2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64520" y="2826726"/>
            <a:ext cx="1077686" cy="3184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schemeClr val="tx1"/>
                </a:solidFill>
              </a:rPr>
              <a:t>Image 3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51896" y="3308310"/>
            <a:ext cx="1077686" cy="3184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schemeClr val="tx1"/>
                </a:solidFill>
              </a:rPr>
              <a:t>Image 4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51896" y="4423673"/>
            <a:ext cx="1077686" cy="3184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schemeClr val="tx1"/>
                </a:solidFill>
              </a:rPr>
              <a:t>Image n - 3 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64520" y="4890199"/>
            <a:ext cx="1077686" cy="3184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schemeClr val="tx1"/>
                </a:solidFill>
              </a:rPr>
              <a:t>Image n - 2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539272" y="5392031"/>
            <a:ext cx="1077686" cy="3184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schemeClr val="tx1"/>
                </a:solidFill>
              </a:rPr>
              <a:t>Image n - 1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51896" y="5858557"/>
            <a:ext cx="1077686" cy="3184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schemeClr val="tx1"/>
                </a:solidFill>
              </a:rPr>
              <a:t>Image n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5400000">
            <a:off x="5704886" y="3852174"/>
            <a:ext cx="79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……</a:t>
            </a:r>
            <a:r>
              <a:rPr lang="en-US" dirty="0" smtClean="0"/>
              <a:t>.....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15" idx="3"/>
          </p:cNvCxnSpPr>
          <p:nvPr/>
        </p:nvCxnSpPr>
        <p:spPr>
          <a:xfrm flipV="1">
            <a:off x="2380654" y="2061090"/>
            <a:ext cx="3158618" cy="1406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3"/>
            <a:endCxn id="20" idx="1"/>
          </p:cNvCxnSpPr>
          <p:nvPr/>
        </p:nvCxnSpPr>
        <p:spPr>
          <a:xfrm flipV="1">
            <a:off x="2380654" y="2504346"/>
            <a:ext cx="3183866" cy="96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5" idx="3"/>
            <a:endCxn id="35" idx="1"/>
          </p:cNvCxnSpPr>
          <p:nvPr/>
        </p:nvCxnSpPr>
        <p:spPr>
          <a:xfrm>
            <a:off x="2380654" y="3467514"/>
            <a:ext cx="3171242" cy="2550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3"/>
            <a:endCxn id="21" idx="1"/>
          </p:cNvCxnSpPr>
          <p:nvPr/>
        </p:nvCxnSpPr>
        <p:spPr>
          <a:xfrm flipV="1">
            <a:off x="2380654" y="2985930"/>
            <a:ext cx="3183866" cy="48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3"/>
            <a:endCxn id="22" idx="1"/>
          </p:cNvCxnSpPr>
          <p:nvPr/>
        </p:nvCxnSpPr>
        <p:spPr>
          <a:xfrm>
            <a:off x="2380654" y="3467514"/>
            <a:ext cx="3171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5" idx="3"/>
            <a:endCxn id="23" idx="1"/>
          </p:cNvCxnSpPr>
          <p:nvPr/>
        </p:nvCxnSpPr>
        <p:spPr>
          <a:xfrm>
            <a:off x="2380654" y="3467514"/>
            <a:ext cx="3171242" cy="111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3"/>
            <a:endCxn id="24" idx="1"/>
          </p:cNvCxnSpPr>
          <p:nvPr/>
        </p:nvCxnSpPr>
        <p:spPr>
          <a:xfrm>
            <a:off x="2380654" y="3467514"/>
            <a:ext cx="3183866" cy="158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3"/>
            <a:endCxn id="34" idx="1"/>
          </p:cNvCxnSpPr>
          <p:nvPr/>
        </p:nvCxnSpPr>
        <p:spPr>
          <a:xfrm>
            <a:off x="2380654" y="3467514"/>
            <a:ext cx="3158618" cy="2083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485213" y="2455408"/>
            <a:ext cx="63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KNN</a:t>
            </a:r>
            <a:endParaRPr lang="en-US"/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814-F129-A24F-8A9E-FDD34CA722B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5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5" y="1001904"/>
            <a:ext cx="6531429" cy="4572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814-F129-A24F-8A9E-FDD34CA722B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1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5" y="1020192"/>
            <a:ext cx="6531429" cy="4572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814-F129-A24F-8A9E-FDD34CA722B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3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5" y="1020636"/>
            <a:ext cx="6531429" cy="4572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814-F129-A24F-8A9E-FDD34CA722B8}" type="slidenum">
              <a:rPr lang="en-US" smtClean="0"/>
              <a:t>29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5705856"/>
            <a:ext cx="7886700" cy="397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With fine-tuned InceptionV3 Triplet Network, top 1 accuracy is 47%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well developed area in computer vision</a:t>
            </a:r>
          </a:p>
          <a:p>
            <a:r>
              <a:rPr lang="en-US" sz="2400" dirty="0" smtClean="0"/>
              <a:t>With deep learning, machine can beat human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814-F129-A24F-8A9E-FDD34CA722B8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"/>
          <a:stretch/>
        </p:blipFill>
        <p:spPr>
          <a:xfrm>
            <a:off x="918972" y="2122606"/>
            <a:ext cx="7306056" cy="36520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21846" y="5966426"/>
            <a:ext cx="37003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Image: https</a:t>
            </a:r>
            <a:r>
              <a:rPr lang="en-US" sz="1600" dirty="0"/>
              <a:t>://</a:t>
            </a:r>
            <a:r>
              <a:rPr lang="en-US" sz="1600" dirty="0" err="1"/>
              <a:t>plot.ly</a:t>
            </a:r>
            <a:r>
              <a:rPr lang="en-US" sz="1600" dirty="0"/>
              <a:t>/~</a:t>
            </a:r>
            <a:r>
              <a:rPr lang="en-US" sz="1600" dirty="0" err="1"/>
              <a:t>botevmg</a:t>
            </a:r>
            <a:r>
              <a:rPr lang="en-US" sz="1600" dirty="0"/>
              <a:t>/5.embed</a:t>
            </a:r>
          </a:p>
        </p:txBody>
      </p:sp>
    </p:spTree>
    <p:extLst>
      <p:ext uri="{BB962C8B-B14F-4D97-AF65-F5344CB8AC3E}">
        <p14:creationId xmlns:p14="http://schemas.microsoft.com/office/powerpoint/2010/main" val="152297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814-F129-A24F-8A9E-FDD34CA722B8}" type="slidenum">
              <a:rPr lang="en-US" smtClean="0"/>
              <a:t>30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65"/>
          <a:stretch/>
        </p:blipFill>
        <p:spPr>
          <a:xfrm>
            <a:off x="936494" y="1179921"/>
            <a:ext cx="1071415" cy="5453260"/>
          </a:xfrm>
        </p:spPr>
      </p:pic>
      <p:cxnSp>
        <p:nvCxnSpPr>
          <p:cNvPr id="8" name="Straight Connector 7"/>
          <p:cNvCxnSpPr/>
          <p:nvPr/>
        </p:nvCxnSpPr>
        <p:spPr>
          <a:xfrm flipH="1">
            <a:off x="1998482" y="933254"/>
            <a:ext cx="9427" cy="578822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76276" y="841249"/>
            <a:ext cx="78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Query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9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814-F129-A24F-8A9E-FDD34CA722B8}" type="slidenum">
              <a:rPr lang="en-US" smtClean="0"/>
              <a:t>31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94" y="1179921"/>
            <a:ext cx="7271012" cy="5453260"/>
          </a:xfrm>
        </p:spPr>
      </p:pic>
      <p:cxnSp>
        <p:nvCxnSpPr>
          <p:cNvPr id="8" name="Straight Connector 7"/>
          <p:cNvCxnSpPr/>
          <p:nvPr/>
        </p:nvCxnSpPr>
        <p:spPr>
          <a:xfrm flipH="1">
            <a:off x="1998482" y="933254"/>
            <a:ext cx="9427" cy="578822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76276" y="841249"/>
            <a:ext cx="78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Query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66045" y="847036"/>
            <a:ext cx="269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Similar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3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814-F129-A24F-8A9E-FDD34CA722B8}" type="slidenum">
              <a:rPr lang="en-US" smtClean="0"/>
              <a:t>32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94" y="1179921"/>
            <a:ext cx="7271012" cy="5453260"/>
          </a:xfrm>
        </p:spPr>
      </p:pic>
      <p:cxnSp>
        <p:nvCxnSpPr>
          <p:cNvPr id="8" name="Straight Connector 7"/>
          <p:cNvCxnSpPr/>
          <p:nvPr/>
        </p:nvCxnSpPr>
        <p:spPr>
          <a:xfrm flipH="1">
            <a:off x="2010977" y="933254"/>
            <a:ext cx="9427" cy="578822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76276" y="841249"/>
            <a:ext cx="78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Query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66045" y="847036"/>
            <a:ext cx="269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Similar Images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45855" y="1306196"/>
            <a:ext cx="955963" cy="961331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69897" y="1306196"/>
            <a:ext cx="955963" cy="961331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92444" y="2387122"/>
            <a:ext cx="955963" cy="961331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45855" y="2387122"/>
            <a:ext cx="955963" cy="961331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69896" y="2387123"/>
            <a:ext cx="955963" cy="961331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39034" y="2387124"/>
            <a:ext cx="955963" cy="961331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045853" y="3448636"/>
            <a:ext cx="955963" cy="961331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092443" y="4529624"/>
            <a:ext cx="955963" cy="961331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045853" y="4529562"/>
            <a:ext cx="955963" cy="961331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92442" y="5604427"/>
            <a:ext cx="955963" cy="961331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7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Summary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landmark recognition with large amount of real-world images</a:t>
            </a:r>
          </a:p>
          <a:p>
            <a:r>
              <a:rPr lang="en-US" sz="2800" dirty="0" smtClean="0"/>
              <a:t>Triplet network for metric learning</a:t>
            </a:r>
          </a:p>
          <a:p>
            <a:r>
              <a:rPr lang="en-US" sz="2800" dirty="0" smtClean="0"/>
              <a:t>Fine-tuning to improve accuracy</a:t>
            </a:r>
          </a:p>
          <a:p>
            <a:endParaRPr lang="en-US" sz="2800" dirty="0" smtClean="0"/>
          </a:p>
          <a:p>
            <a:r>
              <a:rPr lang="en-US" sz="2800" dirty="0" smtClean="0"/>
              <a:t>However</a:t>
            </a:r>
          </a:p>
          <a:p>
            <a:pPr lvl="1"/>
            <a:r>
              <a:rPr lang="en-US" sz="2400" dirty="0" smtClean="0"/>
              <a:t>A subset of images are used =&gt; Better performance with all images?</a:t>
            </a:r>
          </a:p>
          <a:p>
            <a:pPr lvl="1"/>
            <a:r>
              <a:rPr lang="en-US" sz="2400" dirty="0" smtClean="0"/>
              <a:t>Top 1 accuracy 47% =&gt; Modern systems (</a:t>
            </a:r>
            <a:r>
              <a:rPr lang="en-US" sz="2400" dirty="0" err="1" smtClean="0"/>
              <a:t>FaceNet</a:t>
            </a:r>
            <a:r>
              <a:rPr lang="en-US" sz="2400" dirty="0" smtClean="0"/>
              <a:t>) &gt; 95% accuracy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Future</a:t>
            </a:r>
          </a:p>
          <a:p>
            <a:pPr lvl="1"/>
            <a:r>
              <a:rPr lang="en-US" sz="2400" dirty="0" smtClean="0"/>
              <a:t>Pre-process images</a:t>
            </a:r>
          </a:p>
          <a:p>
            <a:pPr lvl="1"/>
            <a:r>
              <a:rPr lang="en-US" sz="2400" dirty="0" smtClean="0"/>
              <a:t>Train specific base network for landmark recognition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814-F129-A24F-8A9E-FDD34CA722B8}" type="slidenum">
              <a:rPr lang="en-US" sz="1000" smtClean="0"/>
              <a:t>33</a:t>
            </a:fld>
            <a:endParaRPr lang="en-US" sz="1000"/>
          </a:p>
        </p:txBody>
      </p:sp>
      <p:sp>
        <p:nvSpPr>
          <p:cNvPr id="5" name="TextBox 4"/>
          <p:cNvSpPr txBox="1"/>
          <p:nvPr/>
        </p:nvSpPr>
        <p:spPr>
          <a:xfrm>
            <a:off x="628650" y="6176964"/>
            <a:ext cx="7326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* Source </a:t>
            </a:r>
            <a:r>
              <a:rPr lang="en-US" dirty="0"/>
              <a:t>code: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JifuZhao</a:t>
            </a:r>
            <a:r>
              <a:rPr lang="en-US" dirty="0"/>
              <a:t>/</a:t>
            </a:r>
            <a:r>
              <a:rPr lang="en-US" dirty="0" err="1"/>
              <a:t>Landmark_Recognition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 anchor="ctr"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Thank you !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814-F129-A24F-8A9E-FDD34CA722B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4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well developed area in computer vision</a:t>
            </a:r>
          </a:p>
          <a:p>
            <a:r>
              <a:rPr lang="en-US" sz="2400" dirty="0" smtClean="0"/>
              <a:t>With deep learning, machine can beat human</a:t>
            </a:r>
          </a:p>
          <a:p>
            <a:endParaRPr lang="en-US" sz="2400" dirty="0" smtClean="0"/>
          </a:p>
          <a:p>
            <a:r>
              <a:rPr lang="en-US" sz="2400" dirty="0" smtClean="0"/>
              <a:t>Large amount of training images </a:t>
            </a:r>
            <a:r>
              <a:rPr lang="en-US" sz="2400" dirty="0" smtClean="0"/>
              <a:t>are</a:t>
            </a:r>
            <a:r>
              <a:rPr lang="en-US" sz="2400" dirty="0" smtClean="0"/>
              <a:t> </a:t>
            </a:r>
            <a:r>
              <a:rPr lang="en-US" sz="2400" dirty="0" smtClean="0"/>
              <a:t>required</a:t>
            </a:r>
          </a:p>
          <a:p>
            <a:r>
              <a:rPr lang="en-US" sz="2400" dirty="0" smtClean="0"/>
              <a:t>Example</a:t>
            </a:r>
          </a:p>
          <a:p>
            <a:pPr lvl="1"/>
            <a:r>
              <a:rPr lang="cs-CZ" sz="2000" dirty="0"/>
              <a:t>CIFAR-10: </a:t>
            </a:r>
            <a:r>
              <a:rPr lang="de-DE" sz="2000" dirty="0"/>
              <a:t>60,000 </a:t>
            </a:r>
            <a:r>
              <a:rPr lang="de-DE" sz="2000" dirty="0" err="1"/>
              <a:t>images</a:t>
            </a:r>
            <a:r>
              <a:rPr lang="de-DE" sz="2000" dirty="0"/>
              <a:t> in 10 </a:t>
            </a:r>
            <a:r>
              <a:rPr lang="de-DE" sz="2000" dirty="0" err="1"/>
              <a:t>classes</a:t>
            </a:r>
            <a:r>
              <a:rPr lang="de-DE" sz="2000" dirty="0" smtClean="0"/>
              <a:t>.</a:t>
            </a:r>
            <a:endParaRPr lang="en-US" sz="2000" dirty="0" smtClean="0"/>
          </a:p>
          <a:p>
            <a:pPr lvl="1"/>
            <a:r>
              <a:rPr lang="en-US" sz="2000" dirty="0" smtClean="0"/>
              <a:t>ImageNet: </a:t>
            </a:r>
            <a:r>
              <a:rPr lang="cs-CZ" sz="2000" dirty="0" smtClean="0"/>
              <a:t>14,197,122 </a:t>
            </a:r>
            <a:r>
              <a:rPr lang="cs-CZ" sz="2000" dirty="0" err="1" smtClean="0"/>
              <a:t>images</a:t>
            </a:r>
            <a:r>
              <a:rPr lang="cs-CZ" sz="2000" dirty="0" smtClean="0"/>
              <a:t> in 1,000 </a:t>
            </a:r>
            <a:r>
              <a:rPr lang="cs-CZ" sz="2000" dirty="0" err="1" smtClean="0"/>
              <a:t>classes</a:t>
            </a:r>
            <a:r>
              <a:rPr lang="cs-CZ" sz="2000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814-F129-A24F-8A9E-FDD34CA722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well developed area in computer vision</a:t>
            </a:r>
          </a:p>
          <a:p>
            <a:r>
              <a:rPr lang="en-US" sz="2400" dirty="0" smtClean="0"/>
              <a:t>With deep learning, machine can beat human</a:t>
            </a:r>
          </a:p>
          <a:p>
            <a:endParaRPr lang="en-US" sz="2400" dirty="0" smtClean="0"/>
          </a:p>
          <a:p>
            <a:r>
              <a:rPr lang="en-US" sz="2400" dirty="0" smtClean="0"/>
              <a:t>Large amount of training images is required</a:t>
            </a:r>
          </a:p>
          <a:p>
            <a:r>
              <a:rPr lang="en-US" sz="2400" dirty="0" smtClean="0"/>
              <a:t>Example</a:t>
            </a:r>
          </a:p>
          <a:p>
            <a:pPr lvl="1"/>
            <a:r>
              <a:rPr lang="cs-CZ" sz="2000" dirty="0"/>
              <a:t>CIFAR-10: </a:t>
            </a:r>
            <a:r>
              <a:rPr lang="de-DE" sz="2000" dirty="0"/>
              <a:t>60,000 </a:t>
            </a:r>
            <a:r>
              <a:rPr lang="de-DE" sz="2000" dirty="0" err="1"/>
              <a:t>images</a:t>
            </a:r>
            <a:r>
              <a:rPr lang="de-DE" sz="2000" dirty="0"/>
              <a:t> in 10 </a:t>
            </a:r>
            <a:r>
              <a:rPr lang="de-DE" sz="2000" dirty="0" err="1"/>
              <a:t>classes</a:t>
            </a:r>
            <a:r>
              <a:rPr lang="de-DE" sz="2000" dirty="0" smtClean="0"/>
              <a:t>.</a:t>
            </a:r>
            <a:endParaRPr lang="en-US" sz="2000" dirty="0" smtClean="0"/>
          </a:p>
          <a:p>
            <a:pPr lvl="1"/>
            <a:r>
              <a:rPr lang="en-US" sz="2000" dirty="0" smtClean="0"/>
              <a:t>ImageNet: </a:t>
            </a:r>
            <a:r>
              <a:rPr lang="cs-CZ" sz="2000" dirty="0" smtClean="0"/>
              <a:t>14,197,122 </a:t>
            </a:r>
            <a:r>
              <a:rPr lang="cs-CZ" sz="2000" dirty="0" err="1" smtClean="0"/>
              <a:t>images</a:t>
            </a:r>
            <a:r>
              <a:rPr lang="cs-CZ" sz="2000" dirty="0" smtClean="0"/>
              <a:t> in 1,000 </a:t>
            </a:r>
            <a:r>
              <a:rPr lang="cs-CZ" sz="2000" dirty="0" err="1" smtClean="0"/>
              <a:t>classes</a:t>
            </a:r>
            <a:r>
              <a:rPr lang="cs-CZ" sz="2000" dirty="0" smtClean="0"/>
              <a:t>.</a:t>
            </a:r>
          </a:p>
          <a:p>
            <a:endParaRPr lang="de-DE" sz="2400" dirty="0" smtClean="0"/>
          </a:p>
          <a:p>
            <a:r>
              <a:rPr lang="de-DE" sz="2400" dirty="0" err="1" smtClean="0"/>
              <a:t>What</a:t>
            </a:r>
            <a:r>
              <a:rPr lang="de-DE" sz="2400" dirty="0" smtClean="0"/>
              <a:t> </a:t>
            </a:r>
            <a:r>
              <a:rPr lang="de-DE" sz="2400" dirty="0" err="1" smtClean="0"/>
              <a:t>if</a:t>
            </a:r>
            <a:r>
              <a:rPr lang="de-DE" sz="2400" dirty="0" smtClean="0"/>
              <a:t> </a:t>
            </a:r>
            <a:r>
              <a:rPr lang="de-DE" sz="2400" dirty="0" smtClean="0"/>
              <a:t>limited </a:t>
            </a:r>
            <a:r>
              <a:rPr lang="de-DE" sz="2400" dirty="0" err="1" smtClean="0"/>
              <a:t>amount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images</a:t>
            </a:r>
            <a:r>
              <a:rPr lang="de-DE" sz="2400" dirty="0" smtClean="0"/>
              <a:t> </a:t>
            </a:r>
            <a:r>
              <a:rPr lang="de-DE" sz="2400" dirty="0" err="1" smtClean="0"/>
              <a:t>are</a:t>
            </a:r>
            <a:r>
              <a:rPr lang="de-DE" sz="2400" dirty="0" smtClean="0"/>
              <a:t> </a:t>
            </a:r>
            <a:r>
              <a:rPr lang="de-DE" sz="2400" dirty="0" err="1" smtClean="0"/>
              <a:t>available</a:t>
            </a:r>
            <a:r>
              <a:rPr lang="de-DE" sz="2400" dirty="0" smtClean="0"/>
              <a:t>?</a:t>
            </a:r>
          </a:p>
          <a:p>
            <a:pPr lvl="1"/>
            <a:r>
              <a:rPr lang="de-DE" sz="2000" dirty="0" err="1" smtClean="0"/>
              <a:t>One-Shot</a:t>
            </a:r>
            <a:r>
              <a:rPr lang="de-DE" sz="2000" dirty="0" smtClean="0"/>
              <a:t> Learning</a:t>
            </a:r>
            <a:endParaRPr lang="cs-CZ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814-F129-A24F-8A9E-FDD34CA722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One-Shot Learning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814-F129-A24F-8A9E-FDD34CA722B8}" type="slidenum">
              <a:rPr lang="en-US" smtClean="0"/>
              <a:t>6</a:t>
            </a:fld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28650" y="969265"/>
            <a:ext cx="7886700" cy="5207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One-shot </a:t>
            </a:r>
            <a:r>
              <a:rPr lang="en-US" sz="2400" b="1" dirty="0" smtClean="0"/>
              <a:t>learning</a:t>
            </a:r>
            <a:endParaRPr lang="en-US" sz="2400" dirty="0"/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n </a:t>
            </a:r>
            <a:r>
              <a:rPr lang="en-US" sz="2000" dirty="0"/>
              <a:t>object categorization problem in computer vision. Whereas most machine learning based object categorization algorithms require training on hundreds or thousands of images and very large datasets, one-shot learning aims to learn information about object categories from one, or only a few, training images</a:t>
            </a:r>
            <a:r>
              <a:rPr lang="en-US" sz="2000" dirty="0" smtClean="0"/>
              <a:t>.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Characteristics:</a:t>
            </a:r>
          </a:p>
          <a:p>
            <a:pPr lvl="1"/>
            <a:r>
              <a:rPr lang="en-US" sz="2000" dirty="0" smtClean="0"/>
              <a:t>A few training images for each class</a:t>
            </a:r>
          </a:p>
          <a:p>
            <a:pPr lvl="1"/>
            <a:r>
              <a:rPr lang="en-US" sz="2000" dirty="0" smtClean="0"/>
              <a:t>Potentially large amount of classes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2" b="4649"/>
          <a:stretch/>
        </p:blipFill>
        <p:spPr>
          <a:xfrm>
            <a:off x="4077327" y="3529584"/>
            <a:ext cx="4438023" cy="297071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2" t="7213" r="7763"/>
          <a:stretch/>
        </p:blipFill>
        <p:spPr>
          <a:xfrm>
            <a:off x="438912" y="3838122"/>
            <a:ext cx="3638415" cy="265774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One-Shot Learning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814-F129-A24F-8A9E-FDD34CA722B8}" type="slidenum">
              <a:rPr lang="en-US" smtClean="0"/>
              <a:t>7</a:t>
            </a:fld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28650" y="969265"/>
            <a:ext cx="7886700" cy="5207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Characteristics:</a:t>
            </a:r>
          </a:p>
          <a:p>
            <a:pPr lvl="1"/>
            <a:r>
              <a:rPr lang="en-US" sz="2000" dirty="0" smtClean="0"/>
              <a:t>A few </a:t>
            </a:r>
            <a:r>
              <a:rPr lang="en-US" sz="2000" dirty="0"/>
              <a:t>training images for each class</a:t>
            </a:r>
          </a:p>
          <a:p>
            <a:pPr lvl="1"/>
            <a:r>
              <a:rPr lang="en-US" sz="2000" dirty="0"/>
              <a:t>Potentially large amount of classes</a:t>
            </a:r>
          </a:p>
          <a:p>
            <a:r>
              <a:rPr lang="en-US" sz="2400" dirty="0" smtClean="0"/>
              <a:t>Applications</a:t>
            </a:r>
          </a:p>
          <a:p>
            <a:pPr lvl="1"/>
            <a:r>
              <a:rPr lang="en-US" sz="2000" dirty="0" smtClean="0"/>
              <a:t>Face/Item Verification</a:t>
            </a:r>
          </a:p>
          <a:p>
            <a:pPr lvl="1"/>
            <a:r>
              <a:rPr lang="en-US" sz="2000" dirty="0" smtClean="0"/>
              <a:t>Street-to-Shop</a:t>
            </a: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2492" t="8755" r="23325" b="18711"/>
          <a:stretch/>
        </p:blipFill>
        <p:spPr>
          <a:xfrm>
            <a:off x="5086350" y="1128643"/>
            <a:ext cx="3429000" cy="217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4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Landmark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814-F129-A24F-8A9E-FDD34CA722B8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969265"/>
            <a:ext cx="7886700" cy="5207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Given a photo, can we recognize the correct landmarks it contains? </a:t>
            </a:r>
          </a:p>
        </p:txBody>
      </p:sp>
    </p:spTree>
    <p:extLst>
      <p:ext uri="{BB962C8B-B14F-4D97-AF65-F5344CB8AC3E}">
        <p14:creationId xmlns:p14="http://schemas.microsoft.com/office/powerpoint/2010/main" val="209064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Landmark Recognition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463" y="1574158"/>
            <a:ext cx="6137074" cy="460280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814-F129-A24F-8A9E-FDD34CA722B8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969265"/>
            <a:ext cx="7886700" cy="5207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Given a photo, can we recognize the correct landmarks it contains? </a:t>
            </a:r>
          </a:p>
        </p:txBody>
      </p:sp>
    </p:spTree>
    <p:extLst>
      <p:ext uri="{BB962C8B-B14F-4D97-AF65-F5344CB8AC3E}">
        <p14:creationId xmlns:p14="http://schemas.microsoft.com/office/powerpoint/2010/main" val="59638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8B912F2-40E4-AB44-9FAA-19FD2B3B6E92}" vid="{6B07A6FA-D1DD-4B41-8D20-86DE3CA488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UIUC169_2</Template>
  <TotalTime>288</TotalTime>
  <Words>998</Words>
  <Application>Microsoft Macintosh PowerPoint</Application>
  <PresentationFormat>On-screen Show (4:3)</PresentationFormat>
  <Paragraphs>274</Paragraphs>
  <Slides>34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Calibri</vt:lpstr>
      <vt:lpstr>Calibri Light</vt:lpstr>
      <vt:lpstr>Cambria Math</vt:lpstr>
      <vt:lpstr>Mangal</vt:lpstr>
      <vt:lpstr>Arial</vt:lpstr>
      <vt:lpstr>Office Theme</vt:lpstr>
      <vt:lpstr>Large Scale Landmark Recognition via Triplet Network</vt:lpstr>
      <vt:lpstr>Object Recognition</vt:lpstr>
      <vt:lpstr>Object Recognition</vt:lpstr>
      <vt:lpstr>Object Recognition</vt:lpstr>
      <vt:lpstr>Object Recognition</vt:lpstr>
      <vt:lpstr>One-Shot Learning</vt:lpstr>
      <vt:lpstr>One-Shot Learning</vt:lpstr>
      <vt:lpstr>Landmark Recognition</vt:lpstr>
      <vt:lpstr>Landmark Recognition</vt:lpstr>
      <vt:lpstr>Data</vt:lpstr>
      <vt:lpstr>Data</vt:lpstr>
      <vt:lpstr>Data</vt:lpstr>
      <vt:lpstr>Data</vt:lpstr>
      <vt:lpstr>Methodology</vt:lpstr>
      <vt:lpstr>Methodology</vt:lpstr>
      <vt:lpstr>Methodology</vt:lpstr>
      <vt:lpstr>Methodology</vt:lpstr>
      <vt:lpstr>Methodology</vt:lpstr>
      <vt:lpstr>Goal</vt:lpstr>
      <vt:lpstr>Goal</vt:lpstr>
      <vt:lpstr>Triplet Loss</vt:lpstr>
      <vt:lpstr>Triplet Loss</vt:lpstr>
      <vt:lpstr>Triplet Network</vt:lpstr>
      <vt:lpstr>Training</vt:lpstr>
      <vt:lpstr>Training</vt:lpstr>
      <vt:lpstr>Prediction</vt:lpstr>
      <vt:lpstr>Results</vt:lpstr>
      <vt:lpstr>Results</vt:lpstr>
      <vt:lpstr>Results</vt:lpstr>
      <vt:lpstr>Results</vt:lpstr>
      <vt:lpstr>Results</vt:lpstr>
      <vt:lpstr>Results</vt:lpstr>
      <vt:lpstr>Summary</vt:lpstr>
      <vt:lpstr>Questions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Jifu Zhao</dc:creator>
  <cp:lastModifiedBy>Jifu Zhao</cp:lastModifiedBy>
  <cp:revision>60</cp:revision>
  <dcterms:created xsi:type="dcterms:W3CDTF">2018-04-02T19:28:20Z</dcterms:created>
  <dcterms:modified xsi:type="dcterms:W3CDTF">2018-04-22T19:03:00Z</dcterms:modified>
</cp:coreProperties>
</file>