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9" r:id="rId3"/>
    <p:sldId id="290" r:id="rId4"/>
    <p:sldId id="299" r:id="rId5"/>
    <p:sldId id="300" r:id="rId6"/>
    <p:sldId id="301" r:id="rId7"/>
    <p:sldId id="303" r:id="rId8"/>
    <p:sldId id="304" r:id="rId9"/>
    <p:sldId id="298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303"/>
    <a:srgbClr val="F671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9409" autoAdjust="0"/>
  </p:normalViewPr>
  <p:slideViewPr>
    <p:cSldViewPr snapToGrid="0">
      <p:cViewPr varScale="1">
        <p:scale>
          <a:sx n="104" d="100"/>
          <a:sy n="104" d="100"/>
        </p:scale>
        <p:origin x="9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8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9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3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4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4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5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1~4: x, y, width</a:t>
            </a:r>
            <a:r>
              <a:rPr lang="en-US" altLang="ko-KR" baseline="0"/>
              <a:t>, height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1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AnatomyNet</a:t>
            </a: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for Fast and Fully Automated</a:t>
            </a:r>
            <a:b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Whole-volume Segmentation of Head and Neck Anatomy</a:t>
            </a:r>
            <a:r>
              <a:rPr lang="en-US" altLang="ko-KR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RTOS Lab.</a:t>
            </a:r>
            <a: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Atlas-based method.</a:t>
            </a:r>
          </a:p>
          <a:p>
            <a:pPr lvl="2">
              <a:lnSpc>
                <a:spcPct val="150000"/>
              </a:lnSpc>
            </a:pP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정교한 아틀라스 생성이 필요하고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환자 간의 해부학적 변화를 설명할 수 없음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Atlas-free 3D convolutional deep learning framework.</a:t>
            </a:r>
          </a:p>
          <a:p>
            <a:pPr lvl="2">
              <a:lnSpc>
                <a:spcPct val="150000"/>
              </a:lnSpc>
            </a:pP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빠르게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and Neck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anatomy segmentation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자동적으로 수행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9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AnatomyNet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Challenges</a:t>
            </a:r>
          </a:p>
          <a:p>
            <a:pPr lvl="1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small anatomies.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inconsistent data annotations.</a:t>
            </a:r>
          </a:p>
          <a:p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Squeeze-and-excitation(SE) residual block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기반으로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model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확장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loss function = Dice score + focal loss.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annotation problem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masking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과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weighted loss function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사용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6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9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AnatomyNet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Cont. 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 of 3D U-Net</a:t>
            </a:r>
          </a:p>
          <a:p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U-Net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작은 물체의 정보 손실을 가져 올 수 있다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Down-sampling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사용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3665"/>
            <a:ext cx="5247409" cy="30388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86790" y="3173664"/>
            <a:ext cx="959865" cy="1428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E4BFB45-DC53-469B-8248-E5BEE60ED14F}"/>
              </a:ext>
            </a:extLst>
          </p:cNvPr>
          <p:cNvSpPr/>
          <p:nvPr/>
        </p:nvSpPr>
        <p:spPr>
          <a:xfrm>
            <a:off x="8054502" y="3173663"/>
            <a:ext cx="1044136" cy="1428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5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9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AnatomyNet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Cont. 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Squeeze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Excite ( SE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 Cont. )</a:t>
            </a:r>
          </a:p>
          <a:p>
            <a:pPr lvl="1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Squeeze: Global Information Embedding</a:t>
            </a:r>
          </a:p>
          <a:p>
            <a:pPr lvl="2"/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채널들의 중요한 정보만 추출하는 과정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(GAP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 W, C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크기의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b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 x 1 x C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크기로 변환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42B920C-D953-4997-A61F-B6EB1CAE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15" y="4078410"/>
            <a:ext cx="6239394" cy="21341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6C9D6A1-2669-4987-88D0-2B6E555EA546}"/>
              </a:ext>
            </a:extLst>
          </p:cNvPr>
          <p:cNvSpPr/>
          <p:nvPr/>
        </p:nvSpPr>
        <p:spPr>
          <a:xfrm>
            <a:off x="6668655" y="4068785"/>
            <a:ext cx="1893454" cy="2055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48D1440-15B0-439F-B411-FEC2DC0CF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619" y="2746861"/>
            <a:ext cx="3429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8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9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AnatomyNet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Cont.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Squeeze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Excite ( SE</a:t>
                </a:r>
                <a:r>
                  <a:rPr lang="ko-KR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 Cont. )</a:t>
                </a:r>
              </a:p>
              <a:p>
                <a:pPr lvl="1"/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Excitation: Adaptive Recalibration</a:t>
                </a:r>
              </a:p>
              <a:p>
                <a:pPr lvl="2"/>
                <a:r>
                  <a:rPr lang="ko-KR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채널간 의존성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(channel-wise dependencies)</a:t>
                </a:r>
                <a:r>
                  <a:rPr lang="ko-KR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계산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/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l-GR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</a:t>
                </a:r>
                <a:b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l-GR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Sigmoid function</a:t>
                </a:r>
                <a:b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Fully connected layer</a:t>
                </a:r>
                <a:b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: Feature map</a:t>
                </a:r>
                <a:b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: reduction ratio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  <a:blipFill rotWithShape="0">
                <a:blip r:embed="rId3"/>
                <a:stretch>
                  <a:fillRect l="-1043" t="-2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A931234-022E-4908-9FAB-F0B8DE79B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45" y="1957750"/>
            <a:ext cx="3013364" cy="2215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8A744C7-F0EB-496A-8AC9-5858484E2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844" y="2903680"/>
            <a:ext cx="2714625" cy="32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42B920C-D953-4997-A61F-B6EB1CAE5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060" y="4349247"/>
            <a:ext cx="5148349" cy="17609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6C9D6A1-2669-4987-88D0-2B6E555EA546}"/>
              </a:ext>
            </a:extLst>
          </p:cNvPr>
          <p:cNvSpPr/>
          <p:nvPr/>
        </p:nvSpPr>
        <p:spPr>
          <a:xfrm>
            <a:off x="9013631" y="4321909"/>
            <a:ext cx="2329778" cy="1788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9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AnatomyNet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Cont. 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Squeeze &amp; Excite ( SE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Residual Block ( Cont. )</a:t>
            </a:r>
          </a:p>
          <a:p>
            <a:pPr lvl="1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image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feature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들을 추출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4B02B6D-D599-4257-9BA8-A2DA89A16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62" y="2490050"/>
            <a:ext cx="5181600" cy="2847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5B36EDE-7397-4C1A-8787-967290CA0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657" y="2840649"/>
            <a:ext cx="4452752" cy="25786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16EA318-DCB7-4367-8C49-BD4F45B93E54}"/>
              </a:ext>
            </a:extLst>
          </p:cNvPr>
          <p:cNvSpPr/>
          <p:nvPr/>
        </p:nvSpPr>
        <p:spPr>
          <a:xfrm>
            <a:off x="9886208" y="3195587"/>
            <a:ext cx="1202095" cy="473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7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9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AnatomyNet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Cont.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𝑫𝒊𝒄𝒆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𝑭𝒐𝒄𝒂𝒍</m:t>
                        </m:r>
                      </m:sub>
                    </m:sSub>
                  </m:oMath>
                </a14:m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𝑫𝒊𝒄𝒆</m:t>
                        </m:r>
                      </m:sub>
                    </m:sSub>
                  </m:oMath>
                </a14:m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Learns the class distribution alleviating the imbalanced voxel problem.</a:t>
                </a:r>
              </a:p>
              <a:p>
                <a:pPr lvl="2"/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𝑭𝒐𝒄𝒂𝒍</m:t>
                        </m:r>
                      </m:sub>
                    </m:sSub>
                  </m:oMath>
                </a14:m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poorly classified voxels better.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809" y="1438669"/>
                <a:ext cx="10515600" cy="4375788"/>
              </a:xfrm>
              <a:blipFill rotWithShape="0">
                <a:blip r:embed="rId3"/>
                <a:stretch>
                  <a:fillRect l="-1043" t="-2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8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Loss Function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focal loss + </a:t>
            </a:r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dice score.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 residual block.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156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250</Words>
  <Application>Microsoft Office PowerPoint</Application>
  <PresentationFormat>와이드스크린</PresentationFormat>
  <Paragraphs>66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Times New Roman</vt:lpstr>
      <vt:lpstr>Wingdings</vt:lpstr>
      <vt:lpstr>Office 테마</vt:lpstr>
      <vt:lpstr>AnatomyNet: Deep Learning for Fast and Fully Automated Whole-volume Segmentation of Head and Neck Anatomy  RTOS Lab.  Sang-hyun Kim</vt:lpstr>
      <vt:lpstr>Introduction</vt:lpstr>
      <vt:lpstr>AnatomyNet</vt:lpstr>
      <vt:lpstr>AnatomyNet ( Cont. )</vt:lpstr>
      <vt:lpstr>AnatomyNet ( Cont. )</vt:lpstr>
      <vt:lpstr>AnatomyNet ( Cont. )</vt:lpstr>
      <vt:lpstr>AnatomyNet ( Cont. )</vt:lpstr>
      <vt:lpstr>AnatomyNet ( Cont. 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455</cp:revision>
  <cp:lastPrinted>2019-07-18T04:53:18Z</cp:lastPrinted>
  <dcterms:created xsi:type="dcterms:W3CDTF">2016-06-28T09:32:35Z</dcterms:created>
  <dcterms:modified xsi:type="dcterms:W3CDTF">2020-11-18T06:07:13Z</dcterms:modified>
</cp:coreProperties>
</file>