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394" r:id="rId3"/>
    <p:sldId id="417" r:id="rId4"/>
    <p:sldId id="372" r:id="rId5"/>
    <p:sldId id="397" r:id="rId6"/>
    <p:sldId id="398" r:id="rId7"/>
    <p:sldId id="400" r:id="rId8"/>
    <p:sldId id="401" r:id="rId9"/>
    <p:sldId id="402" r:id="rId10"/>
    <p:sldId id="403" r:id="rId11"/>
    <p:sldId id="41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369" r:id="rId21"/>
    <p:sldId id="412" r:id="rId22"/>
    <p:sldId id="415" r:id="rId23"/>
    <p:sldId id="416" r:id="rId24"/>
    <p:sldId id="366" r:id="rId25"/>
    <p:sldId id="355" r:id="rId2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h" initials="j" lastIdx="1" clrIdx="0">
    <p:extLst>
      <p:ext uri="{19B8F6BF-5375-455C-9EA6-DF929625EA0E}">
        <p15:presenceInfo xmlns:p15="http://schemas.microsoft.com/office/powerpoint/2012/main" userId="jm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FFFFFF"/>
    <a:srgbClr val="D76303"/>
    <a:srgbClr val="F67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11" autoAdjust="0"/>
    <p:restoredTop sz="90668" autoAdjust="0"/>
  </p:normalViewPr>
  <p:slideViewPr>
    <p:cSldViewPr snapToGrid="0">
      <p:cViewPr varScale="1">
        <p:scale>
          <a:sx n="103" d="100"/>
          <a:sy n="103" d="100"/>
        </p:scale>
        <p:origin x="148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5FF2B-BB8B-4DD9-B2DE-E33269993E58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E6EA-C732-4FF3-9AF0-ACD0C44E5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8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18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97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64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056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452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951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76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203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81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91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0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47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160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05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589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952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939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04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8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64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710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04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541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338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8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9B4F-6D7A-4BCE-9E67-83980836FB01}" type="datetime1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0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5086-7B61-4A57-B8E6-9E75A212A06E}" type="datetime1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7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6FDD-8D3E-4BB5-A4D5-5435AFFF3634}" type="datetime1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3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7DB1-5122-4250-8B10-4A8110F1B380}" type="datetime1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8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F3A6-02CD-4D9F-8EEB-4A855F13F406}" type="datetime1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8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9448-6BF7-442A-A29F-B2217202F214}" type="datetime1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7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98E8-A33B-45EA-A3C8-2A5A3B10D3B1}" type="datetime1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D77B-7532-420D-999B-F28D402BF939}" type="datetime1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6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CE11-D7CF-4529-8FB7-3CAED4FF1D66}" type="datetime1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5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0D82-4D68-4E0C-8A72-445536023CDF}" type="datetime1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2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7015-E3A3-473F-9D97-B658E9620353}" type="datetime1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4D47-A40C-4630-8ED0-FBBF37B0FAA2}" type="datetime1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EDA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0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9539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br>
              <a:rPr lang="en-US" altLang="ko-KR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br>
              <a:rPr lang="en-US" altLang="ko-KR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ko-KR" sz="5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ko-KR" sz="5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ko-KR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Laboratory: BAPOR LAB.</a:t>
            </a:r>
            <a:b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ko-K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2021.09.17</a:t>
            </a:r>
            <a:b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지원자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김상현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4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(</a:t>
            </a:r>
            <a:r>
              <a:rPr lang="ko-KR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마스크 착용 상태 분류</a:t>
            </a:r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EDA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결론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데이터의 불균형이 상당히 심함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노년층의 데이터가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6~7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배 적다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Mask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제대로 착용했을 때의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data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배 이상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Focal Loss </a:t>
            </a:r>
            <a:r>
              <a:rPr lang="ko-KR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적용 가능성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??</a:t>
            </a:r>
            <a:r>
              <a:rPr lang="ko-KR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&amp; Variable </a:t>
            </a:r>
            <a:r>
              <a:rPr lang="ko-KR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별 학습한 후 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output</a:t>
            </a:r>
            <a:r>
              <a:rPr lang="ko-KR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을 조합해 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class </a:t>
            </a:r>
            <a:r>
              <a:rPr lang="ko-KR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예측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모델이 좀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robust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해야 한다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 data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새로운 마스크 패턴이 존재하므로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마스크 패턴과 무관하게 학습 진행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noise </a:t>
            </a:r>
            <a:r>
              <a:rPr lang="ko-KR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추가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나이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성별을 구분하기 힘들다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얼굴을 다 가렸는데 나이를 맞춘다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???</a:t>
            </a:r>
            <a:b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눈가 주름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??</a:t>
            </a:r>
            <a:b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머리 길이에 따른 성별 구분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b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성별을 구분할 수 있는 기준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97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(</a:t>
            </a:r>
            <a:r>
              <a:rPr lang="ko-KR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마스크 착용 상태 분류</a:t>
            </a:r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EDA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결론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데이터의 불균형이 상당히 심함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노년층의 데이터가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6~7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배 적다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Mask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제대로 착용했을 때의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data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배 이상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Focal Loss </a:t>
            </a:r>
            <a:r>
              <a:rPr lang="ko-KR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적용 가능성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??</a:t>
            </a:r>
            <a:r>
              <a:rPr lang="ko-KR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&amp; Variable </a:t>
            </a:r>
            <a:r>
              <a:rPr lang="ko-KR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별 학습한 후 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output</a:t>
            </a:r>
            <a:r>
              <a:rPr lang="ko-KR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을 조합해 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class </a:t>
            </a:r>
            <a:r>
              <a:rPr lang="ko-KR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예측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??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Solution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Loss : Focal Loss * 0.4 + F1 * 0.6 (F1 score</a:t>
            </a:r>
            <a:r>
              <a:rPr lang="ko-KR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해당 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competition</a:t>
            </a:r>
            <a:r>
              <a:rPr lang="ko-KR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metric)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Data Imbalance: </a:t>
            </a:r>
            <a:r>
              <a:rPr lang="en-US" altLang="ko-K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CutMix</a:t>
            </a:r>
            <a:endParaRPr lang="en-US" altLang="ko-KR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524190" y="4232188"/>
            <a:ext cx="1453706" cy="1870901"/>
            <a:chOff x="2740342" y="4090987"/>
            <a:chExt cx="1047750" cy="134302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4217" y="4090987"/>
              <a:ext cx="523875" cy="134302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0342" y="4100512"/>
              <a:ext cx="523875" cy="133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602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</a:t>
            </a:r>
            <a:r>
              <a:rPr lang="ko-KR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온라인 상점 고객 구매 예측</a:t>
            </a:r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Goal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온라인 거래 고객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log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데이터를 이용하여 고객들의 미래 소비를 예측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2011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년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12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월의 고객 구매액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300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 여부를 예측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Dataset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049" y="2801878"/>
            <a:ext cx="7861173" cy="267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96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</a:t>
            </a:r>
            <a:r>
              <a:rPr lang="ko-KR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온라인 상점 고객 구매 예측</a:t>
            </a:r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Dataset (cont.)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고객에 대한 정보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고객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id /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고객 거주 국가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상품 정보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상품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id /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상품 설명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상품 가격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거래 정보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주문 일자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상품 수량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Data column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62" y="2944585"/>
            <a:ext cx="3876675" cy="2362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975" y="3734170"/>
            <a:ext cx="76866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5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</a:t>
            </a:r>
            <a:r>
              <a:rPr lang="ko-KR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온라인 상점 고객 구매 예측</a:t>
            </a:r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Dataset (cont.)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Unique Customer id: 5914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명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Customer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당 로그 수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개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~ 12714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개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제공된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training dataset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는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2009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년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12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월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~ 2011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년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11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월까지이고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test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data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는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2011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년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12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월의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target label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로 이루어져있음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요약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5914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명의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2009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년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12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월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~ 2011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년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11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월 데이터를 이용하여 각 고객들의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2011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년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12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월의 총 구매액이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300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을</a:t>
            </a:r>
            <a:b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넘을 지의 확률 값을 예측하는 이진분류 문제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287" y="2924544"/>
            <a:ext cx="16478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01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</a:t>
            </a:r>
            <a:r>
              <a:rPr lang="ko-KR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온라인 상점 고객 구매 예측</a:t>
            </a:r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문제 해결 과정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과정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새로운 실험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결과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왜 잘될까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 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가설 설정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검증을 위한 정보 탐색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반복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적용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기록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과정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새로운 실험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결과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왜 안될까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 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가설 설정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검증을 위한 정보 탐색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반복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기록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535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</a:t>
            </a:r>
            <a:r>
              <a:rPr lang="ko-KR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온라인 상점 고객 구매 예측</a:t>
            </a:r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번 째 실험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시작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1. 11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년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10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월까지의 데이터로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11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월을 예측하는 훈련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2. 11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년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11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월까지의 데이터로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12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월을 최종 예측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예상 외의 결과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LB AUC 0.81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왜 잘될까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12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월에 연관이 없는 고객 별 정보 통계들로도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LB AUC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높다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.(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왜 그럴까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 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가설 설정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12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월에 구매액이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300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넘는 사람들도 결국 평소에 많이 사는 사람이지 않을까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정보 탐색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마케팅 관점에서 이러한 상황을 설명한 이론이 있을까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탐색 결과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파레토의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법칙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‘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전체 결과의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80%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전체 원인의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20%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에서 일어나는 현상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＇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650" y="4499121"/>
            <a:ext cx="2891971" cy="185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88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</a:t>
            </a:r>
            <a:r>
              <a:rPr lang="ko-KR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온라인 상점 고객 구매 예측</a:t>
            </a:r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12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월에 연관이 없는 고객 별 정보 통계들로도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LB AUC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높다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.(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왜 그럴까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 ) (Cont.)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검증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‘</a:t>
            </a:r>
            <a:r>
              <a:rPr lang="ko-KR" alt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코호트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분석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＇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으로 우리가 분석해야 할 상점도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‘</a:t>
            </a:r>
            <a:r>
              <a:rPr lang="ko-KR" alt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파레토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법칙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’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일어나는지 확인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고객별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고객 </a:t>
            </a:r>
            <a:r>
              <a:rPr lang="ko-KR" alt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이탈률이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달 마다 비슷하고 높음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상점에 유입되는 사람의 수가 감소 추세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28" y="1755731"/>
            <a:ext cx="5625993" cy="43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42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</a:t>
            </a:r>
            <a:r>
              <a:rPr lang="ko-KR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온라인 상점 고객 구매 예측</a:t>
            </a:r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12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월에 연관이 없는 고객 별 정보 통계들로도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LB AUC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높다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.(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왜 그럴까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 ) (Cont.)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검증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‘</a:t>
            </a:r>
            <a:r>
              <a:rPr lang="ko-KR" alt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코호트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분석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＇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으로 우리가 분석해야 할 상점도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‘</a:t>
            </a:r>
            <a:r>
              <a:rPr lang="ko-KR" alt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파레토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법칙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’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일어나는지 확인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총 구매액 별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고객 </a:t>
            </a:r>
            <a:r>
              <a:rPr lang="ko-KR" alt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이탈률이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높고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유입이 감소 추세임에도</a:t>
            </a:r>
            <a:b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지속적으로 이용하는 사람들은 돈을 더 사용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평균 구매액은 모두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300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을 초과</a:t>
            </a:r>
            <a:b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고객 별 구매액의 양극화가 심하다</a:t>
            </a:r>
            <a:b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‘</a:t>
            </a:r>
            <a:r>
              <a:rPr lang="ko-KR" alt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파레토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법칙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’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적용 되고 있다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응용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다른 마케팅 이론도 적용 할 수 있지 않을까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404" y="1628225"/>
            <a:ext cx="5850391" cy="47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07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</a:t>
            </a:r>
            <a:r>
              <a:rPr lang="ko-KR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온라인 상점 고객 구매 예측</a:t>
            </a:r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Feature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추출 전략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문제 재정의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‘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다른 달에도 구매액이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300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초과하는 사람을 찾기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’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로 변경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마케팅 이론을 적용하여 얻은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Feature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사용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우량 고객 찾기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마케팅 이론만으로는 부족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부족한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feature 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추가 추출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사용한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Feature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마케팅 이론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(RFM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분석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고객 생애 가치 분석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최근성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Recency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),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행동 빈도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(Frequency),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구매 금액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(Monetary)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중심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부가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Custom Feature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고객의 총 구매액을 기준 일까지로 나눈 값과 활동 기간으로 나눈 값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고객 별 유입 시기를 기준으로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category (cohort)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고객의 모든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total, price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‘max’, ‘min’, ‘sum’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계산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그 외의 다른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Feature.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총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24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개의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feature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38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ko-KR" alt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EDA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란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NAVER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Boostcamp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AI tech (Competition)</a:t>
            </a:r>
          </a:p>
          <a:p>
            <a:pPr lvl="1"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Classification (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마스크 착용 상태 분류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Machine Learning (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온라인 상점 고객 구매 예측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Object Detection / Segmentation / Model Compression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Q&amp;A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637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/ Segmentation / Compression</a:t>
            </a:r>
            <a:br>
              <a:rPr lang="en-US" altLang="ko-KR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재활용 품목 분류를 위한 </a:t>
            </a:r>
            <a:r>
              <a:rPr lang="en-US" altLang="ko-KR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/ Segmentation / Classification)</a:t>
            </a:r>
            <a:endParaRPr lang="ko-KR" alt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Goal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쓰레기가 찍힌 사진에서 쓰레기를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Detection / Segmentation / Classification(Compression)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Dataset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811" y="2605087"/>
            <a:ext cx="78676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13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/ Segmentation / Compression</a:t>
            </a:r>
            <a:br>
              <a:rPr lang="en-US" altLang="ko-KR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재활용 품목 분류를 위한 </a:t>
            </a:r>
            <a:r>
              <a:rPr lang="en-US" altLang="ko-KR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/ Segmentation / Classification)</a:t>
            </a:r>
            <a:endParaRPr lang="ko-KR" alt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EDA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1.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한 개의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Image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안에는 얼마나 많은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object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있을까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박스가 여러 개 겹쳐있는 것도 모두 구분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비닐 안에 들어있는 것도 모두 구분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어떻게 해결해야 할까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408" y="2505100"/>
            <a:ext cx="3697990" cy="36158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83" y="3695534"/>
            <a:ext cx="3258293" cy="16109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164" y="3731872"/>
            <a:ext cx="3221955" cy="15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76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/ Segmentation / Compression</a:t>
            </a:r>
            <a:br>
              <a:rPr lang="en-US" altLang="ko-KR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재활용 품목 분류를 위한 </a:t>
            </a:r>
            <a:r>
              <a:rPr lang="en-US" altLang="ko-KR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/ Segmentation / Classification)</a:t>
            </a:r>
            <a:endParaRPr lang="ko-KR" alt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EDA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 Data Imbalance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는 없는가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Solution (Segmentation) –Copy blob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224" y="4064038"/>
            <a:ext cx="4913376" cy="2039051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330106"/>
              </p:ext>
            </p:extLst>
          </p:nvPr>
        </p:nvGraphicFramePr>
        <p:xfrm>
          <a:off x="1008681" y="2031270"/>
          <a:ext cx="10169910" cy="111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9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9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9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582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Battery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Clothing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Glass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Metal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Paper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Paperpack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Plastic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Plasticbag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Styrofoam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566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1464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2533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3617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14939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3159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8218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15102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3380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952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/ Segmentation / Compression</a:t>
            </a:r>
            <a:br>
              <a:rPr lang="en-US" altLang="ko-KR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재활용 품목 분류를 위한 </a:t>
            </a:r>
            <a:r>
              <a:rPr lang="en-US" altLang="ko-KR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/ Segmentation / Classification)</a:t>
            </a:r>
            <a:endParaRPr lang="ko-KR" alt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EDA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 Data Imbalance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는 없는가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Solution (Detection) –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InstaBosst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008681" y="2031270"/>
          <a:ext cx="10169910" cy="111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9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9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9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582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Battery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Clothing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Glass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Metal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Paper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Paperpack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Plastic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Plasticbag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Styrofoam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566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1464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2533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3617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14939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3159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8218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15102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3380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298" y="4021391"/>
            <a:ext cx="46386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77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9000" y="778614"/>
            <a:ext cx="10515600" cy="5375275"/>
          </a:xfrm>
        </p:spPr>
        <p:txBody>
          <a:bodyPr/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287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9000" y="778614"/>
            <a:ext cx="10515600" cy="5375275"/>
          </a:xfrm>
        </p:spPr>
        <p:txBody>
          <a:bodyPr/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7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(Exploratory Data Analysis)</a:t>
            </a:r>
            <a:endParaRPr lang="ko-KR" alt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EDA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정의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데이터를 탐색하고 가설을 세우며 증명하는 과정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목표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다양한 시각을 통해 데이터를 이해하고 특징을 찾아내는 과정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데이터의 특징과 문제들을 직관적으로 이해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과정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1.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Data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대한 가설 혹은 의문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시각화 혹은 통계량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모델링을 통한 가설 검정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3.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위의 결론을 통해 다시 새로운 가설 혹은 문제 해결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1~3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반복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데이터마다 도메인이 상이하고 해결하고자 하는 문제가 달라 일반화가 어렵기 때문에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b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정해진 답이 없음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15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(</a:t>
            </a:r>
            <a:r>
              <a:rPr lang="ko-KR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마스크 착용 상태 분류</a:t>
            </a:r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Goal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카메라로 비춰진 사람 얼굴 이미지 만으로 마스크를 쓰고 있는지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쓰지 않았는지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정확히 쓴 것인지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b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그리고 얼굴 이미지 만으로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나이를 분류 하는 대회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Dataset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전체 사람 명 수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4500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명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한 사람당 사진의 개수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7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장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마스크 착용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장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이상하게 착용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장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b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                 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미착용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장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이미지 크기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(384(W), 512(H))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421" y="2394806"/>
            <a:ext cx="4020779" cy="370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1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(</a:t>
            </a:r>
            <a:r>
              <a:rPr lang="ko-KR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마스크 착용 상태 분류</a:t>
            </a:r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EDA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1. Data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살펴보기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데이터는 어떻게 생겼을까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023" y="2319528"/>
            <a:ext cx="8277225" cy="1524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023" y="4096789"/>
            <a:ext cx="81438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8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(</a:t>
            </a:r>
            <a:r>
              <a:rPr lang="ko-KR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마스크 착용 상태 분류</a:t>
            </a:r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EDA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 Train Data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나이 분포를 살펴보기</a:t>
            </a:r>
            <a:b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(Class imbalance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는 없을까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 &amp; Class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분포는 어떻게 될까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?)</a:t>
            </a:r>
            <a:b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60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대 이상은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60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살 밖에 없다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0" y="1845414"/>
            <a:ext cx="60007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1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(</a:t>
            </a:r>
            <a:r>
              <a:rPr lang="ko-KR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마스크 착용 상태 분류</a:t>
            </a:r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EDA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3. Category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별 데이터 살펴보기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노년층 데이터가 부족하지 않을까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?)</a:t>
            </a:r>
            <a:b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청년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&gt;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중년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&gt;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노년 순으로 데이터가 많고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노년층의 데이터가 현저히 부족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b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여성의 데이터가 남성의 데이터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1.7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배 가량 많다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b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마스크 미착용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부정확한 착용에 비해 착용한 데이터가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배 많다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3274164"/>
            <a:ext cx="77247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5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(</a:t>
            </a:r>
            <a:r>
              <a:rPr lang="ko-KR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마스크 착용 상태 분류</a:t>
            </a:r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EDA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3. Category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별 데이터 살펴보기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노년층 데이터가 부족하지 않을까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?)</a:t>
            </a:r>
            <a:b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남성의 경우 청년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&gt;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중년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&gt;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노년층 순으로 데이터가 많고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여성의 경우 중년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&gt;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청년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&gt;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노년층 순으로 데이터가 분포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b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Mask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착용 여부는 성별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나이와 관계없이 차이가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배 가량 난다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b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중년 여성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&gt;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청년 여성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&gt;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청년 남성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&gt;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중년 남성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&gt;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노년 여성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&gt;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노년 남성 순으로 데이터 분포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47" y="3608176"/>
            <a:ext cx="6715815" cy="24949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262" y="3406768"/>
            <a:ext cx="4216656" cy="26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8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(</a:t>
            </a:r>
            <a:r>
              <a:rPr lang="ko-KR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마스크 착용 상태 분류</a:t>
            </a:r>
            <a:r>
              <a:rPr lang="en-US" altLang="ko-K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EDA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4. Label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분포 살펴보기</a:t>
            </a:r>
            <a:b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마스크 쓴 중년층 여성의 데이터가 가장 많고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마스크를 쓰지 않거나 대충 쓴 노년층 남성이 가장 적었다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EDA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937" y="2535548"/>
            <a:ext cx="4955398" cy="36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4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1517</Words>
  <Application>Microsoft Office PowerPoint</Application>
  <PresentationFormat>와이드스크린</PresentationFormat>
  <Paragraphs>291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Times New Roman</vt:lpstr>
      <vt:lpstr>Wingdings</vt:lpstr>
      <vt:lpstr>Office 테마</vt:lpstr>
      <vt:lpstr> EDA     Laboratory: BAPOR LAB.  Date: 2021.09.17  지원자: 김상현</vt:lpstr>
      <vt:lpstr>Contents</vt:lpstr>
      <vt:lpstr>EDA (Exploratory Data Analysis)</vt:lpstr>
      <vt:lpstr>Classification (마스크 착용 상태 분류)</vt:lpstr>
      <vt:lpstr>Classification (마스크 착용 상태 분류)</vt:lpstr>
      <vt:lpstr>Classification (마스크 착용 상태 분류)</vt:lpstr>
      <vt:lpstr>Classification (마스크 착용 상태 분류)</vt:lpstr>
      <vt:lpstr>Classification (마스크 착용 상태 분류)</vt:lpstr>
      <vt:lpstr>Classification (마스크 착용 상태 분류)</vt:lpstr>
      <vt:lpstr>Classification (마스크 착용 상태 분류)</vt:lpstr>
      <vt:lpstr>Classification (마스크 착용 상태 분류)</vt:lpstr>
      <vt:lpstr>Machine Learning (온라인 상점 고객 구매 예측)</vt:lpstr>
      <vt:lpstr>Machine Learning (온라인 상점 고객 구매 예측)</vt:lpstr>
      <vt:lpstr>Machine Learning (온라인 상점 고객 구매 예측)</vt:lpstr>
      <vt:lpstr>Machine Learning (온라인 상점 고객 구매 예측)</vt:lpstr>
      <vt:lpstr>Machine Learning (온라인 상점 고객 구매 예측)</vt:lpstr>
      <vt:lpstr>Machine Learning (온라인 상점 고객 구매 예측)</vt:lpstr>
      <vt:lpstr>Machine Learning (온라인 상점 고객 구매 예측)</vt:lpstr>
      <vt:lpstr>Machine Learning (온라인 상점 고객 구매 예측)</vt:lpstr>
      <vt:lpstr>Object Detection / Segmentation / Compression (재활용 품목 분류를 위한 Object Detection / Segmentation / Classification)</vt:lpstr>
      <vt:lpstr>Object Detection / Segmentation / Compression (재활용 품목 분류를 위한 Object Detection / Segmentation / Classification)</vt:lpstr>
      <vt:lpstr>Object Detection / Segmentation / Compression (재활용 품목 분류를 위한 Object Detection / Segmentation / Classification)</vt:lpstr>
      <vt:lpstr>Object Detection / Segmentation / Compression (재활용 품목 분류를 위한 Object Detection / Segmentation / Classification)</vt:lpstr>
      <vt:lpstr>THANK YOU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jmh</dc:creator>
  <cp:lastModifiedBy>김진영</cp:lastModifiedBy>
  <cp:revision>654</cp:revision>
  <cp:lastPrinted>2019-07-24T20:22:16Z</cp:lastPrinted>
  <dcterms:created xsi:type="dcterms:W3CDTF">2016-06-28T09:32:35Z</dcterms:created>
  <dcterms:modified xsi:type="dcterms:W3CDTF">2021-09-17T01:28:05Z</dcterms:modified>
</cp:coreProperties>
</file>