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6" r:id="rId2"/>
    <p:sldId id="340" r:id="rId3"/>
    <p:sldId id="339" r:id="rId4"/>
    <p:sldId id="325" r:id="rId5"/>
    <p:sldId id="330" r:id="rId6"/>
    <p:sldId id="329" r:id="rId7"/>
    <p:sldId id="337" r:id="rId8"/>
    <p:sldId id="344" r:id="rId9"/>
    <p:sldId id="327" r:id="rId10"/>
    <p:sldId id="309" r:id="rId11"/>
    <p:sldId id="261" r:id="rId12"/>
    <p:sldId id="265" r:id="rId13"/>
    <p:sldId id="342" r:id="rId14"/>
    <p:sldId id="346" r:id="rId15"/>
    <p:sldId id="306" r:id="rId16"/>
    <p:sldId id="343" r:id="rId17"/>
    <p:sldId id="336" r:id="rId18"/>
    <p:sldId id="269" r:id="rId19"/>
    <p:sldId id="345" r:id="rId20"/>
    <p:sldId id="335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KAS MERKOURIS" initials="LM" lastIdx="5" clrIdx="0">
    <p:extLst>
      <p:ext uri="{19B8F6BF-5375-455C-9EA6-DF929625EA0E}">
        <p15:presenceInfo xmlns:p15="http://schemas.microsoft.com/office/powerpoint/2012/main" userId="S::csd3131@csd.uoc.gr::6377c597-474f-4f7c-9030-2ab08cecef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A0BD9-49DC-A2C1-466E-51CA5EACC07E}" v="33" dt="2021-04-17T11:18:30.131"/>
    <p1510:client id="{018C75D3-058F-6726-68E2-D2163AABC9A6}" v="1" dt="2021-11-19T11:26:08.321"/>
    <p1510:client id="{02C6FC44-1564-2400-2AAE-19112EAC4056}" v="10" dt="2021-04-28T10:20:12.714"/>
    <p1510:client id="{0AEE766C-E4DC-69EF-4005-559456EDE229}" v="172" dt="2021-10-07T10:50:15.074"/>
    <p1510:client id="{0C3FED9F-6E7B-7490-D709-A5D0ED1C0DB5}" v="21" dt="2021-11-05T20:04:57.011"/>
    <p1510:client id="{0C55426F-5373-07D1-02DF-98FBC5565794}" v="27" dt="2021-11-03T10:19:06.374"/>
    <p1510:client id="{0F9DCA43-8DC4-3FD3-F508-3071C98B2631}" v="138" dt="2021-11-12T14:05:35.654"/>
    <p1510:client id="{10E3A823-78FD-27B7-B8B4-0C726F099F38}" v="106" dt="2021-11-08T12:32:17.179"/>
    <p1510:client id="{12A2B446-3314-0ACB-4E67-BE43514A0780}" v="164" dt="2021-11-18T10:29:01.176"/>
    <p1510:client id="{1356BF24-4A17-04FE-FE97-42EA9C3612C0}" v="228" dt="2021-09-27T10:02:52.183"/>
    <p1510:client id="{15B0D340-CD8F-46B8-B03C-45B4EEF731E8}" v="86" dt="2021-10-06T17:44:52.387"/>
    <p1510:client id="{16D97D64-4CCC-E88D-8F4E-94857BE0CF48}" v="273" dt="2021-09-27T10:52:43.932"/>
    <p1510:client id="{1814FA8F-C354-6C04-6FE4-6472DBDFEFB7}" v="730" dt="2021-04-20T15:03:16.266"/>
    <p1510:client id="{19925C03-29D2-8CDA-D6C0-C964099925A9}" v="587" dt="2021-11-08T20:21:15.641"/>
    <p1510:client id="{263519AA-56F7-DDC0-BAAE-2E18F9B0D65D}" v="120" dt="2021-11-05T19:27:55.627"/>
    <p1510:client id="{3107C19F-70FF-2000-A057-FDD41BF18188}" v="424" dt="2021-04-23T11:29:32.338"/>
    <p1510:client id="{32AF218D-2CD3-988F-5732-CC9BF6D215F6}" v="2212" dt="2021-04-22T12:26:58.305"/>
    <p1510:client id="{364D1CCF-15E6-A87D-A1DB-783F8A1BAD62}" v="41" dt="2021-11-08T13:03:59.328"/>
    <p1510:client id="{43970155-0641-1BB1-1C8A-FA16E51F9759}" v="740" dt="2021-06-16T17:31:55.098"/>
    <p1510:client id="{4544F806-C5FB-ABD2-A670-3BD42E024DBB}" v="10" dt="2021-10-18T08:39:14.075"/>
    <p1510:client id="{460C9A31-EE78-4DDE-975B-D20AA053E1B0}" v="416" dt="2021-04-15T10:09:05.112"/>
    <p1510:client id="{492F173F-946E-4AC7-AABD-F7AC3D84428A}" v="6" dt="2021-10-25T11:24:35.642"/>
    <p1510:client id="{4A2198E4-2632-5019-49DA-D6BB5FECC819}" v="3" dt="2021-11-19T11:39:33.217"/>
    <p1510:client id="{521143AA-B1D8-CEC0-5896-6F4C6A0691CA}" v="1469" dt="2021-04-21T18:52:38.258"/>
    <p1510:client id="{587E80B8-674F-4118-B76F-CFDE85FD96B8}" v="394" dt="2021-11-16T17:52:35.523"/>
    <p1510:client id="{59645F0E-7301-4602-ACF0-980D7AC11743}" v="1" dt="2021-07-23T13:29:37.854"/>
    <p1510:client id="{5BA3C29F-506A-2000-A057-F0334107C062}" v="47" dt="2021-04-28T10:38:08.337"/>
    <p1510:client id="{5E4F4BC6-1F18-6706-069A-1A0E6F0CEDDF}" v="241" dt="2021-11-05T18:31:44.604"/>
    <p1510:client id="{5FDC25E2-279B-FE0B-4192-5CB267D946E4}" v="3" dt="2021-10-07T11:54:24.594"/>
    <p1510:client id="{629FED49-853D-0597-FE06-86150B526237}" v="7" dt="2021-12-11T12:49:28.667"/>
    <p1510:client id="{6753A38E-6398-28F9-9F7B-E3FB3317B0BC}" v="4" dt="2021-11-09T14:47:02.954"/>
    <p1510:client id="{6BA1EB5D-EDAF-9F92-A591-0EB1540E2FE8}" v="221" dt="2021-10-07T14:48:16.853"/>
    <p1510:client id="{73BA38B1-1CA6-8E4D-4F55-1F224CDD92B5}" v="585" dt="2021-11-17T10:35:15.190"/>
    <p1510:client id="{76543865-2B1E-A6E1-CCE6-447BA7C69F10}" v="129" dt="2021-12-06T10:39:33.822"/>
    <p1510:client id="{7BCBC09F-F012-2000-BF58-0BAEA623BA8C}" v="6" dt="2021-04-22T17:34:02.823"/>
    <p1510:client id="{7F0BDAEB-9D24-1EBD-4B4D-F3D2E957A506}" v="51" dt="2021-11-11T21:25:50.066"/>
    <p1510:client id="{81ADFED7-1194-AB37-D4AF-A92B398E2653}" v="191" dt="2021-10-16T13:29:07.130"/>
    <p1510:client id="{8512A7C1-4235-4561-A0C9-7AB2FA4D2EB6}" v="6" dt="2021-11-04T16:05:16.418"/>
    <p1510:client id="{895AE67F-34A0-AFFE-4598-77C3C86C4B0E}" v="11" dt="2021-11-05T18:33:20.660"/>
    <p1510:client id="{9400C13D-B5F3-6C5D-A79A-4FF53AA77FF2}" v="2" dt="2021-11-22T18:16:10.832"/>
    <p1510:client id="{995D5177-A5AA-3898-46F7-77D8909F019A}" v="36" dt="2021-11-27T11:31:56.825"/>
    <p1510:client id="{999EB79A-FBB4-C4A6-1785-1EA0B5F1D4B4}" v="798" dt="2021-11-01T12:38:28.444"/>
    <p1510:client id="{A388603F-A434-55F0-6561-B1C87894F79C}" v="51" dt="2021-06-16T17:40:59.631"/>
    <p1510:client id="{A447C576-D2A9-F02D-71B1-A37B2376D336}" v="938" dt="2021-09-23T15:59:24.117"/>
    <p1510:client id="{A8CE4765-C439-8061-F6BF-94D3357FA575}" v="57" dt="2021-11-12T11:13:27.659"/>
    <p1510:client id="{AF20D1DC-DFB2-4ED4-0213-AC6135B12DE9}" v="9" dt="2021-04-28T12:56:20.557"/>
    <p1510:client id="{B3C1CEA2-038B-C0E5-FFD1-BCE849AB28D1}" v="106" dt="2021-11-10T12:20:19.313"/>
    <p1510:client id="{B9EF6816-D169-FD40-804A-E72DA77C4474}" v="810" dt="2021-04-22T19:34:46.025"/>
    <p1510:client id="{BA3580BB-54FD-F93D-405E-4759DD11CC22}" v="242" dt="2021-11-05T17:02:55.052"/>
    <p1510:client id="{BAB65AFB-1FAF-EC4C-D81C-138F2ACE7A50}" v="5" dt="2021-05-05T09:02:22.050"/>
    <p1510:client id="{C250DDCD-CF32-F0BC-69D2-9A58F97828A6}" v="30" dt="2021-11-04T17:47:00.064"/>
    <p1510:client id="{C3159096-C6DA-4F35-7477-3027F436EE3E}" v="83" dt="2021-11-16T16:22:30.318"/>
    <p1510:client id="{C3A2F686-8725-FF29-ABF1-64AA900FBBCB}" v="168" dt="2021-11-09T16:04:04.166"/>
    <p1510:client id="{C637ED97-179D-5213-7EE9-81C7DDC10372}" v="6" dt="2021-04-20T10:08:54.352"/>
    <p1510:client id="{DC329DFC-D826-5D59-1BBA-726247C53FB3}" v="362" dt="2021-11-06T17:30:00.267"/>
    <p1510:client id="{DE6871A4-E083-AB64-F3C5-4060A98E8B4E}" v="3" dt="2021-12-02T08:58:27.989"/>
    <p1510:client id="{E26FFEF6-F40D-3C19-689F-51710545733E}" v="3" dt="2021-04-28T13:33:50.378"/>
    <p1510:client id="{E7C86688-0DC7-10A5-6951-CABE513D13F8}" v="340" dt="2021-11-11T21:14:16.700"/>
    <p1510:client id="{EC2C86BD-1AF4-FFBA-3685-380C191EBA92}" v="4" dt="2021-04-20T15:37:35.783"/>
    <p1510:client id="{EC5B1A4C-440A-FAF4-8AD7-CA6D23FC7DD0}" v="191" dt="2021-11-05T10:54:57.174"/>
    <p1510:client id="{EE9C513D-1D87-5923-CC3D-9FF0F4FA89EF}" v="12" dt="2021-11-25T12:55:47.135"/>
    <p1510:client id="{F2976F53-F5B7-F529-8AC3-C579C9CD232E}" v="1001" dt="2021-11-12T13:46:05.059"/>
    <p1510:client id="{F320BEA9-C4AB-0508-2030-4A0278C35041}" v="25" dt="2021-04-22T18:23:14.792"/>
    <p1510:client id="{F6C2BE9F-20C2-2000-A057-F7BABC211D63}" v="302" dt="2021-04-16T10:10:41.021"/>
    <p1510:client id="{F9F1EB69-C038-907D-139A-73D4A8953856}" v="1" dt="2021-10-08T11:31:16.699"/>
    <p1510:client id="{FA9BFB6F-21DC-D715-05F0-CEDEDE64DED1}" v="158" dt="2021-04-23T10:22:36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7C85-88FA-4A1D-A9CA-185C660535A4}" type="datetimeFigureOut">
              <a:rPr lang="en-US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0CDA0-4A18-4F14-B732-BA0C20A8CE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Perigrafh provlimatos apo pisw.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CDA0-4A18-4F14-B732-BA0C20A8CE7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Scopes are like... (allowing the same key to use different services – permissions on resource server services)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CDA0-4A18-4F14-B732-BA0C20A8CE7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Single-Sign on for web hosted services 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Loukas Merkouris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csd3131@csd.uoc.gr</a:t>
            </a:r>
          </a:p>
        </p:txBody>
      </p:sp>
    </p:spTree>
    <p:extLst>
      <p:ext uri="{BB962C8B-B14F-4D97-AF65-F5344CB8AC3E}">
        <p14:creationId xmlns:p14="http://schemas.microsoft.com/office/powerpoint/2010/main" val="378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OAuth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Solves the problem of sharing resources.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Authorization for web services/apps without disclosing a password.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 need for account creation.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Easy for end-user.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can revoke your access.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75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967F1-89EB-4ABB-91F8-AEDB9B6A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OAuth glossary</a:t>
            </a:r>
            <a:endParaRPr lang="en-US" sz="4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8A10-E213-4B3F-B2E6-6919C673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Resource Owner</a:t>
            </a:r>
            <a:r>
              <a:rPr lang="en-US">
                <a:ea typeface="+mn-lt"/>
                <a:cs typeface="+mn-lt"/>
              </a:rPr>
              <a:t>: The user.</a:t>
            </a:r>
          </a:p>
          <a:p>
            <a:r>
              <a:rPr lang="en-US" b="1">
                <a:ea typeface="+mn-lt"/>
                <a:cs typeface="+mn-lt"/>
              </a:rPr>
              <a:t>Client</a:t>
            </a:r>
            <a:r>
              <a:rPr lang="en-US">
                <a:ea typeface="+mn-lt"/>
                <a:cs typeface="+mn-lt"/>
              </a:rPr>
              <a:t>:  an application that accesses data residing on the resource server.</a:t>
            </a:r>
          </a:p>
          <a:p>
            <a:r>
              <a:rPr lang="en-US" b="1">
                <a:ea typeface="+mn-lt"/>
                <a:cs typeface="+mn-lt"/>
              </a:rPr>
              <a:t>Resource Server</a:t>
            </a:r>
            <a:r>
              <a:rPr lang="en-US">
                <a:ea typeface="+mn-lt"/>
                <a:cs typeface="+mn-lt"/>
              </a:rPr>
              <a:t>: A service hosting data.</a:t>
            </a:r>
            <a:endParaRPr lang="en-US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Authorization Server</a:t>
            </a:r>
            <a:r>
              <a:rPr lang="en-US">
                <a:ea typeface="+mn-lt"/>
                <a:cs typeface="+mn-lt"/>
              </a:rPr>
              <a:t>: Authenticates the user, grands tokens.</a:t>
            </a:r>
          </a:p>
          <a:p>
            <a:r>
              <a:rPr lang="en-US" b="1">
                <a:ea typeface="+mn-lt"/>
                <a:cs typeface="+mn-lt"/>
              </a:rPr>
              <a:t>Access Tokens: </a:t>
            </a:r>
            <a:r>
              <a:rPr lang="en-US">
                <a:ea typeface="+mn-lt"/>
                <a:cs typeface="+mn-lt"/>
              </a:rPr>
              <a:t>An Access Token is a piece of data that represents the authorization to access resources on behalf of the end-user (like a "key" to open a door).</a:t>
            </a:r>
            <a:br>
              <a:rPr lang="en-US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649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6881-45E0-4812-A3EB-F267E907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OAuth scopes and grants</a:t>
            </a:r>
            <a:endParaRPr lang="en-US" sz="4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B7BA-4939-4A93-83ED-4D6284AF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Grant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 way for a client to get a token. We are using </a:t>
            </a:r>
            <a:r>
              <a:rPr lang="en-US" b="1">
                <a:ea typeface="+mn-lt"/>
                <a:cs typeface="+mn-lt"/>
              </a:rPr>
              <a:t>authorization code.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Scopes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Are used to specify exactly the reason for which access to resources may be granted.</a:t>
            </a:r>
          </a:p>
          <a:p>
            <a:pPr lvl="1"/>
            <a:r>
              <a:rPr lang="en-US">
                <a:ea typeface="+mn-lt"/>
                <a:cs typeface="+mn-lt"/>
              </a:rPr>
              <a:t>It's like a key and what doors that key can open.</a:t>
            </a:r>
          </a:p>
          <a:p>
            <a:pPr lvl="1"/>
            <a:r>
              <a:rPr lang="en-US">
                <a:ea typeface="+mn-lt"/>
                <a:cs typeface="+mn-lt"/>
              </a:rPr>
              <a:t>Acceptable scope values, and which resources they relate to, are dependent on the Resource Server (i.e. profile data, friends, contacts, etc.).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24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Authorize via OIDC 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CCE247-E727-4558-AF38-6CCA04EF0D78}"/>
              </a:ext>
            </a:extLst>
          </p:cNvPr>
          <p:cNvSpPr txBox="1"/>
          <p:nvPr/>
        </p:nvSpPr>
        <p:spPr>
          <a:xfrm>
            <a:off x="4751309" y="2216339"/>
            <a:ext cx="19225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9CEFB7-233A-4942-A3B0-223DFDBD73FB}"/>
              </a:ext>
            </a:extLst>
          </p:cNvPr>
          <p:cNvSpPr txBox="1"/>
          <p:nvPr/>
        </p:nvSpPr>
        <p:spPr>
          <a:xfrm>
            <a:off x="8612687" y="2216339"/>
            <a:ext cx="18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Provider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6486EF-5771-4886-AF27-48D38D4655C1}"/>
              </a:ext>
            </a:extLst>
          </p:cNvPr>
          <p:cNvCxnSpPr/>
          <p:nvPr/>
        </p:nvCxnSpPr>
        <p:spPr>
          <a:xfrm>
            <a:off x="1159955" y="2889109"/>
            <a:ext cx="44660" cy="38951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F1A58C-4DF7-43ED-81AA-0CEE903474ED}"/>
              </a:ext>
            </a:extLst>
          </p:cNvPr>
          <p:cNvCxnSpPr>
            <a:cxnSpLocks/>
          </p:cNvCxnSpPr>
          <p:nvPr/>
        </p:nvCxnSpPr>
        <p:spPr>
          <a:xfrm flipH="1">
            <a:off x="5200003" y="2871387"/>
            <a:ext cx="9768" cy="39314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619D89-32DB-4C83-B199-66EA7521C541}"/>
              </a:ext>
            </a:extLst>
          </p:cNvPr>
          <p:cNvCxnSpPr>
            <a:cxnSpLocks/>
          </p:cNvCxnSpPr>
          <p:nvPr/>
        </p:nvCxnSpPr>
        <p:spPr>
          <a:xfrm flipH="1">
            <a:off x="9276563" y="277160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5B1FE4-DCF9-4CE6-85C2-46FDE19AD1EE}"/>
              </a:ext>
            </a:extLst>
          </p:cNvPr>
          <p:cNvCxnSpPr/>
          <p:nvPr/>
        </p:nvCxnSpPr>
        <p:spPr>
          <a:xfrm flipV="1">
            <a:off x="1335222" y="3286332"/>
            <a:ext cx="3750657" cy="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BBA086-B6A8-4F64-93BA-5D627370258E}"/>
              </a:ext>
            </a:extLst>
          </p:cNvPr>
          <p:cNvSpPr txBox="1"/>
          <p:nvPr/>
        </p:nvSpPr>
        <p:spPr>
          <a:xfrm>
            <a:off x="1210937" y="2905849"/>
            <a:ext cx="3969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1.Ask Client to fetch resources from Provider</a:t>
            </a:r>
            <a:endParaRPr lang="en-US" sz="1600"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7255F2-36E0-4EE6-8752-CD49B91AA60C}"/>
              </a:ext>
            </a:extLst>
          </p:cNvPr>
          <p:cNvCxnSpPr>
            <a:cxnSpLocks/>
          </p:cNvCxnSpPr>
          <p:nvPr/>
        </p:nvCxnSpPr>
        <p:spPr>
          <a:xfrm flipV="1">
            <a:off x="1336617" y="3819808"/>
            <a:ext cx="7710684" cy="1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A2019B-CCF4-4134-8A47-3795C3BE2063}"/>
              </a:ext>
            </a:extLst>
          </p:cNvPr>
          <p:cNvCxnSpPr>
            <a:cxnSpLocks/>
          </p:cNvCxnSpPr>
          <p:nvPr/>
        </p:nvCxnSpPr>
        <p:spPr>
          <a:xfrm flipV="1">
            <a:off x="5403587" y="5167962"/>
            <a:ext cx="3660949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754953-D872-4BCF-A7FE-77EF865799B6}"/>
              </a:ext>
            </a:extLst>
          </p:cNvPr>
          <p:cNvCxnSpPr>
            <a:cxnSpLocks/>
          </p:cNvCxnSpPr>
          <p:nvPr/>
        </p:nvCxnSpPr>
        <p:spPr>
          <a:xfrm flipH="1" flipV="1">
            <a:off x="5467363" y="4431082"/>
            <a:ext cx="3575962" cy="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240A6D-9DDE-4638-A3E9-E7059AB05CB3}"/>
              </a:ext>
            </a:extLst>
          </p:cNvPr>
          <p:cNvCxnSpPr>
            <a:cxnSpLocks/>
          </p:cNvCxnSpPr>
          <p:nvPr/>
        </p:nvCxnSpPr>
        <p:spPr>
          <a:xfrm flipV="1">
            <a:off x="5354044" y="6546820"/>
            <a:ext cx="3763525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1C39BF-D272-41ED-9CAA-E59571A082FF}"/>
              </a:ext>
            </a:extLst>
          </p:cNvPr>
          <p:cNvSpPr txBox="1"/>
          <p:nvPr/>
        </p:nvSpPr>
        <p:spPr>
          <a:xfrm>
            <a:off x="1210091" y="3426038"/>
            <a:ext cx="41939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2.Authenticate and Authorize scopes (</a:t>
            </a:r>
            <a:r>
              <a:rPr lang="en-US" sz="1600" b="1" err="1"/>
              <a:t>openid</a:t>
            </a:r>
            <a:r>
              <a:rPr lang="en-US" sz="1600"/>
              <a:t>)</a:t>
            </a:r>
            <a:endParaRPr lang="en-US" sz="1600"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F2FCE4-A532-419F-913D-094F82CDF341}"/>
              </a:ext>
            </a:extLst>
          </p:cNvPr>
          <p:cNvSpPr txBox="1"/>
          <p:nvPr/>
        </p:nvSpPr>
        <p:spPr>
          <a:xfrm>
            <a:off x="5348740" y="3968928"/>
            <a:ext cx="3697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3.Redirect back to Client with the code</a:t>
            </a:r>
            <a:endParaRPr lang="en-US" sz="160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FA86DD-5C4E-42E1-BF54-19BD0DEDB2CF}"/>
              </a:ext>
            </a:extLst>
          </p:cNvPr>
          <p:cNvSpPr txBox="1"/>
          <p:nvPr/>
        </p:nvSpPr>
        <p:spPr>
          <a:xfrm>
            <a:off x="5357601" y="4585085"/>
            <a:ext cx="36308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4.</a:t>
            </a:r>
            <a:r>
              <a:rPr lang="en-US" sz="1600">
                <a:ea typeface="+mn-lt"/>
                <a:cs typeface="+mn-lt"/>
              </a:rPr>
              <a:t>Client contacts Authorization Server with the code</a:t>
            </a:r>
            <a:endParaRPr lang="en-US" sz="1600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24F780-456F-4B42-B88C-A53510B18DD0}"/>
              </a:ext>
            </a:extLst>
          </p:cNvPr>
          <p:cNvSpPr txBox="1"/>
          <p:nvPr/>
        </p:nvSpPr>
        <p:spPr>
          <a:xfrm>
            <a:off x="5353414" y="5174761"/>
            <a:ext cx="43233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5. Provider response with an Access Token and</a:t>
            </a:r>
          </a:p>
          <a:p>
            <a:r>
              <a:rPr lang="en-US" sz="1600"/>
              <a:t>a JSON web token</a:t>
            </a:r>
            <a:endParaRPr lang="en-US" sz="1600">
              <a:cs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86BFBE-B6AF-40E9-B5DC-60FF4DA9682F}"/>
              </a:ext>
            </a:extLst>
          </p:cNvPr>
          <p:cNvCxnSpPr>
            <a:cxnSpLocks/>
          </p:cNvCxnSpPr>
          <p:nvPr/>
        </p:nvCxnSpPr>
        <p:spPr>
          <a:xfrm flipH="1" flipV="1">
            <a:off x="5406088" y="5721742"/>
            <a:ext cx="3648887" cy="15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7401EC4-03C4-4CCC-A462-95211EC4879A}"/>
              </a:ext>
            </a:extLst>
          </p:cNvPr>
          <p:cNvSpPr txBox="1"/>
          <p:nvPr/>
        </p:nvSpPr>
        <p:spPr>
          <a:xfrm>
            <a:off x="5353414" y="5968826"/>
            <a:ext cx="41904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6. Client can access data residing the Provider using the Access Token</a:t>
            </a:r>
            <a:endParaRPr lang="en-US" sz="160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F42A78-EF16-4E93-BA7E-0ECD3DA2140F}"/>
              </a:ext>
            </a:extLst>
          </p:cNvPr>
          <p:cNvSpPr txBox="1"/>
          <p:nvPr/>
        </p:nvSpPr>
        <p:spPr>
          <a:xfrm>
            <a:off x="-23702" y="2287224"/>
            <a:ext cx="3304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Resource owner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6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 panose="020F0302020204030204"/>
              </a:rPr>
              <a:t>Authorize via </a:t>
            </a:r>
            <a:r>
              <a:rPr lang="en-US" sz="4000">
                <a:ea typeface="+mj-lt"/>
                <a:cs typeface="+mj-lt"/>
              </a:rPr>
              <a:t>OIDC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77187-E0A1-4371-BECE-1D0785D147C6}"/>
              </a:ext>
            </a:extLst>
          </p:cNvPr>
          <p:cNvSpPr txBox="1"/>
          <p:nvPr/>
        </p:nvSpPr>
        <p:spPr>
          <a:xfrm>
            <a:off x="-68004" y="2296084"/>
            <a:ext cx="3304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Resource owner</a:t>
            </a:r>
            <a:endParaRPr lang="en-US" sz="280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5BF4A-F3A2-4C03-BC9E-A3E68FBC7671}"/>
              </a:ext>
            </a:extLst>
          </p:cNvPr>
          <p:cNvSpPr txBox="1"/>
          <p:nvPr/>
        </p:nvSpPr>
        <p:spPr>
          <a:xfrm>
            <a:off x="4662704" y="2296083"/>
            <a:ext cx="19225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F62CE-EA74-4BE6-B600-FCBFFACACD2B}"/>
              </a:ext>
            </a:extLst>
          </p:cNvPr>
          <p:cNvSpPr txBox="1"/>
          <p:nvPr/>
        </p:nvSpPr>
        <p:spPr>
          <a:xfrm>
            <a:off x="8577245" y="2296083"/>
            <a:ext cx="18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Provider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F704F0-B53F-4B46-9F17-D37C275C8728}"/>
              </a:ext>
            </a:extLst>
          </p:cNvPr>
          <p:cNvCxnSpPr/>
          <p:nvPr/>
        </p:nvCxnSpPr>
        <p:spPr>
          <a:xfrm>
            <a:off x="1159955" y="2889109"/>
            <a:ext cx="44660" cy="38951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CA29C-07EF-405D-B0E4-3BDBC9C1121A}"/>
              </a:ext>
            </a:extLst>
          </p:cNvPr>
          <p:cNvCxnSpPr>
            <a:cxnSpLocks/>
          </p:cNvCxnSpPr>
          <p:nvPr/>
        </p:nvCxnSpPr>
        <p:spPr>
          <a:xfrm flipH="1">
            <a:off x="5200003" y="2871387"/>
            <a:ext cx="9768" cy="39314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58F15E-4BC7-4B0F-AAC7-FFA5CD2C4775}"/>
              </a:ext>
            </a:extLst>
          </p:cNvPr>
          <p:cNvCxnSpPr>
            <a:cxnSpLocks/>
          </p:cNvCxnSpPr>
          <p:nvPr/>
        </p:nvCxnSpPr>
        <p:spPr>
          <a:xfrm flipH="1">
            <a:off x="9276563" y="277160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27AA3B-4840-4B62-84CF-314395C55E30}"/>
              </a:ext>
            </a:extLst>
          </p:cNvPr>
          <p:cNvCxnSpPr>
            <a:cxnSpLocks/>
          </p:cNvCxnSpPr>
          <p:nvPr/>
        </p:nvCxnSpPr>
        <p:spPr>
          <a:xfrm>
            <a:off x="5323724" y="4270505"/>
            <a:ext cx="3590568" cy="1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F9130C-9141-4D2E-A5EB-45690D0F37C7}"/>
              </a:ext>
            </a:extLst>
          </p:cNvPr>
          <p:cNvSpPr txBox="1"/>
          <p:nvPr/>
        </p:nvSpPr>
        <p:spPr>
          <a:xfrm>
            <a:off x="5326912" y="2775098"/>
            <a:ext cx="2317898" cy="6551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Has an Access Token and a JWT</a:t>
            </a:r>
            <a:endParaRPr lang="en-US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ABBA9-93DE-44B8-8D3B-698E9744832E}"/>
              </a:ext>
            </a:extLst>
          </p:cNvPr>
          <p:cNvSpPr txBox="1"/>
          <p:nvPr/>
        </p:nvSpPr>
        <p:spPr>
          <a:xfrm>
            <a:off x="5256028" y="3581399"/>
            <a:ext cx="35140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Can access data residing to the Provider using the Access Token</a:t>
            </a:r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4F3B06-D624-441C-B6C6-ED33A1E4C46E}"/>
              </a:ext>
            </a:extLst>
          </p:cNvPr>
          <p:cNvCxnSpPr>
            <a:cxnSpLocks/>
          </p:cNvCxnSpPr>
          <p:nvPr/>
        </p:nvCxnSpPr>
        <p:spPr>
          <a:xfrm flipH="1">
            <a:off x="1303153" y="5174272"/>
            <a:ext cx="3825640" cy="1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1773F2-93C6-4D70-952A-6276725D4799}"/>
              </a:ext>
            </a:extLst>
          </p:cNvPr>
          <p:cNvSpPr txBox="1"/>
          <p:nvPr/>
        </p:nvSpPr>
        <p:spPr>
          <a:xfrm>
            <a:off x="1357423" y="4804143"/>
            <a:ext cx="2247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Give user his data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03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Authorize via OIDC 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2070-3C16-45C2-A289-3BB136B9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Is a thin layer that sits on top of OAuth that adds login and profile information about the user who is logged in.</a:t>
            </a:r>
          </a:p>
          <a:p>
            <a:r>
              <a:rPr lang="en-US">
                <a:ea typeface="+mn-lt"/>
                <a:cs typeface="+mn-lt"/>
              </a:rPr>
              <a:t>The OpenID Connect flow looks the same as OAuth.</a:t>
            </a:r>
          </a:p>
          <a:p>
            <a:r>
              <a:rPr lang="en-US">
                <a:ea typeface="+mn-lt"/>
                <a:cs typeface="+mn-lt"/>
              </a:rPr>
              <a:t>Client receives an access token and a json web token (JWT), which contains information about the </a:t>
            </a:r>
            <a:r>
              <a:rPr lang="en-US" err="1">
                <a:ea typeface="+mn-lt"/>
                <a:cs typeface="+mn-lt"/>
              </a:rPr>
              <a:t>resoure</a:t>
            </a:r>
            <a:r>
              <a:rPr lang="en-US">
                <a:ea typeface="+mn-lt"/>
                <a:cs typeface="+mn-lt"/>
              </a:rPr>
              <a:t> owner (</a:t>
            </a:r>
            <a:r>
              <a:rPr lang="en-US" err="1">
                <a:ea typeface="+mn-lt"/>
                <a:cs typeface="+mn-lt"/>
              </a:rPr>
              <a:t>first_name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last_name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).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The only differences are, in the initial request, a specific scope of </a:t>
            </a:r>
            <a:r>
              <a:rPr lang="en-US" b="1" err="1">
                <a:ea typeface="+mn-lt"/>
                <a:cs typeface="+mn-lt"/>
              </a:rPr>
              <a:t>openid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is used.</a:t>
            </a:r>
          </a:p>
          <a:p>
            <a:r>
              <a:rPr lang="en-US">
                <a:ea typeface="+mn-lt"/>
                <a:cs typeface="+mn-lt"/>
              </a:rPr>
              <a:t>While OAuth is used for authorization, OIDC is used for Authentication.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740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Authenticate via LDAP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61D49-D64D-4D6B-8395-5045A0DC91CB}"/>
              </a:ext>
            </a:extLst>
          </p:cNvPr>
          <p:cNvSpPr txBox="1"/>
          <p:nvPr/>
        </p:nvSpPr>
        <p:spPr>
          <a:xfrm>
            <a:off x="4219681" y="2207479"/>
            <a:ext cx="19225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7922E-85C2-4589-9937-6EF1FD91FAEA}"/>
              </a:ext>
            </a:extLst>
          </p:cNvPr>
          <p:cNvSpPr txBox="1"/>
          <p:nvPr/>
        </p:nvSpPr>
        <p:spPr>
          <a:xfrm>
            <a:off x="8081059" y="2207479"/>
            <a:ext cx="18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Provider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D5545-E743-469C-B849-8DFD3E33E217}"/>
              </a:ext>
            </a:extLst>
          </p:cNvPr>
          <p:cNvCxnSpPr/>
          <p:nvPr/>
        </p:nvCxnSpPr>
        <p:spPr>
          <a:xfrm>
            <a:off x="628327" y="2880249"/>
            <a:ext cx="44660" cy="38951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FD7D03-E325-45B1-BAAA-1C8FA06D1251}"/>
              </a:ext>
            </a:extLst>
          </p:cNvPr>
          <p:cNvCxnSpPr>
            <a:cxnSpLocks/>
          </p:cNvCxnSpPr>
          <p:nvPr/>
        </p:nvCxnSpPr>
        <p:spPr>
          <a:xfrm flipH="1">
            <a:off x="4668375" y="2862527"/>
            <a:ext cx="9768" cy="39314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3CF9B8-FE44-48F2-8A9B-AFA2D932DDF7}"/>
              </a:ext>
            </a:extLst>
          </p:cNvPr>
          <p:cNvCxnSpPr>
            <a:cxnSpLocks/>
          </p:cNvCxnSpPr>
          <p:nvPr/>
        </p:nvCxnSpPr>
        <p:spPr>
          <a:xfrm flipH="1">
            <a:off x="8744935" y="276274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F7F1D1-2E5A-4B58-8A15-02A1619D8E18}"/>
              </a:ext>
            </a:extLst>
          </p:cNvPr>
          <p:cNvCxnSpPr/>
          <p:nvPr/>
        </p:nvCxnSpPr>
        <p:spPr>
          <a:xfrm flipV="1">
            <a:off x="803594" y="3100263"/>
            <a:ext cx="3750657" cy="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9A191-31FC-43D2-AA51-4C583B6F36DB}"/>
              </a:ext>
            </a:extLst>
          </p:cNvPr>
          <p:cNvSpPr txBox="1"/>
          <p:nvPr/>
        </p:nvSpPr>
        <p:spPr>
          <a:xfrm>
            <a:off x="688169" y="2764082"/>
            <a:ext cx="3969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1.Ask Client to fetch resources from Provider</a:t>
            </a:r>
            <a:endParaRPr lang="en-US" sz="1600"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DD5091-27BB-4A4C-A3B9-BB3BC78A3110}"/>
              </a:ext>
            </a:extLst>
          </p:cNvPr>
          <p:cNvCxnSpPr>
            <a:cxnSpLocks/>
          </p:cNvCxnSpPr>
          <p:nvPr/>
        </p:nvCxnSpPr>
        <p:spPr>
          <a:xfrm flipV="1">
            <a:off x="804989" y="3562855"/>
            <a:ext cx="7710684" cy="1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35DE-42F0-4C87-92C2-1110497D32BF}"/>
              </a:ext>
            </a:extLst>
          </p:cNvPr>
          <p:cNvCxnSpPr>
            <a:cxnSpLocks/>
          </p:cNvCxnSpPr>
          <p:nvPr/>
        </p:nvCxnSpPr>
        <p:spPr>
          <a:xfrm flipV="1">
            <a:off x="4880819" y="5433776"/>
            <a:ext cx="3660949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F28B5-D5FF-4EE6-AAAF-3015D19BED78}"/>
              </a:ext>
            </a:extLst>
          </p:cNvPr>
          <p:cNvCxnSpPr>
            <a:cxnSpLocks/>
          </p:cNvCxnSpPr>
          <p:nvPr/>
        </p:nvCxnSpPr>
        <p:spPr>
          <a:xfrm flipH="1" flipV="1">
            <a:off x="4855991" y="4750059"/>
            <a:ext cx="3575962" cy="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06A0AB-1DD8-4D48-8E02-1FA0A9B9CC5C}"/>
              </a:ext>
            </a:extLst>
          </p:cNvPr>
          <p:cNvCxnSpPr>
            <a:cxnSpLocks/>
          </p:cNvCxnSpPr>
          <p:nvPr/>
        </p:nvCxnSpPr>
        <p:spPr>
          <a:xfrm flipV="1">
            <a:off x="4778114" y="6750611"/>
            <a:ext cx="3763525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0A97EF-9BCF-4528-83CC-B8C00BEDEC01}"/>
              </a:ext>
            </a:extLst>
          </p:cNvPr>
          <p:cNvSpPr txBox="1"/>
          <p:nvPr/>
        </p:nvSpPr>
        <p:spPr>
          <a:xfrm>
            <a:off x="713905" y="3177946"/>
            <a:ext cx="41939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2.Authenticate and Authorize scopes (</a:t>
            </a:r>
            <a:r>
              <a:rPr lang="en-US" sz="1600" b="1" err="1"/>
              <a:t>openid</a:t>
            </a:r>
            <a:r>
              <a:rPr lang="en-US" sz="1600"/>
              <a:t>)</a:t>
            </a:r>
            <a:endParaRPr lang="en-US" sz="16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BDA376-460B-4651-A995-1DC0E367B320}"/>
              </a:ext>
            </a:extLst>
          </p:cNvPr>
          <p:cNvSpPr txBox="1"/>
          <p:nvPr/>
        </p:nvSpPr>
        <p:spPr>
          <a:xfrm>
            <a:off x="4914576" y="4420812"/>
            <a:ext cx="3697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5.Redirect back to Client with the code</a:t>
            </a:r>
            <a:endParaRPr lang="en-US" sz="160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EC7EA5-DAA2-4905-AC60-31D356060056}"/>
              </a:ext>
            </a:extLst>
          </p:cNvPr>
          <p:cNvSpPr txBox="1"/>
          <p:nvPr/>
        </p:nvSpPr>
        <p:spPr>
          <a:xfrm>
            <a:off x="4914577" y="4859759"/>
            <a:ext cx="36308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6.</a:t>
            </a:r>
            <a:r>
              <a:rPr lang="en-US" sz="1600">
                <a:ea typeface="+mn-lt"/>
                <a:cs typeface="+mn-lt"/>
              </a:rPr>
              <a:t>Client contacts Authorization Server with the code</a:t>
            </a:r>
            <a:endParaRPr lang="en-US" sz="1600"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CE1945-597A-4F5E-9101-276E9420C341}"/>
              </a:ext>
            </a:extLst>
          </p:cNvPr>
          <p:cNvSpPr txBox="1"/>
          <p:nvPr/>
        </p:nvSpPr>
        <p:spPr>
          <a:xfrm>
            <a:off x="4830647" y="5493737"/>
            <a:ext cx="43233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7. Provider response with an Access Token and</a:t>
            </a:r>
          </a:p>
          <a:p>
            <a:r>
              <a:rPr lang="en-US" sz="1600"/>
              <a:t>a JSON web token</a:t>
            </a:r>
            <a:endParaRPr lang="en-US" sz="1600">
              <a:cs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E42BAE-FB7C-495B-AA34-130D5116F034}"/>
              </a:ext>
            </a:extLst>
          </p:cNvPr>
          <p:cNvCxnSpPr>
            <a:cxnSpLocks/>
          </p:cNvCxnSpPr>
          <p:nvPr/>
        </p:nvCxnSpPr>
        <p:spPr>
          <a:xfrm flipH="1">
            <a:off x="4901040" y="6091508"/>
            <a:ext cx="3622307" cy="28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210CD2-D7A3-46C2-BC97-527443EB4B7D}"/>
              </a:ext>
            </a:extLst>
          </p:cNvPr>
          <p:cNvSpPr txBox="1"/>
          <p:nvPr/>
        </p:nvSpPr>
        <p:spPr>
          <a:xfrm>
            <a:off x="4830647" y="6190338"/>
            <a:ext cx="41904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8. Client can access data residing the Provider using the Access Token</a:t>
            </a:r>
            <a:endParaRPr lang="en-US" sz="160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ECD06-3825-4807-96EB-100B9A667441}"/>
              </a:ext>
            </a:extLst>
          </p:cNvPr>
          <p:cNvSpPr txBox="1"/>
          <p:nvPr/>
        </p:nvSpPr>
        <p:spPr>
          <a:xfrm>
            <a:off x="-76865" y="2207480"/>
            <a:ext cx="3304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Resource owner</a:t>
            </a:r>
            <a:endParaRPr lang="en-US" sz="280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345BAA-8B9E-400E-ABAD-6F2E0A80104B}"/>
              </a:ext>
            </a:extLst>
          </p:cNvPr>
          <p:cNvSpPr txBox="1"/>
          <p:nvPr/>
        </p:nvSpPr>
        <p:spPr>
          <a:xfrm>
            <a:off x="10322756" y="2207479"/>
            <a:ext cx="2119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LDAP server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39478B-9D7D-4734-BFBA-839D2D52BB6B}"/>
              </a:ext>
            </a:extLst>
          </p:cNvPr>
          <p:cNvCxnSpPr>
            <a:cxnSpLocks/>
          </p:cNvCxnSpPr>
          <p:nvPr/>
        </p:nvCxnSpPr>
        <p:spPr>
          <a:xfrm flipH="1">
            <a:off x="11394214" y="276274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ECABBA-18A4-4AA0-83E7-4E671D4FE559}"/>
              </a:ext>
            </a:extLst>
          </p:cNvPr>
          <p:cNvSpPr txBox="1"/>
          <p:nvPr/>
        </p:nvSpPr>
        <p:spPr>
          <a:xfrm>
            <a:off x="8768879" y="3153765"/>
            <a:ext cx="27763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3.check for user in </a:t>
            </a:r>
            <a:r>
              <a:rPr lang="en-US" sz="1600" err="1">
                <a:cs typeface="Calibri"/>
              </a:rPr>
              <a:t>ldap</a:t>
            </a:r>
            <a:r>
              <a:rPr lang="en-US" sz="1600">
                <a:cs typeface="Calibri"/>
              </a:rPr>
              <a:t> directory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E7A68-71C2-4820-8742-5467072530C1}"/>
              </a:ext>
            </a:extLst>
          </p:cNvPr>
          <p:cNvCxnSpPr/>
          <p:nvPr/>
        </p:nvCxnSpPr>
        <p:spPr>
          <a:xfrm flipV="1">
            <a:off x="8837428" y="3771014"/>
            <a:ext cx="2482702" cy="15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604AEE-6336-4D15-9522-4E6A6ACE8A1E}"/>
              </a:ext>
            </a:extLst>
          </p:cNvPr>
          <p:cNvCxnSpPr/>
          <p:nvPr/>
        </p:nvCxnSpPr>
        <p:spPr>
          <a:xfrm flipH="1">
            <a:off x="8833281" y="4491017"/>
            <a:ext cx="2390554" cy="1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3095CAE-6893-43C8-B8C0-75025F8F95B8}"/>
              </a:ext>
            </a:extLst>
          </p:cNvPr>
          <p:cNvSpPr txBox="1"/>
          <p:nvPr/>
        </p:nvSpPr>
        <p:spPr>
          <a:xfrm>
            <a:off x="8768878" y="3862602"/>
            <a:ext cx="28117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4.Return LDAP user and create the Django user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3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Authenticate via LDAP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2070-3C16-45C2-A289-3BB136B9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Check given credentials with remote database.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We have added this functionality to the OIDC version of the provider.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Tested with FORTH’s LDAP server.</a:t>
            </a:r>
            <a:endParaRPr lang="en-US"/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591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Summary</a:t>
            </a:r>
            <a:endParaRPr lang="en-US" sz="4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2070-3C16-45C2-A289-3BB136B9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OAuth is designed only for authorization, for granting access to data and features from one application to another.</a:t>
            </a:r>
          </a:p>
          <a:p>
            <a:r>
              <a:rPr lang="en-US">
                <a:cs typeface="Calibri"/>
              </a:rPr>
              <a:t>OIDC is designed for authentication.</a:t>
            </a:r>
          </a:p>
          <a:p>
            <a:r>
              <a:rPr lang="en-US">
                <a:ea typeface="+mn-lt"/>
                <a:cs typeface="+mn-lt"/>
              </a:rPr>
              <a:t>LDAP can be used at the backend to authenticate users.</a:t>
            </a:r>
          </a:p>
        </p:txBody>
      </p:sp>
    </p:spTree>
    <p:extLst>
      <p:ext uri="{BB962C8B-B14F-4D97-AF65-F5344CB8AC3E}">
        <p14:creationId xmlns:p14="http://schemas.microsoft.com/office/powerpoint/2010/main" val="424664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What we build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4A355-508A-45F4-A840-BD09F2E00C2A}"/>
              </a:ext>
            </a:extLst>
          </p:cNvPr>
          <p:cNvSpPr/>
          <p:nvPr/>
        </p:nvSpPr>
        <p:spPr>
          <a:xfrm>
            <a:off x="2559" y="2032043"/>
            <a:ext cx="1550579" cy="13910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Resource Owner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4D4A93-01C3-4270-95CA-5FAFD6A9CA1C}"/>
              </a:ext>
            </a:extLst>
          </p:cNvPr>
          <p:cNvSpPr/>
          <p:nvPr/>
        </p:nvSpPr>
        <p:spPr>
          <a:xfrm>
            <a:off x="6437349" y="2157744"/>
            <a:ext cx="3446719" cy="226827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OAuth Provider</a:t>
            </a:r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E9F158-8366-4FF1-821F-8923056B5B04}"/>
              </a:ext>
            </a:extLst>
          </p:cNvPr>
          <p:cNvSpPr/>
          <p:nvPr/>
        </p:nvSpPr>
        <p:spPr>
          <a:xfrm>
            <a:off x="6437349" y="4479186"/>
            <a:ext cx="3473300" cy="227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OIDC Provider</a:t>
            </a:r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D5A0B8-AE1A-4D66-B930-CB26C9DD03FB}"/>
              </a:ext>
            </a:extLst>
          </p:cNvPr>
          <p:cNvSpPr/>
          <p:nvPr/>
        </p:nvSpPr>
        <p:spPr>
          <a:xfrm>
            <a:off x="953815" y="4313353"/>
            <a:ext cx="1860697" cy="249668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Client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A48DEB-AE14-4632-A826-3DA4305E4D3F}"/>
              </a:ext>
            </a:extLst>
          </p:cNvPr>
          <p:cNvSpPr/>
          <p:nvPr/>
        </p:nvSpPr>
        <p:spPr>
          <a:xfrm>
            <a:off x="6633387" y="2212014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OAuth-toolkit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DC80F9-F801-4522-AD87-A6FF9FE68CFF}"/>
              </a:ext>
            </a:extLst>
          </p:cNvPr>
          <p:cNvSpPr/>
          <p:nvPr/>
        </p:nvSpPr>
        <p:spPr>
          <a:xfrm>
            <a:off x="7714363" y="2212014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Django</a:t>
            </a:r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795E22A-3AD9-41ED-A1D0-75CC181B63A8}"/>
              </a:ext>
            </a:extLst>
          </p:cNvPr>
          <p:cNvSpPr/>
          <p:nvPr/>
        </p:nvSpPr>
        <p:spPr>
          <a:xfrm>
            <a:off x="8777619" y="2212013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Code</a:t>
            </a:r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A7D11A-54D8-4B7F-96E5-60CDB12D07FB}"/>
              </a:ext>
            </a:extLst>
          </p:cNvPr>
          <p:cNvSpPr/>
          <p:nvPr/>
        </p:nvSpPr>
        <p:spPr>
          <a:xfrm>
            <a:off x="6589084" y="4568898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OAuth-toolkit</a:t>
            </a:r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667103-5518-45B6-8BB6-D9989961BA8D}"/>
              </a:ext>
            </a:extLst>
          </p:cNvPr>
          <p:cNvSpPr/>
          <p:nvPr/>
        </p:nvSpPr>
        <p:spPr>
          <a:xfrm>
            <a:off x="7670060" y="4568898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Django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1A2050-B80F-499D-B4C8-424AB275E7D1}"/>
              </a:ext>
            </a:extLst>
          </p:cNvPr>
          <p:cNvSpPr/>
          <p:nvPr/>
        </p:nvSpPr>
        <p:spPr>
          <a:xfrm>
            <a:off x="8733316" y="4568896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Code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3B38674-43DB-4819-8CD7-4B83288BC7C6}"/>
              </a:ext>
            </a:extLst>
          </p:cNvPr>
          <p:cNvSpPr/>
          <p:nvPr/>
        </p:nvSpPr>
        <p:spPr>
          <a:xfrm>
            <a:off x="6589084" y="5747340"/>
            <a:ext cx="948069" cy="912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Auth-ldap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A83641-F392-4C59-8490-8503F6182EB6}"/>
              </a:ext>
            </a:extLst>
          </p:cNvPr>
          <p:cNvSpPr/>
          <p:nvPr/>
        </p:nvSpPr>
        <p:spPr>
          <a:xfrm rot="20460000">
            <a:off x="3388583" y="3829211"/>
            <a:ext cx="2613837" cy="80630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Via OAuth 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BCA1676-FF43-4100-8EA7-2E4A28944A0E}"/>
              </a:ext>
            </a:extLst>
          </p:cNvPr>
          <p:cNvSpPr/>
          <p:nvPr/>
        </p:nvSpPr>
        <p:spPr>
          <a:xfrm>
            <a:off x="3662054" y="5591021"/>
            <a:ext cx="2613837" cy="8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Via OIDC and LDAP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54E3B6A-490F-4E60-A990-B4D90C74BDA6}"/>
              </a:ext>
            </a:extLst>
          </p:cNvPr>
          <p:cNvSpPr/>
          <p:nvPr/>
        </p:nvSpPr>
        <p:spPr>
          <a:xfrm>
            <a:off x="1471563" y="4420785"/>
            <a:ext cx="912628" cy="3366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Django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A6A25B-F8D0-45F9-8416-137C2806C16D}"/>
              </a:ext>
            </a:extLst>
          </p:cNvPr>
          <p:cNvSpPr/>
          <p:nvPr/>
        </p:nvSpPr>
        <p:spPr>
          <a:xfrm>
            <a:off x="1416214" y="5825004"/>
            <a:ext cx="948069" cy="3366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Code</a:t>
            </a:r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834CE6-0619-4A7A-A1CF-FBC1A8B02A3D}"/>
              </a:ext>
            </a:extLst>
          </p:cNvPr>
          <p:cNvSpPr/>
          <p:nvPr/>
        </p:nvSpPr>
        <p:spPr>
          <a:xfrm>
            <a:off x="1194154" y="6204691"/>
            <a:ext cx="1373372" cy="5759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Custom backends</a:t>
            </a: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26E663C-A8D5-406A-B58B-62ADC97F86BE}"/>
              </a:ext>
            </a:extLst>
          </p:cNvPr>
          <p:cNvSpPr/>
          <p:nvPr/>
        </p:nvSpPr>
        <p:spPr>
          <a:xfrm>
            <a:off x="7396609" y="5619155"/>
            <a:ext cx="3056860" cy="1040829"/>
          </a:xfrm>
          <a:prstGeom prst="rightArrow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Can authenticate via remote database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B28FBE7-B52F-45A1-9F80-672A09DFC27A}"/>
              </a:ext>
            </a:extLst>
          </p:cNvPr>
          <p:cNvSpPr/>
          <p:nvPr/>
        </p:nvSpPr>
        <p:spPr>
          <a:xfrm>
            <a:off x="10450032" y="5479063"/>
            <a:ext cx="1532859" cy="1205023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LDAP server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CCA063-2E50-4387-97DF-3442D19A401C}"/>
              </a:ext>
            </a:extLst>
          </p:cNvPr>
          <p:cNvSpPr/>
          <p:nvPr/>
        </p:nvSpPr>
        <p:spPr>
          <a:xfrm>
            <a:off x="1415118" y="4825304"/>
            <a:ext cx="1025516" cy="496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Django- social</a:t>
            </a:r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E6ABE65-F2BC-41B6-B72B-C9355C5F5DE9}"/>
              </a:ext>
            </a:extLst>
          </p:cNvPr>
          <p:cNvSpPr/>
          <p:nvPr/>
        </p:nvSpPr>
        <p:spPr>
          <a:xfrm rot="15540000">
            <a:off x="-230876" y="3774139"/>
            <a:ext cx="1580446" cy="108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Authenticate/Authorize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What issue are we trying to solve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user uses application A (the Client), wants to access his data residing to application B (the Provider).</a:t>
            </a:r>
          </a:p>
          <a:p>
            <a:r>
              <a:rPr lang="en-US">
                <a:ea typeface="+mn-lt"/>
                <a:cs typeface="+mn-lt"/>
              </a:rPr>
              <a:t>We want to achieve that in a secure, fast and easy way.</a:t>
            </a:r>
          </a:p>
        </p:txBody>
      </p:sp>
    </p:spTree>
    <p:extLst>
      <p:ext uri="{BB962C8B-B14F-4D97-AF65-F5344CB8AC3E}">
        <p14:creationId xmlns:p14="http://schemas.microsoft.com/office/powerpoint/2010/main" val="341683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CED51-C752-4E54-B444-B040E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Conclusion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2070-3C16-45C2-A289-3BB136B9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We</a:t>
            </a:r>
            <a:r>
              <a:rPr lang="en-US" dirty="0">
                <a:cs typeface="Calibri"/>
              </a:rPr>
              <a:t> made </a:t>
            </a:r>
            <a:r>
              <a:rPr lang="en-US" dirty="0">
                <a:ea typeface="+mn-lt"/>
                <a:cs typeface="+mn-lt"/>
              </a:rPr>
              <a:t>possible </a:t>
            </a:r>
            <a:r>
              <a:rPr lang="en-US" dirty="0">
                <a:cs typeface="Calibri"/>
              </a:rPr>
              <a:t>to authorize and authenticate via OAuth and OIDC between </a:t>
            </a:r>
            <a:r>
              <a:rPr lang="en-US" dirty="0" err="1">
                <a:cs typeface="Calibri"/>
              </a:rPr>
              <a:t>django</a:t>
            </a:r>
            <a:r>
              <a:rPr lang="en-US" dirty="0">
                <a:cs typeface="Calibri"/>
              </a:rPr>
              <a:t> applications, by building both provider and client.</a:t>
            </a:r>
            <a:endParaRPr lang="en-US" dirty="0"/>
          </a:p>
          <a:p>
            <a:r>
              <a:rPr lang="en-US" dirty="0">
                <a:cs typeface="Calibri"/>
              </a:rPr>
              <a:t>We managed to authenticate users in our website via FORTH's LDAP server</a:t>
            </a:r>
          </a:p>
          <a:p>
            <a:r>
              <a:rPr lang="en-US" dirty="0">
                <a:cs typeface="Calibri"/>
              </a:rPr>
              <a:t>Code is available </a:t>
            </a:r>
            <a:r>
              <a:rPr lang="en-US" dirty="0">
                <a:ea typeface="+mn-lt"/>
                <a:cs typeface="+mn-lt"/>
              </a:rPr>
              <a:t>https://github.com/CARV-ICS-FORTH/django-oauth2-oidc-example</a:t>
            </a:r>
          </a:p>
          <a:p>
            <a:r>
              <a:rPr lang="en-US" dirty="0">
                <a:ea typeface="+mn-lt"/>
                <a:cs typeface="+mn-lt"/>
              </a:rPr>
              <a:t>Will integrate with </a:t>
            </a:r>
            <a:r>
              <a:rPr lang="en-US" dirty="0" err="1">
                <a:ea typeface="+mn-lt"/>
                <a:cs typeface="+mn-lt"/>
              </a:rPr>
              <a:t>Karvdash</a:t>
            </a:r>
            <a:r>
              <a:rPr lang="en-US" dirty="0">
                <a:ea typeface="+mn-lt"/>
                <a:cs typeface="+mn-lt"/>
              </a:rPr>
              <a:t> (acts as the OAuth/OIDC server with optional LDAP support)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93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8CCA-4B97-4D9B-9BFA-D0890C65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937" y="2215388"/>
            <a:ext cx="4239469" cy="19732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400">
                <a:cs typeface="Calibri"/>
              </a:rPr>
              <a:t>Thank You !!</a:t>
            </a:r>
          </a:p>
          <a:p>
            <a:pPr marL="0" indent="0" algn="ctr">
              <a:buNone/>
            </a:pPr>
            <a:endParaRPr lang="en-US" sz="4400">
              <a:cs typeface="Calibri"/>
            </a:endParaRPr>
          </a:p>
          <a:p>
            <a:pPr marL="0" indent="0" algn="ctr">
              <a:buNone/>
            </a:pPr>
            <a:r>
              <a:rPr lang="en-US" sz="4400">
                <a:cs typeface="Calibri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239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The old way (or) An insecure way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59F3D-EA47-4065-B93D-4FF362DD9289}"/>
              </a:ext>
            </a:extLst>
          </p:cNvPr>
          <p:cNvSpPr txBox="1"/>
          <p:nvPr/>
        </p:nvSpPr>
        <p:spPr>
          <a:xfrm>
            <a:off x="4662704" y="2296083"/>
            <a:ext cx="11517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B449-7A72-46D5-9E89-A641E54949DB}"/>
              </a:ext>
            </a:extLst>
          </p:cNvPr>
          <p:cNvSpPr txBox="1"/>
          <p:nvPr/>
        </p:nvSpPr>
        <p:spPr>
          <a:xfrm>
            <a:off x="8577245" y="2296083"/>
            <a:ext cx="18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Provider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9E8645-8E0C-412D-ABA8-6BE54A92AF4C}"/>
              </a:ext>
            </a:extLst>
          </p:cNvPr>
          <p:cNvCxnSpPr/>
          <p:nvPr/>
        </p:nvCxnSpPr>
        <p:spPr>
          <a:xfrm>
            <a:off x="1159955" y="2889109"/>
            <a:ext cx="44660" cy="38951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99DD84-A387-4C66-91A4-1B3DA6B19277}"/>
              </a:ext>
            </a:extLst>
          </p:cNvPr>
          <p:cNvCxnSpPr>
            <a:cxnSpLocks/>
          </p:cNvCxnSpPr>
          <p:nvPr/>
        </p:nvCxnSpPr>
        <p:spPr>
          <a:xfrm flipH="1">
            <a:off x="5200003" y="2871387"/>
            <a:ext cx="9768" cy="39314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F7467-F012-4EA5-97FD-CD7993CB9E85}"/>
              </a:ext>
            </a:extLst>
          </p:cNvPr>
          <p:cNvCxnSpPr>
            <a:cxnSpLocks/>
          </p:cNvCxnSpPr>
          <p:nvPr/>
        </p:nvCxnSpPr>
        <p:spPr>
          <a:xfrm flipH="1">
            <a:off x="9276563" y="277160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267261-8EA5-4D4C-957B-EC7D27257AFF}"/>
              </a:ext>
            </a:extLst>
          </p:cNvPr>
          <p:cNvCxnSpPr/>
          <p:nvPr/>
        </p:nvCxnSpPr>
        <p:spPr>
          <a:xfrm flipV="1">
            <a:off x="1335222" y="3286332"/>
            <a:ext cx="3750657" cy="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AF863-7BD7-41F7-8ED4-132F64E2A560}"/>
              </a:ext>
            </a:extLst>
          </p:cNvPr>
          <p:cNvSpPr txBox="1"/>
          <p:nvPr/>
        </p:nvSpPr>
        <p:spPr>
          <a:xfrm>
            <a:off x="1210937" y="2905849"/>
            <a:ext cx="3969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1.Ask Client to fetch resources from Provider</a:t>
            </a:r>
            <a:endParaRPr lang="en-US" sz="1600"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D168B5-95A5-45AF-8D97-00D1FA3EAB84}"/>
              </a:ext>
            </a:extLst>
          </p:cNvPr>
          <p:cNvCxnSpPr>
            <a:cxnSpLocks/>
          </p:cNvCxnSpPr>
          <p:nvPr/>
        </p:nvCxnSpPr>
        <p:spPr>
          <a:xfrm flipV="1">
            <a:off x="1336617" y="3819808"/>
            <a:ext cx="3750057" cy="1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8284B2-5799-476D-8FBD-5F9B9CC3DAFB}"/>
              </a:ext>
            </a:extLst>
          </p:cNvPr>
          <p:cNvCxnSpPr>
            <a:cxnSpLocks/>
          </p:cNvCxnSpPr>
          <p:nvPr/>
        </p:nvCxnSpPr>
        <p:spPr>
          <a:xfrm flipV="1">
            <a:off x="5403587" y="4724939"/>
            <a:ext cx="3660949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25AF7C-35C6-4CFD-834B-CFC85E08E5B3}"/>
              </a:ext>
            </a:extLst>
          </p:cNvPr>
          <p:cNvSpPr txBox="1"/>
          <p:nvPr/>
        </p:nvSpPr>
        <p:spPr>
          <a:xfrm>
            <a:off x="1210091" y="3443758"/>
            <a:ext cx="3697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2.Gives his Provider's credentials to Client</a:t>
            </a:r>
            <a:endParaRPr lang="en-US" sz="160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D07D38-5F5B-4590-9551-F41E7A4CCB36}"/>
              </a:ext>
            </a:extLst>
          </p:cNvPr>
          <p:cNvSpPr txBox="1"/>
          <p:nvPr/>
        </p:nvSpPr>
        <p:spPr>
          <a:xfrm>
            <a:off x="-68004" y="2296084"/>
            <a:ext cx="3304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Resource owner</a:t>
            </a:r>
            <a:endParaRPr lang="en-US" sz="280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1A0554-9151-44A0-801A-640152D01AD7}"/>
              </a:ext>
            </a:extLst>
          </p:cNvPr>
          <p:cNvSpPr txBox="1"/>
          <p:nvPr/>
        </p:nvSpPr>
        <p:spPr>
          <a:xfrm>
            <a:off x="5282530" y="4099267"/>
            <a:ext cx="41904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3.Client Authenticates to Provider as the Resource Owner and has access to all his data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7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Authorize applications or services and get resources securely, fast and easy.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We can do that by using :</a:t>
            </a:r>
          </a:p>
          <a:p>
            <a:pPr lvl="1"/>
            <a:r>
              <a:rPr lang="en-US">
                <a:ea typeface="+mn-lt"/>
                <a:cs typeface="+mn-lt"/>
              </a:rPr>
              <a:t>OAuth 2.0 (OAuth).</a:t>
            </a:r>
          </a:p>
          <a:p>
            <a:pPr lvl="1"/>
            <a:r>
              <a:rPr lang="en-US">
                <a:ea typeface="+mn-lt"/>
                <a:cs typeface="+mn-lt"/>
              </a:rPr>
              <a:t>OpenID Connect (OIDC).</a:t>
            </a:r>
          </a:p>
          <a:p>
            <a:r>
              <a:rPr lang="en-US">
                <a:ea typeface="+mn-lt"/>
                <a:cs typeface="+mn-lt"/>
              </a:rPr>
              <a:t>Also, users can be in a local or remote database:</a:t>
            </a:r>
          </a:p>
          <a:p>
            <a:pPr lvl="1"/>
            <a:r>
              <a:rPr lang="en-US">
                <a:ea typeface="+mn-lt"/>
                <a:cs typeface="+mn-lt"/>
              </a:rPr>
              <a:t>Lightweight Directory Access Protocol (LDAP).</a:t>
            </a:r>
          </a:p>
          <a:p>
            <a:pPr lvl="1"/>
            <a:r>
              <a:rPr lang="en-US">
                <a:ea typeface="+mn-lt"/>
                <a:cs typeface="+mn-lt"/>
              </a:rPr>
              <a:t>LDAP is an open application protocol for accessing and maintaining data in a company server. </a:t>
            </a:r>
          </a:p>
          <a:p>
            <a:pPr lvl="1"/>
            <a:r>
              <a:rPr lang="en-US">
                <a:ea typeface="+mn-lt"/>
                <a:cs typeface="+mn-lt"/>
              </a:rPr>
              <a:t>Can also tackle authentication.</a:t>
            </a:r>
            <a:endParaRPr lang="en-US"/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3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Implementation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 Providers</a:t>
            </a:r>
          </a:p>
          <a:p>
            <a:pPr lvl="1"/>
            <a:r>
              <a:rPr lang="en-US" dirty="0">
                <a:ea typeface="+mn-lt"/>
                <a:cs typeface="+mn-lt"/>
              </a:rPr>
              <a:t>Hosting data and users (local or LDAP).</a:t>
            </a:r>
          </a:p>
          <a:p>
            <a:r>
              <a:rPr lang="en-US" dirty="0">
                <a:ea typeface="+mn-lt"/>
                <a:cs typeface="+mn-lt"/>
              </a:rPr>
              <a:t>1 client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Connects to the Providers via OAuth or OIDC.</a:t>
            </a:r>
          </a:p>
          <a:p>
            <a:r>
              <a:rPr lang="en-US" dirty="0">
                <a:ea typeface="+mn-lt"/>
                <a:cs typeface="+mn-lt"/>
              </a:rPr>
              <a:t>Customize backends, in order that users can authorize and authenticate via client application.</a:t>
            </a:r>
          </a:p>
          <a:p>
            <a:r>
              <a:rPr lang="en-US" dirty="0">
                <a:ea typeface="+mn-lt"/>
                <a:cs typeface="+mn-lt"/>
              </a:rPr>
              <a:t>Authorization via social providers already exists with various examples for many web development tools.</a:t>
            </a:r>
          </a:p>
          <a:p>
            <a:endParaRPr lang="en-US">
              <a:ea typeface="+mn-lt"/>
              <a:cs typeface="+mn-lt"/>
            </a:endParaRPr>
          </a:p>
          <a:p>
            <a:pPr marL="457200" indent="-457200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3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Tools we used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Django</a:t>
            </a:r>
            <a:endParaRPr lang="en-US"/>
          </a:p>
          <a:p>
            <a:pPr marL="914400" lvl="1"/>
            <a:r>
              <a:rPr lang="en-US">
                <a:ea typeface="+mn-lt"/>
                <a:cs typeface="+mn-lt"/>
              </a:rPr>
              <a:t> A high-level Python web framework for development.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Django OAuth Toolkit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Django OAuth Toolkit can provide all the endpoints, data and logic needed to add OAuth capabilities to a Django project.</a:t>
            </a:r>
            <a:endParaRPr lang="en-US">
              <a:cs typeface="Calibri" panose="020F0502020204030204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We implemented custom providers in the toolkit.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Auth-ldap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This is a Django authentication backend that authenticates against an LDAP service.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994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 panose="020F0302020204030204"/>
              </a:rPr>
              <a:t>Authorize via OAuth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77187-E0A1-4371-BECE-1D0785D147C6}"/>
              </a:ext>
            </a:extLst>
          </p:cNvPr>
          <p:cNvSpPr txBox="1"/>
          <p:nvPr/>
        </p:nvSpPr>
        <p:spPr>
          <a:xfrm>
            <a:off x="-68004" y="2296084"/>
            <a:ext cx="3304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Resource owner</a:t>
            </a:r>
            <a:endParaRPr lang="en-US" sz="280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5BF4A-F3A2-4C03-BC9E-A3E68FBC7671}"/>
              </a:ext>
            </a:extLst>
          </p:cNvPr>
          <p:cNvSpPr txBox="1"/>
          <p:nvPr/>
        </p:nvSpPr>
        <p:spPr>
          <a:xfrm>
            <a:off x="4662704" y="2296083"/>
            <a:ext cx="19225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F62CE-EA74-4BE6-B600-FCBFFACACD2B}"/>
              </a:ext>
            </a:extLst>
          </p:cNvPr>
          <p:cNvSpPr txBox="1"/>
          <p:nvPr/>
        </p:nvSpPr>
        <p:spPr>
          <a:xfrm>
            <a:off x="8577245" y="2296083"/>
            <a:ext cx="18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Provider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F704F0-B53F-4B46-9F17-D37C275C8728}"/>
              </a:ext>
            </a:extLst>
          </p:cNvPr>
          <p:cNvCxnSpPr/>
          <p:nvPr/>
        </p:nvCxnSpPr>
        <p:spPr>
          <a:xfrm>
            <a:off x="1159955" y="2889109"/>
            <a:ext cx="44660" cy="38951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CA29C-07EF-405D-B0E4-3BDBC9C1121A}"/>
              </a:ext>
            </a:extLst>
          </p:cNvPr>
          <p:cNvCxnSpPr>
            <a:cxnSpLocks/>
          </p:cNvCxnSpPr>
          <p:nvPr/>
        </p:nvCxnSpPr>
        <p:spPr>
          <a:xfrm flipH="1">
            <a:off x="5200003" y="2871387"/>
            <a:ext cx="9768" cy="39314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58F15E-4BC7-4B0F-AAC7-FFA5CD2C4775}"/>
              </a:ext>
            </a:extLst>
          </p:cNvPr>
          <p:cNvCxnSpPr>
            <a:cxnSpLocks/>
          </p:cNvCxnSpPr>
          <p:nvPr/>
        </p:nvCxnSpPr>
        <p:spPr>
          <a:xfrm flipH="1">
            <a:off x="9276563" y="277160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345325-8DCB-4C94-B223-4BB8D68AC1F1}"/>
              </a:ext>
            </a:extLst>
          </p:cNvPr>
          <p:cNvCxnSpPr/>
          <p:nvPr/>
        </p:nvCxnSpPr>
        <p:spPr>
          <a:xfrm flipV="1">
            <a:off x="1335222" y="3286332"/>
            <a:ext cx="3750657" cy="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0D0947-64AA-4828-8EA8-906B2E0431A3}"/>
              </a:ext>
            </a:extLst>
          </p:cNvPr>
          <p:cNvSpPr txBox="1"/>
          <p:nvPr/>
        </p:nvSpPr>
        <p:spPr>
          <a:xfrm>
            <a:off x="1210937" y="2905849"/>
            <a:ext cx="3969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1.Ask Client to fetch resources from Provider</a:t>
            </a:r>
            <a:endParaRPr lang="en-US" sz="1600">
              <a:cs typeface="Calibri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27AA3B-4840-4B62-84CF-314395C55E30}"/>
              </a:ext>
            </a:extLst>
          </p:cNvPr>
          <p:cNvCxnSpPr>
            <a:cxnSpLocks/>
          </p:cNvCxnSpPr>
          <p:nvPr/>
        </p:nvCxnSpPr>
        <p:spPr>
          <a:xfrm>
            <a:off x="1336617" y="3827481"/>
            <a:ext cx="7648661" cy="18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76D2A6-0FCA-48AF-9497-E63E3DB1BD7B}"/>
              </a:ext>
            </a:extLst>
          </p:cNvPr>
          <p:cNvCxnSpPr>
            <a:cxnSpLocks/>
          </p:cNvCxnSpPr>
          <p:nvPr/>
        </p:nvCxnSpPr>
        <p:spPr>
          <a:xfrm flipV="1">
            <a:off x="5403587" y="5167962"/>
            <a:ext cx="3660949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AA2550-5467-42EF-84F2-26B29EFA29AC}"/>
              </a:ext>
            </a:extLst>
          </p:cNvPr>
          <p:cNvCxnSpPr>
            <a:cxnSpLocks/>
          </p:cNvCxnSpPr>
          <p:nvPr/>
        </p:nvCxnSpPr>
        <p:spPr>
          <a:xfrm flipH="1" flipV="1">
            <a:off x="5405340" y="4422222"/>
            <a:ext cx="3575962" cy="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ECCA03-437E-40A6-84E1-647F6BCCB39C}"/>
              </a:ext>
            </a:extLst>
          </p:cNvPr>
          <p:cNvCxnSpPr>
            <a:cxnSpLocks/>
          </p:cNvCxnSpPr>
          <p:nvPr/>
        </p:nvCxnSpPr>
        <p:spPr>
          <a:xfrm flipV="1">
            <a:off x="5354044" y="6546820"/>
            <a:ext cx="3763525" cy="1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A9B2A9-8C45-4421-B0EF-36FDEB78D8F4}"/>
              </a:ext>
            </a:extLst>
          </p:cNvPr>
          <p:cNvSpPr txBox="1"/>
          <p:nvPr/>
        </p:nvSpPr>
        <p:spPr>
          <a:xfrm>
            <a:off x="1210091" y="3443758"/>
            <a:ext cx="3697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2.Authenticate and Authorize scopes</a:t>
            </a:r>
            <a:endParaRPr lang="en-US" sz="160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13B9F-2B7F-4D53-8538-C0D455BDED04}"/>
              </a:ext>
            </a:extLst>
          </p:cNvPr>
          <p:cNvSpPr txBox="1"/>
          <p:nvPr/>
        </p:nvSpPr>
        <p:spPr>
          <a:xfrm>
            <a:off x="5401903" y="4013230"/>
            <a:ext cx="3697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3.Redirect back to client with the code</a:t>
            </a:r>
            <a:endParaRPr lang="en-US" sz="160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193A15-128D-4179-A19A-A9C363684BC7}"/>
              </a:ext>
            </a:extLst>
          </p:cNvPr>
          <p:cNvSpPr txBox="1"/>
          <p:nvPr/>
        </p:nvSpPr>
        <p:spPr>
          <a:xfrm>
            <a:off x="5357601" y="4585085"/>
            <a:ext cx="36308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4.</a:t>
            </a:r>
            <a:r>
              <a:rPr lang="en-US" sz="1600">
                <a:ea typeface="+mn-lt"/>
                <a:cs typeface="+mn-lt"/>
              </a:rPr>
              <a:t>Client contacts Authorization Server with the code</a:t>
            </a:r>
            <a:endParaRPr lang="en-US" sz="160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F4B78A-BD1A-4048-83B8-BF127B3BFD4A}"/>
              </a:ext>
            </a:extLst>
          </p:cNvPr>
          <p:cNvSpPr txBox="1"/>
          <p:nvPr/>
        </p:nvSpPr>
        <p:spPr>
          <a:xfrm>
            <a:off x="5353414" y="5343110"/>
            <a:ext cx="41904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5. Provider response with an Access Token</a:t>
            </a:r>
            <a:endParaRPr lang="en-US" sz="1600">
              <a:cs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EF50ED-6629-4B00-80E3-C73B06B6E299}"/>
              </a:ext>
            </a:extLst>
          </p:cNvPr>
          <p:cNvCxnSpPr>
            <a:cxnSpLocks/>
          </p:cNvCxnSpPr>
          <p:nvPr/>
        </p:nvCxnSpPr>
        <p:spPr>
          <a:xfrm flipH="1" flipV="1">
            <a:off x="5406088" y="5721742"/>
            <a:ext cx="3648887" cy="15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60168A-2608-4B9E-B62D-17D270D7C1D4}"/>
              </a:ext>
            </a:extLst>
          </p:cNvPr>
          <p:cNvSpPr txBox="1"/>
          <p:nvPr/>
        </p:nvSpPr>
        <p:spPr>
          <a:xfrm>
            <a:off x="5353414" y="5968826"/>
            <a:ext cx="41904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6. Client can access data residing the Provider using the Access Token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8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 panose="020F0302020204030204"/>
              </a:rPr>
              <a:t>Authorize via OAuth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77187-E0A1-4371-BECE-1D0785D147C6}"/>
              </a:ext>
            </a:extLst>
          </p:cNvPr>
          <p:cNvSpPr txBox="1"/>
          <p:nvPr/>
        </p:nvSpPr>
        <p:spPr>
          <a:xfrm>
            <a:off x="-68004" y="2296084"/>
            <a:ext cx="3304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Resource owner</a:t>
            </a:r>
            <a:endParaRPr lang="en-US" sz="280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5BF4A-F3A2-4C03-BC9E-A3E68FBC7671}"/>
              </a:ext>
            </a:extLst>
          </p:cNvPr>
          <p:cNvSpPr txBox="1"/>
          <p:nvPr/>
        </p:nvSpPr>
        <p:spPr>
          <a:xfrm>
            <a:off x="4662704" y="2296083"/>
            <a:ext cx="19225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F62CE-EA74-4BE6-B600-FCBFFACACD2B}"/>
              </a:ext>
            </a:extLst>
          </p:cNvPr>
          <p:cNvSpPr txBox="1"/>
          <p:nvPr/>
        </p:nvSpPr>
        <p:spPr>
          <a:xfrm>
            <a:off x="8577245" y="2296083"/>
            <a:ext cx="18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Provider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F704F0-B53F-4B46-9F17-D37C275C8728}"/>
              </a:ext>
            </a:extLst>
          </p:cNvPr>
          <p:cNvCxnSpPr/>
          <p:nvPr/>
        </p:nvCxnSpPr>
        <p:spPr>
          <a:xfrm>
            <a:off x="1159955" y="2889109"/>
            <a:ext cx="44660" cy="38951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CA29C-07EF-405D-B0E4-3BDBC9C1121A}"/>
              </a:ext>
            </a:extLst>
          </p:cNvPr>
          <p:cNvCxnSpPr>
            <a:cxnSpLocks/>
          </p:cNvCxnSpPr>
          <p:nvPr/>
        </p:nvCxnSpPr>
        <p:spPr>
          <a:xfrm flipH="1">
            <a:off x="5200003" y="2871387"/>
            <a:ext cx="9768" cy="39314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58F15E-4BC7-4B0F-AAC7-FFA5CD2C4775}"/>
              </a:ext>
            </a:extLst>
          </p:cNvPr>
          <p:cNvCxnSpPr>
            <a:cxnSpLocks/>
          </p:cNvCxnSpPr>
          <p:nvPr/>
        </p:nvCxnSpPr>
        <p:spPr>
          <a:xfrm flipH="1">
            <a:off x="9276563" y="2771602"/>
            <a:ext cx="46054" cy="399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27AA3B-4840-4B62-84CF-314395C55E30}"/>
              </a:ext>
            </a:extLst>
          </p:cNvPr>
          <p:cNvCxnSpPr>
            <a:cxnSpLocks/>
          </p:cNvCxnSpPr>
          <p:nvPr/>
        </p:nvCxnSpPr>
        <p:spPr>
          <a:xfrm>
            <a:off x="5323724" y="4270505"/>
            <a:ext cx="3590568" cy="1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F9130C-9141-4D2E-A5EB-45690D0F37C7}"/>
              </a:ext>
            </a:extLst>
          </p:cNvPr>
          <p:cNvSpPr txBox="1"/>
          <p:nvPr/>
        </p:nvSpPr>
        <p:spPr>
          <a:xfrm>
            <a:off x="5211726" y="2819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Has an Access Token</a:t>
            </a:r>
            <a:endParaRPr lang="en-US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ABBA9-93DE-44B8-8D3B-698E9744832E}"/>
              </a:ext>
            </a:extLst>
          </p:cNvPr>
          <p:cNvSpPr txBox="1"/>
          <p:nvPr/>
        </p:nvSpPr>
        <p:spPr>
          <a:xfrm>
            <a:off x="5256028" y="3581399"/>
            <a:ext cx="35140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Can access data residing to the Provider using the Access Token</a:t>
            </a:r>
            <a:endParaRPr lang="en-US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6E9C37-C5DC-4AD7-9BFE-2A3199D4BF2F}"/>
              </a:ext>
            </a:extLst>
          </p:cNvPr>
          <p:cNvCxnSpPr>
            <a:cxnSpLocks/>
          </p:cNvCxnSpPr>
          <p:nvPr/>
        </p:nvCxnSpPr>
        <p:spPr>
          <a:xfrm flipH="1">
            <a:off x="1303153" y="5174272"/>
            <a:ext cx="3825640" cy="1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276AD8-FC8A-4BBB-952A-FA92500DD8A6}"/>
              </a:ext>
            </a:extLst>
          </p:cNvPr>
          <p:cNvSpPr txBox="1"/>
          <p:nvPr/>
        </p:nvSpPr>
        <p:spPr>
          <a:xfrm>
            <a:off x="1357423" y="4804143"/>
            <a:ext cx="2247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Give user his data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70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59D1-DAD7-42B8-B851-6B100D0F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OAuth</a:t>
            </a:r>
            <a:endParaRPr lang="en-US" sz="4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AA20-29B1-4908-A2C0-12CB9A9F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Have you ever logged into a site using your Google account? Have you ever posted to Pinterest and Instagram at the same time? Have you ever shared a link to your wall from any application other than Facebook? These are all examples of OAuth 2.0 in use!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It’s an open standard for authorization.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Single-Sign on for web hosted services </vt:lpstr>
      <vt:lpstr>What issue are we trying to solve</vt:lpstr>
      <vt:lpstr>The old way (or) An insecure way</vt:lpstr>
      <vt:lpstr>Introduction</vt:lpstr>
      <vt:lpstr>Implementation</vt:lpstr>
      <vt:lpstr>Tools we used</vt:lpstr>
      <vt:lpstr>Authorize via OAuth</vt:lpstr>
      <vt:lpstr>Authorize via OAuth</vt:lpstr>
      <vt:lpstr>OAuth</vt:lpstr>
      <vt:lpstr>OAuth</vt:lpstr>
      <vt:lpstr>OAuth glossary</vt:lpstr>
      <vt:lpstr>OAuth scopes and grants</vt:lpstr>
      <vt:lpstr>Authorize via OIDC </vt:lpstr>
      <vt:lpstr>Authorize via OIDC </vt:lpstr>
      <vt:lpstr>Authorize via OIDC </vt:lpstr>
      <vt:lpstr>Authenticate via LDAP</vt:lpstr>
      <vt:lpstr>Authenticate via LDAP</vt:lpstr>
      <vt:lpstr>Summary</vt:lpstr>
      <vt:lpstr>What we build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</cp:revision>
  <dcterms:created xsi:type="dcterms:W3CDTF">2021-04-15T09:00:56Z</dcterms:created>
  <dcterms:modified xsi:type="dcterms:W3CDTF">2021-12-11T12:49:48Z</dcterms:modified>
</cp:coreProperties>
</file>