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32100838" cy="43073638"/>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19" d="100"/>
          <a:sy n="19" d="100"/>
        </p:scale>
        <p:origin x="-125" y="-16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7680963"/>
            <a:ext cx="39502080" cy="2172462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194560" y="30510482"/>
            <a:ext cx="10241280" cy="1752600"/>
          </a:xfrm>
          <a:prstGeom prst="rect">
            <a:avLst/>
          </a:prstGeom>
        </p:spPr>
        <p:txBody>
          <a:bodyPr/>
          <a:lstStyle/>
          <a:p>
            <a:fld id="{97B0B8D7-835A-47ED-B7B7-A3AF6BDE3967}" type="datetimeFigureOut">
              <a:rPr lang="en-US" smtClean="0"/>
              <a:pPr/>
              <a:t>7/25/2016</a:t>
            </a:fld>
            <a:endParaRPr lang="en-US"/>
          </a:p>
        </p:txBody>
      </p:sp>
      <p:sp>
        <p:nvSpPr>
          <p:cNvPr id="5" name="Footer Placeholder 4"/>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1455360" y="30510482"/>
            <a:ext cx="10241280" cy="1752600"/>
          </a:xfrm>
          <a:prstGeom prst="rect">
            <a:avLst/>
          </a:prstGeom>
        </p:spPr>
        <p:txBody>
          <a:bodyPr/>
          <a:lstStyle/>
          <a:p>
            <a:fld id="{1D722F03-B555-44A5-A10D-64CBB76D58B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194560" y="30510482"/>
            <a:ext cx="10241280" cy="1752600"/>
          </a:xfrm>
          <a:prstGeom prst="rect">
            <a:avLst/>
          </a:prstGeom>
        </p:spPr>
        <p:txBody>
          <a:bodyPr/>
          <a:lstStyle/>
          <a:p>
            <a:fld id="{97B0B8D7-835A-47ED-B7B7-A3AF6BDE3967}" type="datetimeFigureOut">
              <a:rPr lang="en-US" smtClean="0"/>
              <a:pPr/>
              <a:t>7/25/2016</a:t>
            </a:fld>
            <a:endParaRPr lang="en-US"/>
          </a:p>
        </p:txBody>
      </p:sp>
      <p:sp>
        <p:nvSpPr>
          <p:cNvPr id="5" name="Footer Placeholder 4"/>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1455360" y="30510482"/>
            <a:ext cx="10241280" cy="1752600"/>
          </a:xfrm>
          <a:prstGeom prst="rect">
            <a:avLst/>
          </a:prstGeom>
        </p:spPr>
        <p:txBody>
          <a:bodyPr/>
          <a:lstStyle/>
          <a:p>
            <a:fld id="{1D722F03-B555-44A5-A10D-64CBB76D58B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2194560" y="7680963"/>
            <a:ext cx="39502080" cy="2172462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2194560" y="30510482"/>
            <a:ext cx="10241280" cy="1752600"/>
          </a:xfrm>
          <a:prstGeom prst="rect">
            <a:avLst/>
          </a:prstGeom>
        </p:spPr>
        <p:txBody>
          <a:bodyPr/>
          <a:lstStyle/>
          <a:p>
            <a:fld id="{97B0B8D7-835A-47ED-B7B7-A3AF6BDE3967}" type="datetimeFigureOut">
              <a:rPr lang="en-US" smtClean="0"/>
              <a:pPr/>
              <a:t>7/25/2016</a:t>
            </a:fld>
            <a:endParaRPr lang="en-US"/>
          </a:p>
        </p:txBody>
      </p:sp>
      <p:sp>
        <p:nvSpPr>
          <p:cNvPr id="5" name="Footer Placeholder 4"/>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1455360" y="30510482"/>
            <a:ext cx="10241280" cy="1752600"/>
          </a:xfrm>
          <a:prstGeom prst="rect">
            <a:avLst/>
          </a:prstGeom>
        </p:spPr>
        <p:txBody>
          <a:bodyPr/>
          <a:lstStyle/>
          <a:p>
            <a:fld id="{1D722F03-B555-44A5-A10D-64CBB76D58B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a:prstGeom prst="rect">
            <a:avLst/>
          </a:prstGeo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a:prstGeom prst="rect">
            <a:avLst/>
          </a:prstGeo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2194560" y="30510482"/>
            <a:ext cx="10241280" cy="1752600"/>
          </a:xfrm>
          <a:prstGeom prst="rect">
            <a:avLst/>
          </a:prstGeom>
        </p:spPr>
        <p:txBody>
          <a:bodyPr/>
          <a:lstStyle/>
          <a:p>
            <a:fld id="{97B0B8D7-835A-47ED-B7B7-A3AF6BDE3967}" type="datetimeFigureOut">
              <a:rPr lang="en-US" smtClean="0"/>
              <a:pPr/>
              <a:t>7/25/2016</a:t>
            </a:fld>
            <a:endParaRPr lang="en-US"/>
          </a:p>
        </p:txBody>
      </p:sp>
      <p:sp>
        <p:nvSpPr>
          <p:cNvPr id="5" name="Footer Placeholder 4"/>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6" name="Slide Number Placeholder 5"/>
          <p:cNvSpPr>
            <a:spLocks noGrp="1"/>
          </p:cNvSpPr>
          <p:nvPr>
            <p:ph type="sldNum" sz="quarter" idx="12"/>
          </p:nvPr>
        </p:nvSpPr>
        <p:spPr>
          <a:xfrm>
            <a:off x="31455360" y="30510482"/>
            <a:ext cx="10241280" cy="1752600"/>
          </a:xfrm>
          <a:prstGeom prst="rect">
            <a:avLst/>
          </a:prstGeom>
        </p:spPr>
        <p:txBody>
          <a:bodyPr/>
          <a:lstStyle/>
          <a:p>
            <a:fld id="{1D722F03-B555-44A5-A10D-64CBB76D58B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a:prstGeom prst="rect">
            <a:avLst/>
          </a:prstGeo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194560" y="30510482"/>
            <a:ext cx="10241280" cy="1752600"/>
          </a:xfrm>
          <a:prstGeom prst="rect">
            <a:avLst/>
          </a:prstGeom>
        </p:spPr>
        <p:txBody>
          <a:bodyPr/>
          <a:lstStyle/>
          <a:p>
            <a:fld id="{97B0B8D7-835A-47ED-B7B7-A3AF6BDE3967}" type="datetimeFigureOut">
              <a:rPr lang="en-US" smtClean="0"/>
              <a:pPr/>
              <a:t>7/25/2016</a:t>
            </a:fld>
            <a:endParaRPr lang="en-US"/>
          </a:p>
        </p:txBody>
      </p:sp>
      <p:sp>
        <p:nvSpPr>
          <p:cNvPr id="6" name="Footer Placeholder 5"/>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7" name="Slide Number Placeholder 6"/>
          <p:cNvSpPr>
            <a:spLocks noGrp="1"/>
          </p:cNvSpPr>
          <p:nvPr>
            <p:ph type="sldNum" sz="quarter" idx="12"/>
          </p:nvPr>
        </p:nvSpPr>
        <p:spPr>
          <a:xfrm>
            <a:off x="31455360" y="30510482"/>
            <a:ext cx="10241280" cy="1752600"/>
          </a:xfrm>
          <a:prstGeom prst="rect">
            <a:avLst/>
          </a:prstGeom>
        </p:spPr>
        <p:txBody>
          <a:bodyPr/>
          <a:lstStyle/>
          <a:p>
            <a:fld id="{1D722F03-B555-44A5-A10D-64CBB76D58B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a:prstGeom prst="rect">
            <a:avLst/>
          </a:prstGeo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a:prstGeom prst="rect">
            <a:avLst/>
          </a:prstGeo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2194560" y="30510482"/>
            <a:ext cx="10241280" cy="1752600"/>
          </a:xfrm>
          <a:prstGeom prst="rect">
            <a:avLst/>
          </a:prstGeom>
        </p:spPr>
        <p:txBody>
          <a:bodyPr/>
          <a:lstStyle/>
          <a:p>
            <a:fld id="{97B0B8D7-835A-47ED-B7B7-A3AF6BDE3967}" type="datetimeFigureOut">
              <a:rPr lang="en-US" smtClean="0"/>
              <a:pPr/>
              <a:t>7/25/2016</a:t>
            </a:fld>
            <a:endParaRPr lang="en-US"/>
          </a:p>
        </p:txBody>
      </p:sp>
      <p:sp>
        <p:nvSpPr>
          <p:cNvPr id="8" name="Footer Placeholder 7"/>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9" name="Slide Number Placeholder 8"/>
          <p:cNvSpPr>
            <a:spLocks noGrp="1"/>
          </p:cNvSpPr>
          <p:nvPr>
            <p:ph type="sldNum" sz="quarter" idx="12"/>
          </p:nvPr>
        </p:nvSpPr>
        <p:spPr>
          <a:xfrm>
            <a:off x="31455360" y="30510482"/>
            <a:ext cx="10241280" cy="1752600"/>
          </a:xfrm>
          <a:prstGeom prst="rect">
            <a:avLst/>
          </a:prstGeom>
        </p:spPr>
        <p:txBody>
          <a:bodyPr/>
          <a:lstStyle/>
          <a:p>
            <a:fld id="{1D722F03-B555-44A5-A10D-64CBB76D58B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2194560" y="30510482"/>
            <a:ext cx="10241280" cy="1752600"/>
          </a:xfrm>
          <a:prstGeom prst="rect">
            <a:avLst/>
          </a:prstGeom>
        </p:spPr>
        <p:txBody>
          <a:bodyPr/>
          <a:lstStyle/>
          <a:p>
            <a:fld id="{97B0B8D7-835A-47ED-B7B7-A3AF6BDE3967}" type="datetimeFigureOut">
              <a:rPr lang="en-US" smtClean="0"/>
              <a:pPr/>
              <a:t>7/25/2016</a:t>
            </a:fld>
            <a:endParaRPr lang="en-US"/>
          </a:p>
        </p:txBody>
      </p:sp>
      <p:sp>
        <p:nvSpPr>
          <p:cNvPr id="4" name="Footer Placeholder 3"/>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5" name="Slide Number Placeholder 4"/>
          <p:cNvSpPr>
            <a:spLocks noGrp="1"/>
          </p:cNvSpPr>
          <p:nvPr>
            <p:ph type="sldNum" sz="quarter" idx="12"/>
          </p:nvPr>
        </p:nvSpPr>
        <p:spPr>
          <a:xfrm>
            <a:off x="31455360" y="30510482"/>
            <a:ext cx="10241280" cy="1752600"/>
          </a:xfrm>
          <a:prstGeom prst="rect">
            <a:avLst/>
          </a:prstGeom>
        </p:spPr>
        <p:txBody>
          <a:bodyPr/>
          <a:lstStyle/>
          <a:p>
            <a:fld id="{1D722F03-B555-44A5-A10D-64CBB76D58B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194560" y="30510482"/>
            <a:ext cx="10241280" cy="1752600"/>
          </a:xfrm>
          <a:prstGeom prst="rect">
            <a:avLst/>
          </a:prstGeom>
        </p:spPr>
        <p:txBody>
          <a:bodyPr/>
          <a:lstStyle/>
          <a:p>
            <a:fld id="{97B0B8D7-835A-47ED-B7B7-A3AF6BDE3967}" type="datetimeFigureOut">
              <a:rPr lang="en-US" smtClean="0"/>
              <a:pPr/>
              <a:t>7/25/2016</a:t>
            </a:fld>
            <a:endParaRPr lang="en-US"/>
          </a:p>
        </p:txBody>
      </p:sp>
      <p:sp>
        <p:nvSpPr>
          <p:cNvPr id="3" name="Footer Placeholder 2"/>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4" name="Slide Number Placeholder 3"/>
          <p:cNvSpPr>
            <a:spLocks noGrp="1"/>
          </p:cNvSpPr>
          <p:nvPr>
            <p:ph type="sldNum" sz="quarter" idx="12"/>
          </p:nvPr>
        </p:nvSpPr>
        <p:spPr>
          <a:xfrm>
            <a:off x="31455360" y="30510482"/>
            <a:ext cx="10241280" cy="1752600"/>
          </a:xfrm>
          <a:prstGeom prst="rect">
            <a:avLst/>
          </a:prstGeom>
        </p:spPr>
        <p:txBody>
          <a:bodyPr/>
          <a:lstStyle/>
          <a:p>
            <a:fld id="{1D722F03-B555-44A5-A10D-64CBB76D58B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a:prstGeom prst="rect">
            <a:avLst/>
          </a:prstGeo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a:prstGeom prst="rect">
            <a:avLst/>
          </a:prstGeo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a:xfrm>
            <a:off x="2194560" y="30510482"/>
            <a:ext cx="10241280" cy="1752600"/>
          </a:xfrm>
          <a:prstGeom prst="rect">
            <a:avLst/>
          </a:prstGeom>
        </p:spPr>
        <p:txBody>
          <a:bodyPr/>
          <a:lstStyle/>
          <a:p>
            <a:fld id="{97B0B8D7-835A-47ED-B7B7-A3AF6BDE3967}" type="datetimeFigureOut">
              <a:rPr lang="en-US" smtClean="0"/>
              <a:pPr/>
              <a:t>7/25/2016</a:t>
            </a:fld>
            <a:endParaRPr lang="en-US"/>
          </a:p>
        </p:txBody>
      </p:sp>
      <p:sp>
        <p:nvSpPr>
          <p:cNvPr id="6" name="Footer Placeholder 5"/>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7" name="Slide Number Placeholder 6"/>
          <p:cNvSpPr>
            <a:spLocks noGrp="1"/>
          </p:cNvSpPr>
          <p:nvPr>
            <p:ph type="sldNum" sz="quarter" idx="12"/>
          </p:nvPr>
        </p:nvSpPr>
        <p:spPr>
          <a:xfrm>
            <a:off x="31455360" y="30510482"/>
            <a:ext cx="10241280" cy="1752600"/>
          </a:xfrm>
          <a:prstGeom prst="rect">
            <a:avLst/>
          </a:prstGeom>
        </p:spPr>
        <p:txBody>
          <a:bodyPr/>
          <a:lstStyle/>
          <a:p>
            <a:fld id="{1D722F03-B555-44A5-A10D-64CBB76D58B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a:prstGeom prst="rect">
            <a:avLst/>
          </a:prstGeo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a:prstGeom prst="rect">
            <a:avLst/>
          </a:prstGeo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a:prstGeom prst="rect">
            <a:avLst/>
          </a:prstGeo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a:xfrm>
            <a:off x="2194560" y="30510482"/>
            <a:ext cx="10241280" cy="1752600"/>
          </a:xfrm>
          <a:prstGeom prst="rect">
            <a:avLst/>
          </a:prstGeom>
        </p:spPr>
        <p:txBody>
          <a:bodyPr/>
          <a:lstStyle/>
          <a:p>
            <a:fld id="{97B0B8D7-835A-47ED-B7B7-A3AF6BDE3967}" type="datetimeFigureOut">
              <a:rPr lang="en-US" smtClean="0"/>
              <a:pPr/>
              <a:t>7/25/2016</a:t>
            </a:fld>
            <a:endParaRPr lang="en-US"/>
          </a:p>
        </p:txBody>
      </p:sp>
      <p:sp>
        <p:nvSpPr>
          <p:cNvPr id="6" name="Footer Placeholder 5"/>
          <p:cNvSpPr>
            <a:spLocks noGrp="1"/>
          </p:cNvSpPr>
          <p:nvPr>
            <p:ph type="ftr" sz="quarter" idx="11"/>
          </p:nvPr>
        </p:nvSpPr>
        <p:spPr>
          <a:xfrm>
            <a:off x="14996160" y="30510482"/>
            <a:ext cx="13898880" cy="1752600"/>
          </a:xfrm>
          <a:prstGeom prst="rect">
            <a:avLst/>
          </a:prstGeom>
        </p:spPr>
        <p:txBody>
          <a:bodyPr/>
          <a:lstStyle/>
          <a:p>
            <a:endParaRPr lang="en-US"/>
          </a:p>
        </p:txBody>
      </p:sp>
      <p:sp>
        <p:nvSpPr>
          <p:cNvPr id="7" name="Slide Number Placeholder 6"/>
          <p:cNvSpPr>
            <a:spLocks noGrp="1"/>
          </p:cNvSpPr>
          <p:nvPr>
            <p:ph type="sldNum" sz="quarter" idx="12"/>
          </p:nvPr>
        </p:nvSpPr>
        <p:spPr>
          <a:xfrm>
            <a:off x="31455360" y="30510482"/>
            <a:ext cx="10241280" cy="1752600"/>
          </a:xfrm>
          <a:prstGeom prst="rect">
            <a:avLst/>
          </a:prstGeom>
        </p:spPr>
        <p:txBody>
          <a:bodyPr/>
          <a:lstStyle/>
          <a:p>
            <a:fld id="{1D722F03-B555-44A5-A10D-64CBB76D58B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None/>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w.stat@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4267200" y="1295400"/>
            <a:ext cx="36829690" cy="2286000"/>
          </a:xfrm>
          <a:prstGeom prst="rect">
            <a:avLst/>
          </a:prstGeom>
          <a:ln>
            <a:noFill/>
          </a:ln>
        </p:spPr>
        <p:txBody>
          <a:bodyPr anchor="ctr">
            <a:noAutofit/>
          </a:bodyPr>
          <a:lstStyle/>
          <a:p>
            <a:r>
              <a:rPr lang="en-US" sz="8800" b="1" dirty="0">
                <a:latin typeface="Segoe UI" panose="020B0502040204020203" pitchFamily="34" charset="0"/>
                <a:ea typeface="Segoe UI" panose="020B0502040204020203" pitchFamily="34" charset="0"/>
                <a:cs typeface="Segoe UI" panose="020B0502040204020203" pitchFamily="34" charset="0"/>
              </a:rPr>
              <a:t>lucid: An R package for </a:t>
            </a:r>
            <a:r>
              <a:rPr lang="en-US" sz="8800" b="1" dirty="0" smtClean="0">
                <a:latin typeface="Segoe UI" panose="020B0502040204020203" pitchFamily="34" charset="0"/>
                <a:ea typeface="Segoe UI" panose="020B0502040204020203" pitchFamily="34" charset="0"/>
                <a:cs typeface="Segoe UI" panose="020B0502040204020203" pitchFamily="34" charset="0"/>
              </a:rPr>
              <a:t>pretty-printing </a:t>
            </a:r>
            <a:r>
              <a:rPr lang="en-US" sz="8800" b="1" dirty="0">
                <a:latin typeface="Segoe UI" panose="020B0502040204020203" pitchFamily="34" charset="0"/>
                <a:ea typeface="Segoe UI" panose="020B0502040204020203" pitchFamily="34" charset="0"/>
                <a:cs typeface="Segoe UI" panose="020B0502040204020203" pitchFamily="34" charset="0"/>
              </a:rPr>
              <a:t>floating point </a:t>
            </a:r>
            <a:r>
              <a:rPr lang="en-US" sz="8800" b="1" dirty="0" smtClean="0">
                <a:latin typeface="Segoe UI" panose="020B0502040204020203" pitchFamily="34" charset="0"/>
                <a:ea typeface="Segoe UI" panose="020B0502040204020203" pitchFamily="34" charset="0"/>
                <a:cs typeface="Segoe UI" panose="020B0502040204020203" pitchFamily="34" charset="0"/>
              </a:rPr>
              <a:t>numbers</a:t>
            </a:r>
          </a:p>
          <a:p>
            <a:r>
              <a:rPr lang="en-US" sz="8800" dirty="0" smtClean="0">
                <a:latin typeface="Segoe UI Light" panose="020B0502040204020203" pitchFamily="34" charset="0"/>
                <a:ea typeface="Segoe UI" panose="020B0502040204020203" pitchFamily="34" charset="0"/>
                <a:cs typeface="Segoe UI" panose="020B0502040204020203" pitchFamily="34" charset="0"/>
              </a:rPr>
              <a:t>Helping you b</a:t>
            </a:r>
            <a:r>
              <a:rPr lang="en-US" sz="8800" dirty="0" smtClean="0">
                <a:latin typeface="Segoe UI Light" panose="020B0502040204020203" pitchFamily="34" charset="0"/>
                <a:ea typeface="Segoe UI" panose="020B0502040204020203" pitchFamily="34" charset="0"/>
                <a:cs typeface="Segoe UI" panose="020B0502040204020203" pitchFamily="34" charset="0"/>
              </a:rPr>
              <a:t>ring </a:t>
            </a:r>
            <a:r>
              <a:rPr lang="en-US" sz="8800" dirty="0" smtClean="0">
                <a:latin typeface="Segoe UI Light" panose="020B0502040204020203" pitchFamily="34" charset="0"/>
                <a:ea typeface="Segoe UI" panose="020B0502040204020203" pitchFamily="34" charset="0"/>
                <a:cs typeface="Segoe UI" panose="020B0502040204020203" pitchFamily="34" charset="0"/>
              </a:rPr>
              <a:t>out the best in your </a:t>
            </a:r>
            <a:r>
              <a:rPr lang="en-US" sz="8800" dirty="0" smtClean="0">
                <a:latin typeface="Segoe UI Light" panose="020B0502040204020203" pitchFamily="34" charset="0"/>
                <a:ea typeface="Segoe UI" panose="020B0502040204020203" pitchFamily="34" charset="0"/>
                <a:cs typeface="Segoe UI" panose="020B0502040204020203" pitchFamily="34" charset="0"/>
              </a:rPr>
              <a:t>numbers.</a:t>
            </a:r>
            <a:endParaRPr lang="en-US" sz="8800" dirty="0">
              <a:latin typeface="Segoe UI Light" panose="020B0502040204020203" pitchFamily="34" charset="0"/>
              <a:ea typeface="Segoe UI" panose="020B0502040204020203" pitchFamily="34" charset="0"/>
              <a:cs typeface="Segoe UI" panose="020B0502040204020203" pitchFamily="34" charset="0"/>
            </a:endParaRPr>
          </a:p>
        </p:txBody>
      </p:sp>
      <p:sp>
        <p:nvSpPr>
          <p:cNvPr id="23" name="Rectangle 22"/>
          <p:cNvSpPr/>
          <p:nvPr/>
        </p:nvSpPr>
        <p:spPr>
          <a:xfrm>
            <a:off x="1650422" y="5215004"/>
            <a:ext cx="11734800" cy="4412852"/>
          </a:xfrm>
          <a:prstGeom prst="rect">
            <a:avLst/>
          </a:prstGeom>
        </p:spPr>
        <p:txBody>
          <a:bodyPr>
            <a:noAutofit/>
          </a:bodyPr>
          <a:lstStyle/>
          <a:p>
            <a:endParaRPr lang="en-US" sz="3600" dirty="0">
              <a:latin typeface="Segoe UI" panose="020B0502040204020203" pitchFamily="34" charset="0"/>
              <a:ea typeface="Segoe UI" panose="020B0502040204020203" pitchFamily="34" charset="0"/>
              <a:cs typeface="Segoe UI" panose="020B0502040204020203" pitchFamily="34" charset="0"/>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38645" y="954232"/>
            <a:ext cx="2924619" cy="33770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7642918" y="7261882"/>
            <a:ext cx="12078948" cy="6370975"/>
          </a:xfrm>
          <a:prstGeom prst="rect">
            <a:avLst/>
          </a:prstGeom>
          <a:noFill/>
        </p:spPr>
        <p:txBody>
          <a:bodyPr wrap="none" rtlCol="0">
            <a:spAutoFit/>
          </a:bodyPr>
          <a:lstStyle/>
          <a:p>
            <a:r>
              <a:rPr lang="en-US" sz="2400" dirty="0" smtClean="0">
                <a:solidFill>
                  <a:schemeClr val="accent2">
                    <a:lumMod val="50000"/>
                  </a:schemeClr>
                </a:solidFill>
                <a:latin typeface="Consolas" panose="020B0609020204030204" pitchFamily="49" charset="0"/>
                <a:cs typeface="Consolas" panose="020B0609020204030204" pitchFamily="49" charset="0"/>
              </a:rPr>
              <a:t>                       </a:t>
            </a:r>
            <a:r>
              <a:rPr lang="en-US" sz="2400" dirty="0">
                <a:solidFill>
                  <a:schemeClr val="accent2">
                    <a:lumMod val="50000"/>
                  </a:schemeClr>
                </a:solidFill>
                <a:latin typeface="Consolas" panose="020B0609020204030204" pitchFamily="49" charset="0"/>
                <a:cs typeface="Consolas" panose="020B0609020204030204" pitchFamily="49" charset="0"/>
              </a:rPr>
              <a:t>bacteria penicillin streptomycin neomycin stain</a:t>
            </a:r>
          </a:p>
          <a:p>
            <a:r>
              <a:rPr lang="en-US" sz="2400" dirty="0">
                <a:solidFill>
                  <a:schemeClr val="accent2">
                    <a:lumMod val="50000"/>
                  </a:schemeClr>
                </a:solidFill>
                <a:latin typeface="Consolas" panose="020B0609020204030204" pitchFamily="49" charset="0"/>
                <a:cs typeface="Consolas" panose="020B0609020204030204" pitchFamily="49" charset="0"/>
              </a:rPr>
              <a:t>           </a:t>
            </a:r>
            <a:r>
              <a:rPr lang="en-US" sz="2400" dirty="0" err="1">
                <a:solidFill>
                  <a:schemeClr val="accent2">
                    <a:lumMod val="50000"/>
                  </a:schemeClr>
                </a:solidFill>
                <a:latin typeface="Consolas" panose="020B0609020204030204" pitchFamily="49" charset="0"/>
                <a:cs typeface="Consolas" panose="020B0609020204030204" pitchFamily="49" charset="0"/>
              </a:rPr>
              <a:t>Aerobacter</a:t>
            </a:r>
            <a:r>
              <a:rPr lang="en-US" sz="2400" dirty="0">
                <a:solidFill>
                  <a:schemeClr val="accent2">
                    <a:lumMod val="50000"/>
                  </a:schemeClr>
                </a:solidFill>
                <a:latin typeface="Consolas" panose="020B0609020204030204" pitchFamily="49" charset="0"/>
                <a:cs typeface="Consolas" panose="020B0609020204030204" pitchFamily="49" charset="0"/>
              </a:rPr>
              <a:t> </a:t>
            </a:r>
            <a:r>
              <a:rPr lang="en-US" sz="2400" dirty="0" err="1">
                <a:solidFill>
                  <a:schemeClr val="accent2">
                    <a:lumMod val="50000"/>
                  </a:schemeClr>
                </a:solidFill>
                <a:latin typeface="Consolas" panose="020B0609020204030204" pitchFamily="49" charset="0"/>
                <a:cs typeface="Consolas" panose="020B0609020204030204" pitchFamily="49" charset="0"/>
              </a:rPr>
              <a:t>aerogenes</a:t>
            </a:r>
            <a:r>
              <a:rPr lang="en-US" sz="2400" dirty="0">
                <a:solidFill>
                  <a:schemeClr val="accent2">
                    <a:lumMod val="50000"/>
                  </a:schemeClr>
                </a:solidFill>
                <a:latin typeface="Consolas" panose="020B0609020204030204" pitchFamily="49" charset="0"/>
                <a:cs typeface="Consolas" panose="020B0609020204030204" pitchFamily="49" charset="0"/>
              </a:rPr>
              <a:t>    870.000         1.00    1.600   </a:t>
            </a:r>
            <a:r>
              <a:rPr lang="en-US" sz="2400" dirty="0" err="1">
                <a:solidFill>
                  <a:schemeClr val="accent2">
                    <a:lumMod val="50000"/>
                  </a:schemeClr>
                </a:solidFill>
                <a:latin typeface="Consolas" panose="020B0609020204030204" pitchFamily="49" charset="0"/>
                <a:cs typeface="Consolas" panose="020B0609020204030204" pitchFamily="49" charset="0"/>
              </a:rPr>
              <a:t>neg</a:t>
            </a:r>
            <a:endParaRPr lang="en-US" sz="2400" dirty="0">
              <a:solidFill>
                <a:schemeClr val="accent2">
                  <a:lumMod val="50000"/>
                </a:schemeClr>
              </a:solidFill>
              <a:latin typeface="Consolas" panose="020B0609020204030204" pitchFamily="49" charset="0"/>
              <a:cs typeface="Consolas" panose="020B0609020204030204" pitchFamily="49" charset="0"/>
            </a:endParaRPr>
          </a:p>
          <a:p>
            <a:r>
              <a:rPr lang="en-US" sz="2400" dirty="0">
                <a:solidFill>
                  <a:schemeClr val="accent2">
                    <a:lumMod val="50000"/>
                  </a:schemeClr>
                </a:solidFill>
                <a:latin typeface="Consolas" panose="020B0609020204030204" pitchFamily="49" charset="0"/>
                <a:cs typeface="Consolas" panose="020B0609020204030204" pitchFamily="49" charset="0"/>
              </a:rPr>
              <a:t>               Brucella </a:t>
            </a:r>
            <a:r>
              <a:rPr lang="en-US" sz="2400" dirty="0" err="1">
                <a:solidFill>
                  <a:schemeClr val="accent2">
                    <a:lumMod val="50000"/>
                  </a:schemeClr>
                </a:solidFill>
                <a:latin typeface="Consolas" panose="020B0609020204030204" pitchFamily="49" charset="0"/>
                <a:cs typeface="Consolas" panose="020B0609020204030204" pitchFamily="49" charset="0"/>
              </a:rPr>
              <a:t>abortus</a:t>
            </a:r>
            <a:r>
              <a:rPr lang="en-US" sz="2400" dirty="0">
                <a:solidFill>
                  <a:schemeClr val="accent2">
                    <a:lumMod val="50000"/>
                  </a:schemeClr>
                </a:solidFill>
                <a:latin typeface="Consolas" panose="020B0609020204030204" pitchFamily="49" charset="0"/>
                <a:cs typeface="Consolas" panose="020B0609020204030204" pitchFamily="49" charset="0"/>
              </a:rPr>
              <a:t>      1.000         2.00    0.020   </a:t>
            </a:r>
            <a:r>
              <a:rPr lang="en-US" sz="2400" dirty="0" err="1">
                <a:solidFill>
                  <a:schemeClr val="accent2">
                    <a:lumMod val="50000"/>
                  </a:schemeClr>
                </a:solidFill>
                <a:latin typeface="Consolas" panose="020B0609020204030204" pitchFamily="49" charset="0"/>
                <a:cs typeface="Consolas" panose="020B0609020204030204" pitchFamily="49" charset="0"/>
              </a:rPr>
              <a:t>neg</a:t>
            </a:r>
            <a:endParaRPr lang="en-US" sz="2400" dirty="0">
              <a:solidFill>
                <a:schemeClr val="accent2">
                  <a:lumMod val="50000"/>
                </a:schemeClr>
              </a:solidFill>
              <a:latin typeface="Consolas" panose="020B0609020204030204" pitchFamily="49" charset="0"/>
              <a:cs typeface="Consolas" panose="020B0609020204030204" pitchFamily="49" charset="0"/>
            </a:endParaRPr>
          </a:p>
          <a:p>
            <a:r>
              <a:rPr lang="en-US" sz="2400" dirty="0">
                <a:solidFill>
                  <a:schemeClr val="accent2">
                    <a:lumMod val="50000"/>
                  </a:schemeClr>
                </a:solidFill>
                <a:latin typeface="Consolas" panose="020B0609020204030204" pitchFamily="49" charset="0"/>
                <a:cs typeface="Consolas" panose="020B0609020204030204" pitchFamily="49" charset="0"/>
              </a:rPr>
              <a:t>               Escherichia coli    100.000         0.40    0.100   </a:t>
            </a:r>
            <a:r>
              <a:rPr lang="en-US" sz="2400" dirty="0" err="1">
                <a:solidFill>
                  <a:schemeClr val="accent2">
                    <a:lumMod val="50000"/>
                  </a:schemeClr>
                </a:solidFill>
                <a:latin typeface="Consolas" panose="020B0609020204030204" pitchFamily="49" charset="0"/>
                <a:cs typeface="Consolas" panose="020B0609020204030204" pitchFamily="49" charset="0"/>
              </a:rPr>
              <a:t>neg</a:t>
            </a:r>
            <a:endParaRPr lang="en-US" sz="2400" dirty="0">
              <a:solidFill>
                <a:schemeClr val="accent2">
                  <a:lumMod val="50000"/>
                </a:schemeClr>
              </a:solidFill>
              <a:latin typeface="Consolas" panose="020B0609020204030204" pitchFamily="49" charset="0"/>
              <a:cs typeface="Consolas" panose="020B0609020204030204" pitchFamily="49" charset="0"/>
            </a:endParaRPr>
          </a:p>
          <a:p>
            <a:r>
              <a:rPr lang="en-US" sz="2400" dirty="0">
                <a:solidFill>
                  <a:schemeClr val="accent2">
                    <a:lumMod val="50000"/>
                  </a:schemeClr>
                </a:solidFill>
                <a:latin typeface="Consolas" panose="020B0609020204030204" pitchFamily="49" charset="0"/>
                <a:cs typeface="Consolas" panose="020B0609020204030204" pitchFamily="49" charset="0"/>
              </a:rPr>
              <a:t>          </a:t>
            </a:r>
            <a:r>
              <a:rPr lang="en-US" sz="2400" dirty="0" err="1">
                <a:solidFill>
                  <a:schemeClr val="accent2">
                    <a:lumMod val="50000"/>
                  </a:schemeClr>
                </a:solidFill>
                <a:latin typeface="Consolas" panose="020B0609020204030204" pitchFamily="49" charset="0"/>
                <a:cs typeface="Consolas" panose="020B0609020204030204" pitchFamily="49" charset="0"/>
              </a:rPr>
              <a:t>Klebsiella</a:t>
            </a:r>
            <a:r>
              <a:rPr lang="en-US" sz="2400" dirty="0">
                <a:solidFill>
                  <a:schemeClr val="accent2">
                    <a:lumMod val="50000"/>
                  </a:schemeClr>
                </a:solidFill>
                <a:latin typeface="Consolas" panose="020B0609020204030204" pitchFamily="49" charset="0"/>
                <a:cs typeface="Consolas" panose="020B0609020204030204" pitchFamily="49" charset="0"/>
              </a:rPr>
              <a:t> pneumoniae    850.000         1.20    1.000   </a:t>
            </a:r>
            <a:r>
              <a:rPr lang="en-US" sz="2400" dirty="0" err="1">
                <a:solidFill>
                  <a:schemeClr val="accent2">
                    <a:lumMod val="50000"/>
                  </a:schemeClr>
                </a:solidFill>
                <a:latin typeface="Consolas" panose="020B0609020204030204" pitchFamily="49" charset="0"/>
                <a:cs typeface="Consolas" panose="020B0609020204030204" pitchFamily="49" charset="0"/>
              </a:rPr>
              <a:t>neg</a:t>
            </a:r>
            <a:endParaRPr lang="en-US" sz="2400" dirty="0">
              <a:solidFill>
                <a:schemeClr val="accent2">
                  <a:lumMod val="50000"/>
                </a:schemeClr>
              </a:solidFill>
              <a:latin typeface="Consolas" panose="020B0609020204030204" pitchFamily="49" charset="0"/>
              <a:cs typeface="Consolas" panose="020B0609020204030204" pitchFamily="49" charset="0"/>
            </a:endParaRPr>
          </a:p>
          <a:p>
            <a:r>
              <a:rPr lang="en-US" sz="2400" dirty="0">
                <a:solidFill>
                  <a:schemeClr val="accent2">
                    <a:lumMod val="50000"/>
                  </a:schemeClr>
                </a:solidFill>
                <a:latin typeface="Consolas" panose="020B0609020204030204" pitchFamily="49" charset="0"/>
                <a:cs typeface="Consolas" panose="020B0609020204030204" pitchFamily="49" charset="0"/>
              </a:rPr>
              <a:t>     Mycobacterium tuberculosis    800.000         5.00    2.000   </a:t>
            </a:r>
            <a:r>
              <a:rPr lang="en-US" sz="2400" dirty="0" err="1">
                <a:solidFill>
                  <a:schemeClr val="accent2">
                    <a:lumMod val="50000"/>
                  </a:schemeClr>
                </a:solidFill>
                <a:latin typeface="Consolas" panose="020B0609020204030204" pitchFamily="49" charset="0"/>
                <a:cs typeface="Consolas" panose="020B0609020204030204" pitchFamily="49" charset="0"/>
              </a:rPr>
              <a:t>neg</a:t>
            </a:r>
            <a:endParaRPr lang="en-US" sz="2400" dirty="0">
              <a:solidFill>
                <a:schemeClr val="accent2">
                  <a:lumMod val="50000"/>
                </a:schemeClr>
              </a:solidFill>
              <a:latin typeface="Consolas" panose="020B0609020204030204" pitchFamily="49" charset="0"/>
              <a:cs typeface="Consolas" panose="020B0609020204030204" pitchFamily="49" charset="0"/>
            </a:endParaRPr>
          </a:p>
          <a:p>
            <a:r>
              <a:rPr lang="en-US" sz="2400" dirty="0">
                <a:solidFill>
                  <a:schemeClr val="accent2">
                    <a:lumMod val="50000"/>
                  </a:schemeClr>
                </a:solidFill>
                <a:latin typeface="Consolas" panose="020B0609020204030204" pitchFamily="49" charset="0"/>
                <a:cs typeface="Consolas" panose="020B0609020204030204" pitchFamily="49" charset="0"/>
              </a:rPr>
              <a:t>               Proteus vulgaris      3.000         0.10    0.100   </a:t>
            </a:r>
            <a:r>
              <a:rPr lang="en-US" sz="2400" dirty="0" err="1">
                <a:solidFill>
                  <a:schemeClr val="accent2">
                    <a:lumMod val="50000"/>
                  </a:schemeClr>
                </a:solidFill>
                <a:latin typeface="Consolas" panose="020B0609020204030204" pitchFamily="49" charset="0"/>
                <a:cs typeface="Consolas" panose="020B0609020204030204" pitchFamily="49" charset="0"/>
              </a:rPr>
              <a:t>neg</a:t>
            </a:r>
            <a:endParaRPr lang="en-US" sz="2400" dirty="0">
              <a:solidFill>
                <a:schemeClr val="accent2">
                  <a:lumMod val="50000"/>
                </a:schemeClr>
              </a:solidFill>
              <a:latin typeface="Consolas" panose="020B0609020204030204" pitchFamily="49" charset="0"/>
              <a:cs typeface="Consolas" panose="020B0609020204030204" pitchFamily="49" charset="0"/>
            </a:endParaRPr>
          </a:p>
          <a:p>
            <a:r>
              <a:rPr lang="en-US" sz="2400" dirty="0">
                <a:solidFill>
                  <a:schemeClr val="accent2">
                    <a:lumMod val="50000"/>
                  </a:schemeClr>
                </a:solidFill>
                <a:latin typeface="Consolas" panose="020B0609020204030204" pitchFamily="49" charset="0"/>
                <a:cs typeface="Consolas" panose="020B0609020204030204" pitchFamily="49" charset="0"/>
              </a:rPr>
              <a:t>         Pseudomonas aeruginosa    850.000         2.00    0.400   </a:t>
            </a:r>
            <a:r>
              <a:rPr lang="en-US" sz="2400" dirty="0" err="1">
                <a:solidFill>
                  <a:schemeClr val="accent2">
                    <a:lumMod val="50000"/>
                  </a:schemeClr>
                </a:solidFill>
                <a:latin typeface="Consolas" panose="020B0609020204030204" pitchFamily="49" charset="0"/>
                <a:cs typeface="Consolas" panose="020B0609020204030204" pitchFamily="49" charset="0"/>
              </a:rPr>
              <a:t>neg</a:t>
            </a:r>
            <a:endParaRPr lang="en-US" sz="2400" dirty="0">
              <a:solidFill>
                <a:schemeClr val="accent2">
                  <a:lumMod val="50000"/>
                </a:schemeClr>
              </a:solidFill>
              <a:latin typeface="Consolas" panose="020B0609020204030204" pitchFamily="49" charset="0"/>
              <a:cs typeface="Consolas" panose="020B0609020204030204" pitchFamily="49" charset="0"/>
            </a:endParaRPr>
          </a:p>
          <a:p>
            <a:r>
              <a:rPr lang="en-US" sz="2400" dirty="0">
                <a:solidFill>
                  <a:schemeClr val="accent2">
                    <a:lumMod val="50000"/>
                  </a:schemeClr>
                </a:solidFill>
                <a:latin typeface="Consolas" panose="020B0609020204030204" pitchFamily="49" charset="0"/>
                <a:cs typeface="Consolas" panose="020B0609020204030204" pitchFamily="49" charset="0"/>
              </a:rPr>
              <a:t>             Salmonella </a:t>
            </a:r>
            <a:r>
              <a:rPr lang="en-US" sz="2400" dirty="0" err="1">
                <a:solidFill>
                  <a:schemeClr val="accent2">
                    <a:lumMod val="50000"/>
                  </a:schemeClr>
                </a:solidFill>
                <a:latin typeface="Consolas" panose="020B0609020204030204" pitchFamily="49" charset="0"/>
                <a:cs typeface="Consolas" panose="020B0609020204030204" pitchFamily="49" charset="0"/>
              </a:rPr>
              <a:t>typhosa</a:t>
            </a:r>
            <a:r>
              <a:rPr lang="en-US" sz="2400" dirty="0">
                <a:solidFill>
                  <a:schemeClr val="accent2">
                    <a:lumMod val="50000"/>
                  </a:schemeClr>
                </a:solidFill>
                <a:latin typeface="Consolas" panose="020B0609020204030204" pitchFamily="49" charset="0"/>
                <a:cs typeface="Consolas" panose="020B0609020204030204" pitchFamily="49" charset="0"/>
              </a:rPr>
              <a:t>      1.000         0.40    0.008   </a:t>
            </a:r>
            <a:r>
              <a:rPr lang="en-US" sz="2400" dirty="0" err="1">
                <a:solidFill>
                  <a:schemeClr val="accent2">
                    <a:lumMod val="50000"/>
                  </a:schemeClr>
                </a:solidFill>
                <a:latin typeface="Consolas" panose="020B0609020204030204" pitchFamily="49" charset="0"/>
                <a:cs typeface="Consolas" panose="020B0609020204030204" pitchFamily="49" charset="0"/>
              </a:rPr>
              <a:t>neg</a:t>
            </a:r>
            <a:endParaRPr lang="en-US" sz="2400" dirty="0">
              <a:solidFill>
                <a:schemeClr val="accent2">
                  <a:lumMod val="50000"/>
                </a:schemeClr>
              </a:solidFill>
              <a:latin typeface="Consolas" panose="020B0609020204030204" pitchFamily="49" charset="0"/>
              <a:cs typeface="Consolas" panose="020B0609020204030204" pitchFamily="49" charset="0"/>
            </a:endParaRPr>
          </a:p>
          <a:p>
            <a:r>
              <a:rPr lang="en-US" sz="2400" dirty="0">
                <a:solidFill>
                  <a:schemeClr val="accent2">
                    <a:lumMod val="50000"/>
                  </a:schemeClr>
                </a:solidFill>
                <a:latin typeface="Consolas" panose="020B0609020204030204" pitchFamily="49" charset="0"/>
                <a:cs typeface="Consolas" panose="020B0609020204030204" pitchFamily="49" charset="0"/>
              </a:rPr>
              <a:t>      Salmonella </a:t>
            </a:r>
            <a:r>
              <a:rPr lang="en-US" sz="2400" dirty="0" err="1">
                <a:solidFill>
                  <a:schemeClr val="accent2">
                    <a:lumMod val="50000"/>
                  </a:schemeClr>
                </a:solidFill>
                <a:latin typeface="Consolas" panose="020B0609020204030204" pitchFamily="49" charset="0"/>
                <a:cs typeface="Consolas" panose="020B0609020204030204" pitchFamily="49" charset="0"/>
              </a:rPr>
              <a:t>schottmuelleri</a:t>
            </a:r>
            <a:r>
              <a:rPr lang="en-US" sz="2400" dirty="0">
                <a:solidFill>
                  <a:schemeClr val="accent2">
                    <a:lumMod val="50000"/>
                  </a:schemeClr>
                </a:solidFill>
                <a:latin typeface="Consolas" panose="020B0609020204030204" pitchFamily="49" charset="0"/>
                <a:cs typeface="Consolas" panose="020B0609020204030204" pitchFamily="49" charset="0"/>
              </a:rPr>
              <a:t>     10.000         0.80    0.090   </a:t>
            </a:r>
            <a:r>
              <a:rPr lang="en-US" sz="2400" dirty="0" err="1">
                <a:solidFill>
                  <a:schemeClr val="accent2">
                    <a:lumMod val="50000"/>
                  </a:schemeClr>
                </a:solidFill>
                <a:latin typeface="Consolas" panose="020B0609020204030204" pitchFamily="49" charset="0"/>
                <a:cs typeface="Consolas" panose="020B0609020204030204" pitchFamily="49" charset="0"/>
              </a:rPr>
              <a:t>neg</a:t>
            </a:r>
            <a:endParaRPr lang="en-US" sz="2400" dirty="0">
              <a:solidFill>
                <a:schemeClr val="accent2">
                  <a:lumMod val="50000"/>
                </a:schemeClr>
              </a:solidFill>
              <a:latin typeface="Consolas" panose="020B0609020204030204" pitchFamily="49" charset="0"/>
              <a:cs typeface="Consolas" panose="020B0609020204030204" pitchFamily="49" charset="0"/>
            </a:endParaRPr>
          </a:p>
          <a:p>
            <a:r>
              <a:rPr lang="en-US" sz="2400" dirty="0">
                <a:solidFill>
                  <a:schemeClr val="accent2">
                    <a:lumMod val="50000"/>
                  </a:schemeClr>
                </a:solidFill>
                <a:latin typeface="Consolas" panose="020B0609020204030204" pitchFamily="49" charset="0"/>
                <a:cs typeface="Consolas" panose="020B0609020204030204" pitchFamily="49" charset="0"/>
              </a:rPr>
              <a:t>             </a:t>
            </a:r>
            <a:r>
              <a:rPr lang="en-US" sz="2400" dirty="0" err="1" smtClean="0">
                <a:solidFill>
                  <a:schemeClr val="accent2">
                    <a:lumMod val="50000"/>
                  </a:schemeClr>
                </a:solidFill>
                <a:latin typeface="Consolas" panose="020B0609020204030204" pitchFamily="49" charset="0"/>
                <a:cs typeface="Consolas" panose="020B0609020204030204" pitchFamily="49" charset="0"/>
              </a:rPr>
              <a:t>Bacillis</a:t>
            </a:r>
            <a:r>
              <a:rPr lang="en-US" sz="2400" dirty="0" smtClean="0">
                <a:solidFill>
                  <a:schemeClr val="accent2">
                    <a:lumMod val="50000"/>
                  </a:schemeClr>
                </a:solidFill>
                <a:latin typeface="Consolas" panose="020B0609020204030204" pitchFamily="49" charset="0"/>
                <a:cs typeface="Consolas" panose="020B0609020204030204" pitchFamily="49" charset="0"/>
              </a:rPr>
              <a:t> anthracis      </a:t>
            </a:r>
            <a:r>
              <a:rPr lang="en-US" sz="2400" dirty="0">
                <a:solidFill>
                  <a:schemeClr val="accent2">
                    <a:lumMod val="50000"/>
                  </a:schemeClr>
                </a:solidFill>
                <a:latin typeface="Consolas" panose="020B0609020204030204" pitchFamily="49" charset="0"/>
                <a:cs typeface="Consolas" panose="020B0609020204030204" pitchFamily="49" charset="0"/>
              </a:rPr>
              <a:t>0.001         0.01    0.007   </a:t>
            </a:r>
            <a:r>
              <a:rPr lang="en-US" sz="2400" dirty="0" err="1">
                <a:solidFill>
                  <a:schemeClr val="accent2">
                    <a:lumMod val="50000"/>
                  </a:schemeClr>
                </a:solidFill>
                <a:latin typeface="Consolas" panose="020B0609020204030204" pitchFamily="49" charset="0"/>
                <a:cs typeface="Consolas" panose="020B0609020204030204" pitchFamily="49" charset="0"/>
              </a:rPr>
              <a:t>pos</a:t>
            </a:r>
            <a:endParaRPr lang="en-US" sz="2400" dirty="0">
              <a:solidFill>
                <a:schemeClr val="accent2">
                  <a:lumMod val="50000"/>
                </a:schemeClr>
              </a:solidFill>
              <a:latin typeface="Consolas" panose="020B0609020204030204" pitchFamily="49" charset="0"/>
              <a:cs typeface="Consolas" panose="020B0609020204030204" pitchFamily="49" charset="0"/>
            </a:endParaRPr>
          </a:p>
          <a:p>
            <a:r>
              <a:rPr lang="en-US" sz="2400" dirty="0">
                <a:solidFill>
                  <a:schemeClr val="accent2">
                    <a:lumMod val="50000"/>
                  </a:schemeClr>
                </a:solidFill>
                <a:latin typeface="Consolas" panose="020B0609020204030204" pitchFamily="49" charset="0"/>
                <a:cs typeface="Consolas" panose="020B0609020204030204" pitchFamily="49" charset="0"/>
              </a:rPr>
              <a:t>         Diplococcus pneumoniae      0.005        11.00   10.000   </a:t>
            </a:r>
            <a:r>
              <a:rPr lang="en-US" sz="2400" dirty="0" err="1">
                <a:solidFill>
                  <a:schemeClr val="accent2">
                    <a:lumMod val="50000"/>
                  </a:schemeClr>
                </a:solidFill>
                <a:latin typeface="Consolas" panose="020B0609020204030204" pitchFamily="49" charset="0"/>
                <a:cs typeface="Consolas" panose="020B0609020204030204" pitchFamily="49" charset="0"/>
              </a:rPr>
              <a:t>pos</a:t>
            </a:r>
            <a:endParaRPr lang="en-US" sz="2400" dirty="0">
              <a:solidFill>
                <a:schemeClr val="accent2">
                  <a:lumMod val="50000"/>
                </a:schemeClr>
              </a:solidFill>
              <a:latin typeface="Consolas" panose="020B0609020204030204" pitchFamily="49" charset="0"/>
              <a:cs typeface="Consolas" panose="020B0609020204030204" pitchFamily="49" charset="0"/>
            </a:endParaRPr>
          </a:p>
          <a:p>
            <a:r>
              <a:rPr lang="en-US" sz="2400" dirty="0">
                <a:solidFill>
                  <a:schemeClr val="accent2">
                    <a:lumMod val="50000"/>
                  </a:schemeClr>
                </a:solidFill>
                <a:latin typeface="Consolas" panose="020B0609020204030204" pitchFamily="49" charset="0"/>
                <a:cs typeface="Consolas" panose="020B0609020204030204" pitchFamily="49" charset="0"/>
              </a:rPr>
              <a:t>           Staphylococcus </a:t>
            </a:r>
            <a:r>
              <a:rPr lang="en-US" sz="2400" dirty="0" err="1">
                <a:solidFill>
                  <a:schemeClr val="accent2">
                    <a:lumMod val="50000"/>
                  </a:schemeClr>
                </a:solidFill>
                <a:latin typeface="Consolas" panose="020B0609020204030204" pitchFamily="49" charset="0"/>
                <a:cs typeface="Consolas" panose="020B0609020204030204" pitchFamily="49" charset="0"/>
              </a:rPr>
              <a:t>albus</a:t>
            </a:r>
            <a:r>
              <a:rPr lang="en-US" sz="2400" dirty="0">
                <a:solidFill>
                  <a:schemeClr val="accent2">
                    <a:lumMod val="50000"/>
                  </a:schemeClr>
                </a:solidFill>
                <a:latin typeface="Consolas" panose="020B0609020204030204" pitchFamily="49" charset="0"/>
                <a:cs typeface="Consolas" panose="020B0609020204030204" pitchFamily="49" charset="0"/>
              </a:rPr>
              <a:t>      0.007         0.10    0.001   </a:t>
            </a:r>
            <a:r>
              <a:rPr lang="en-US" sz="2400" dirty="0" err="1">
                <a:solidFill>
                  <a:schemeClr val="accent2">
                    <a:lumMod val="50000"/>
                  </a:schemeClr>
                </a:solidFill>
                <a:latin typeface="Consolas" panose="020B0609020204030204" pitchFamily="49" charset="0"/>
                <a:cs typeface="Consolas" panose="020B0609020204030204" pitchFamily="49" charset="0"/>
              </a:rPr>
              <a:t>pos</a:t>
            </a:r>
            <a:endParaRPr lang="en-US" sz="2400" dirty="0">
              <a:solidFill>
                <a:schemeClr val="accent2">
                  <a:lumMod val="50000"/>
                </a:schemeClr>
              </a:solidFill>
              <a:latin typeface="Consolas" panose="020B0609020204030204" pitchFamily="49" charset="0"/>
              <a:cs typeface="Consolas" panose="020B0609020204030204" pitchFamily="49" charset="0"/>
            </a:endParaRPr>
          </a:p>
          <a:p>
            <a:r>
              <a:rPr lang="en-US" sz="2400" dirty="0">
                <a:solidFill>
                  <a:schemeClr val="accent2">
                    <a:lumMod val="50000"/>
                  </a:schemeClr>
                </a:solidFill>
                <a:latin typeface="Consolas" panose="020B0609020204030204" pitchFamily="49" charset="0"/>
                <a:cs typeface="Consolas" panose="020B0609020204030204" pitchFamily="49" charset="0"/>
              </a:rPr>
              <a:t>          Staphylococcus aureus      0.030         0.03    0.001   </a:t>
            </a:r>
            <a:r>
              <a:rPr lang="en-US" sz="2400" dirty="0" err="1">
                <a:solidFill>
                  <a:schemeClr val="accent2">
                    <a:lumMod val="50000"/>
                  </a:schemeClr>
                </a:solidFill>
                <a:latin typeface="Consolas" panose="020B0609020204030204" pitchFamily="49" charset="0"/>
                <a:cs typeface="Consolas" panose="020B0609020204030204" pitchFamily="49" charset="0"/>
              </a:rPr>
              <a:t>pos</a:t>
            </a:r>
            <a:endParaRPr lang="en-US" sz="2400" dirty="0">
              <a:solidFill>
                <a:schemeClr val="accent2">
                  <a:lumMod val="50000"/>
                </a:schemeClr>
              </a:solidFill>
              <a:latin typeface="Consolas" panose="020B0609020204030204" pitchFamily="49" charset="0"/>
              <a:cs typeface="Consolas" panose="020B0609020204030204" pitchFamily="49" charset="0"/>
            </a:endParaRPr>
          </a:p>
          <a:p>
            <a:r>
              <a:rPr lang="en-US" sz="2400" dirty="0">
                <a:solidFill>
                  <a:schemeClr val="accent2">
                    <a:lumMod val="50000"/>
                  </a:schemeClr>
                </a:solidFill>
                <a:latin typeface="Consolas" panose="020B0609020204030204" pitchFamily="49" charset="0"/>
                <a:cs typeface="Consolas" panose="020B0609020204030204" pitchFamily="49" charset="0"/>
              </a:rPr>
              <a:t>          Streptococcus </a:t>
            </a:r>
            <a:r>
              <a:rPr lang="en-US" sz="2400" dirty="0" err="1">
                <a:solidFill>
                  <a:schemeClr val="accent2">
                    <a:lumMod val="50000"/>
                  </a:schemeClr>
                </a:solidFill>
                <a:latin typeface="Consolas" panose="020B0609020204030204" pitchFamily="49" charset="0"/>
                <a:cs typeface="Consolas" panose="020B0609020204030204" pitchFamily="49" charset="0"/>
              </a:rPr>
              <a:t>fecalis</a:t>
            </a:r>
            <a:r>
              <a:rPr lang="en-US" sz="2400" dirty="0">
                <a:solidFill>
                  <a:schemeClr val="accent2">
                    <a:lumMod val="50000"/>
                  </a:schemeClr>
                </a:solidFill>
                <a:latin typeface="Consolas" panose="020B0609020204030204" pitchFamily="49" charset="0"/>
                <a:cs typeface="Consolas" panose="020B0609020204030204" pitchFamily="49" charset="0"/>
              </a:rPr>
              <a:t>      1.000         1.00    0.100   </a:t>
            </a:r>
            <a:r>
              <a:rPr lang="en-US" sz="2400" dirty="0" err="1">
                <a:solidFill>
                  <a:schemeClr val="accent2">
                    <a:lumMod val="50000"/>
                  </a:schemeClr>
                </a:solidFill>
                <a:latin typeface="Consolas" panose="020B0609020204030204" pitchFamily="49" charset="0"/>
                <a:cs typeface="Consolas" panose="020B0609020204030204" pitchFamily="49" charset="0"/>
              </a:rPr>
              <a:t>pos</a:t>
            </a:r>
            <a:endParaRPr lang="en-US" sz="2400" dirty="0">
              <a:solidFill>
                <a:schemeClr val="accent2">
                  <a:lumMod val="50000"/>
                </a:schemeClr>
              </a:solidFill>
              <a:latin typeface="Consolas" panose="020B0609020204030204" pitchFamily="49" charset="0"/>
              <a:cs typeface="Consolas" panose="020B0609020204030204" pitchFamily="49" charset="0"/>
            </a:endParaRPr>
          </a:p>
          <a:p>
            <a:r>
              <a:rPr lang="en-US" sz="2400" dirty="0">
                <a:solidFill>
                  <a:schemeClr val="accent2">
                    <a:lumMod val="50000"/>
                  </a:schemeClr>
                </a:solidFill>
                <a:latin typeface="Consolas" panose="020B0609020204030204" pitchFamily="49" charset="0"/>
                <a:cs typeface="Consolas" panose="020B0609020204030204" pitchFamily="49" charset="0"/>
              </a:rPr>
              <a:t>      Streptococcus </a:t>
            </a:r>
            <a:r>
              <a:rPr lang="en-US" sz="2400" dirty="0" err="1">
                <a:solidFill>
                  <a:schemeClr val="accent2">
                    <a:lumMod val="50000"/>
                  </a:schemeClr>
                </a:solidFill>
                <a:latin typeface="Consolas" panose="020B0609020204030204" pitchFamily="49" charset="0"/>
                <a:cs typeface="Consolas" panose="020B0609020204030204" pitchFamily="49" charset="0"/>
              </a:rPr>
              <a:t>hemolyticus</a:t>
            </a:r>
            <a:r>
              <a:rPr lang="en-US" sz="2400" dirty="0">
                <a:solidFill>
                  <a:schemeClr val="accent2">
                    <a:lumMod val="50000"/>
                  </a:schemeClr>
                </a:solidFill>
                <a:latin typeface="Consolas" panose="020B0609020204030204" pitchFamily="49" charset="0"/>
                <a:cs typeface="Consolas" panose="020B0609020204030204" pitchFamily="49" charset="0"/>
              </a:rPr>
              <a:t>      0.001        14.00   10.000   </a:t>
            </a:r>
            <a:r>
              <a:rPr lang="en-US" sz="2400" dirty="0" err="1">
                <a:solidFill>
                  <a:schemeClr val="accent2">
                    <a:lumMod val="50000"/>
                  </a:schemeClr>
                </a:solidFill>
                <a:latin typeface="Consolas" panose="020B0609020204030204" pitchFamily="49" charset="0"/>
                <a:cs typeface="Consolas" panose="020B0609020204030204" pitchFamily="49" charset="0"/>
              </a:rPr>
              <a:t>pos</a:t>
            </a:r>
            <a:endParaRPr lang="en-US" sz="2400" dirty="0">
              <a:solidFill>
                <a:schemeClr val="accent2">
                  <a:lumMod val="50000"/>
                </a:schemeClr>
              </a:solidFill>
              <a:latin typeface="Consolas" panose="020B0609020204030204" pitchFamily="49" charset="0"/>
              <a:cs typeface="Consolas" panose="020B0609020204030204" pitchFamily="49" charset="0"/>
            </a:endParaRPr>
          </a:p>
          <a:p>
            <a:r>
              <a:rPr lang="en-US" sz="2400" dirty="0">
                <a:solidFill>
                  <a:schemeClr val="accent2">
                    <a:lumMod val="50000"/>
                  </a:schemeClr>
                </a:solidFill>
                <a:latin typeface="Consolas" panose="020B0609020204030204" pitchFamily="49" charset="0"/>
                <a:cs typeface="Consolas" panose="020B0609020204030204" pitchFamily="49" charset="0"/>
              </a:rPr>
              <a:t>         Streptococcus </a:t>
            </a:r>
            <a:r>
              <a:rPr lang="en-US" sz="2400" dirty="0" err="1">
                <a:solidFill>
                  <a:schemeClr val="accent2">
                    <a:lumMod val="50000"/>
                  </a:schemeClr>
                </a:solidFill>
                <a:latin typeface="Consolas" panose="020B0609020204030204" pitchFamily="49" charset="0"/>
                <a:cs typeface="Consolas" panose="020B0609020204030204" pitchFamily="49" charset="0"/>
              </a:rPr>
              <a:t>viridans</a:t>
            </a:r>
            <a:r>
              <a:rPr lang="en-US" sz="2400" dirty="0">
                <a:solidFill>
                  <a:schemeClr val="accent2">
                    <a:lumMod val="50000"/>
                  </a:schemeClr>
                </a:solidFill>
                <a:latin typeface="Consolas" panose="020B0609020204030204" pitchFamily="49" charset="0"/>
                <a:cs typeface="Consolas" panose="020B0609020204030204" pitchFamily="49" charset="0"/>
              </a:rPr>
              <a:t>      0.005        10.00   40.000   </a:t>
            </a:r>
            <a:r>
              <a:rPr lang="en-US" sz="2400" dirty="0" err="1">
                <a:solidFill>
                  <a:schemeClr val="accent2">
                    <a:lumMod val="50000"/>
                  </a:schemeClr>
                </a:solidFill>
                <a:latin typeface="Consolas" panose="020B0609020204030204" pitchFamily="49" charset="0"/>
                <a:cs typeface="Consolas" panose="020B0609020204030204" pitchFamily="49" charset="0"/>
              </a:rPr>
              <a:t>pos</a:t>
            </a:r>
            <a:endParaRPr lang="en-US" sz="2400" dirty="0">
              <a:solidFill>
                <a:schemeClr val="accent2">
                  <a:lumMod val="50000"/>
                </a:schemeClr>
              </a:solidFill>
              <a:latin typeface="Consolas" panose="020B0609020204030204" pitchFamily="49" charset="0"/>
              <a:cs typeface="Consolas" panose="020B0609020204030204" pitchFamily="49" charset="0"/>
            </a:endParaRPr>
          </a:p>
        </p:txBody>
      </p:sp>
      <p:sp>
        <p:nvSpPr>
          <p:cNvPr id="13" name="TextBox 12"/>
          <p:cNvSpPr txBox="1"/>
          <p:nvPr/>
        </p:nvSpPr>
        <p:spPr>
          <a:xfrm>
            <a:off x="29721866" y="7261882"/>
            <a:ext cx="12491119" cy="6370975"/>
          </a:xfrm>
          <a:prstGeom prst="rect">
            <a:avLst/>
          </a:prstGeom>
          <a:noFill/>
        </p:spPr>
        <p:txBody>
          <a:bodyPr wrap="square" rtlCol="0">
            <a:spAutoFit/>
          </a:bodyPr>
          <a:lstStyle/>
          <a:p>
            <a:r>
              <a:rPr lang="en-US" sz="2400" dirty="0">
                <a:solidFill>
                  <a:srgbClr val="0070C0"/>
                </a:solidFill>
                <a:latin typeface="Consolas" panose="020B0609020204030204" pitchFamily="49" charset="0"/>
                <a:cs typeface="Consolas" panose="020B0609020204030204" pitchFamily="49" charset="0"/>
              </a:rPr>
              <a:t> </a:t>
            </a:r>
            <a:r>
              <a:rPr lang="en-US" sz="2400" dirty="0" smtClean="0">
                <a:solidFill>
                  <a:srgbClr val="0070C0"/>
                </a:solidFill>
                <a:latin typeface="Consolas" panose="020B0609020204030204" pitchFamily="49" charset="0"/>
                <a:cs typeface="Consolas" panose="020B0609020204030204" pitchFamily="49" charset="0"/>
              </a:rPr>
              <a:t>                      bacteria </a:t>
            </a:r>
            <a:r>
              <a:rPr lang="en-US" sz="2400" dirty="0">
                <a:solidFill>
                  <a:srgbClr val="0070C0"/>
                </a:solidFill>
                <a:latin typeface="Consolas" panose="020B0609020204030204" pitchFamily="49" charset="0"/>
                <a:cs typeface="Consolas" panose="020B0609020204030204" pitchFamily="49" charset="0"/>
              </a:rPr>
              <a:t>penicillin streptomycin neomycin stain</a:t>
            </a:r>
          </a:p>
          <a:p>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0070C0"/>
                </a:solidFill>
                <a:latin typeface="Consolas" panose="020B0609020204030204" pitchFamily="49" charset="0"/>
                <a:cs typeface="Consolas" panose="020B0609020204030204" pitchFamily="49" charset="0"/>
              </a:rPr>
              <a:t>Aerobacter</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0070C0"/>
                </a:solidFill>
                <a:latin typeface="Consolas" panose="020B0609020204030204" pitchFamily="49" charset="0"/>
                <a:cs typeface="Consolas" panose="020B0609020204030204" pitchFamily="49" charset="0"/>
              </a:rPr>
              <a:t>aerogenes</a:t>
            </a:r>
            <a:r>
              <a:rPr lang="en-US" sz="2400" dirty="0">
                <a:solidFill>
                  <a:srgbClr val="0070C0"/>
                </a:solidFill>
                <a:latin typeface="Consolas" panose="020B0609020204030204" pitchFamily="49" charset="0"/>
                <a:cs typeface="Consolas" panose="020B0609020204030204" pitchFamily="49" charset="0"/>
              </a:rPr>
              <a:t>    870             1       1.6     </a:t>
            </a:r>
            <a:r>
              <a:rPr lang="en-US" sz="2400" dirty="0" err="1">
                <a:solidFill>
                  <a:srgbClr val="0070C0"/>
                </a:solidFill>
                <a:latin typeface="Consolas" panose="020B0609020204030204" pitchFamily="49" charset="0"/>
                <a:cs typeface="Consolas" panose="020B0609020204030204" pitchFamily="49" charset="0"/>
              </a:rPr>
              <a:t>neg</a:t>
            </a:r>
            <a:endParaRPr lang="en-US" sz="2400" dirty="0">
              <a:solidFill>
                <a:srgbClr val="0070C0"/>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               Brucella </a:t>
            </a:r>
            <a:r>
              <a:rPr lang="en-US" sz="2400" dirty="0" err="1">
                <a:solidFill>
                  <a:srgbClr val="0070C0"/>
                </a:solidFill>
                <a:latin typeface="Consolas" panose="020B0609020204030204" pitchFamily="49" charset="0"/>
                <a:cs typeface="Consolas" panose="020B0609020204030204" pitchFamily="49" charset="0"/>
              </a:rPr>
              <a:t>abortus</a:t>
            </a:r>
            <a:r>
              <a:rPr lang="en-US" sz="2400" dirty="0">
                <a:solidFill>
                  <a:srgbClr val="0070C0"/>
                </a:solidFill>
                <a:latin typeface="Consolas" panose="020B0609020204030204" pitchFamily="49" charset="0"/>
                <a:cs typeface="Consolas" panose="020B0609020204030204" pitchFamily="49" charset="0"/>
              </a:rPr>
              <a:t>      1             2       0.02    </a:t>
            </a:r>
            <a:r>
              <a:rPr lang="en-US" sz="2400" dirty="0" err="1">
                <a:solidFill>
                  <a:srgbClr val="0070C0"/>
                </a:solidFill>
                <a:latin typeface="Consolas" panose="020B0609020204030204" pitchFamily="49" charset="0"/>
                <a:cs typeface="Consolas" panose="020B0609020204030204" pitchFamily="49" charset="0"/>
              </a:rPr>
              <a:t>neg</a:t>
            </a:r>
            <a:endParaRPr lang="en-US" sz="2400" dirty="0">
              <a:solidFill>
                <a:srgbClr val="0070C0"/>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 </a:t>
            </a:r>
            <a:r>
              <a:rPr lang="en-US" sz="2400" dirty="0" smtClean="0">
                <a:solidFill>
                  <a:srgbClr val="0070C0"/>
                </a:solidFill>
                <a:latin typeface="Consolas" panose="020B0609020204030204" pitchFamily="49" charset="0"/>
                <a:cs typeface="Consolas" panose="020B0609020204030204" pitchFamily="49" charset="0"/>
              </a:rPr>
              <a:t>              Escherichia </a:t>
            </a:r>
            <a:r>
              <a:rPr lang="en-US" sz="2400" dirty="0">
                <a:solidFill>
                  <a:srgbClr val="0070C0"/>
                </a:solidFill>
                <a:latin typeface="Consolas" panose="020B0609020204030204" pitchFamily="49" charset="0"/>
                <a:cs typeface="Consolas" panose="020B0609020204030204" pitchFamily="49" charset="0"/>
              </a:rPr>
              <a:t>coli    100             0.4     0.1     </a:t>
            </a:r>
            <a:r>
              <a:rPr lang="en-US" sz="2400" dirty="0" err="1">
                <a:solidFill>
                  <a:srgbClr val="0070C0"/>
                </a:solidFill>
                <a:latin typeface="Consolas" panose="020B0609020204030204" pitchFamily="49" charset="0"/>
                <a:cs typeface="Consolas" panose="020B0609020204030204" pitchFamily="49" charset="0"/>
              </a:rPr>
              <a:t>neg</a:t>
            </a:r>
            <a:endParaRPr lang="en-US" sz="2400" dirty="0">
              <a:solidFill>
                <a:srgbClr val="0070C0"/>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0070C0"/>
                </a:solidFill>
                <a:latin typeface="Consolas" panose="020B0609020204030204" pitchFamily="49" charset="0"/>
                <a:cs typeface="Consolas" panose="020B0609020204030204" pitchFamily="49" charset="0"/>
              </a:rPr>
              <a:t>Klebsiella</a:t>
            </a:r>
            <a:r>
              <a:rPr lang="en-US" sz="2400" dirty="0">
                <a:solidFill>
                  <a:srgbClr val="0070C0"/>
                </a:solidFill>
                <a:latin typeface="Consolas" panose="020B0609020204030204" pitchFamily="49" charset="0"/>
                <a:cs typeface="Consolas" panose="020B0609020204030204" pitchFamily="49" charset="0"/>
              </a:rPr>
              <a:t> pneumoniae    850             1.2     1       </a:t>
            </a:r>
            <a:r>
              <a:rPr lang="en-US" sz="2400" dirty="0" err="1">
                <a:solidFill>
                  <a:srgbClr val="0070C0"/>
                </a:solidFill>
                <a:latin typeface="Consolas" panose="020B0609020204030204" pitchFamily="49" charset="0"/>
                <a:cs typeface="Consolas" panose="020B0609020204030204" pitchFamily="49" charset="0"/>
              </a:rPr>
              <a:t>neg</a:t>
            </a:r>
            <a:endParaRPr lang="en-US" sz="2400" dirty="0">
              <a:solidFill>
                <a:srgbClr val="0070C0"/>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     Mycobacterium tuberculosis    800             5       2       </a:t>
            </a:r>
            <a:r>
              <a:rPr lang="en-US" sz="2400" dirty="0" err="1">
                <a:solidFill>
                  <a:srgbClr val="0070C0"/>
                </a:solidFill>
                <a:latin typeface="Consolas" panose="020B0609020204030204" pitchFamily="49" charset="0"/>
                <a:cs typeface="Consolas" panose="020B0609020204030204" pitchFamily="49" charset="0"/>
              </a:rPr>
              <a:t>neg</a:t>
            </a:r>
            <a:endParaRPr lang="en-US" sz="2400" dirty="0">
              <a:solidFill>
                <a:srgbClr val="0070C0"/>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               Proteus vulgaris      3             0.1     0.1     </a:t>
            </a:r>
            <a:r>
              <a:rPr lang="en-US" sz="2400" dirty="0" err="1">
                <a:solidFill>
                  <a:srgbClr val="0070C0"/>
                </a:solidFill>
                <a:latin typeface="Consolas" panose="020B0609020204030204" pitchFamily="49" charset="0"/>
                <a:cs typeface="Consolas" panose="020B0609020204030204" pitchFamily="49" charset="0"/>
              </a:rPr>
              <a:t>neg</a:t>
            </a:r>
            <a:endParaRPr lang="en-US" sz="2400" dirty="0">
              <a:solidFill>
                <a:srgbClr val="0070C0"/>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         Pseudomonas aeruginosa    850             2       0.4     </a:t>
            </a:r>
            <a:r>
              <a:rPr lang="en-US" sz="2400" dirty="0" err="1">
                <a:solidFill>
                  <a:srgbClr val="0070C0"/>
                </a:solidFill>
                <a:latin typeface="Consolas" panose="020B0609020204030204" pitchFamily="49" charset="0"/>
                <a:cs typeface="Consolas" panose="020B0609020204030204" pitchFamily="49" charset="0"/>
              </a:rPr>
              <a:t>neg</a:t>
            </a:r>
            <a:endParaRPr lang="en-US" sz="2400" dirty="0">
              <a:solidFill>
                <a:srgbClr val="0070C0"/>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             Salmonella </a:t>
            </a:r>
            <a:r>
              <a:rPr lang="en-US" sz="2400" dirty="0" err="1">
                <a:solidFill>
                  <a:srgbClr val="0070C0"/>
                </a:solidFill>
                <a:latin typeface="Consolas" panose="020B0609020204030204" pitchFamily="49" charset="0"/>
                <a:cs typeface="Consolas" panose="020B0609020204030204" pitchFamily="49" charset="0"/>
              </a:rPr>
              <a:t>typhosa</a:t>
            </a:r>
            <a:r>
              <a:rPr lang="en-US" sz="2400" dirty="0">
                <a:solidFill>
                  <a:srgbClr val="0070C0"/>
                </a:solidFill>
                <a:latin typeface="Consolas" panose="020B0609020204030204" pitchFamily="49" charset="0"/>
                <a:cs typeface="Consolas" panose="020B0609020204030204" pitchFamily="49" charset="0"/>
              </a:rPr>
              <a:t>      1             0.4     0.008   </a:t>
            </a:r>
            <a:r>
              <a:rPr lang="en-US" sz="2400" dirty="0" err="1">
                <a:solidFill>
                  <a:srgbClr val="0070C0"/>
                </a:solidFill>
                <a:latin typeface="Consolas" panose="020B0609020204030204" pitchFamily="49" charset="0"/>
                <a:cs typeface="Consolas" panose="020B0609020204030204" pitchFamily="49" charset="0"/>
              </a:rPr>
              <a:t>neg</a:t>
            </a:r>
            <a:endParaRPr lang="en-US" sz="2400" dirty="0">
              <a:solidFill>
                <a:srgbClr val="0070C0"/>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      Salmonella </a:t>
            </a:r>
            <a:r>
              <a:rPr lang="en-US" sz="2400" dirty="0" err="1">
                <a:solidFill>
                  <a:srgbClr val="0070C0"/>
                </a:solidFill>
                <a:latin typeface="Consolas" panose="020B0609020204030204" pitchFamily="49" charset="0"/>
                <a:cs typeface="Consolas" panose="020B0609020204030204" pitchFamily="49" charset="0"/>
              </a:rPr>
              <a:t>schottmuelleri</a:t>
            </a:r>
            <a:r>
              <a:rPr lang="en-US" sz="2400" dirty="0">
                <a:solidFill>
                  <a:srgbClr val="0070C0"/>
                </a:solidFill>
                <a:latin typeface="Consolas" panose="020B0609020204030204" pitchFamily="49" charset="0"/>
                <a:cs typeface="Consolas" panose="020B0609020204030204" pitchFamily="49" charset="0"/>
              </a:rPr>
              <a:t>     10             0.8     0.09    </a:t>
            </a:r>
            <a:r>
              <a:rPr lang="en-US" sz="2400" dirty="0" err="1">
                <a:solidFill>
                  <a:srgbClr val="0070C0"/>
                </a:solidFill>
                <a:latin typeface="Consolas" panose="020B0609020204030204" pitchFamily="49" charset="0"/>
                <a:cs typeface="Consolas" panose="020B0609020204030204" pitchFamily="49" charset="0"/>
              </a:rPr>
              <a:t>neg</a:t>
            </a:r>
            <a:r>
              <a:rPr lang="en-US" sz="2400" dirty="0" smtClean="0">
                <a:solidFill>
                  <a:srgbClr val="0070C0"/>
                </a:solidFill>
                <a:latin typeface="Consolas" panose="020B0609020204030204" pitchFamily="49" charset="0"/>
                <a:cs typeface="Consolas" panose="020B0609020204030204" pitchFamily="49" charset="0"/>
              </a:rPr>
              <a:t>              </a:t>
            </a:r>
          </a:p>
          <a:p>
            <a:r>
              <a:rPr lang="en-US" sz="2400" dirty="0">
                <a:solidFill>
                  <a:srgbClr val="0070C0"/>
                </a:solidFill>
                <a:latin typeface="Consolas" panose="020B0609020204030204" pitchFamily="49" charset="0"/>
                <a:cs typeface="Consolas" panose="020B0609020204030204" pitchFamily="49" charset="0"/>
              </a:rPr>
              <a:t> </a:t>
            </a:r>
            <a:r>
              <a:rPr lang="en-US" sz="2400" dirty="0" smtClean="0">
                <a:solidFill>
                  <a:srgbClr val="0070C0"/>
                </a:solidFill>
                <a:latin typeface="Consolas" panose="020B0609020204030204" pitchFamily="49" charset="0"/>
                <a:cs typeface="Consolas" panose="020B0609020204030204" pitchFamily="49" charset="0"/>
              </a:rPr>
              <a:t>            </a:t>
            </a:r>
            <a:r>
              <a:rPr lang="en-US" sz="2400" dirty="0" err="1" smtClean="0">
                <a:solidFill>
                  <a:srgbClr val="0070C0"/>
                </a:solidFill>
                <a:latin typeface="Consolas" panose="020B0609020204030204" pitchFamily="49" charset="0"/>
                <a:cs typeface="Consolas" panose="020B0609020204030204" pitchFamily="49" charset="0"/>
              </a:rPr>
              <a:t>Bacillis</a:t>
            </a:r>
            <a:r>
              <a:rPr lang="en-US" sz="2400" dirty="0" smtClean="0">
                <a:solidFill>
                  <a:srgbClr val="0070C0"/>
                </a:solidFill>
                <a:latin typeface="Consolas" panose="020B0609020204030204" pitchFamily="49" charset="0"/>
                <a:cs typeface="Consolas" panose="020B0609020204030204" pitchFamily="49" charset="0"/>
              </a:rPr>
              <a:t> anthracis      </a:t>
            </a:r>
            <a:r>
              <a:rPr lang="en-US" sz="2400" dirty="0">
                <a:solidFill>
                  <a:srgbClr val="0070C0"/>
                </a:solidFill>
                <a:latin typeface="Consolas" panose="020B0609020204030204" pitchFamily="49" charset="0"/>
                <a:cs typeface="Consolas" panose="020B0609020204030204" pitchFamily="49" charset="0"/>
              </a:rPr>
              <a:t>0.001         0.01    0.007   </a:t>
            </a:r>
            <a:r>
              <a:rPr lang="en-US" sz="2400" dirty="0" err="1">
                <a:solidFill>
                  <a:srgbClr val="0070C0"/>
                </a:solidFill>
                <a:latin typeface="Consolas" panose="020B0609020204030204" pitchFamily="49" charset="0"/>
                <a:cs typeface="Consolas" panose="020B0609020204030204" pitchFamily="49" charset="0"/>
              </a:rPr>
              <a:t>pos</a:t>
            </a:r>
            <a:endParaRPr lang="en-US" sz="2400" dirty="0">
              <a:solidFill>
                <a:srgbClr val="0070C0"/>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         Diplococcus pneumoniae      0.005        11      10       </a:t>
            </a:r>
            <a:r>
              <a:rPr lang="en-US" sz="2400" dirty="0" err="1">
                <a:solidFill>
                  <a:srgbClr val="0070C0"/>
                </a:solidFill>
                <a:latin typeface="Consolas" panose="020B0609020204030204" pitchFamily="49" charset="0"/>
                <a:cs typeface="Consolas" panose="020B0609020204030204" pitchFamily="49" charset="0"/>
              </a:rPr>
              <a:t>pos</a:t>
            </a:r>
            <a:endParaRPr lang="en-US" sz="2400" dirty="0">
              <a:solidFill>
                <a:srgbClr val="0070C0"/>
              </a:solidFill>
              <a:latin typeface="Consolas" panose="020B0609020204030204" pitchFamily="49" charset="0"/>
              <a:cs typeface="Consolas" panose="020B0609020204030204" pitchFamily="49" charset="0"/>
            </a:endParaRPr>
          </a:p>
          <a:p>
            <a:r>
              <a:rPr lang="en-US" sz="2400" dirty="0" smtClean="0">
                <a:solidFill>
                  <a:srgbClr val="0070C0"/>
                </a:solidFill>
                <a:latin typeface="Consolas" panose="020B0609020204030204" pitchFamily="49" charset="0"/>
                <a:cs typeface="Consolas" panose="020B0609020204030204" pitchFamily="49" charset="0"/>
              </a:rPr>
              <a:t>           Staphylococcus </a:t>
            </a:r>
            <a:r>
              <a:rPr lang="en-US" sz="2400" dirty="0" err="1">
                <a:solidFill>
                  <a:srgbClr val="0070C0"/>
                </a:solidFill>
                <a:latin typeface="Consolas" panose="020B0609020204030204" pitchFamily="49" charset="0"/>
                <a:cs typeface="Consolas" panose="020B0609020204030204" pitchFamily="49" charset="0"/>
              </a:rPr>
              <a:t>albus</a:t>
            </a:r>
            <a:r>
              <a:rPr lang="en-US" sz="2400" dirty="0">
                <a:solidFill>
                  <a:srgbClr val="0070C0"/>
                </a:solidFill>
                <a:latin typeface="Consolas" panose="020B0609020204030204" pitchFamily="49" charset="0"/>
                <a:cs typeface="Consolas" panose="020B0609020204030204" pitchFamily="49" charset="0"/>
              </a:rPr>
              <a:t>      0.007         0.1     0.001   </a:t>
            </a:r>
            <a:r>
              <a:rPr lang="en-US" sz="2400" dirty="0" err="1">
                <a:solidFill>
                  <a:srgbClr val="0070C0"/>
                </a:solidFill>
                <a:latin typeface="Consolas" panose="020B0609020204030204" pitchFamily="49" charset="0"/>
                <a:cs typeface="Consolas" panose="020B0609020204030204" pitchFamily="49" charset="0"/>
              </a:rPr>
              <a:t>pos</a:t>
            </a:r>
            <a:endParaRPr lang="en-US" sz="2400" dirty="0">
              <a:solidFill>
                <a:srgbClr val="0070C0"/>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          Staphylococcus aureus      0.03          0.03    0.001   </a:t>
            </a:r>
            <a:r>
              <a:rPr lang="en-US" sz="2400" dirty="0" err="1">
                <a:solidFill>
                  <a:srgbClr val="0070C0"/>
                </a:solidFill>
                <a:latin typeface="Consolas" panose="020B0609020204030204" pitchFamily="49" charset="0"/>
                <a:cs typeface="Consolas" panose="020B0609020204030204" pitchFamily="49" charset="0"/>
              </a:rPr>
              <a:t>pos</a:t>
            </a:r>
            <a:endParaRPr lang="en-US" sz="2400" dirty="0">
              <a:solidFill>
                <a:srgbClr val="0070C0"/>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          Streptococcus </a:t>
            </a:r>
            <a:r>
              <a:rPr lang="en-US" sz="2400" dirty="0" err="1">
                <a:solidFill>
                  <a:srgbClr val="0070C0"/>
                </a:solidFill>
                <a:latin typeface="Consolas" panose="020B0609020204030204" pitchFamily="49" charset="0"/>
                <a:cs typeface="Consolas" panose="020B0609020204030204" pitchFamily="49" charset="0"/>
              </a:rPr>
              <a:t>fecalis</a:t>
            </a:r>
            <a:r>
              <a:rPr lang="en-US" sz="2400" dirty="0">
                <a:solidFill>
                  <a:srgbClr val="0070C0"/>
                </a:solidFill>
                <a:latin typeface="Consolas" panose="020B0609020204030204" pitchFamily="49" charset="0"/>
                <a:cs typeface="Consolas" panose="020B0609020204030204" pitchFamily="49" charset="0"/>
              </a:rPr>
              <a:t>      1             1       0.1     </a:t>
            </a:r>
            <a:r>
              <a:rPr lang="en-US" sz="2400" dirty="0" err="1">
                <a:solidFill>
                  <a:srgbClr val="0070C0"/>
                </a:solidFill>
                <a:latin typeface="Consolas" panose="020B0609020204030204" pitchFamily="49" charset="0"/>
                <a:cs typeface="Consolas" panose="020B0609020204030204" pitchFamily="49" charset="0"/>
              </a:rPr>
              <a:t>pos</a:t>
            </a:r>
            <a:endParaRPr lang="en-US" sz="2400" dirty="0">
              <a:solidFill>
                <a:srgbClr val="0070C0"/>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      Streptococcus </a:t>
            </a:r>
            <a:r>
              <a:rPr lang="en-US" sz="2400" dirty="0" err="1">
                <a:solidFill>
                  <a:srgbClr val="0070C0"/>
                </a:solidFill>
                <a:latin typeface="Consolas" panose="020B0609020204030204" pitchFamily="49" charset="0"/>
                <a:cs typeface="Consolas" panose="020B0609020204030204" pitchFamily="49" charset="0"/>
              </a:rPr>
              <a:t>hemolyticus</a:t>
            </a:r>
            <a:r>
              <a:rPr lang="en-US" sz="2400" dirty="0">
                <a:solidFill>
                  <a:srgbClr val="0070C0"/>
                </a:solidFill>
                <a:latin typeface="Consolas" panose="020B0609020204030204" pitchFamily="49" charset="0"/>
                <a:cs typeface="Consolas" panose="020B0609020204030204" pitchFamily="49" charset="0"/>
              </a:rPr>
              <a:t>      0.001        14      10       </a:t>
            </a:r>
            <a:r>
              <a:rPr lang="en-US" sz="2400" dirty="0" err="1">
                <a:solidFill>
                  <a:srgbClr val="0070C0"/>
                </a:solidFill>
                <a:latin typeface="Consolas" panose="020B0609020204030204" pitchFamily="49" charset="0"/>
                <a:cs typeface="Consolas" panose="020B0609020204030204" pitchFamily="49" charset="0"/>
              </a:rPr>
              <a:t>pos</a:t>
            </a:r>
            <a:endParaRPr lang="en-US" sz="2400" dirty="0">
              <a:solidFill>
                <a:srgbClr val="0070C0"/>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         Streptococcus </a:t>
            </a:r>
            <a:r>
              <a:rPr lang="en-US" sz="2400" dirty="0" err="1">
                <a:solidFill>
                  <a:srgbClr val="0070C0"/>
                </a:solidFill>
                <a:latin typeface="Consolas" panose="020B0609020204030204" pitchFamily="49" charset="0"/>
                <a:cs typeface="Consolas" panose="020B0609020204030204" pitchFamily="49" charset="0"/>
              </a:rPr>
              <a:t>viridans</a:t>
            </a:r>
            <a:r>
              <a:rPr lang="en-US" sz="2400" dirty="0">
                <a:solidFill>
                  <a:srgbClr val="0070C0"/>
                </a:solidFill>
                <a:latin typeface="Consolas" panose="020B0609020204030204" pitchFamily="49" charset="0"/>
                <a:cs typeface="Consolas" panose="020B0609020204030204" pitchFamily="49" charset="0"/>
              </a:rPr>
              <a:t>      0.005        10      40       </a:t>
            </a:r>
            <a:r>
              <a:rPr lang="en-US" sz="2400" dirty="0" err="1">
                <a:solidFill>
                  <a:srgbClr val="0070C0"/>
                </a:solidFill>
                <a:latin typeface="Consolas" panose="020B0609020204030204" pitchFamily="49" charset="0"/>
                <a:cs typeface="Consolas" panose="020B0609020204030204" pitchFamily="49" charset="0"/>
              </a:rPr>
              <a:t>pos</a:t>
            </a:r>
            <a:endParaRPr lang="en-US" sz="2400" dirty="0">
              <a:solidFill>
                <a:srgbClr val="0070C0"/>
              </a:solidFill>
              <a:latin typeface="Consolas" panose="020B0609020204030204" pitchFamily="49" charset="0"/>
              <a:cs typeface="Consolas" panose="020B0609020204030204" pitchFamily="49" charset="0"/>
            </a:endParaRPr>
          </a:p>
        </p:txBody>
      </p:sp>
      <p:sp>
        <p:nvSpPr>
          <p:cNvPr id="15" name="TextBox 14"/>
          <p:cNvSpPr txBox="1"/>
          <p:nvPr/>
        </p:nvSpPr>
        <p:spPr>
          <a:xfrm>
            <a:off x="18492510" y="26717684"/>
            <a:ext cx="11229356" cy="4524315"/>
          </a:xfrm>
          <a:prstGeom prst="rect">
            <a:avLst/>
          </a:prstGeom>
          <a:noFill/>
        </p:spPr>
        <p:txBody>
          <a:bodyPr wrap="none" rtlCol="0">
            <a:spAutoFit/>
          </a:bodyPr>
          <a:lstStyle/>
          <a:p>
            <a:r>
              <a:rPr lang="en-US" sz="2400" dirty="0">
                <a:solidFill>
                  <a:schemeClr val="accent2">
                    <a:lumMod val="50000"/>
                  </a:schemeClr>
                </a:solidFill>
                <a:latin typeface="Consolas" panose="020B0609020204030204" pitchFamily="49" charset="0"/>
                <a:cs typeface="Consolas" panose="020B0609020204030204" pitchFamily="49" charset="0"/>
              </a:rPr>
              <a:t> Tree        term    estimate    </a:t>
            </a:r>
            <a:r>
              <a:rPr lang="en-US" sz="2400" dirty="0" err="1">
                <a:solidFill>
                  <a:schemeClr val="accent2">
                    <a:lumMod val="50000"/>
                  </a:schemeClr>
                </a:solidFill>
                <a:latin typeface="Consolas" panose="020B0609020204030204" pitchFamily="49" charset="0"/>
                <a:cs typeface="Consolas" panose="020B0609020204030204" pitchFamily="49" charset="0"/>
              </a:rPr>
              <a:t>std.error</a:t>
            </a:r>
            <a:r>
              <a:rPr lang="en-US" sz="2400" dirty="0">
                <a:solidFill>
                  <a:schemeClr val="accent2">
                    <a:lumMod val="50000"/>
                  </a:schemeClr>
                </a:solidFill>
                <a:latin typeface="Consolas" panose="020B0609020204030204" pitchFamily="49" charset="0"/>
                <a:cs typeface="Consolas" panose="020B0609020204030204" pitchFamily="49" charset="0"/>
              </a:rPr>
              <a:t> statistic      </a:t>
            </a:r>
            <a:r>
              <a:rPr lang="en-US" sz="2400" dirty="0" err="1">
                <a:solidFill>
                  <a:schemeClr val="accent2">
                    <a:lumMod val="50000"/>
                  </a:schemeClr>
                </a:solidFill>
                <a:latin typeface="Consolas" panose="020B0609020204030204" pitchFamily="49" charset="0"/>
                <a:cs typeface="Consolas" panose="020B0609020204030204" pitchFamily="49" charset="0"/>
              </a:rPr>
              <a:t>p.value</a:t>
            </a:r>
            <a:endParaRPr lang="en-US" sz="2400" dirty="0">
              <a:solidFill>
                <a:schemeClr val="accent2">
                  <a:lumMod val="50000"/>
                </a:schemeClr>
              </a:solidFill>
              <a:latin typeface="Consolas" panose="020B0609020204030204" pitchFamily="49" charset="0"/>
              <a:cs typeface="Consolas" panose="020B0609020204030204" pitchFamily="49" charset="0"/>
            </a:endParaRPr>
          </a:p>
          <a:p>
            <a:r>
              <a:rPr lang="en-US" sz="2400" dirty="0">
                <a:solidFill>
                  <a:schemeClr val="accent2">
                    <a:lumMod val="50000"/>
                  </a:schemeClr>
                </a:solidFill>
                <a:latin typeface="Consolas" panose="020B0609020204030204" pitchFamily="49" charset="0"/>
                <a:cs typeface="Consolas" panose="020B0609020204030204" pitchFamily="49" charset="0"/>
              </a:rPr>
              <a:t>&lt;</a:t>
            </a:r>
            <a:r>
              <a:rPr lang="en-US" sz="2400" dirty="0" err="1">
                <a:solidFill>
                  <a:schemeClr val="accent2">
                    <a:lumMod val="50000"/>
                  </a:schemeClr>
                </a:solidFill>
                <a:latin typeface="Consolas" panose="020B0609020204030204" pitchFamily="49" charset="0"/>
                <a:cs typeface="Consolas" panose="020B0609020204030204" pitchFamily="49" charset="0"/>
              </a:rPr>
              <a:t>ord</a:t>
            </a:r>
            <a:r>
              <a:rPr lang="en-US" sz="2400" dirty="0">
                <a:solidFill>
                  <a:schemeClr val="accent2">
                    <a:lumMod val="50000"/>
                  </a:schemeClr>
                </a:solidFill>
                <a:latin typeface="Consolas" panose="020B0609020204030204" pitchFamily="49" charset="0"/>
                <a:cs typeface="Consolas" panose="020B0609020204030204" pitchFamily="49" charset="0"/>
              </a:rPr>
              <a:t>&gt;       &lt;</a:t>
            </a:r>
            <a:r>
              <a:rPr lang="en-US" sz="2400" dirty="0" err="1">
                <a:solidFill>
                  <a:schemeClr val="accent2">
                    <a:lumMod val="50000"/>
                  </a:schemeClr>
                </a:solidFill>
                <a:latin typeface="Consolas" panose="020B0609020204030204" pitchFamily="49" charset="0"/>
                <a:cs typeface="Consolas" panose="020B0609020204030204" pitchFamily="49" charset="0"/>
              </a:rPr>
              <a:t>chr</a:t>
            </a:r>
            <a:r>
              <a:rPr lang="en-US" sz="2400" dirty="0">
                <a:solidFill>
                  <a:schemeClr val="accent2">
                    <a:lumMod val="50000"/>
                  </a:schemeClr>
                </a:solidFill>
                <a:latin typeface="Consolas" panose="020B0609020204030204" pitchFamily="49" charset="0"/>
                <a:cs typeface="Consolas" panose="020B0609020204030204" pitchFamily="49" charset="0"/>
              </a:rPr>
              <a:t>&gt;       &lt;</a:t>
            </a:r>
            <a:r>
              <a:rPr lang="en-US" sz="2400" dirty="0" err="1">
                <a:solidFill>
                  <a:schemeClr val="accent2">
                    <a:lumMod val="50000"/>
                  </a:schemeClr>
                </a:solidFill>
                <a:latin typeface="Consolas" panose="020B0609020204030204" pitchFamily="49" charset="0"/>
                <a:cs typeface="Consolas" panose="020B0609020204030204" pitchFamily="49" charset="0"/>
              </a:rPr>
              <a:t>dbl</a:t>
            </a:r>
            <a:r>
              <a:rPr lang="en-US" sz="2400" dirty="0">
                <a:solidFill>
                  <a:schemeClr val="accent2">
                    <a:lumMod val="50000"/>
                  </a:schemeClr>
                </a:solidFill>
                <a:latin typeface="Consolas" panose="020B0609020204030204" pitchFamily="49" charset="0"/>
                <a:cs typeface="Consolas" panose="020B0609020204030204" pitchFamily="49" charset="0"/>
              </a:rPr>
              <a:t>&gt;        &lt;</a:t>
            </a:r>
            <a:r>
              <a:rPr lang="en-US" sz="2400" dirty="0" err="1">
                <a:solidFill>
                  <a:schemeClr val="accent2">
                    <a:lumMod val="50000"/>
                  </a:schemeClr>
                </a:solidFill>
                <a:latin typeface="Consolas" panose="020B0609020204030204" pitchFamily="49" charset="0"/>
                <a:cs typeface="Consolas" panose="020B0609020204030204" pitchFamily="49" charset="0"/>
              </a:rPr>
              <a:t>dbl</a:t>
            </a:r>
            <a:r>
              <a:rPr lang="en-US" sz="2400" dirty="0">
                <a:solidFill>
                  <a:schemeClr val="accent2">
                    <a:lumMod val="50000"/>
                  </a:schemeClr>
                </a:solidFill>
                <a:latin typeface="Consolas" panose="020B0609020204030204" pitchFamily="49" charset="0"/>
                <a:cs typeface="Consolas" panose="020B0609020204030204" pitchFamily="49" charset="0"/>
              </a:rPr>
              <a:t>&gt;     &lt;</a:t>
            </a:r>
            <a:r>
              <a:rPr lang="en-US" sz="2400" dirty="0" err="1">
                <a:solidFill>
                  <a:schemeClr val="accent2">
                    <a:lumMod val="50000"/>
                  </a:schemeClr>
                </a:solidFill>
                <a:latin typeface="Consolas" panose="020B0609020204030204" pitchFamily="49" charset="0"/>
                <a:cs typeface="Consolas" panose="020B0609020204030204" pitchFamily="49" charset="0"/>
              </a:rPr>
              <a:t>dbl</a:t>
            </a:r>
            <a:r>
              <a:rPr lang="en-US" sz="2400" dirty="0">
                <a:solidFill>
                  <a:schemeClr val="accent2">
                    <a:lumMod val="50000"/>
                  </a:schemeClr>
                </a:solidFill>
                <a:latin typeface="Consolas" panose="020B0609020204030204" pitchFamily="49" charset="0"/>
                <a:cs typeface="Consolas" panose="020B0609020204030204" pitchFamily="49" charset="0"/>
              </a:rPr>
              <a:t>&gt;        &lt;</a:t>
            </a:r>
            <a:r>
              <a:rPr lang="en-US" sz="2400" dirty="0" err="1">
                <a:solidFill>
                  <a:schemeClr val="accent2">
                    <a:lumMod val="50000"/>
                  </a:schemeClr>
                </a:solidFill>
                <a:latin typeface="Consolas" panose="020B0609020204030204" pitchFamily="49" charset="0"/>
                <a:cs typeface="Consolas" panose="020B0609020204030204" pitchFamily="49" charset="0"/>
              </a:rPr>
              <a:t>dbl</a:t>
            </a:r>
            <a:r>
              <a:rPr lang="en-US" sz="2400" dirty="0">
                <a:solidFill>
                  <a:schemeClr val="accent2">
                    <a:lumMod val="50000"/>
                  </a:schemeClr>
                </a:solidFill>
                <a:latin typeface="Consolas" panose="020B0609020204030204" pitchFamily="49" charset="0"/>
                <a:cs typeface="Consolas" panose="020B0609020204030204" pitchFamily="49" charset="0"/>
              </a:rPr>
              <a:t>&gt;</a:t>
            </a:r>
          </a:p>
          <a:p>
            <a:r>
              <a:rPr lang="en-US" sz="2400" dirty="0">
                <a:solidFill>
                  <a:schemeClr val="accent2">
                    <a:lumMod val="50000"/>
                  </a:schemeClr>
                </a:solidFill>
                <a:latin typeface="Consolas" panose="020B0609020204030204" pitchFamily="49" charset="0"/>
                <a:cs typeface="Consolas" panose="020B0609020204030204" pitchFamily="49" charset="0"/>
              </a:rPr>
              <a:t>    3 (Intercept) 19.20353638  5.863410215  3.275148 2.207255e-02</a:t>
            </a:r>
          </a:p>
          <a:p>
            <a:r>
              <a:rPr lang="en-US" sz="2400" dirty="0">
                <a:solidFill>
                  <a:schemeClr val="accent2">
                    <a:lumMod val="50000"/>
                  </a:schemeClr>
                </a:solidFill>
                <a:latin typeface="Consolas" panose="020B0609020204030204" pitchFamily="49" charset="0"/>
                <a:cs typeface="Consolas" panose="020B0609020204030204" pitchFamily="49" charset="0"/>
              </a:rPr>
              <a:t>    3         age  0.08111158  0.005628105 14.411881 2.901046e-05</a:t>
            </a:r>
          </a:p>
          <a:p>
            <a:r>
              <a:rPr lang="en-US" sz="2400" dirty="0">
                <a:solidFill>
                  <a:schemeClr val="accent2">
                    <a:lumMod val="50000"/>
                  </a:schemeClr>
                </a:solidFill>
                <a:latin typeface="Consolas" panose="020B0609020204030204" pitchFamily="49" charset="0"/>
                <a:cs typeface="Consolas" panose="020B0609020204030204" pitchFamily="49" charset="0"/>
              </a:rPr>
              <a:t>    1 (Intercept) 24.43784664  6.543311039  3.734783 1.350409e-02</a:t>
            </a:r>
          </a:p>
          <a:p>
            <a:r>
              <a:rPr lang="en-US" sz="2400" dirty="0">
                <a:solidFill>
                  <a:schemeClr val="accent2">
                    <a:lumMod val="50000"/>
                  </a:schemeClr>
                </a:solidFill>
                <a:latin typeface="Consolas" panose="020B0609020204030204" pitchFamily="49" charset="0"/>
                <a:cs typeface="Consolas" panose="020B0609020204030204" pitchFamily="49" charset="0"/>
              </a:rPr>
              <a:t>    1         age  0.08147716  0.006280721 12.972581 4.851902e-05</a:t>
            </a:r>
          </a:p>
          <a:p>
            <a:r>
              <a:rPr lang="en-US" sz="2400" dirty="0">
                <a:solidFill>
                  <a:schemeClr val="accent2">
                    <a:lumMod val="50000"/>
                  </a:schemeClr>
                </a:solidFill>
                <a:latin typeface="Consolas" panose="020B0609020204030204" pitchFamily="49" charset="0"/>
                <a:cs typeface="Consolas" panose="020B0609020204030204" pitchFamily="49" charset="0"/>
              </a:rPr>
              <a:t>    5 (Intercept)  8.75834459  8.176436207  1.071169 3.330518e-01</a:t>
            </a:r>
          </a:p>
          <a:p>
            <a:r>
              <a:rPr lang="en-US" sz="2400" dirty="0">
                <a:solidFill>
                  <a:schemeClr val="accent2">
                    <a:lumMod val="50000"/>
                  </a:schemeClr>
                </a:solidFill>
                <a:latin typeface="Consolas" panose="020B0609020204030204" pitchFamily="49" charset="0"/>
                <a:cs typeface="Consolas" panose="020B0609020204030204" pitchFamily="49" charset="0"/>
              </a:rPr>
              <a:t>    5         age  0.11102891  0.007848307 14.146861 3.177093e-05</a:t>
            </a:r>
          </a:p>
          <a:p>
            <a:r>
              <a:rPr lang="en-US" sz="2400" dirty="0">
                <a:solidFill>
                  <a:schemeClr val="accent2">
                    <a:lumMod val="50000"/>
                  </a:schemeClr>
                </a:solidFill>
                <a:latin typeface="Consolas" panose="020B0609020204030204" pitchFamily="49" charset="0"/>
                <a:cs typeface="Consolas" panose="020B0609020204030204" pitchFamily="49" charset="0"/>
              </a:rPr>
              <a:t>    2 (Intercept) 19.96090337  9.352361105  2.134317 8.593318e-02</a:t>
            </a:r>
          </a:p>
          <a:p>
            <a:r>
              <a:rPr lang="en-US" sz="2400" dirty="0">
                <a:solidFill>
                  <a:schemeClr val="accent2">
                    <a:lumMod val="50000"/>
                  </a:schemeClr>
                </a:solidFill>
                <a:latin typeface="Consolas" panose="020B0609020204030204" pitchFamily="49" charset="0"/>
                <a:cs typeface="Consolas" panose="020B0609020204030204" pitchFamily="49" charset="0"/>
              </a:rPr>
              <a:t>    2         age  0.12506176  0.008977041 13.931291 3.425041e-05</a:t>
            </a:r>
          </a:p>
          <a:p>
            <a:r>
              <a:rPr lang="en-US" sz="2400" dirty="0">
                <a:solidFill>
                  <a:schemeClr val="accent2">
                    <a:lumMod val="50000"/>
                  </a:schemeClr>
                </a:solidFill>
                <a:latin typeface="Consolas" panose="020B0609020204030204" pitchFamily="49" charset="0"/>
                <a:cs typeface="Consolas" panose="020B0609020204030204" pitchFamily="49" charset="0"/>
              </a:rPr>
              <a:t>    4 (Intercept) 14.63762022 11.233762751  1.303002 2.493507e-01</a:t>
            </a:r>
          </a:p>
          <a:p>
            <a:r>
              <a:rPr lang="en-US" sz="2400" dirty="0">
                <a:solidFill>
                  <a:schemeClr val="accent2">
                    <a:lumMod val="50000"/>
                  </a:schemeClr>
                </a:solidFill>
                <a:latin typeface="Consolas" panose="020B0609020204030204" pitchFamily="49" charset="0"/>
                <a:cs typeface="Consolas" panose="020B0609020204030204" pitchFamily="49" charset="0"/>
              </a:rPr>
              <a:t>    4         age  0.13517222  0.010782940 12.535748 5.733090e-05</a:t>
            </a:r>
          </a:p>
        </p:txBody>
      </p:sp>
      <p:sp>
        <p:nvSpPr>
          <p:cNvPr id="16" name="TextBox 15"/>
          <p:cNvSpPr txBox="1"/>
          <p:nvPr/>
        </p:nvSpPr>
        <p:spPr>
          <a:xfrm>
            <a:off x="31663302" y="26717685"/>
            <a:ext cx="10209846" cy="452431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 Tree        term estimate </a:t>
            </a:r>
            <a:r>
              <a:rPr lang="en-US" sz="2400" dirty="0" err="1">
                <a:solidFill>
                  <a:srgbClr val="0070C0"/>
                </a:solidFill>
                <a:latin typeface="Consolas" panose="020B0609020204030204" pitchFamily="49" charset="0"/>
                <a:cs typeface="Consolas" panose="020B0609020204030204" pitchFamily="49" charset="0"/>
              </a:rPr>
              <a:t>std.error</a:t>
            </a:r>
            <a:r>
              <a:rPr lang="en-US" sz="2400" dirty="0">
                <a:solidFill>
                  <a:srgbClr val="0070C0"/>
                </a:solidFill>
                <a:latin typeface="Consolas" panose="020B0609020204030204" pitchFamily="49" charset="0"/>
                <a:cs typeface="Consolas" panose="020B0609020204030204" pitchFamily="49" charset="0"/>
              </a:rPr>
              <a:t> statistic   </a:t>
            </a:r>
            <a:r>
              <a:rPr lang="en-US" sz="2400" dirty="0" err="1">
                <a:solidFill>
                  <a:srgbClr val="0070C0"/>
                </a:solidFill>
                <a:latin typeface="Consolas" panose="020B0609020204030204" pitchFamily="49" charset="0"/>
                <a:cs typeface="Consolas" panose="020B0609020204030204" pitchFamily="49" charset="0"/>
              </a:rPr>
              <a:t>p.value</a:t>
            </a:r>
            <a:endParaRPr lang="en-US" sz="2400" dirty="0">
              <a:solidFill>
                <a:srgbClr val="0070C0"/>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&lt;</a:t>
            </a:r>
            <a:r>
              <a:rPr lang="en-US" sz="2400" dirty="0" err="1">
                <a:solidFill>
                  <a:srgbClr val="0070C0"/>
                </a:solidFill>
                <a:latin typeface="Consolas" panose="020B0609020204030204" pitchFamily="49" charset="0"/>
                <a:cs typeface="Consolas" panose="020B0609020204030204" pitchFamily="49" charset="0"/>
              </a:rPr>
              <a:t>ord</a:t>
            </a:r>
            <a:r>
              <a:rPr lang="en-US" sz="2400" dirty="0">
                <a:solidFill>
                  <a:srgbClr val="0070C0"/>
                </a:solidFill>
                <a:latin typeface="Consolas" panose="020B0609020204030204" pitchFamily="49" charset="0"/>
                <a:cs typeface="Consolas" panose="020B0609020204030204" pitchFamily="49" charset="0"/>
              </a:rPr>
              <a:t>&gt;       &lt;</a:t>
            </a:r>
            <a:r>
              <a:rPr lang="en-US" sz="2400" dirty="0" err="1">
                <a:solidFill>
                  <a:srgbClr val="0070C0"/>
                </a:solidFill>
                <a:latin typeface="Consolas" panose="020B0609020204030204" pitchFamily="49" charset="0"/>
                <a:cs typeface="Consolas" panose="020B0609020204030204" pitchFamily="49" charset="0"/>
              </a:rPr>
              <a:t>chr</a:t>
            </a:r>
            <a:r>
              <a:rPr lang="en-US" sz="2400" dirty="0">
                <a:solidFill>
                  <a:srgbClr val="0070C0"/>
                </a:solidFill>
                <a:latin typeface="Consolas" panose="020B0609020204030204" pitchFamily="49" charset="0"/>
                <a:cs typeface="Consolas" panose="020B0609020204030204" pitchFamily="49" charset="0"/>
              </a:rPr>
              <a:t>&gt;    &lt;</a:t>
            </a:r>
            <a:r>
              <a:rPr lang="en-US" sz="2400" dirty="0" err="1">
                <a:solidFill>
                  <a:srgbClr val="0070C0"/>
                </a:solidFill>
                <a:latin typeface="Consolas" panose="020B0609020204030204" pitchFamily="49" charset="0"/>
                <a:cs typeface="Consolas" panose="020B0609020204030204" pitchFamily="49" charset="0"/>
              </a:rPr>
              <a:t>chr</a:t>
            </a:r>
            <a:r>
              <a:rPr lang="en-US" sz="2400" dirty="0">
                <a:solidFill>
                  <a:srgbClr val="0070C0"/>
                </a:solidFill>
                <a:latin typeface="Consolas" panose="020B0609020204030204" pitchFamily="49" charset="0"/>
                <a:cs typeface="Consolas" panose="020B0609020204030204" pitchFamily="49" charset="0"/>
              </a:rPr>
              <a:t>&gt;     &lt;</a:t>
            </a:r>
            <a:r>
              <a:rPr lang="en-US" sz="2400" dirty="0" err="1">
                <a:solidFill>
                  <a:srgbClr val="0070C0"/>
                </a:solidFill>
                <a:latin typeface="Consolas" panose="020B0609020204030204" pitchFamily="49" charset="0"/>
                <a:cs typeface="Consolas" panose="020B0609020204030204" pitchFamily="49" charset="0"/>
              </a:rPr>
              <a:t>chr</a:t>
            </a:r>
            <a:r>
              <a:rPr lang="en-US" sz="2400" dirty="0">
                <a:solidFill>
                  <a:srgbClr val="0070C0"/>
                </a:solidFill>
                <a:latin typeface="Consolas" panose="020B0609020204030204" pitchFamily="49" charset="0"/>
                <a:cs typeface="Consolas" panose="020B0609020204030204" pitchFamily="49" charset="0"/>
              </a:rPr>
              <a:t>&gt;     &lt;</a:t>
            </a:r>
            <a:r>
              <a:rPr lang="en-US" sz="2400" dirty="0" err="1">
                <a:solidFill>
                  <a:srgbClr val="0070C0"/>
                </a:solidFill>
                <a:latin typeface="Consolas" panose="020B0609020204030204" pitchFamily="49" charset="0"/>
                <a:cs typeface="Consolas" panose="020B0609020204030204" pitchFamily="49" charset="0"/>
              </a:rPr>
              <a:t>chr</a:t>
            </a:r>
            <a:r>
              <a:rPr lang="en-US" sz="2400" dirty="0">
                <a:solidFill>
                  <a:srgbClr val="0070C0"/>
                </a:solidFill>
                <a:latin typeface="Consolas" panose="020B0609020204030204" pitchFamily="49" charset="0"/>
                <a:cs typeface="Consolas" panose="020B0609020204030204" pitchFamily="49" charset="0"/>
              </a:rPr>
              <a:t>&gt;     &lt;</a:t>
            </a:r>
            <a:r>
              <a:rPr lang="en-US" sz="2400" dirty="0" err="1">
                <a:solidFill>
                  <a:srgbClr val="0070C0"/>
                </a:solidFill>
                <a:latin typeface="Consolas" panose="020B0609020204030204" pitchFamily="49" charset="0"/>
                <a:cs typeface="Consolas" panose="020B0609020204030204" pitchFamily="49" charset="0"/>
              </a:rPr>
              <a:t>chr</a:t>
            </a:r>
            <a:r>
              <a:rPr lang="en-US" sz="2400" dirty="0">
                <a:solidFill>
                  <a:srgbClr val="0070C0"/>
                </a:solidFill>
                <a:latin typeface="Consolas" panose="020B0609020204030204" pitchFamily="49" charset="0"/>
                <a:cs typeface="Consolas" panose="020B0609020204030204" pitchFamily="49" charset="0"/>
              </a:rPr>
              <a:t>&gt;</a:t>
            </a:r>
          </a:p>
          <a:p>
            <a:r>
              <a:rPr lang="en-US" sz="2400" dirty="0">
                <a:solidFill>
                  <a:srgbClr val="0070C0"/>
                </a:solidFill>
                <a:latin typeface="Consolas" panose="020B0609020204030204" pitchFamily="49" charset="0"/>
                <a:cs typeface="Consolas" panose="020B0609020204030204" pitchFamily="49" charset="0"/>
              </a:rPr>
              <a:t>    3 (Intercept)  19.2      5.86         </a:t>
            </a:r>
            <a:r>
              <a:rPr lang="en-US" sz="2400" dirty="0" smtClean="0">
                <a:solidFill>
                  <a:srgbClr val="0070C0"/>
                </a:solidFill>
                <a:latin typeface="Consolas" panose="020B0609020204030204" pitchFamily="49" charset="0"/>
                <a:cs typeface="Consolas" panose="020B0609020204030204" pitchFamily="49" charset="0"/>
              </a:rPr>
              <a:t>3.28    </a:t>
            </a:r>
            <a:r>
              <a:rPr lang="en-US" sz="2400" dirty="0">
                <a:solidFill>
                  <a:srgbClr val="0070C0"/>
                </a:solidFill>
                <a:latin typeface="Consolas" panose="020B0609020204030204" pitchFamily="49" charset="0"/>
                <a:cs typeface="Consolas" panose="020B0609020204030204" pitchFamily="49" charset="0"/>
              </a:rPr>
              <a:t>0.0221   </a:t>
            </a:r>
          </a:p>
          <a:p>
            <a:r>
              <a:rPr lang="en-US" sz="2400" dirty="0">
                <a:solidFill>
                  <a:srgbClr val="0070C0"/>
                </a:solidFill>
                <a:latin typeface="Consolas" panose="020B0609020204030204" pitchFamily="49" charset="0"/>
                <a:cs typeface="Consolas" panose="020B0609020204030204" pitchFamily="49" charset="0"/>
              </a:rPr>
              <a:t>    3         age   0.0811   0.00563     14.4  </a:t>
            </a:r>
            <a:r>
              <a:rPr lang="en-US" sz="2400" dirty="0" smtClean="0">
                <a:solidFill>
                  <a:srgbClr val="0070C0"/>
                </a:solidFill>
                <a:latin typeface="Consolas" panose="020B0609020204030204" pitchFamily="49" charset="0"/>
                <a:cs typeface="Consolas" panose="020B0609020204030204" pitchFamily="49" charset="0"/>
              </a:rPr>
              <a:t>   0.000029 </a:t>
            </a:r>
            <a:endParaRPr lang="en-US" sz="2400" dirty="0">
              <a:solidFill>
                <a:srgbClr val="0070C0"/>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    1 (Intercept)  24.4      6.54         3.73 </a:t>
            </a:r>
            <a:r>
              <a:rPr lang="en-US" sz="2400" dirty="0" smtClean="0">
                <a:solidFill>
                  <a:srgbClr val="0070C0"/>
                </a:solidFill>
                <a:latin typeface="Consolas" panose="020B0609020204030204" pitchFamily="49" charset="0"/>
                <a:cs typeface="Consolas" panose="020B0609020204030204" pitchFamily="49" charset="0"/>
              </a:rPr>
              <a:t>   0.0135   </a:t>
            </a:r>
            <a:endParaRPr lang="en-US" sz="2400" dirty="0">
              <a:solidFill>
                <a:srgbClr val="0070C0"/>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    1         age   0.0815   0.00628     13    </a:t>
            </a:r>
            <a:r>
              <a:rPr lang="en-US" sz="2400" dirty="0" smtClean="0">
                <a:solidFill>
                  <a:srgbClr val="0070C0"/>
                </a:solidFill>
                <a:latin typeface="Consolas" panose="020B0609020204030204" pitchFamily="49" charset="0"/>
                <a:cs typeface="Consolas" panose="020B0609020204030204" pitchFamily="49" charset="0"/>
              </a:rPr>
              <a:t>   0.0000485</a:t>
            </a:r>
            <a:endParaRPr lang="en-US" sz="2400" dirty="0">
              <a:solidFill>
                <a:srgbClr val="0070C0"/>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    5 (Intercept)   8.76     8.18         1.07 </a:t>
            </a:r>
            <a:r>
              <a:rPr lang="en-US" sz="2400" dirty="0" smtClean="0">
                <a:solidFill>
                  <a:srgbClr val="0070C0"/>
                </a:solidFill>
                <a:latin typeface="Consolas" panose="020B0609020204030204" pitchFamily="49" charset="0"/>
                <a:cs typeface="Consolas" panose="020B0609020204030204" pitchFamily="49" charset="0"/>
              </a:rPr>
              <a:t>   0.333    </a:t>
            </a:r>
            <a:endParaRPr lang="en-US" sz="2400" dirty="0">
              <a:solidFill>
                <a:srgbClr val="0070C0"/>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    5         age   0.111    0.00785     14.1  </a:t>
            </a:r>
            <a:r>
              <a:rPr lang="en-US" sz="2400" dirty="0" smtClean="0">
                <a:solidFill>
                  <a:srgbClr val="0070C0"/>
                </a:solidFill>
                <a:latin typeface="Consolas" panose="020B0609020204030204" pitchFamily="49" charset="0"/>
                <a:cs typeface="Consolas" panose="020B0609020204030204" pitchFamily="49" charset="0"/>
              </a:rPr>
              <a:t>   0.0000318</a:t>
            </a:r>
            <a:endParaRPr lang="en-US" sz="2400" dirty="0">
              <a:solidFill>
                <a:srgbClr val="0070C0"/>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    2 (Intercept)  20        9.35         2.13 </a:t>
            </a:r>
            <a:r>
              <a:rPr lang="en-US" sz="2400" dirty="0" smtClean="0">
                <a:solidFill>
                  <a:srgbClr val="0070C0"/>
                </a:solidFill>
                <a:latin typeface="Consolas" panose="020B0609020204030204" pitchFamily="49" charset="0"/>
                <a:cs typeface="Consolas" panose="020B0609020204030204" pitchFamily="49" charset="0"/>
              </a:rPr>
              <a:t>   0.0859   </a:t>
            </a:r>
            <a:endParaRPr lang="en-US" sz="2400" dirty="0">
              <a:solidFill>
                <a:srgbClr val="0070C0"/>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    2         age   0.125    0.00898     13.9  </a:t>
            </a:r>
            <a:r>
              <a:rPr lang="en-US" sz="2400" dirty="0" smtClean="0">
                <a:solidFill>
                  <a:srgbClr val="0070C0"/>
                </a:solidFill>
                <a:latin typeface="Consolas" panose="020B0609020204030204" pitchFamily="49" charset="0"/>
                <a:cs typeface="Consolas" panose="020B0609020204030204" pitchFamily="49" charset="0"/>
              </a:rPr>
              <a:t>   0.0000343</a:t>
            </a:r>
            <a:endParaRPr lang="en-US" sz="2400" dirty="0">
              <a:solidFill>
                <a:srgbClr val="0070C0"/>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    4 (Intercept)  14.6     11.2          1.3  </a:t>
            </a:r>
            <a:r>
              <a:rPr lang="en-US" sz="2400" dirty="0" smtClean="0">
                <a:solidFill>
                  <a:srgbClr val="0070C0"/>
                </a:solidFill>
                <a:latin typeface="Consolas" panose="020B0609020204030204" pitchFamily="49" charset="0"/>
                <a:cs typeface="Consolas" panose="020B0609020204030204" pitchFamily="49" charset="0"/>
              </a:rPr>
              <a:t>   0.249    </a:t>
            </a:r>
            <a:endParaRPr lang="en-US" sz="2400" dirty="0">
              <a:solidFill>
                <a:srgbClr val="0070C0"/>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    4         age   0.135    0.0108      12.5  </a:t>
            </a:r>
            <a:r>
              <a:rPr lang="en-US" sz="2400" dirty="0" smtClean="0">
                <a:solidFill>
                  <a:srgbClr val="0070C0"/>
                </a:solidFill>
                <a:latin typeface="Consolas" panose="020B0609020204030204" pitchFamily="49" charset="0"/>
                <a:cs typeface="Consolas" panose="020B0609020204030204" pitchFamily="49" charset="0"/>
              </a:rPr>
              <a:t>   0.0000573</a:t>
            </a:r>
            <a:endParaRPr lang="en-US" sz="2400" dirty="0">
              <a:solidFill>
                <a:srgbClr val="0070C0"/>
              </a:solidFill>
              <a:latin typeface="Consolas" panose="020B0609020204030204" pitchFamily="49" charset="0"/>
              <a:cs typeface="Consolas" panose="020B0609020204030204" pitchFamily="49" charset="0"/>
            </a:endParaRPr>
          </a:p>
        </p:txBody>
      </p:sp>
      <p:sp>
        <p:nvSpPr>
          <p:cNvPr id="17" name="TextBox 16"/>
          <p:cNvSpPr txBox="1"/>
          <p:nvPr/>
        </p:nvSpPr>
        <p:spPr>
          <a:xfrm>
            <a:off x="32342975" y="16854409"/>
            <a:ext cx="9870010" cy="6370975"/>
          </a:xfrm>
          <a:prstGeom prst="rect">
            <a:avLst/>
          </a:prstGeom>
          <a:noFill/>
        </p:spPr>
        <p:txBody>
          <a:bodyPr wrap="none" rtlCol="0">
            <a:spAutoFit/>
          </a:bodyPr>
          <a:lstStyle/>
          <a:p>
            <a:r>
              <a:rPr lang="pt-BR" sz="2400" dirty="0" smtClean="0">
                <a:solidFill>
                  <a:srgbClr val="0070C0"/>
                </a:solidFill>
                <a:latin typeface="Consolas" panose="020B0609020204030204" pitchFamily="49" charset="0"/>
                <a:cs typeface="Consolas" panose="020B0609020204030204" pitchFamily="49" charset="0"/>
              </a:rPr>
              <a:t>       term  vcov-boby   std-boby   vcov-neld  std-neld</a:t>
            </a:r>
            <a:endParaRPr lang="pt-BR" sz="2400" dirty="0">
              <a:solidFill>
                <a:srgbClr val="0070C0"/>
              </a:solidFill>
              <a:latin typeface="Consolas" panose="020B0609020204030204" pitchFamily="49" charset="0"/>
              <a:cs typeface="Consolas" panose="020B0609020204030204" pitchFamily="49" charset="0"/>
            </a:endParaRPr>
          </a:p>
          <a:p>
            <a:r>
              <a:rPr lang="pt-BR" sz="2400" dirty="0" smtClean="0">
                <a:solidFill>
                  <a:srgbClr val="0070C0"/>
                </a:solidFill>
                <a:latin typeface="Consolas" panose="020B0609020204030204" pitchFamily="49" charset="0"/>
                <a:cs typeface="Consolas" panose="020B0609020204030204" pitchFamily="49" charset="0"/>
              </a:rPr>
              <a:t>(</a:t>
            </a:r>
            <a:r>
              <a:rPr lang="pt-BR" sz="2400" dirty="0">
                <a:solidFill>
                  <a:srgbClr val="0070C0"/>
                </a:solidFill>
                <a:latin typeface="Consolas" panose="020B0609020204030204" pitchFamily="49" charset="0"/>
                <a:cs typeface="Consolas" panose="020B0609020204030204" pitchFamily="49" charset="0"/>
              </a:rPr>
              <a:t>Intercept</a:t>
            </a:r>
            <a:r>
              <a:rPr lang="pt-BR" sz="2400" dirty="0" smtClean="0">
                <a:solidFill>
                  <a:srgbClr val="0070C0"/>
                </a:solidFill>
                <a:latin typeface="Consolas" panose="020B0609020204030204" pitchFamily="49" charset="0"/>
                <a:cs typeface="Consolas" panose="020B0609020204030204" pitchFamily="49" charset="0"/>
              </a:rPr>
              <a:t>)       </a:t>
            </a:r>
            <a:r>
              <a:rPr lang="pt-BR" sz="2400" dirty="0">
                <a:solidFill>
                  <a:srgbClr val="0070C0"/>
                </a:solidFill>
                <a:latin typeface="Consolas" panose="020B0609020204030204" pitchFamily="49" charset="0"/>
                <a:cs typeface="Consolas" panose="020B0609020204030204" pitchFamily="49" charset="0"/>
              </a:rPr>
              <a:t>2869      53.57        3228     56.82 </a:t>
            </a:r>
          </a:p>
          <a:p>
            <a:r>
              <a:rPr lang="pt-BR" sz="2400" dirty="0" smtClean="0">
                <a:solidFill>
                  <a:srgbClr val="0070C0"/>
                </a:solidFill>
                <a:latin typeface="Consolas" panose="020B0609020204030204" pitchFamily="49" charset="0"/>
                <a:cs typeface="Consolas" panose="020B0609020204030204" pitchFamily="49" charset="0"/>
              </a:rPr>
              <a:t>      r1:c3       </a:t>
            </a:r>
            <a:r>
              <a:rPr lang="pt-BR" sz="2400" dirty="0">
                <a:solidFill>
                  <a:srgbClr val="0070C0"/>
                </a:solidFill>
                <a:latin typeface="Consolas" panose="020B0609020204030204" pitchFamily="49" charset="0"/>
                <a:cs typeface="Consolas" panose="020B0609020204030204" pitchFamily="49" charset="0"/>
              </a:rPr>
              <a:t>5532      74.37        7688     87.68 </a:t>
            </a:r>
          </a:p>
          <a:p>
            <a:r>
              <a:rPr lang="pt-BR" sz="2400" dirty="0" smtClean="0">
                <a:solidFill>
                  <a:srgbClr val="0070C0"/>
                </a:solidFill>
                <a:latin typeface="Consolas" panose="020B0609020204030204" pitchFamily="49" charset="0"/>
                <a:cs typeface="Consolas" panose="020B0609020204030204" pitchFamily="49" charset="0"/>
              </a:rPr>
              <a:t>      r1:c2      </a:t>
            </a:r>
            <a:r>
              <a:rPr lang="pt-BR" sz="2400" dirty="0">
                <a:solidFill>
                  <a:srgbClr val="0070C0"/>
                </a:solidFill>
                <a:latin typeface="Consolas" panose="020B0609020204030204" pitchFamily="49" charset="0"/>
                <a:cs typeface="Consolas" panose="020B0609020204030204" pitchFamily="49" charset="0"/>
              </a:rPr>
              <a:t>58230     241.3        69750    264.1  </a:t>
            </a:r>
          </a:p>
          <a:p>
            <a:r>
              <a:rPr lang="pt-BR" sz="2400" dirty="0" smtClean="0">
                <a:solidFill>
                  <a:srgbClr val="0070C0"/>
                </a:solidFill>
                <a:latin typeface="Consolas" panose="020B0609020204030204" pitchFamily="49" charset="0"/>
                <a:cs typeface="Consolas" panose="020B0609020204030204" pitchFamily="49" charset="0"/>
              </a:rPr>
              <a:t>      r1:c1     </a:t>
            </a:r>
            <a:r>
              <a:rPr lang="pt-BR" sz="2400" dirty="0">
                <a:solidFill>
                  <a:srgbClr val="0070C0"/>
                </a:solidFill>
                <a:latin typeface="Consolas" panose="020B0609020204030204" pitchFamily="49" charset="0"/>
                <a:cs typeface="Consolas" panose="020B0609020204030204" pitchFamily="49" charset="0"/>
              </a:rPr>
              <a:t>128000     357.8       107400    327.8  </a:t>
            </a:r>
          </a:p>
          <a:p>
            <a:r>
              <a:rPr lang="pt-BR" sz="2400" dirty="0" smtClean="0">
                <a:solidFill>
                  <a:srgbClr val="0070C0"/>
                </a:solidFill>
                <a:latin typeface="Consolas" panose="020B0609020204030204" pitchFamily="49" charset="0"/>
                <a:cs typeface="Consolas" panose="020B0609020204030204" pitchFamily="49" charset="0"/>
              </a:rPr>
              <a:t>         c8       </a:t>
            </a:r>
            <a:r>
              <a:rPr lang="pt-BR" sz="2400" dirty="0">
                <a:solidFill>
                  <a:srgbClr val="0070C0"/>
                </a:solidFill>
                <a:latin typeface="Consolas" panose="020B0609020204030204" pitchFamily="49" charset="0"/>
                <a:cs typeface="Consolas" panose="020B0609020204030204" pitchFamily="49" charset="0"/>
              </a:rPr>
              <a:t>6456      80.35        6787     82.38 </a:t>
            </a:r>
          </a:p>
          <a:p>
            <a:r>
              <a:rPr lang="pt-BR" sz="2400" dirty="0" smtClean="0">
                <a:solidFill>
                  <a:srgbClr val="0070C0"/>
                </a:solidFill>
                <a:latin typeface="Consolas" panose="020B0609020204030204" pitchFamily="49" charset="0"/>
                <a:cs typeface="Consolas" panose="020B0609020204030204" pitchFamily="49" charset="0"/>
              </a:rPr>
              <a:t>         c6       </a:t>
            </a:r>
            <a:r>
              <a:rPr lang="pt-BR" sz="2400" dirty="0">
                <a:solidFill>
                  <a:srgbClr val="0070C0"/>
                </a:solidFill>
                <a:latin typeface="Consolas" panose="020B0609020204030204" pitchFamily="49" charset="0"/>
                <a:cs typeface="Consolas" panose="020B0609020204030204" pitchFamily="49" charset="0"/>
              </a:rPr>
              <a:t>1400      37.41        1636     40.45 </a:t>
            </a:r>
          </a:p>
          <a:p>
            <a:r>
              <a:rPr lang="pt-BR" sz="2400" dirty="0" smtClean="0">
                <a:solidFill>
                  <a:srgbClr val="0070C0"/>
                </a:solidFill>
                <a:latin typeface="Consolas" panose="020B0609020204030204" pitchFamily="49" charset="0"/>
                <a:cs typeface="Consolas" panose="020B0609020204030204" pitchFamily="49" charset="0"/>
              </a:rPr>
              <a:t>         c4       </a:t>
            </a:r>
            <a:r>
              <a:rPr lang="pt-BR" sz="2400" dirty="0">
                <a:solidFill>
                  <a:srgbClr val="0070C0"/>
                </a:solidFill>
                <a:latin typeface="Consolas" panose="020B0609020204030204" pitchFamily="49" charset="0"/>
                <a:cs typeface="Consolas" panose="020B0609020204030204" pitchFamily="49" charset="0"/>
              </a:rPr>
              <a:t>1792      42.33       12270    110.8  </a:t>
            </a:r>
          </a:p>
          <a:p>
            <a:r>
              <a:rPr lang="pt-BR" sz="2400" dirty="0" smtClean="0">
                <a:solidFill>
                  <a:srgbClr val="0070C0"/>
                </a:solidFill>
                <a:latin typeface="Consolas" panose="020B0609020204030204" pitchFamily="49" charset="0"/>
                <a:cs typeface="Consolas" panose="020B0609020204030204" pitchFamily="49" charset="0"/>
              </a:rPr>
              <a:t>         c3       </a:t>
            </a:r>
            <a:r>
              <a:rPr lang="pt-BR" sz="2400" dirty="0">
                <a:solidFill>
                  <a:srgbClr val="0070C0"/>
                </a:solidFill>
                <a:latin typeface="Consolas" panose="020B0609020204030204" pitchFamily="49" charset="0"/>
                <a:cs typeface="Consolas" panose="020B0609020204030204" pitchFamily="49" charset="0"/>
              </a:rPr>
              <a:t>2549      50.49        2686     51.83 </a:t>
            </a:r>
          </a:p>
          <a:p>
            <a:r>
              <a:rPr lang="pt-BR" sz="2400" dirty="0" smtClean="0">
                <a:solidFill>
                  <a:srgbClr val="0070C0"/>
                </a:solidFill>
                <a:latin typeface="Consolas" panose="020B0609020204030204" pitchFamily="49" charset="0"/>
                <a:cs typeface="Consolas" panose="020B0609020204030204" pitchFamily="49" charset="0"/>
              </a:rPr>
              <a:t>         c2       </a:t>
            </a:r>
            <a:r>
              <a:rPr lang="pt-BR" sz="2400" dirty="0">
                <a:solidFill>
                  <a:srgbClr val="0070C0"/>
                </a:solidFill>
                <a:latin typeface="Consolas" panose="020B0609020204030204" pitchFamily="49" charset="0"/>
                <a:cs typeface="Consolas" panose="020B0609020204030204" pitchFamily="49" charset="0"/>
              </a:rPr>
              <a:t>5942      77.08        7645     87.43 </a:t>
            </a:r>
          </a:p>
          <a:p>
            <a:r>
              <a:rPr lang="pt-BR" sz="2400" dirty="0" smtClean="0">
                <a:solidFill>
                  <a:srgbClr val="0070C0"/>
                </a:solidFill>
                <a:latin typeface="Consolas" panose="020B0609020204030204" pitchFamily="49" charset="0"/>
                <a:cs typeface="Consolas" panose="020B0609020204030204" pitchFamily="49" charset="0"/>
              </a:rPr>
              <a:t>         c1          </a:t>
            </a:r>
            <a:r>
              <a:rPr lang="pt-BR" sz="2400" dirty="0">
                <a:solidFill>
                  <a:srgbClr val="0070C0"/>
                </a:solidFill>
                <a:latin typeface="Consolas" panose="020B0609020204030204" pitchFamily="49" charset="0"/>
                <a:cs typeface="Consolas" panose="020B0609020204030204" pitchFamily="49" charset="0"/>
              </a:rPr>
              <a:t>0       0              0      0.035</a:t>
            </a:r>
          </a:p>
          <a:p>
            <a:r>
              <a:rPr lang="pt-BR" sz="2400" dirty="0" smtClean="0">
                <a:solidFill>
                  <a:srgbClr val="0070C0"/>
                </a:solidFill>
                <a:latin typeface="Consolas" panose="020B0609020204030204" pitchFamily="49" charset="0"/>
                <a:cs typeface="Consolas" panose="020B0609020204030204" pitchFamily="49" charset="0"/>
              </a:rPr>
              <a:t>        r10       </a:t>
            </a:r>
            <a:r>
              <a:rPr lang="pt-BR" sz="2400" dirty="0">
                <a:solidFill>
                  <a:srgbClr val="0070C0"/>
                </a:solidFill>
                <a:latin typeface="Consolas" panose="020B0609020204030204" pitchFamily="49" charset="0"/>
                <a:cs typeface="Consolas" panose="020B0609020204030204" pitchFamily="49" charset="0"/>
              </a:rPr>
              <a:t>1133      33.66        1976     44.45 </a:t>
            </a:r>
          </a:p>
          <a:p>
            <a:r>
              <a:rPr lang="pt-BR" sz="2400" dirty="0" smtClean="0">
                <a:solidFill>
                  <a:srgbClr val="0070C0"/>
                </a:solidFill>
                <a:latin typeface="Consolas" panose="020B0609020204030204" pitchFamily="49" charset="0"/>
                <a:cs typeface="Consolas" panose="020B0609020204030204" pitchFamily="49" charset="0"/>
              </a:rPr>
              <a:t>         r8       </a:t>
            </a:r>
            <a:r>
              <a:rPr lang="pt-BR" sz="2400" dirty="0">
                <a:solidFill>
                  <a:srgbClr val="0070C0"/>
                </a:solidFill>
                <a:latin typeface="Consolas" panose="020B0609020204030204" pitchFamily="49" charset="0"/>
                <a:cs typeface="Consolas" panose="020B0609020204030204" pitchFamily="49" charset="0"/>
              </a:rPr>
              <a:t>1355      36.81        1241     35.23 </a:t>
            </a:r>
          </a:p>
          <a:p>
            <a:r>
              <a:rPr lang="pt-BR" sz="2400" dirty="0" smtClean="0">
                <a:solidFill>
                  <a:srgbClr val="0070C0"/>
                </a:solidFill>
                <a:latin typeface="Consolas" panose="020B0609020204030204" pitchFamily="49" charset="0"/>
                <a:cs typeface="Consolas" panose="020B0609020204030204" pitchFamily="49" charset="0"/>
              </a:rPr>
              <a:t>         r4       </a:t>
            </a:r>
            <a:r>
              <a:rPr lang="pt-BR" sz="2400" dirty="0">
                <a:solidFill>
                  <a:srgbClr val="0070C0"/>
                </a:solidFill>
                <a:latin typeface="Consolas" panose="020B0609020204030204" pitchFamily="49" charset="0"/>
                <a:cs typeface="Consolas" panose="020B0609020204030204" pitchFamily="49" charset="0"/>
              </a:rPr>
              <a:t>2269      47.63        2811     53.02 </a:t>
            </a:r>
          </a:p>
          <a:p>
            <a:r>
              <a:rPr lang="pt-BR" sz="2400" dirty="0" smtClean="0">
                <a:solidFill>
                  <a:srgbClr val="0070C0"/>
                </a:solidFill>
                <a:latin typeface="Consolas" panose="020B0609020204030204" pitchFamily="49" charset="0"/>
                <a:cs typeface="Consolas" panose="020B0609020204030204" pitchFamily="49" charset="0"/>
              </a:rPr>
              <a:t>         r2        </a:t>
            </a:r>
            <a:r>
              <a:rPr lang="pt-BR" sz="2400" dirty="0">
                <a:solidFill>
                  <a:srgbClr val="0070C0"/>
                </a:solidFill>
                <a:latin typeface="Consolas" panose="020B0609020204030204" pitchFamily="49" charset="0"/>
                <a:cs typeface="Consolas" panose="020B0609020204030204" pitchFamily="49" charset="0"/>
              </a:rPr>
              <a:t>241.8    15.55         928.2   30.47 </a:t>
            </a:r>
          </a:p>
          <a:p>
            <a:r>
              <a:rPr lang="pt-BR" sz="2400" dirty="0" smtClean="0">
                <a:solidFill>
                  <a:srgbClr val="0070C0"/>
                </a:solidFill>
                <a:latin typeface="Consolas" panose="020B0609020204030204" pitchFamily="49" charset="0"/>
                <a:cs typeface="Consolas" panose="020B0609020204030204" pitchFamily="49" charset="0"/>
              </a:rPr>
              <a:t>         r1       </a:t>
            </a:r>
            <a:r>
              <a:rPr lang="pt-BR" sz="2400" dirty="0">
                <a:solidFill>
                  <a:srgbClr val="0070C0"/>
                </a:solidFill>
                <a:latin typeface="Consolas" panose="020B0609020204030204" pitchFamily="49" charset="0"/>
                <a:cs typeface="Consolas" panose="020B0609020204030204" pitchFamily="49" charset="0"/>
              </a:rPr>
              <a:t>9200      95.92       10360    101.8  </a:t>
            </a:r>
          </a:p>
          <a:p>
            <a:r>
              <a:rPr lang="pt-BR" sz="2400" dirty="0" smtClean="0">
                <a:solidFill>
                  <a:srgbClr val="0070C0"/>
                </a:solidFill>
                <a:latin typeface="Consolas" panose="020B0609020204030204" pitchFamily="49" charset="0"/>
                <a:cs typeface="Consolas" panose="020B0609020204030204" pitchFamily="49" charset="0"/>
              </a:rPr>
              <a:t>       </a:t>
            </a:r>
            <a:r>
              <a:rPr lang="pt-BR" sz="2400" dirty="0">
                <a:solidFill>
                  <a:srgbClr val="0070C0"/>
                </a:solidFill>
                <a:latin typeface="Consolas" panose="020B0609020204030204" pitchFamily="49" charset="0"/>
                <a:cs typeface="Consolas" panose="020B0609020204030204" pitchFamily="49" charset="0"/>
              </a:rPr>
              <a:t>&lt;NA</a:t>
            </a:r>
            <a:r>
              <a:rPr lang="pt-BR" sz="2400" dirty="0" smtClean="0">
                <a:solidFill>
                  <a:srgbClr val="0070C0"/>
                </a:solidFill>
                <a:latin typeface="Consolas" panose="020B0609020204030204" pitchFamily="49" charset="0"/>
                <a:cs typeface="Consolas" panose="020B0609020204030204" pitchFamily="49" charset="0"/>
              </a:rPr>
              <a:t>&gt;       </a:t>
            </a:r>
            <a:r>
              <a:rPr lang="pt-BR" sz="2400" dirty="0">
                <a:solidFill>
                  <a:srgbClr val="0070C0"/>
                </a:solidFill>
                <a:latin typeface="Consolas" panose="020B0609020204030204" pitchFamily="49" charset="0"/>
                <a:cs typeface="Consolas" panose="020B0609020204030204" pitchFamily="49" charset="0"/>
              </a:rPr>
              <a:t>4412      66.42        4127     64.24 </a:t>
            </a:r>
            <a:endParaRPr lang="en-US" sz="2400" dirty="0">
              <a:solidFill>
                <a:srgbClr val="0070C0"/>
              </a:solidFill>
              <a:latin typeface="Consolas" panose="020B0609020204030204" pitchFamily="49" charset="0"/>
              <a:cs typeface="Consolas" panose="020B0609020204030204" pitchFamily="49" charset="0"/>
            </a:endParaRPr>
          </a:p>
        </p:txBody>
      </p:sp>
      <p:sp>
        <p:nvSpPr>
          <p:cNvPr id="18" name="TextBox 17"/>
          <p:cNvSpPr txBox="1"/>
          <p:nvPr/>
        </p:nvSpPr>
        <p:spPr>
          <a:xfrm>
            <a:off x="18152673" y="16854409"/>
            <a:ext cx="11739111" cy="6370975"/>
          </a:xfrm>
          <a:prstGeom prst="rect">
            <a:avLst/>
          </a:prstGeom>
          <a:noFill/>
        </p:spPr>
        <p:txBody>
          <a:bodyPr wrap="none" rtlCol="0">
            <a:spAutoFit/>
          </a:bodyPr>
          <a:lstStyle/>
          <a:p>
            <a:r>
              <a:rPr lang="pt-BR" sz="2400" dirty="0">
                <a:solidFill>
                  <a:schemeClr val="accent2">
                    <a:lumMod val="50000"/>
                  </a:schemeClr>
                </a:solidFill>
                <a:latin typeface="Consolas" panose="020B0609020204030204" pitchFamily="49" charset="0"/>
                <a:cs typeface="Consolas" panose="020B0609020204030204" pitchFamily="49" charset="0"/>
              </a:rPr>
              <a:t> </a:t>
            </a:r>
            <a:r>
              <a:rPr lang="pt-BR" sz="2400" dirty="0" smtClean="0">
                <a:solidFill>
                  <a:schemeClr val="accent2">
                    <a:lumMod val="50000"/>
                  </a:schemeClr>
                </a:solidFill>
                <a:latin typeface="Consolas" panose="020B0609020204030204" pitchFamily="49" charset="0"/>
                <a:cs typeface="Consolas" panose="020B0609020204030204" pitchFamily="49" charset="0"/>
              </a:rPr>
              <a:t>       term  </a:t>
            </a:r>
            <a:r>
              <a:rPr lang="pt-BR" sz="2400" dirty="0" smtClean="0">
                <a:solidFill>
                  <a:schemeClr val="accent2">
                    <a:lumMod val="50000"/>
                  </a:schemeClr>
                </a:solidFill>
                <a:latin typeface="Consolas" panose="020B0609020204030204" pitchFamily="49" charset="0"/>
                <a:cs typeface="Consolas" panose="020B0609020204030204" pitchFamily="49" charset="0"/>
              </a:rPr>
              <a:t>  vcov-boby   std-boby        vcov-neld      std-neld</a:t>
            </a:r>
            <a:endParaRPr lang="pt-BR" sz="2400" dirty="0">
              <a:solidFill>
                <a:schemeClr val="accent2">
                  <a:lumMod val="50000"/>
                </a:schemeClr>
              </a:solidFill>
              <a:latin typeface="Consolas" panose="020B0609020204030204" pitchFamily="49" charset="0"/>
              <a:cs typeface="Consolas" panose="020B0609020204030204" pitchFamily="49" charset="0"/>
            </a:endParaRPr>
          </a:p>
          <a:p>
            <a:r>
              <a:rPr lang="pt-BR" sz="2400" dirty="0">
                <a:solidFill>
                  <a:schemeClr val="accent2">
                    <a:lumMod val="50000"/>
                  </a:schemeClr>
                </a:solidFill>
                <a:latin typeface="Consolas" panose="020B0609020204030204" pitchFamily="49" charset="0"/>
                <a:cs typeface="Consolas" panose="020B0609020204030204" pitchFamily="49" charset="0"/>
              </a:rPr>
              <a:t> (Intercept)    2869.4469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53.56722     3.228419e+03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56.81917727</a:t>
            </a:r>
          </a:p>
          <a:p>
            <a:r>
              <a:rPr lang="pt-BR" sz="2400" dirty="0">
                <a:solidFill>
                  <a:schemeClr val="accent2">
                    <a:lumMod val="50000"/>
                  </a:schemeClr>
                </a:solidFill>
                <a:latin typeface="Consolas" panose="020B0609020204030204" pitchFamily="49" charset="0"/>
                <a:cs typeface="Consolas" panose="020B0609020204030204" pitchFamily="49" charset="0"/>
              </a:rPr>
              <a:t>       r1:c3    5531.5724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74.37454     7.688139e+03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87.68203447</a:t>
            </a:r>
          </a:p>
          <a:p>
            <a:r>
              <a:rPr lang="pt-BR" sz="2400" dirty="0">
                <a:solidFill>
                  <a:schemeClr val="accent2">
                    <a:lumMod val="50000"/>
                  </a:schemeClr>
                </a:solidFill>
                <a:latin typeface="Consolas" panose="020B0609020204030204" pitchFamily="49" charset="0"/>
                <a:cs typeface="Consolas" panose="020B0609020204030204" pitchFamily="49" charset="0"/>
              </a:rPr>
              <a:t>       r1:c2   58225.7678 </a:t>
            </a:r>
            <a:r>
              <a:rPr lang="pt-BR" sz="2400" dirty="0" smtClean="0">
                <a:solidFill>
                  <a:schemeClr val="accent2">
                    <a:lumMod val="50000"/>
                  </a:schemeClr>
                </a:solidFill>
                <a:latin typeface="Consolas" panose="020B0609020204030204" pitchFamily="49" charset="0"/>
                <a:cs typeface="Consolas" panose="020B0609020204030204" pitchFamily="49" charset="0"/>
              </a:rPr>
              <a:t> 241.30016     </a:t>
            </a:r>
            <a:r>
              <a:rPr lang="pt-BR" sz="2400" dirty="0">
                <a:solidFill>
                  <a:schemeClr val="accent2">
                    <a:lumMod val="50000"/>
                  </a:schemeClr>
                </a:solidFill>
                <a:latin typeface="Consolas" panose="020B0609020204030204" pitchFamily="49" charset="0"/>
                <a:cs typeface="Consolas" panose="020B0609020204030204" pitchFamily="49" charset="0"/>
              </a:rPr>
              <a:t>6.974755e+04 </a:t>
            </a:r>
            <a:r>
              <a:rPr lang="pt-BR" sz="2400" dirty="0" smtClean="0">
                <a:solidFill>
                  <a:schemeClr val="accent2">
                    <a:lumMod val="50000"/>
                  </a:schemeClr>
                </a:solidFill>
                <a:latin typeface="Consolas" panose="020B0609020204030204" pitchFamily="49" charset="0"/>
                <a:cs typeface="Consolas" panose="020B0609020204030204" pitchFamily="49" charset="0"/>
              </a:rPr>
              <a:t> 264.09761622</a:t>
            </a:r>
            <a:endParaRPr lang="pt-BR" sz="2400" dirty="0">
              <a:solidFill>
                <a:schemeClr val="accent2">
                  <a:lumMod val="50000"/>
                </a:schemeClr>
              </a:solidFill>
              <a:latin typeface="Consolas" panose="020B0609020204030204" pitchFamily="49" charset="0"/>
              <a:cs typeface="Consolas" panose="020B0609020204030204" pitchFamily="49" charset="0"/>
            </a:endParaRPr>
          </a:p>
          <a:p>
            <a:r>
              <a:rPr lang="pt-BR" sz="2400" dirty="0">
                <a:solidFill>
                  <a:schemeClr val="accent2">
                    <a:lumMod val="50000"/>
                  </a:schemeClr>
                </a:solidFill>
                <a:latin typeface="Consolas" panose="020B0609020204030204" pitchFamily="49" charset="0"/>
                <a:cs typeface="Consolas" panose="020B0609020204030204" pitchFamily="49" charset="0"/>
              </a:rPr>
              <a:t>       r1:c1  128004.1561 </a:t>
            </a:r>
            <a:r>
              <a:rPr lang="pt-BR" sz="2400" dirty="0" smtClean="0">
                <a:solidFill>
                  <a:schemeClr val="accent2">
                    <a:lumMod val="50000"/>
                  </a:schemeClr>
                </a:solidFill>
                <a:latin typeface="Consolas" panose="020B0609020204030204" pitchFamily="49" charset="0"/>
                <a:cs typeface="Consolas" panose="020B0609020204030204" pitchFamily="49" charset="0"/>
              </a:rPr>
              <a:t> 357.77668     </a:t>
            </a:r>
            <a:r>
              <a:rPr lang="pt-BR" sz="2400" dirty="0">
                <a:solidFill>
                  <a:schemeClr val="accent2">
                    <a:lumMod val="50000"/>
                  </a:schemeClr>
                </a:solidFill>
                <a:latin typeface="Consolas" panose="020B0609020204030204" pitchFamily="49" charset="0"/>
                <a:cs typeface="Consolas" panose="020B0609020204030204" pitchFamily="49" charset="0"/>
              </a:rPr>
              <a:t>1.074270e+05 </a:t>
            </a:r>
            <a:r>
              <a:rPr lang="pt-BR" sz="2400" dirty="0" smtClean="0">
                <a:solidFill>
                  <a:schemeClr val="accent2">
                    <a:lumMod val="50000"/>
                  </a:schemeClr>
                </a:solidFill>
                <a:latin typeface="Consolas" panose="020B0609020204030204" pitchFamily="49" charset="0"/>
                <a:cs typeface="Consolas" panose="020B0609020204030204" pitchFamily="49" charset="0"/>
              </a:rPr>
              <a:t> 327.76064925</a:t>
            </a:r>
            <a:endParaRPr lang="pt-BR" sz="2400" dirty="0">
              <a:solidFill>
                <a:schemeClr val="accent2">
                  <a:lumMod val="50000"/>
                </a:schemeClr>
              </a:solidFill>
              <a:latin typeface="Consolas" panose="020B0609020204030204" pitchFamily="49" charset="0"/>
              <a:cs typeface="Consolas" panose="020B0609020204030204" pitchFamily="49" charset="0"/>
            </a:endParaRPr>
          </a:p>
          <a:p>
            <a:r>
              <a:rPr lang="pt-BR" sz="2400" dirty="0">
                <a:solidFill>
                  <a:schemeClr val="accent2">
                    <a:lumMod val="50000"/>
                  </a:schemeClr>
                </a:solidFill>
                <a:latin typeface="Consolas" panose="020B0609020204030204" pitchFamily="49" charset="0"/>
                <a:cs typeface="Consolas" panose="020B0609020204030204" pitchFamily="49" charset="0"/>
              </a:rPr>
              <a:t>          c8    6455.7495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80.34768     6.787004e+03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82.38327224</a:t>
            </a:r>
          </a:p>
          <a:p>
            <a:r>
              <a:rPr lang="pt-BR" sz="2400" dirty="0">
                <a:solidFill>
                  <a:schemeClr val="accent2">
                    <a:lumMod val="50000"/>
                  </a:schemeClr>
                </a:solidFill>
                <a:latin typeface="Consolas" panose="020B0609020204030204" pitchFamily="49" charset="0"/>
                <a:cs typeface="Consolas" panose="020B0609020204030204" pitchFamily="49" charset="0"/>
              </a:rPr>
              <a:t>          c6    1399.7294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37.41296     1.636128e+03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40.44907560</a:t>
            </a:r>
          </a:p>
          <a:p>
            <a:r>
              <a:rPr lang="pt-BR" sz="2400" dirty="0">
                <a:solidFill>
                  <a:schemeClr val="accent2">
                    <a:lumMod val="50000"/>
                  </a:schemeClr>
                </a:solidFill>
                <a:latin typeface="Consolas" panose="020B0609020204030204" pitchFamily="49" charset="0"/>
                <a:cs typeface="Consolas" panose="020B0609020204030204" pitchFamily="49" charset="0"/>
              </a:rPr>
              <a:t>          c4    1791.6507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42.32790     1.226846e+04 </a:t>
            </a:r>
            <a:r>
              <a:rPr lang="pt-BR" sz="2400" dirty="0" smtClean="0">
                <a:solidFill>
                  <a:schemeClr val="accent2">
                    <a:lumMod val="50000"/>
                  </a:schemeClr>
                </a:solidFill>
                <a:latin typeface="Consolas" panose="020B0609020204030204" pitchFamily="49" charset="0"/>
                <a:cs typeface="Consolas" panose="020B0609020204030204" pitchFamily="49" charset="0"/>
              </a:rPr>
              <a:t> 110.76308194</a:t>
            </a:r>
            <a:endParaRPr lang="pt-BR" sz="2400" dirty="0">
              <a:solidFill>
                <a:schemeClr val="accent2">
                  <a:lumMod val="50000"/>
                </a:schemeClr>
              </a:solidFill>
              <a:latin typeface="Consolas" panose="020B0609020204030204" pitchFamily="49" charset="0"/>
              <a:cs typeface="Consolas" panose="020B0609020204030204" pitchFamily="49" charset="0"/>
            </a:endParaRPr>
          </a:p>
          <a:p>
            <a:r>
              <a:rPr lang="pt-BR" sz="2400" dirty="0">
                <a:solidFill>
                  <a:schemeClr val="accent2">
                    <a:lumMod val="50000"/>
                  </a:schemeClr>
                </a:solidFill>
                <a:latin typeface="Consolas" panose="020B0609020204030204" pitchFamily="49" charset="0"/>
                <a:cs typeface="Consolas" panose="020B0609020204030204" pitchFamily="49" charset="0"/>
              </a:rPr>
              <a:t>          c3    2548.8847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50.48648     2.686302e+03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51.82954364</a:t>
            </a:r>
          </a:p>
          <a:p>
            <a:r>
              <a:rPr lang="pt-BR" sz="2400" dirty="0">
                <a:solidFill>
                  <a:schemeClr val="accent2">
                    <a:lumMod val="50000"/>
                  </a:schemeClr>
                </a:solidFill>
                <a:latin typeface="Consolas" panose="020B0609020204030204" pitchFamily="49" charset="0"/>
                <a:cs typeface="Consolas" panose="020B0609020204030204" pitchFamily="49" charset="0"/>
              </a:rPr>
              <a:t>          c2    5941.7908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77.08301     7.644730e+03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87.43414634</a:t>
            </a:r>
          </a:p>
          <a:p>
            <a:r>
              <a:rPr lang="pt-BR" sz="2400" dirty="0">
                <a:solidFill>
                  <a:schemeClr val="accent2">
                    <a:lumMod val="50000"/>
                  </a:schemeClr>
                </a:solidFill>
                <a:latin typeface="Consolas" panose="020B0609020204030204" pitchFamily="49" charset="0"/>
                <a:cs typeface="Consolas" panose="020B0609020204030204" pitchFamily="49" charset="0"/>
              </a:rPr>
              <a:t>          c1       0.0000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0.00000     1.225143e-03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0.03500204</a:t>
            </a:r>
          </a:p>
          <a:p>
            <a:r>
              <a:rPr lang="pt-BR" sz="2400" dirty="0">
                <a:solidFill>
                  <a:schemeClr val="accent2">
                    <a:lumMod val="50000"/>
                  </a:schemeClr>
                </a:solidFill>
                <a:latin typeface="Consolas" panose="020B0609020204030204" pitchFamily="49" charset="0"/>
                <a:cs typeface="Consolas" panose="020B0609020204030204" pitchFamily="49" charset="0"/>
              </a:rPr>
              <a:t>         r10    1132.9501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33.65932     1.975505e+03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44.44665149</a:t>
            </a:r>
          </a:p>
          <a:p>
            <a:r>
              <a:rPr lang="pt-BR" sz="2400" dirty="0">
                <a:solidFill>
                  <a:schemeClr val="accent2">
                    <a:lumMod val="50000"/>
                  </a:schemeClr>
                </a:solidFill>
                <a:latin typeface="Consolas" panose="020B0609020204030204" pitchFamily="49" charset="0"/>
                <a:cs typeface="Consolas" panose="020B0609020204030204" pitchFamily="49" charset="0"/>
              </a:rPr>
              <a:t>          r8    1355.2291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36.81344     1.241429e+03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35.23391157</a:t>
            </a:r>
          </a:p>
          <a:p>
            <a:r>
              <a:rPr lang="pt-BR" sz="2400" dirty="0">
                <a:solidFill>
                  <a:schemeClr val="accent2">
                    <a:lumMod val="50000"/>
                  </a:schemeClr>
                </a:solidFill>
                <a:latin typeface="Consolas" panose="020B0609020204030204" pitchFamily="49" charset="0"/>
                <a:cs typeface="Consolas" panose="020B0609020204030204" pitchFamily="49" charset="0"/>
              </a:rPr>
              <a:t>          r4    2268.7296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47.63118     2.811241e+03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53.02113582</a:t>
            </a:r>
          </a:p>
          <a:p>
            <a:r>
              <a:rPr lang="pt-BR" sz="2400" dirty="0">
                <a:solidFill>
                  <a:schemeClr val="accent2">
                    <a:lumMod val="50000"/>
                  </a:schemeClr>
                </a:solidFill>
                <a:latin typeface="Consolas" panose="020B0609020204030204" pitchFamily="49" charset="0"/>
                <a:cs typeface="Consolas" panose="020B0609020204030204" pitchFamily="49" charset="0"/>
              </a:rPr>
              <a:t>          r2     241.7894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15.54958     9.282275e+02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30.46682578</a:t>
            </a:r>
          </a:p>
          <a:p>
            <a:r>
              <a:rPr lang="pt-BR" sz="2400" dirty="0">
                <a:solidFill>
                  <a:schemeClr val="accent2">
                    <a:lumMod val="50000"/>
                  </a:schemeClr>
                </a:solidFill>
                <a:latin typeface="Consolas" panose="020B0609020204030204" pitchFamily="49" charset="0"/>
                <a:cs typeface="Consolas" panose="020B0609020204030204" pitchFamily="49" charset="0"/>
              </a:rPr>
              <a:t>          r1    9199.9022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95.91612     1.036358e+04 </a:t>
            </a:r>
            <a:r>
              <a:rPr lang="pt-BR" sz="2400" dirty="0" smtClean="0">
                <a:solidFill>
                  <a:schemeClr val="accent2">
                    <a:lumMod val="50000"/>
                  </a:schemeClr>
                </a:solidFill>
                <a:latin typeface="Consolas" panose="020B0609020204030204" pitchFamily="49" charset="0"/>
                <a:cs typeface="Consolas" panose="020B0609020204030204" pitchFamily="49" charset="0"/>
              </a:rPr>
              <a:t> 101.80169429</a:t>
            </a:r>
            <a:endParaRPr lang="pt-BR" sz="2400" dirty="0">
              <a:solidFill>
                <a:schemeClr val="accent2">
                  <a:lumMod val="50000"/>
                </a:schemeClr>
              </a:solidFill>
              <a:latin typeface="Consolas" panose="020B0609020204030204" pitchFamily="49" charset="0"/>
              <a:cs typeface="Consolas" panose="020B0609020204030204" pitchFamily="49" charset="0"/>
            </a:endParaRPr>
          </a:p>
          <a:p>
            <a:r>
              <a:rPr lang="pt-BR" sz="2400" dirty="0">
                <a:solidFill>
                  <a:schemeClr val="accent2">
                    <a:lumMod val="50000"/>
                  </a:schemeClr>
                </a:solidFill>
                <a:latin typeface="Consolas" panose="020B0609020204030204" pitchFamily="49" charset="0"/>
                <a:cs typeface="Consolas" panose="020B0609020204030204" pitchFamily="49" charset="0"/>
              </a:rPr>
              <a:t>        &lt;NA&gt;    4412.1096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66.42371     4.126832e+03 </a:t>
            </a:r>
            <a:r>
              <a:rPr lang="pt-BR" sz="2400" dirty="0" smtClean="0">
                <a:solidFill>
                  <a:schemeClr val="accent2">
                    <a:lumMod val="50000"/>
                  </a:schemeClr>
                </a:solidFill>
                <a:latin typeface="Consolas" panose="020B0609020204030204" pitchFamily="49" charset="0"/>
                <a:cs typeface="Consolas" panose="020B0609020204030204" pitchFamily="49" charset="0"/>
              </a:rPr>
              <a:t>  </a:t>
            </a:r>
            <a:r>
              <a:rPr lang="pt-BR" sz="2400" dirty="0">
                <a:solidFill>
                  <a:schemeClr val="accent2">
                    <a:lumMod val="50000"/>
                  </a:schemeClr>
                </a:solidFill>
                <a:latin typeface="Consolas" panose="020B0609020204030204" pitchFamily="49" charset="0"/>
                <a:cs typeface="Consolas" panose="020B0609020204030204" pitchFamily="49" charset="0"/>
              </a:rPr>
              <a:t>64.24042100</a:t>
            </a:r>
            <a:endParaRPr lang="en-US" sz="2400" dirty="0">
              <a:solidFill>
                <a:schemeClr val="accent2">
                  <a:lumMod val="50000"/>
                </a:schemeClr>
              </a:solidFill>
              <a:latin typeface="Consolas" panose="020B0609020204030204" pitchFamily="49" charset="0"/>
              <a:cs typeface="Consolas" panose="020B0609020204030204" pitchFamily="49" charset="0"/>
            </a:endParaRPr>
          </a:p>
        </p:txBody>
      </p:sp>
      <p:sp>
        <p:nvSpPr>
          <p:cNvPr id="3" name="TextBox 2"/>
          <p:cNvSpPr txBox="1"/>
          <p:nvPr/>
        </p:nvSpPr>
        <p:spPr>
          <a:xfrm>
            <a:off x="17297400" y="5288340"/>
            <a:ext cx="12039600" cy="1569660"/>
          </a:xfrm>
          <a:prstGeom prst="rect">
            <a:avLst/>
          </a:prstGeom>
          <a:noFill/>
        </p:spPr>
        <p:txBody>
          <a:bodyPr wrap="square" rtlCol="0">
            <a:spAutoFit/>
          </a:bodyPr>
          <a:lstStyle/>
          <a:p>
            <a:r>
              <a:rPr lang="en-US" sz="3200" dirty="0" smtClean="0">
                <a:latin typeface="Segoe UI" panose="020B0502040204020203" pitchFamily="34" charset="0"/>
                <a:ea typeface="Segoe UI" panose="020B0502040204020203" pitchFamily="34" charset="0"/>
                <a:cs typeface="Segoe UI" panose="020B0502040204020203" pitchFamily="34" charset="0"/>
              </a:rPr>
              <a:t>Ex 1. </a:t>
            </a:r>
            <a:r>
              <a:rPr lang="en-US" sz="3200" dirty="0" err="1" smtClean="0">
                <a:latin typeface="Segoe UI" panose="020B0502040204020203" pitchFamily="34" charset="0"/>
                <a:ea typeface="Segoe UI" panose="020B0502040204020203" pitchFamily="34" charset="0"/>
                <a:cs typeface="Segoe UI" panose="020B0502040204020203" pitchFamily="34" charset="0"/>
              </a:rPr>
              <a:t>Wainer</a:t>
            </a:r>
            <a:r>
              <a:rPr lang="en-US" sz="3200" dirty="0" smtClean="0">
                <a:latin typeface="Segoe UI" panose="020B0502040204020203" pitchFamily="34" charset="0"/>
                <a:ea typeface="Segoe UI" panose="020B0502040204020203" pitchFamily="34" charset="0"/>
                <a:cs typeface="Segoe UI" panose="020B0502040204020203" pitchFamily="34" charset="0"/>
              </a:rPr>
              <a:t> &amp; Larsen </a:t>
            </a:r>
            <a:r>
              <a:rPr lang="en-US" sz="3200" dirty="0" smtClean="0">
                <a:latin typeface="Segoe UI" panose="020B0502040204020203" pitchFamily="34" charset="0"/>
                <a:ea typeface="Segoe UI" panose="020B0502040204020203" pitchFamily="34" charset="0"/>
                <a:cs typeface="Segoe UI" panose="020B0502040204020203" pitchFamily="34" charset="0"/>
              </a:rPr>
              <a:t>(2009) </a:t>
            </a:r>
            <a:r>
              <a:rPr lang="en-US" sz="3200" dirty="0" smtClean="0">
                <a:latin typeface="Segoe UI" panose="020B0502040204020203" pitchFamily="34" charset="0"/>
                <a:ea typeface="Segoe UI" panose="020B0502040204020203" pitchFamily="34" charset="0"/>
                <a:cs typeface="Segoe UI" panose="020B0502040204020203" pitchFamily="34" charset="0"/>
              </a:rPr>
              <a:t>present </a:t>
            </a:r>
            <a:r>
              <a:rPr lang="en-US" sz="3200" dirty="0" smtClean="0">
                <a:latin typeface="Segoe UI" panose="020B0502040204020203" pitchFamily="34" charset="0"/>
                <a:ea typeface="Segoe UI" panose="020B0502040204020203" pitchFamily="34" charset="0"/>
                <a:cs typeface="Segoe UI" panose="020B0502040204020203" pitchFamily="34" charset="0"/>
              </a:rPr>
              <a:t>data on the effectiveness of antibiotics against various types of bacteria</a:t>
            </a:r>
            <a:r>
              <a:rPr lang="en-US" sz="3200" dirty="0" smtClean="0">
                <a:latin typeface="Segoe UI" panose="020B0502040204020203" pitchFamily="34" charset="0"/>
                <a:ea typeface="Segoe UI" panose="020B0502040204020203" pitchFamily="34" charset="0"/>
                <a:cs typeface="Segoe UI" panose="020B0502040204020203" pitchFamily="34" charset="0"/>
              </a:rPr>
              <a:t>. Smaller is better.</a:t>
            </a:r>
            <a:br>
              <a:rPr lang="en-US" sz="3200" dirty="0" smtClean="0">
                <a:latin typeface="Segoe UI" panose="020B0502040204020203" pitchFamily="34" charset="0"/>
                <a:ea typeface="Segoe UI" panose="020B0502040204020203" pitchFamily="34" charset="0"/>
                <a:cs typeface="Segoe UI" panose="020B0502040204020203" pitchFamily="34" charset="0"/>
              </a:rPr>
            </a:br>
            <a:r>
              <a:rPr lang="en-US" sz="3200" dirty="0">
                <a:latin typeface="Segoe UI" panose="020B0502040204020203" pitchFamily="34" charset="0"/>
                <a:ea typeface="Segoe UI" panose="020B0502040204020203" pitchFamily="34" charset="0"/>
                <a:cs typeface="Segoe UI" panose="020B0502040204020203" pitchFamily="34" charset="0"/>
              </a:rPr>
              <a:t>P</a:t>
            </a:r>
            <a:r>
              <a:rPr lang="en-US" sz="3200" dirty="0" smtClean="0">
                <a:latin typeface="Segoe UI" panose="020B0502040204020203" pitchFamily="34" charset="0"/>
                <a:ea typeface="Segoe UI" panose="020B0502040204020203" pitchFamily="34" charset="0"/>
                <a:cs typeface="Segoe UI" panose="020B0502040204020203" pitchFamily="34" charset="0"/>
              </a:rPr>
              <a:t>enicillin is better for Gram stain positive</a:t>
            </a:r>
            <a:r>
              <a:rPr lang="en-US" sz="3200" dirty="0" smtClean="0">
                <a:latin typeface="Segoe UI" panose="020B0502040204020203" pitchFamily="34" charset="0"/>
                <a:ea typeface="Segoe UI" panose="020B0502040204020203" pitchFamily="34" charset="0"/>
                <a:cs typeface="Segoe UI" panose="020B0502040204020203" pitchFamily="34" charset="0"/>
              </a:rPr>
              <a:t>. Is neomycin?</a:t>
            </a:r>
            <a:endParaRPr lang="en-US" sz="3200" dirty="0">
              <a:latin typeface="Segoe UI" panose="020B0502040204020203" pitchFamily="34" charset="0"/>
              <a:ea typeface="Segoe UI" panose="020B0502040204020203" pitchFamily="34" charset="0"/>
              <a:cs typeface="Segoe UI" panose="020B0502040204020203" pitchFamily="34" charset="0"/>
            </a:endParaRPr>
          </a:p>
        </p:txBody>
      </p:sp>
      <p:sp>
        <p:nvSpPr>
          <p:cNvPr id="24" name="TextBox 23"/>
          <p:cNvSpPr txBox="1"/>
          <p:nvPr/>
        </p:nvSpPr>
        <p:spPr>
          <a:xfrm>
            <a:off x="37947600" y="1447800"/>
            <a:ext cx="4557786" cy="1938992"/>
          </a:xfrm>
          <a:prstGeom prst="rect">
            <a:avLst/>
          </a:prstGeom>
          <a:noFill/>
        </p:spPr>
        <p:txBody>
          <a:bodyPr wrap="none" rtlCol="0">
            <a:spAutoFit/>
          </a:bodyPr>
          <a:lstStyle/>
          <a:p>
            <a:r>
              <a:rPr lang="en-US" sz="4000" dirty="0" smtClean="0">
                <a:latin typeface="Segoe UI" panose="020B0502040204020203" pitchFamily="34" charset="0"/>
                <a:ea typeface="Segoe UI" panose="020B0502040204020203" pitchFamily="34" charset="0"/>
                <a:cs typeface="Segoe UI" panose="020B0502040204020203" pitchFamily="34" charset="0"/>
              </a:rPr>
              <a:t>Kevin Wright</a:t>
            </a:r>
          </a:p>
          <a:p>
            <a:r>
              <a:rPr lang="en-US" sz="4000" dirty="0" smtClean="0">
                <a:latin typeface="Segoe UI" panose="020B0502040204020203" pitchFamily="34" charset="0"/>
                <a:ea typeface="Segoe UI" panose="020B0502040204020203" pitchFamily="34" charset="0"/>
                <a:cs typeface="Segoe UI" panose="020B0502040204020203" pitchFamily="34" charset="0"/>
              </a:rPr>
              <a:t>DuPont </a:t>
            </a:r>
            <a:r>
              <a:rPr lang="en-US" sz="4000" dirty="0" smtClean="0">
                <a:latin typeface="Segoe UI" panose="020B0502040204020203" pitchFamily="34" charset="0"/>
                <a:ea typeface="Segoe UI" panose="020B0502040204020203" pitchFamily="34" charset="0"/>
                <a:cs typeface="Segoe UI" panose="020B0502040204020203" pitchFamily="34" charset="0"/>
              </a:rPr>
              <a:t>Pioneer</a:t>
            </a:r>
          </a:p>
          <a:p>
            <a:r>
              <a:rPr lang="en-US" sz="4000" dirty="0" smtClean="0">
                <a:latin typeface="Segoe UI" panose="020B0502040204020203" pitchFamily="34" charset="0"/>
                <a:ea typeface="Segoe UI" panose="020B0502040204020203" pitchFamily="34" charset="0"/>
                <a:cs typeface="Segoe UI" panose="020B0502040204020203" pitchFamily="34" charset="0"/>
                <a:hlinkClick r:id="rId3"/>
              </a:rPr>
              <a:t>k</a:t>
            </a:r>
            <a:r>
              <a:rPr lang="en-US" sz="4000" dirty="0" smtClean="0">
                <a:latin typeface="Segoe UI" panose="020B0502040204020203" pitchFamily="34" charset="0"/>
                <a:ea typeface="Segoe UI" panose="020B0502040204020203" pitchFamily="34" charset="0"/>
                <a:cs typeface="Segoe UI" panose="020B0502040204020203" pitchFamily="34" charset="0"/>
                <a:hlinkClick r:id="rId3"/>
              </a:rPr>
              <a:t>w.stat@gmail.com</a:t>
            </a:r>
            <a:endParaRPr lang="en-US" sz="4000" dirty="0" smtClean="0">
              <a:latin typeface="Segoe UI" panose="020B0502040204020203" pitchFamily="34" charset="0"/>
              <a:ea typeface="Segoe UI" panose="020B0502040204020203" pitchFamily="34" charset="0"/>
              <a:cs typeface="Segoe UI" panose="020B0502040204020203" pitchFamily="34" charset="0"/>
            </a:endParaRPr>
          </a:p>
        </p:txBody>
      </p:sp>
      <p:sp>
        <p:nvSpPr>
          <p:cNvPr id="19" name="TextBox 18"/>
          <p:cNvSpPr txBox="1"/>
          <p:nvPr/>
        </p:nvSpPr>
        <p:spPr>
          <a:xfrm>
            <a:off x="17297400" y="14889540"/>
            <a:ext cx="12315693" cy="1569660"/>
          </a:xfrm>
          <a:prstGeom prst="rect">
            <a:avLst/>
          </a:prstGeom>
          <a:noFill/>
        </p:spPr>
        <p:txBody>
          <a:bodyPr wrap="square" rtlCol="0">
            <a:spAutoFit/>
          </a:bodyPr>
          <a:lstStyle/>
          <a:p>
            <a:r>
              <a:rPr lang="en-US" sz="3200" dirty="0" smtClean="0">
                <a:latin typeface="Segoe UI" panose="020B0502040204020203" pitchFamily="34" charset="0"/>
                <a:ea typeface="Segoe UI" panose="020B0502040204020203" pitchFamily="34" charset="0"/>
                <a:cs typeface="Segoe UI" panose="020B0502040204020203" pitchFamily="34" charset="0"/>
              </a:rPr>
              <a:t>Ex 2. The lme4 package for mixed models </a:t>
            </a:r>
            <a:r>
              <a:rPr lang="en-US" sz="3200" dirty="0" smtClean="0">
                <a:latin typeface="Segoe UI" panose="020B0502040204020203" pitchFamily="34" charset="0"/>
                <a:ea typeface="Segoe UI" panose="020B0502040204020203" pitchFamily="34" charset="0"/>
                <a:cs typeface="Segoe UI" panose="020B0502040204020203" pitchFamily="34" charset="0"/>
              </a:rPr>
              <a:t>used </a:t>
            </a:r>
            <a:r>
              <a:rPr lang="en-US" sz="3200" dirty="0" smtClean="0">
                <a:latin typeface="Segoe UI" panose="020B0502040204020203" pitchFamily="34" charset="0"/>
                <a:ea typeface="Segoe UI" panose="020B0502040204020203" pitchFamily="34" charset="0"/>
                <a:cs typeface="Segoe UI" panose="020B0502040204020203" pitchFamily="34" charset="0"/>
              </a:rPr>
              <a:t>two different optimizers </a:t>
            </a:r>
            <a:r>
              <a:rPr lang="en-US" sz="3200" dirty="0">
                <a:latin typeface="Segoe UI" panose="020B0502040204020203" pitchFamily="34" charset="0"/>
                <a:ea typeface="Segoe UI" panose="020B0502040204020203" pitchFamily="34" charset="0"/>
                <a:cs typeface="Segoe UI" panose="020B0502040204020203" pitchFamily="34" charset="0"/>
              </a:rPr>
              <a:t>(</a:t>
            </a:r>
            <a:r>
              <a:rPr lang="en-US" sz="3200" dirty="0" smtClean="0">
                <a:latin typeface="Segoe UI" panose="020B0502040204020203" pitchFamily="34" charset="0"/>
                <a:ea typeface="Segoe UI" panose="020B0502040204020203" pitchFamily="34" charset="0"/>
                <a:cs typeface="Segoe UI" panose="020B0502040204020203" pitchFamily="34" charset="0"/>
              </a:rPr>
              <a:t>"</a:t>
            </a:r>
            <a:r>
              <a:rPr lang="en-US" sz="3200" dirty="0" err="1" smtClean="0">
                <a:latin typeface="Segoe UI" panose="020B0502040204020203" pitchFamily="34" charset="0"/>
                <a:ea typeface="Segoe UI" panose="020B0502040204020203" pitchFamily="34" charset="0"/>
                <a:cs typeface="Segoe UI" panose="020B0502040204020203" pitchFamily="34" charset="0"/>
              </a:rPr>
              <a:t>bobyqa</a:t>
            </a:r>
            <a:r>
              <a:rPr lang="en-US" sz="3200" dirty="0" smtClean="0">
                <a:latin typeface="Segoe UI" panose="020B0502040204020203" pitchFamily="34" charset="0"/>
                <a:ea typeface="Segoe UI" panose="020B0502040204020203" pitchFamily="34" charset="0"/>
                <a:cs typeface="Segoe UI" panose="020B0502040204020203" pitchFamily="34" charset="0"/>
              </a:rPr>
              <a:t>" and "</a:t>
            </a:r>
            <a:r>
              <a:rPr lang="en-US" sz="3200" dirty="0" err="1" smtClean="0">
                <a:latin typeface="Segoe UI" panose="020B0502040204020203" pitchFamily="34" charset="0"/>
                <a:ea typeface="Segoe UI" panose="020B0502040204020203" pitchFamily="34" charset="0"/>
                <a:cs typeface="Segoe UI" panose="020B0502040204020203" pitchFamily="34" charset="0"/>
              </a:rPr>
              <a:t>nelder</a:t>
            </a:r>
            <a:r>
              <a:rPr lang="en-US" sz="3200" dirty="0" smtClean="0">
                <a:latin typeface="Segoe UI" panose="020B0502040204020203" pitchFamily="34" charset="0"/>
                <a:ea typeface="Segoe UI" panose="020B0502040204020203" pitchFamily="34" charset="0"/>
                <a:cs typeface="Segoe UI" panose="020B0502040204020203" pitchFamily="34" charset="0"/>
              </a:rPr>
              <a:t>-mead") for fitting a model.</a:t>
            </a:r>
            <a:br>
              <a:rPr lang="en-US" sz="3200" dirty="0" smtClean="0">
                <a:latin typeface="Segoe UI" panose="020B0502040204020203" pitchFamily="34" charset="0"/>
                <a:ea typeface="Segoe UI" panose="020B0502040204020203" pitchFamily="34" charset="0"/>
                <a:cs typeface="Segoe UI" panose="020B0502040204020203" pitchFamily="34" charset="0"/>
              </a:rPr>
            </a:br>
            <a:r>
              <a:rPr lang="en-US" sz="3200" dirty="0" smtClean="0">
                <a:latin typeface="Segoe UI" panose="020B0502040204020203" pitchFamily="34" charset="0"/>
                <a:ea typeface="Segoe UI" panose="020B0502040204020203" pitchFamily="34" charset="0"/>
                <a:cs typeface="Segoe UI" panose="020B0502040204020203" pitchFamily="34" charset="0"/>
              </a:rPr>
              <a:t>Do the two methods find the same estimates of variance, </a:t>
            </a:r>
            <a:r>
              <a:rPr lang="en-US" sz="3200" dirty="0" err="1" smtClean="0">
                <a:latin typeface="Segoe UI" panose="020B0502040204020203" pitchFamily="34" charset="0"/>
                <a:ea typeface="Segoe UI" panose="020B0502040204020203" pitchFamily="34" charset="0"/>
                <a:cs typeface="Segoe UI" panose="020B0502040204020203" pitchFamily="34" charset="0"/>
              </a:rPr>
              <a:t>std</a:t>
            </a:r>
            <a:r>
              <a:rPr lang="en-US" sz="3200" dirty="0" smtClean="0">
                <a:latin typeface="Segoe UI" panose="020B0502040204020203" pitchFamily="34" charset="0"/>
                <a:ea typeface="Segoe UI" panose="020B0502040204020203" pitchFamily="34" charset="0"/>
                <a:cs typeface="Segoe UI" panose="020B0502040204020203" pitchFamily="34" charset="0"/>
              </a:rPr>
              <a:t> dev?</a:t>
            </a:r>
          </a:p>
        </p:txBody>
      </p:sp>
      <p:sp>
        <p:nvSpPr>
          <p:cNvPr id="20" name="TextBox 19"/>
          <p:cNvSpPr txBox="1"/>
          <p:nvPr/>
        </p:nvSpPr>
        <p:spPr>
          <a:xfrm>
            <a:off x="17297400" y="24643140"/>
            <a:ext cx="12801600" cy="1569660"/>
          </a:xfrm>
          <a:prstGeom prst="rect">
            <a:avLst/>
          </a:prstGeom>
          <a:noFill/>
        </p:spPr>
        <p:txBody>
          <a:bodyPr wrap="square" rtlCol="0">
            <a:spAutoFit/>
          </a:bodyPr>
          <a:lstStyle/>
          <a:p>
            <a:r>
              <a:rPr lang="en-US" sz="3200" dirty="0" smtClean="0">
                <a:latin typeface="Segoe UI" panose="020B0502040204020203" pitchFamily="34" charset="0"/>
                <a:ea typeface="Segoe UI" panose="020B0502040204020203" pitchFamily="34" charset="0"/>
                <a:cs typeface="Segoe UI" panose="020B0502040204020203" pitchFamily="34" charset="0"/>
              </a:rPr>
              <a:t>Ex 3. Using the Orange tree data, a separate regression line was fit to each tree and merged into one data frame with the broom package</a:t>
            </a:r>
            <a:br>
              <a:rPr lang="en-US" sz="3200" dirty="0" smtClean="0">
                <a:latin typeface="Segoe UI" panose="020B0502040204020203" pitchFamily="34" charset="0"/>
                <a:ea typeface="Segoe UI" panose="020B0502040204020203" pitchFamily="34" charset="0"/>
                <a:cs typeface="Segoe UI" panose="020B0502040204020203" pitchFamily="34" charset="0"/>
              </a:rPr>
            </a:br>
            <a:r>
              <a:rPr lang="en-US" sz="3200" dirty="0" smtClean="0">
                <a:latin typeface="Segoe UI" panose="020B0502040204020203" pitchFamily="34" charset="0"/>
                <a:ea typeface="Segoe UI" panose="020B0502040204020203" pitchFamily="34" charset="0"/>
                <a:cs typeface="Segoe UI" panose="020B0502040204020203" pitchFamily="34" charset="0"/>
              </a:rPr>
              <a:t>Which tree is slowest growing? (Smallest age estimate)</a:t>
            </a:r>
            <a:endParaRPr lang="en-US" sz="3200" dirty="0">
              <a:latin typeface="Segoe UI" panose="020B0502040204020203" pitchFamily="34" charset="0"/>
              <a:ea typeface="Segoe UI" panose="020B0502040204020203" pitchFamily="34" charset="0"/>
              <a:cs typeface="Segoe UI" panose="020B0502040204020203" pitchFamily="34" charset="0"/>
            </a:endParaRPr>
          </a:p>
        </p:txBody>
      </p:sp>
      <p:sp>
        <p:nvSpPr>
          <p:cNvPr id="25" name="TextBox 24"/>
          <p:cNvSpPr txBox="1"/>
          <p:nvPr/>
        </p:nvSpPr>
        <p:spPr>
          <a:xfrm>
            <a:off x="3429000" y="11970312"/>
            <a:ext cx="4432624" cy="3416320"/>
          </a:xfrm>
          <a:prstGeom prst="rect">
            <a:avLst/>
          </a:prstGeom>
          <a:noFill/>
        </p:spPr>
        <p:txBody>
          <a:bodyPr wrap="none" rtlCol="0">
            <a:spAutoFit/>
          </a:bodyPr>
          <a:lstStyle/>
          <a:p>
            <a:r>
              <a:rPr lang="pt-BR" sz="2400" dirty="0">
                <a:solidFill>
                  <a:schemeClr val="accent2">
                    <a:lumMod val="50000"/>
                  </a:schemeClr>
                </a:solidFill>
                <a:latin typeface="Consolas" panose="020B0609020204030204" pitchFamily="49" charset="0"/>
                <a:cs typeface="Consolas" panose="020B0609020204030204" pitchFamily="49" charset="0"/>
              </a:rPr>
              <a:t>R&gt; </a:t>
            </a:r>
            <a:r>
              <a:rPr lang="pt-BR" sz="2400" dirty="0" smtClean="0">
                <a:solidFill>
                  <a:schemeClr val="accent2">
                    <a:lumMod val="50000"/>
                  </a:schemeClr>
                </a:solidFill>
                <a:latin typeface="Consolas" panose="020B0609020204030204" pitchFamily="49" charset="0"/>
                <a:cs typeface="Consolas" panose="020B0609020204030204" pitchFamily="49" charset="0"/>
              </a:rPr>
              <a:t>print(coef(m1))</a:t>
            </a:r>
            <a:endParaRPr lang="pt-BR" sz="2400" dirty="0">
              <a:solidFill>
                <a:schemeClr val="accent2">
                  <a:lumMod val="50000"/>
                </a:schemeClr>
              </a:solidFill>
              <a:latin typeface="Consolas" panose="020B0609020204030204" pitchFamily="49" charset="0"/>
              <a:cs typeface="Consolas" panose="020B0609020204030204" pitchFamily="49" charset="0"/>
            </a:endParaRPr>
          </a:p>
          <a:p>
            <a:r>
              <a:rPr lang="pt-BR" sz="2400" dirty="0">
                <a:solidFill>
                  <a:schemeClr val="accent2">
                    <a:lumMod val="50000"/>
                  </a:schemeClr>
                </a:solidFill>
                <a:latin typeface="Consolas" panose="020B0609020204030204" pitchFamily="49" charset="0"/>
                <a:cs typeface="Consolas" panose="020B0609020204030204" pitchFamily="49" charset="0"/>
              </a:rPr>
              <a:t>                   effect</a:t>
            </a:r>
          </a:p>
          <a:p>
            <a:r>
              <a:rPr lang="pt-BR" sz="2400" dirty="0">
                <a:solidFill>
                  <a:schemeClr val="accent2">
                    <a:lumMod val="50000"/>
                  </a:schemeClr>
                </a:solidFill>
                <a:latin typeface="Consolas" panose="020B0609020204030204" pitchFamily="49" charset="0"/>
                <a:cs typeface="Consolas" panose="020B0609020204030204" pitchFamily="49" charset="0"/>
              </a:rPr>
              <a:t>(Intercept)  1.135000e+02</a:t>
            </a:r>
          </a:p>
          <a:p>
            <a:r>
              <a:rPr lang="pt-BR" sz="2400" dirty="0">
                <a:solidFill>
                  <a:schemeClr val="accent2">
                    <a:lumMod val="50000"/>
                  </a:schemeClr>
                </a:solidFill>
                <a:latin typeface="Consolas" panose="020B0609020204030204" pitchFamily="49" charset="0"/>
                <a:cs typeface="Consolas" panose="020B0609020204030204" pitchFamily="49" charset="0"/>
              </a:rPr>
              <a:t>A           -1.350000e+01</a:t>
            </a:r>
          </a:p>
          <a:p>
            <a:r>
              <a:rPr lang="pt-BR" sz="2400" dirty="0">
                <a:solidFill>
                  <a:schemeClr val="accent2">
                    <a:lumMod val="50000"/>
                  </a:schemeClr>
                </a:solidFill>
                <a:latin typeface="Consolas" panose="020B0609020204030204" pitchFamily="49" charset="0"/>
                <a:cs typeface="Consolas" panose="020B0609020204030204" pitchFamily="49" charset="0"/>
              </a:rPr>
              <a:t>B            4.500000e+00</a:t>
            </a:r>
          </a:p>
          <a:p>
            <a:r>
              <a:rPr lang="pt-BR" sz="2400" dirty="0">
                <a:solidFill>
                  <a:schemeClr val="accent2">
                    <a:lumMod val="50000"/>
                  </a:schemeClr>
                </a:solidFill>
                <a:latin typeface="Consolas" panose="020B0609020204030204" pitchFamily="49" charset="0"/>
                <a:cs typeface="Consolas" panose="020B0609020204030204" pitchFamily="49" charset="0"/>
              </a:rPr>
              <a:t>C            2.450000e+01</a:t>
            </a:r>
          </a:p>
          <a:p>
            <a:r>
              <a:rPr lang="pt-BR" sz="2400" dirty="0">
                <a:solidFill>
                  <a:schemeClr val="accent2">
                    <a:lumMod val="50000"/>
                  </a:schemeClr>
                </a:solidFill>
                <a:latin typeface="Consolas" panose="020B0609020204030204" pitchFamily="49" charset="0"/>
                <a:cs typeface="Consolas" panose="020B0609020204030204" pitchFamily="49" charset="0"/>
              </a:rPr>
              <a:t>C1           6.927792e-14</a:t>
            </a:r>
          </a:p>
          <a:p>
            <a:r>
              <a:rPr lang="pt-BR" sz="2400" dirty="0">
                <a:solidFill>
                  <a:schemeClr val="accent2">
                    <a:lumMod val="50000"/>
                  </a:schemeClr>
                </a:solidFill>
                <a:latin typeface="Consolas" panose="020B0609020204030204" pitchFamily="49" charset="0"/>
                <a:cs typeface="Consolas" panose="020B0609020204030204" pitchFamily="49" charset="0"/>
              </a:rPr>
              <a:t>C2          -1.750000e+00</a:t>
            </a:r>
          </a:p>
          <a:p>
            <a:r>
              <a:rPr lang="pt-BR" sz="2400" dirty="0">
                <a:solidFill>
                  <a:schemeClr val="accent2">
                    <a:lumMod val="50000"/>
                  </a:schemeClr>
                </a:solidFill>
                <a:latin typeface="Consolas" panose="020B0609020204030204" pitchFamily="49" charset="0"/>
                <a:cs typeface="Consolas" panose="020B0609020204030204" pitchFamily="49" charset="0"/>
              </a:rPr>
              <a:t>D            1.650000e+01</a:t>
            </a:r>
            <a:endParaRPr lang="pt-BR" sz="2400" dirty="0">
              <a:solidFill>
                <a:schemeClr val="accent2">
                  <a:lumMod val="50000"/>
                </a:schemeClr>
              </a:solidFill>
              <a:latin typeface="Consolas" panose="020B0609020204030204" pitchFamily="49" charset="0"/>
              <a:cs typeface="Consolas" panose="020B0609020204030204" pitchFamily="49" charset="0"/>
            </a:endParaRPr>
          </a:p>
        </p:txBody>
      </p:sp>
      <p:sp>
        <p:nvSpPr>
          <p:cNvPr id="26" name="TextBox 25"/>
          <p:cNvSpPr txBox="1"/>
          <p:nvPr/>
        </p:nvSpPr>
        <p:spPr>
          <a:xfrm>
            <a:off x="8915400" y="11970312"/>
            <a:ext cx="3413114" cy="3416320"/>
          </a:xfrm>
          <a:prstGeom prst="rect">
            <a:avLst/>
          </a:prstGeom>
          <a:noFill/>
        </p:spPr>
        <p:txBody>
          <a:bodyPr wrap="none" rtlCol="0">
            <a:spAutoFit/>
          </a:bodyPr>
          <a:lstStyle/>
          <a:p>
            <a:r>
              <a:rPr lang="pt-BR" sz="2400" dirty="0">
                <a:solidFill>
                  <a:srgbClr val="0070C0"/>
                </a:solidFill>
                <a:latin typeface="Consolas" panose="020B0609020204030204" pitchFamily="49" charset="0"/>
                <a:cs typeface="Consolas" panose="020B0609020204030204" pitchFamily="49" charset="0"/>
              </a:rPr>
              <a:t>R&gt; </a:t>
            </a:r>
            <a:r>
              <a:rPr lang="pt-BR" sz="2400" dirty="0" smtClean="0">
                <a:solidFill>
                  <a:srgbClr val="0070C0"/>
                </a:solidFill>
                <a:latin typeface="Consolas" panose="020B0609020204030204" pitchFamily="49" charset="0"/>
                <a:cs typeface="Consolas" panose="020B0609020204030204" pitchFamily="49" charset="0"/>
              </a:rPr>
              <a:t>lucid(coef(m1))</a:t>
            </a:r>
            <a:endParaRPr lang="pt-BR" sz="2400" dirty="0">
              <a:solidFill>
                <a:srgbClr val="0070C0"/>
              </a:solidFill>
              <a:latin typeface="Consolas" panose="020B0609020204030204" pitchFamily="49" charset="0"/>
              <a:cs typeface="Consolas" panose="020B0609020204030204" pitchFamily="49" charset="0"/>
            </a:endParaRPr>
          </a:p>
          <a:p>
            <a:r>
              <a:rPr lang="pt-BR" sz="2400" dirty="0">
                <a:solidFill>
                  <a:srgbClr val="0070C0"/>
                </a:solidFill>
                <a:latin typeface="Consolas" panose="020B0609020204030204" pitchFamily="49" charset="0"/>
                <a:cs typeface="Consolas" panose="020B0609020204030204" pitchFamily="49" charset="0"/>
              </a:rPr>
              <a:t>            </a:t>
            </a:r>
            <a:r>
              <a:rPr lang="pt-BR" sz="2400" dirty="0" smtClean="0">
                <a:solidFill>
                  <a:srgbClr val="0070C0"/>
                </a:solidFill>
                <a:latin typeface="Consolas" panose="020B0609020204030204" pitchFamily="49" charset="0"/>
                <a:cs typeface="Consolas" panose="020B0609020204030204" pitchFamily="49" charset="0"/>
              </a:rPr>
              <a:t> effect</a:t>
            </a:r>
            <a:endParaRPr lang="pt-BR" sz="2400" dirty="0">
              <a:solidFill>
                <a:srgbClr val="0070C0"/>
              </a:solidFill>
              <a:latin typeface="Consolas" panose="020B0609020204030204" pitchFamily="49" charset="0"/>
              <a:cs typeface="Consolas" panose="020B0609020204030204" pitchFamily="49" charset="0"/>
            </a:endParaRPr>
          </a:p>
          <a:p>
            <a:r>
              <a:rPr lang="pt-BR" sz="2400" dirty="0">
                <a:solidFill>
                  <a:srgbClr val="0070C0"/>
                </a:solidFill>
                <a:latin typeface="Consolas" panose="020B0609020204030204" pitchFamily="49" charset="0"/>
                <a:cs typeface="Consolas" panose="020B0609020204030204" pitchFamily="49" charset="0"/>
              </a:rPr>
              <a:t>(Intercept) </a:t>
            </a:r>
            <a:r>
              <a:rPr lang="pt-BR" sz="2400" dirty="0" smtClean="0">
                <a:solidFill>
                  <a:srgbClr val="0070C0"/>
                </a:solidFill>
                <a:latin typeface="Consolas" panose="020B0609020204030204" pitchFamily="49" charset="0"/>
                <a:cs typeface="Consolas" panose="020B0609020204030204" pitchFamily="49" charset="0"/>
              </a:rPr>
              <a:t> 114   </a:t>
            </a:r>
            <a:endParaRPr lang="pt-BR" sz="2400" dirty="0">
              <a:solidFill>
                <a:srgbClr val="0070C0"/>
              </a:solidFill>
              <a:latin typeface="Consolas" panose="020B0609020204030204" pitchFamily="49" charset="0"/>
              <a:cs typeface="Consolas" panose="020B0609020204030204" pitchFamily="49" charset="0"/>
            </a:endParaRPr>
          </a:p>
          <a:p>
            <a:r>
              <a:rPr lang="pt-BR" sz="2400" dirty="0">
                <a:solidFill>
                  <a:srgbClr val="0070C0"/>
                </a:solidFill>
                <a:latin typeface="Consolas" panose="020B0609020204030204" pitchFamily="49" charset="0"/>
                <a:cs typeface="Consolas" panose="020B0609020204030204" pitchFamily="49" charset="0"/>
              </a:rPr>
              <a:t>A           </a:t>
            </a:r>
            <a:r>
              <a:rPr lang="pt-BR" sz="2400" dirty="0" smtClean="0">
                <a:solidFill>
                  <a:srgbClr val="0070C0"/>
                </a:solidFill>
                <a:latin typeface="Consolas" panose="020B0609020204030204" pitchFamily="49" charset="0"/>
                <a:cs typeface="Consolas" panose="020B0609020204030204" pitchFamily="49" charset="0"/>
              </a:rPr>
              <a:t> -</a:t>
            </a:r>
            <a:r>
              <a:rPr lang="pt-BR" sz="2400" dirty="0">
                <a:solidFill>
                  <a:srgbClr val="0070C0"/>
                </a:solidFill>
                <a:latin typeface="Consolas" panose="020B0609020204030204" pitchFamily="49" charset="0"/>
                <a:cs typeface="Consolas" panose="020B0609020204030204" pitchFamily="49" charset="0"/>
              </a:rPr>
              <a:t>13.5 </a:t>
            </a:r>
          </a:p>
          <a:p>
            <a:r>
              <a:rPr lang="pt-BR" sz="2400" dirty="0">
                <a:solidFill>
                  <a:srgbClr val="0070C0"/>
                </a:solidFill>
                <a:latin typeface="Consolas" panose="020B0609020204030204" pitchFamily="49" charset="0"/>
                <a:cs typeface="Consolas" panose="020B0609020204030204" pitchFamily="49" charset="0"/>
              </a:rPr>
              <a:t>B           </a:t>
            </a:r>
            <a:r>
              <a:rPr lang="pt-BR" sz="2400" dirty="0" smtClean="0">
                <a:solidFill>
                  <a:srgbClr val="0070C0"/>
                </a:solidFill>
                <a:latin typeface="Consolas" panose="020B0609020204030204" pitchFamily="49" charset="0"/>
                <a:cs typeface="Consolas" panose="020B0609020204030204" pitchFamily="49" charset="0"/>
              </a:rPr>
              <a:t>   </a:t>
            </a:r>
            <a:r>
              <a:rPr lang="pt-BR" sz="2400" dirty="0">
                <a:solidFill>
                  <a:srgbClr val="0070C0"/>
                </a:solidFill>
                <a:latin typeface="Consolas" panose="020B0609020204030204" pitchFamily="49" charset="0"/>
                <a:cs typeface="Consolas" panose="020B0609020204030204" pitchFamily="49" charset="0"/>
              </a:rPr>
              <a:t>4.5 </a:t>
            </a:r>
          </a:p>
          <a:p>
            <a:r>
              <a:rPr lang="pt-BR" sz="2400" dirty="0">
                <a:solidFill>
                  <a:srgbClr val="0070C0"/>
                </a:solidFill>
                <a:latin typeface="Consolas" panose="020B0609020204030204" pitchFamily="49" charset="0"/>
                <a:cs typeface="Consolas" panose="020B0609020204030204" pitchFamily="49" charset="0"/>
              </a:rPr>
              <a:t>C           </a:t>
            </a:r>
            <a:r>
              <a:rPr lang="pt-BR" sz="2400" dirty="0" smtClean="0">
                <a:solidFill>
                  <a:srgbClr val="0070C0"/>
                </a:solidFill>
                <a:latin typeface="Consolas" panose="020B0609020204030204" pitchFamily="49" charset="0"/>
                <a:cs typeface="Consolas" panose="020B0609020204030204" pitchFamily="49" charset="0"/>
              </a:rPr>
              <a:t>  </a:t>
            </a:r>
            <a:r>
              <a:rPr lang="pt-BR" sz="2400" dirty="0">
                <a:solidFill>
                  <a:srgbClr val="0070C0"/>
                </a:solidFill>
                <a:latin typeface="Consolas" panose="020B0609020204030204" pitchFamily="49" charset="0"/>
                <a:cs typeface="Consolas" panose="020B0609020204030204" pitchFamily="49" charset="0"/>
              </a:rPr>
              <a:t>24.5 </a:t>
            </a:r>
          </a:p>
          <a:p>
            <a:r>
              <a:rPr lang="pt-BR" sz="2400" dirty="0">
                <a:solidFill>
                  <a:srgbClr val="0070C0"/>
                </a:solidFill>
                <a:latin typeface="Consolas" panose="020B0609020204030204" pitchFamily="49" charset="0"/>
                <a:cs typeface="Consolas" panose="020B0609020204030204" pitchFamily="49" charset="0"/>
              </a:rPr>
              <a:t>C1          </a:t>
            </a:r>
            <a:r>
              <a:rPr lang="pt-BR" sz="2400" dirty="0" smtClean="0">
                <a:solidFill>
                  <a:srgbClr val="0070C0"/>
                </a:solidFill>
                <a:latin typeface="Consolas" panose="020B0609020204030204" pitchFamily="49" charset="0"/>
                <a:cs typeface="Consolas" panose="020B0609020204030204" pitchFamily="49" charset="0"/>
              </a:rPr>
              <a:t>   </a:t>
            </a:r>
            <a:r>
              <a:rPr lang="pt-BR" sz="2400" dirty="0">
                <a:solidFill>
                  <a:srgbClr val="0070C0"/>
                </a:solidFill>
                <a:latin typeface="Consolas" panose="020B0609020204030204" pitchFamily="49" charset="0"/>
                <a:cs typeface="Consolas" panose="020B0609020204030204" pitchFamily="49" charset="0"/>
              </a:rPr>
              <a:t>0   </a:t>
            </a:r>
          </a:p>
          <a:p>
            <a:r>
              <a:rPr lang="pt-BR" sz="2400" dirty="0">
                <a:solidFill>
                  <a:srgbClr val="0070C0"/>
                </a:solidFill>
                <a:latin typeface="Consolas" panose="020B0609020204030204" pitchFamily="49" charset="0"/>
                <a:cs typeface="Consolas" panose="020B0609020204030204" pitchFamily="49" charset="0"/>
              </a:rPr>
              <a:t>C2          </a:t>
            </a:r>
            <a:r>
              <a:rPr lang="pt-BR" sz="2400" dirty="0" smtClean="0">
                <a:solidFill>
                  <a:srgbClr val="0070C0"/>
                </a:solidFill>
                <a:latin typeface="Consolas" panose="020B0609020204030204" pitchFamily="49" charset="0"/>
                <a:cs typeface="Consolas" panose="020B0609020204030204" pitchFamily="49" charset="0"/>
              </a:rPr>
              <a:t>  </a:t>
            </a:r>
            <a:r>
              <a:rPr lang="pt-BR" sz="2400" dirty="0">
                <a:solidFill>
                  <a:srgbClr val="0070C0"/>
                </a:solidFill>
                <a:latin typeface="Consolas" panose="020B0609020204030204" pitchFamily="49" charset="0"/>
                <a:cs typeface="Consolas" panose="020B0609020204030204" pitchFamily="49" charset="0"/>
              </a:rPr>
              <a:t>-1.75</a:t>
            </a:r>
          </a:p>
          <a:p>
            <a:r>
              <a:rPr lang="pt-BR" sz="2400" dirty="0">
                <a:solidFill>
                  <a:srgbClr val="0070C0"/>
                </a:solidFill>
                <a:latin typeface="Consolas" panose="020B0609020204030204" pitchFamily="49" charset="0"/>
                <a:cs typeface="Consolas" panose="020B0609020204030204" pitchFamily="49" charset="0"/>
              </a:rPr>
              <a:t>D           </a:t>
            </a:r>
            <a:r>
              <a:rPr lang="pt-BR" sz="2400" dirty="0" smtClean="0">
                <a:solidFill>
                  <a:srgbClr val="0070C0"/>
                </a:solidFill>
                <a:latin typeface="Consolas" panose="020B0609020204030204" pitchFamily="49" charset="0"/>
                <a:cs typeface="Consolas" panose="020B0609020204030204" pitchFamily="49" charset="0"/>
              </a:rPr>
              <a:t>  </a:t>
            </a:r>
            <a:r>
              <a:rPr lang="pt-BR" sz="2400" dirty="0">
                <a:solidFill>
                  <a:srgbClr val="0070C0"/>
                </a:solidFill>
                <a:latin typeface="Consolas" panose="020B0609020204030204" pitchFamily="49" charset="0"/>
                <a:cs typeface="Consolas" panose="020B0609020204030204" pitchFamily="49" charset="0"/>
              </a:rPr>
              <a:t>16.5 </a:t>
            </a:r>
          </a:p>
        </p:txBody>
      </p:sp>
      <p:sp>
        <p:nvSpPr>
          <p:cNvPr id="5" name="Rectangle 4"/>
          <p:cNvSpPr/>
          <p:nvPr/>
        </p:nvSpPr>
        <p:spPr>
          <a:xfrm>
            <a:off x="938645" y="4952999"/>
            <a:ext cx="14987155" cy="26676911"/>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650422" y="5569512"/>
            <a:ext cx="13360978" cy="6001643"/>
          </a:xfrm>
          <a:prstGeom prst="rect">
            <a:avLst/>
          </a:prstGeom>
          <a:noFill/>
        </p:spPr>
        <p:txBody>
          <a:bodyPr wrap="square" rtlCol="0">
            <a:spAutoFit/>
          </a:bodyPr>
          <a:lstStyle/>
          <a:p>
            <a:r>
              <a:rPr lang="en-US" sz="3200" dirty="0">
                <a:latin typeface="Segoe UI" panose="020B0502040204020203" pitchFamily="34" charset="0"/>
                <a:ea typeface="Segoe UI" panose="020B0502040204020203" pitchFamily="34" charset="0"/>
                <a:cs typeface="Segoe UI" panose="020B0502040204020203" pitchFamily="34" charset="0"/>
              </a:rPr>
              <a:t>Floating point numbers are optimized for storing in computer memory, not for human understanding. They can be difficult for people to interpret, especially when the exponents are not all the same.  The R package </a:t>
            </a:r>
            <a:r>
              <a:rPr lang="en-US" sz="32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lucid</a:t>
            </a:r>
            <a:r>
              <a:rPr lang="en-US" sz="3200" dirty="0" smtClean="0">
                <a:latin typeface="Segoe UI" panose="020B0502040204020203" pitchFamily="34" charset="0"/>
                <a:ea typeface="Segoe UI" panose="020B0502040204020203" pitchFamily="34" charset="0"/>
                <a:cs typeface="Segoe UI" panose="020B0502040204020203" pitchFamily="34" charset="0"/>
              </a:rPr>
              <a:t> </a:t>
            </a:r>
            <a:r>
              <a:rPr lang="en-US" sz="3200" dirty="0">
                <a:latin typeface="Segoe UI" panose="020B0502040204020203" pitchFamily="34" charset="0"/>
                <a:ea typeface="Segoe UI" panose="020B0502040204020203" pitchFamily="34" charset="0"/>
                <a:cs typeface="Segoe UI" panose="020B0502040204020203" pitchFamily="34" charset="0"/>
              </a:rPr>
              <a:t>solves this problem with a simple function for formatting </a:t>
            </a:r>
            <a:r>
              <a:rPr lang="en-US" sz="3200" dirty="0" smtClean="0">
                <a:latin typeface="Segoe UI" panose="020B0502040204020203" pitchFamily="34" charset="0"/>
                <a:ea typeface="Segoe UI" panose="020B0502040204020203" pitchFamily="34" charset="0"/>
                <a:cs typeface="Segoe UI" panose="020B0502040204020203" pitchFamily="34" charset="0"/>
              </a:rPr>
              <a:t>tables </a:t>
            </a:r>
            <a:r>
              <a:rPr lang="en-US" sz="3200" dirty="0">
                <a:latin typeface="Segoe UI" panose="020B0502040204020203" pitchFamily="34" charset="0"/>
                <a:ea typeface="Segoe UI" panose="020B0502040204020203" pitchFamily="34" charset="0"/>
                <a:cs typeface="Segoe UI" panose="020B0502040204020203" pitchFamily="34" charset="0"/>
              </a:rPr>
              <a:t>of floating-point numbers in a human-friendly format</a:t>
            </a:r>
            <a:r>
              <a:rPr lang="en-US" sz="3200" dirty="0" smtClean="0">
                <a:latin typeface="Segoe UI" panose="020B0502040204020203" pitchFamily="34" charset="0"/>
                <a:ea typeface="Segoe UI" panose="020B0502040204020203" pitchFamily="34" charset="0"/>
                <a:cs typeface="Segoe UI" panose="020B0502040204020203" pitchFamily="34" charset="0"/>
              </a:rPr>
              <a:t>.  The package is on CRAN &amp; GitHub.</a:t>
            </a:r>
          </a:p>
          <a:p>
            <a:endParaRPr lang="en-US" sz="3200" dirty="0">
              <a:latin typeface="Segoe UI" panose="020B0502040204020203" pitchFamily="34" charset="0"/>
              <a:ea typeface="Segoe UI" panose="020B0502040204020203" pitchFamily="34" charset="0"/>
              <a:cs typeface="Segoe UI" panose="020B0502040204020203" pitchFamily="34" charset="0"/>
            </a:endParaRPr>
          </a:p>
          <a:p>
            <a:r>
              <a:rPr lang="en-US" sz="3200" dirty="0" smtClean="0">
                <a:latin typeface="Segoe UI" panose="020B0502040204020203" pitchFamily="34" charset="0"/>
                <a:ea typeface="Segoe UI" panose="020B0502040204020203" pitchFamily="34" charset="0"/>
                <a:cs typeface="Segoe UI" panose="020B0502040204020203" pitchFamily="34" charset="0"/>
              </a:rPr>
              <a:t>The </a:t>
            </a:r>
            <a:r>
              <a:rPr lang="en-US" sz="32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lucid</a:t>
            </a:r>
            <a:r>
              <a:rPr lang="en-US" sz="3200" dirty="0" smtClean="0">
                <a:latin typeface="Segoe UI" panose="020B0502040204020203" pitchFamily="34" charset="0"/>
                <a:ea typeface="Segoe UI" panose="020B0502040204020203" pitchFamily="34" charset="0"/>
                <a:cs typeface="Segoe UI" panose="020B0502040204020203" pitchFamily="34" charset="0"/>
              </a:rPr>
              <a:t> package has a generic function </a:t>
            </a:r>
            <a:r>
              <a:rPr lang="en-US" sz="32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lucid()</a:t>
            </a:r>
            <a:r>
              <a:rPr lang="en-US" sz="3200" dirty="0" smtClean="0">
                <a:latin typeface="Segoe UI" panose="020B0502040204020203" pitchFamily="34" charset="0"/>
                <a:ea typeface="Segoe UI" panose="020B0502040204020203" pitchFamily="34" charset="0"/>
                <a:cs typeface="Segoe UI" panose="020B0502040204020203" pitchFamily="34" charset="0"/>
              </a:rPr>
              <a:t> that works with vectors, data frames and lists in a similar way to R's regular </a:t>
            </a:r>
            <a:r>
              <a:rPr lang="en-US" sz="3200" dirty="0" smtClean="0">
                <a:solidFill>
                  <a:schemeClr val="accent2">
                    <a:lumMod val="50000"/>
                  </a:schemeClr>
                </a:solidFill>
                <a:latin typeface="Segoe UI" panose="020B0502040204020203" pitchFamily="34" charset="0"/>
                <a:ea typeface="Segoe UI" panose="020B0502040204020203" pitchFamily="34" charset="0"/>
                <a:cs typeface="Segoe UI" panose="020B0502040204020203" pitchFamily="34" charset="0"/>
              </a:rPr>
              <a:t>print()</a:t>
            </a:r>
            <a:r>
              <a:rPr lang="en-US" sz="3200" dirty="0" smtClean="0">
                <a:latin typeface="Segoe UI" panose="020B0502040204020203" pitchFamily="34" charset="0"/>
                <a:ea typeface="Segoe UI" panose="020B0502040204020203" pitchFamily="34" charset="0"/>
                <a:cs typeface="Segoe UI" panose="020B0502040204020203" pitchFamily="34" charset="0"/>
              </a:rPr>
              <a:t> function.</a:t>
            </a:r>
            <a:endParaRPr lang="en-US" sz="3200" dirty="0">
              <a:latin typeface="Segoe UI" panose="020B0502040204020203" pitchFamily="34" charset="0"/>
              <a:ea typeface="Segoe UI" panose="020B0502040204020203" pitchFamily="34" charset="0"/>
              <a:cs typeface="Segoe UI" panose="020B0502040204020203" pitchFamily="34" charset="0"/>
            </a:endParaRPr>
          </a:p>
          <a:p>
            <a:r>
              <a:rPr lang="en-US" sz="3200" dirty="0" smtClean="0">
                <a:latin typeface="Segoe UI" panose="020B0502040204020203" pitchFamily="34" charset="0"/>
                <a:ea typeface="Segoe UI" panose="020B0502040204020203" pitchFamily="34" charset="0"/>
                <a:cs typeface="Segoe UI" panose="020B0502040204020203" pitchFamily="34" charset="0"/>
              </a:rPr>
              <a:t> </a:t>
            </a:r>
          </a:p>
          <a:p>
            <a:r>
              <a:rPr lang="en-US" sz="3200" dirty="0" smtClean="0">
                <a:latin typeface="Segoe UI" panose="020B0502040204020203" pitchFamily="34" charset="0"/>
                <a:ea typeface="Segoe UI" panose="020B0502040204020203" pitchFamily="34" charset="0"/>
                <a:cs typeface="Segoe UI" panose="020B0502040204020203" pitchFamily="34" charset="0"/>
              </a:rPr>
              <a:t>For example, after fitting a linear model, the model coefficients are shown below using </a:t>
            </a:r>
            <a:r>
              <a:rPr lang="en-US" sz="3200" dirty="0" smtClean="0">
                <a:solidFill>
                  <a:schemeClr val="accent2">
                    <a:lumMod val="50000"/>
                  </a:schemeClr>
                </a:solidFill>
                <a:latin typeface="Segoe UI" panose="020B0502040204020203" pitchFamily="34" charset="0"/>
                <a:ea typeface="Segoe UI" panose="020B0502040204020203" pitchFamily="34" charset="0"/>
                <a:cs typeface="Segoe UI" panose="020B0502040204020203" pitchFamily="34" charset="0"/>
              </a:rPr>
              <a:t>print()</a:t>
            </a:r>
            <a:r>
              <a:rPr lang="en-US" sz="3200" dirty="0" smtClean="0">
                <a:latin typeface="Segoe UI" panose="020B0502040204020203" pitchFamily="34" charset="0"/>
                <a:ea typeface="Segoe UI" panose="020B0502040204020203" pitchFamily="34" charset="0"/>
                <a:cs typeface="Segoe UI" panose="020B0502040204020203" pitchFamily="34" charset="0"/>
              </a:rPr>
              <a:t> and </a:t>
            </a:r>
            <a:r>
              <a:rPr lang="en-US" sz="3200" dirty="0">
                <a:solidFill>
                  <a:srgbClr val="0070C0"/>
                </a:solidFill>
                <a:latin typeface="Segoe UI" panose="020B0502040204020203" pitchFamily="34" charset="0"/>
                <a:ea typeface="Segoe UI" panose="020B0502040204020203" pitchFamily="34" charset="0"/>
                <a:cs typeface="Segoe UI" panose="020B0502040204020203" pitchFamily="34" charset="0"/>
              </a:rPr>
              <a:t>lucid</a:t>
            </a:r>
            <a:r>
              <a:rPr lang="en-US" sz="32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a:t>
            </a:r>
            <a:r>
              <a:rPr lang="en-US" sz="32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a:t>
            </a:r>
            <a:endParaRPr lang="en-US" sz="3200"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
        <p:nvSpPr>
          <p:cNvPr id="28" name="TextBox 27"/>
          <p:cNvSpPr txBox="1"/>
          <p:nvPr/>
        </p:nvSpPr>
        <p:spPr>
          <a:xfrm>
            <a:off x="1678130" y="15856512"/>
            <a:ext cx="13942870" cy="15481161"/>
          </a:xfrm>
          <a:prstGeom prst="rect">
            <a:avLst/>
          </a:prstGeom>
          <a:noFill/>
        </p:spPr>
        <p:txBody>
          <a:bodyPr wrap="square" rtlCol="0">
            <a:spAutoFit/>
          </a:bodyPr>
          <a:lstStyle/>
          <a:p>
            <a:r>
              <a:rPr lang="en-US" sz="3200" dirty="0" smtClean="0">
                <a:latin typeface="Segoe UI" panose="020B0502040204020203" pitchFamily="34" charset="0"/>
                <a:ea typeface="Segoe UI" panose="020B0502040204020203" pitchFamily="34" charset="0"/>
                <a:cs typeface="Segoe UI" panose="020B0502040204020203" pitchFamily="34" charset="0"/>
              </a:rPr>
              <a:t>Look at the default view of coefficients above on the left.</a:t>
            </a:r>
          </a:p>
          <a:p>
            <a:r>
              <a:rPr lang="en-US" sz="3200" dirty="0" smtClean="0">
                <a:latin typeface="Segoe UI" panose="020B0502040204020203" pitchFamily="34" charset="0"/>
                <a:ea typeface="Segoe UI" panose="020B0502040204020203" pitchFamily="34" charset="0"/>
                <a:cs typeface="Segoe UI" panose="020B0502040204020203" pitchFamily="34" charset="0"/>
              </a:rPr>
              <a:t>1. Which </a:t>
            </a:r>
            <a:r>
              <a:rPr lang="en-US" sz="3200" dirty="0">
                <a:latin typeface="Segoe UI" panose="020B0502040204020203" pitchFamily="34" charset="0"/>
                <a:ea typeface="Segoe UI" panose="020B0502040204020203" pitchFamily="34" charset="0"/>
                <a:cs typeface="Segoe UI" panose="020B0502040204020203" pitchFamily="34" charset="0"/>
              </a:rPr>
              <a:t>coefficient is zero?</a:t>
            </a:r>
          </a:p>
          <a:p>
            <a:r>
              <a:rPr lang="en-US" sz="3200" dirty="0" smtClean="0">
                <a:latin typeface="Segoe UI" panose="020B0502040204020203" pitchFamily="34" charset="0"/>
                <a:ea typeface="Segoe UI" panose="020B0502040204020203" pitchFamily="34" charset="0"/>
                <a:cs typeface="Segoe UI" panose="020B0502040204020203" pitchFamily="34" charset="0"/>
              </a:rPr>
              <a:t>2. How large is the intercept compared to other terms?</a:t>
            </a:r>
          </a:p>
          <a:p>
            <a:r>
              <a:rPr lang="en-US" sz="3200" dirty="0" smtClean="0">
                <a:latin typeface="Segoe UI" panose="020B0502040204020203" pitchFamily="34" charset="0"/>
                <a:ea typeface="Segoe UI" panose="020B0502040204020203" pitchFamily="34" charset="0"/>
                <a:cs typeface="Segoe UI" panose="020B0502040204020203" pitchFamily="34" charset="0"/>
              </a:rPr>
              <a:t>Now answer the questions again using the </a:t>
            </a:r>
            <a:r>
              <a:rPr lang="en-US" sz="32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lucid()</a:t>
            </a:r>
            <a:r>
              <a:rPr lang="en-US" sz="3200" dirty="0" smtClean="0">
                <a:latin typeface="Segoe UI" panose="020B0502040204020203" pitchFamily="34" charset="0"/>
                <a:ea typeface="Segoe UI" panose="020B0502040204020203" pitchFamily="34" charset="0"/>
                <a:cs typeface="Segoe UI" panose="020B0502040204020203" pitchFamily="34" charset="0"/>
              </a:rPr>
              <a:t> view on the right.</a:t>
            </a:r>
          </a:p>
          <a:p>
            <a:endParaRPr lang="en-US" sz="3200" dirty="0">
              <a:latin typeface="Segoe UI" panose="020B0502040204020203" pitchFamily="34" charset="0"/>
              <a:ea typeface="Segoe UI" panose="020B0502040204020203" pitchFamily="34" charset="0"/>
              <a:cs typeface="Segoe UI" panose="020B0502040204020203" pitchFamily="34" charset="0"/>
            </a:endParaRPr>
          </a:p>
          <a:p>
            <a:r>
              <a:rPr lang="en-US" sz="3600" dirty="0" smtClean="0">
                <a:latin typeface="Segoe UI" panose="020B0502040204020203" pitchFamily="34" charset="0"/>
                <a:ea typeface="Segoe UI" panose="020B0502040204020203" pitchFamily="34" charset="0"/>
                <a:cs typeface="Segoe UI" panose="020B0502040204020203" pitchFamily="34" charset="0"/>
              </a:rPr>
              <a:t>Why </a:t>
            </a:r>
            <a:r>
              <a:rPr lang="en-US" sz="3600" dirty="0">
                <a:latin typeface="Segoe UI" panose="020B0502040204020203" pitchFamily="34" charset="0"/>
                <a:ea typeface="Segoe UI" panose="020B0502040204020203" pitchFamily="34" charset="0"/>
                <a:cs typeface="Segoe UI" panose="020B0502040204020203" pitchFamily="34" charset="0"/>
              </a:rPr>
              <a:t>is </a:t>
            </a:r>
            <a:r>
              <a:rPr lang="en-US" sz="3600" dirty="0">
                <a:solidFill>
                  <a:srgbClr val="0070C0"/>
                </a:solidFill>
                <a:latin typeface="Segoe UI" panose="020B0502040204020203" pitchFamily="34" charset="0"/>
                <a:ea typeface="Segoe UI" panose="020B0502040204020203" pitchFamily="34" charset="0"/>
                <a:cs typeface="Segoe UI" panose="020B0502040204020203" pitchFamily="34" charset="0"/>
              </a:rPr>
              <a:t>lucid() </a:t>
            </a:r>
            <a:r>
              <a:rPr lang="en-US" sz="3600" dirty="0">
                <a:latin typeface="Segoe UI" panose="020B0502040204020203" pitchFamily="34" charset="0"/>
                <a:ea typeface="Segoe UI" panose="020B0502040204020203" pitchFamily="34" charset="0"/>
                <a:cs typeface="Segoe UI" panose="020B0502040204020203" pitchFamily="34" charset="0"/>
              </a:rPr>
              <a:t>needed?</a:t>
            </a:r>
            <a:endParaRPr lang="en-US" sz="3200" dirty="0">
              <a:latin typeface="Segoe UI" panose="020B0502040204020203" pitchFamily="34" charset="0"/>
              <a:ea typeface="Segoe UI" panose="020B0502040204020203" pitchFamily="34" charset="0"/>
              <a:cs typeface="Segoe UI" panose="020B0502040204020203" pitchFamily="34" charset="0"/>
            </a:endParaRPr>
          </a:p>
          <a:p>
            <a:endParaRPr lang="en-US" sz="3200" dirty="0">
              <a:latin typeface="Segoe UI" panose="020B0502040204020203" pitchFamily="34" charset="0"/>
              <a:ea typeface="Segoe UI" panose="020B0502040204020203" pitchFamily="34" charset="0"/>
              <a:cs typeface="Segoe UI" panose="020B0502040204020203" pitchFamily="34" charset="0"/>
            </a:endParaRPr>
          </a:p>
          <a:p>
            <a:r>
              <a:rPr lang="en-US" sz="3200" dirty="0" smtClean="0">
                <a:latin typeface="Segoe UI" panose="020B0502040204020203" pitchFamily="34" charset="0"/>
                <a:ea typeface="Segoe UI" panose="020B0502040204020203" pitchFamily="34" charset="0"/>
                <a:cs typeface="Segoe UI" panose="020B0502040204020203" pitchFamily="34" charset="0"/>
              </a:rPr>
              <a:t>Finney (1988): Statistical </a:t>
            </a:r>
            <a:r>
              <a:rPr lang="en-US" sz="3200" dirty="0">
                <a:latin typeface="Segoe UI" panose="020B0502040204020203" pitchFamily="34" charset="0"/>
                <a:ea typeface="Segoe UI" panose="020B0502040204020203" pitchFamily="34" charset="0"/>
                <a:cs typeface="Segoe UI" panose="020B0502040204020203" pitchFamily="34" charset="0"/>
              </a:rPr>
              <a:t>software should "have output that is easy to read and easily intelligible</a:t>
            </a:r>
            <a:r>
              <a:rPr lang="en-US" sz="3200" dirty="0" smtClean="0">
                <a:latin typeface="Segoe UI" panose="020B0502040204020203" pitchFamily="34" charset="0"/>
                <a:ea typeface="Segoe UI" panose="020B0502040204020203" pitchFamily="34" charset="0"/>
                <a:cs typeface="Segoe UI" panose="020B0502040204020203" pitchFamily="34" charset="0"/>
              </a:rPr>
              <a:t>", should avoid "</a:t>
            </a:r>
            <a:r>
              <a:rPr lang="en-US" sz="3200" dirty="0">
                <a:latin typeface="Segoe UI" panose="020B0502040204020203" pitchFamily="34" charset="0"/>
                <a:ea typeface="Segoe UI" panose="020B0502040204020203" pitchFamily="34" charset="0"/>
                <a:cs typeface="Segoe UI" panose="020B0502040204020203" pitchFamily="34" charset="0"/>
              </a:rPr>
              <a:t>E", and </a:t>
            </a:r>
            <a:r>
              <a:rPr lang="en-US" sz="3200" dirty="0" smtClean="0">
                <a:latin typeface="Segoe UI" panose="020B0502040204020203" pitchFamily="34" charset="0"/>
                <a:ea typeface="Segoe UI" panose="020B0502040204020203" pitchFamily="34" charset="0"/>
                <a:cs typeface="Segoe UI" panose="020B0502040204020203" pitchFamily="34" charset="0"/>
              </a:rPr>
              <a:t>should arrange </a:t>
            </a:r>
            <a:r>
              <a:rPr lang="en-US" sz="3200" dirty="0">
                <a:latin typeface="Segoe UI" panose="020B0502040204020203" pitchFamily="34" charset="0"/>
                <a:ea typeface="Segoe UI" panose="020B0502040204020203" pitchFamily="34" charset="0"/>
                <a:cs typeface="Segoe UI" panose="020B0502040204020203" pitchFamily="34" charset="0"/>
              </a:rPr>
              <a:t>output values with decimals </a:t>
            </a:r>
            <a:r>
              <a:rPr lang="en-US" sz="3200" dirty="0" smtClean="0">
                <a:latin typeface="Segoe UI" panose="020B0502040204020203" pitchFamily="34" charset="0"/>
                <a:ea typeface="Segoe UI" panose="020B0502040204020203" pitchFamily="34" charset="0"/>
                <a:cs typeface="Segoe UI" panose="020B0502040204020203" pitchFamily="34" charset="0"/>
              </a:rPr>
              <a:t>aligned.  This should </a:t>
            </a:r>
            <a:r>
              <a:rPr lang="en-US" sz="3200" dirty="0">
                <a:latin typeface="Segoe UI" panose="020B0502040204020203" pitchFamily="34" charset="0"/>
                <a:ea typeface="Segoe UI" panose="020B0502040204020203" pitchFamily="34" charset="0"/>
                <a:cs typeface="Segoe UI" panose="020B0502040204020203" pitchFamily="34" charset="0"/>
              </a:rPr>
              <a:t>be "almost mandatory for any software that is to be used often</a:t>
            </a:r>
            <a:r>
              <a:rPr lang="en-US" sz="3200" dirty="0" smtClean="0">
                <a:latin typeface="Segoe UI" panose="020B0502040204020203" pitchFamily="34" charset="0"/>
                <a:ea typeface="Segoe UI" panose="020B0502040204020203" pitchFamily="34" charset="0"/>
                <a:cs typeface="Segoe UI" panose="020B0502040204020203" pitchFamily="34" charset="0"/>
              </a:rPr>
              <a:t>".</a:t>
            </a:r>
          </a:p>
          <a:p>
            <a:endParaRPr lang="en-US" sz="3200" dirty="0">
              <a:latin typeface="Segoe UI" panose="020B0502040204020203" pitchFamily="34" charset="0"/>
              <a:ea typeface="Segoe UI" panose="020B0502040204020203" pitchFamily="34" charset="0"/>
              <a:cs typeface="Segoe UI" panose="020B0502040204020203" pitchFamily="34" charset="0"/>
            </a:endParaRPr>
          </a:p>
          <a:p>
            <a:r>
              <a:rPr lang="en-US" sz="3200" dirty="0" smtClean="0">
                <a:latin typeface="Segoe UI" panose="020B0502040204020203" pitchFamily="34" charset="0"/>
                <a:ea typeface="Segoe UI" panose="020B0502040204020203" pitchFamily="34" charset="0"/>
                <a:cs typeface="Segoe UI" panose="020B0502040204020203" pitchFamily="34" charset="0"/>
              </a:rPr>
              <a:t>Feinberg &amp; </a:t>
            </a:r>
            <a:r>
              <a:rPr lang="en-US" sz="3200" dirty="0" err="1" smtClean="0">
                <a:latin typeface="Segoe UI" panose="020B0502040204020203" pitchFamily="34" charset="0"/>
                <a:ea typeface="Segoe UI" panose="020B0502040204020203" pitchFamily="34" charset="0"/>
                <a:cs typeface="Segoe UI" panose="020B0502040204020203" pitchFamily="34" charset="0"/>
              </a:rPr>
              <a:t>Wainer</a:t>
            </a:r>
            <a:r>
              <a:rPr lang="en-US" sz="3200" dirty="0" smtClean="0">
                <a:latin typeface="Segoe UI" panose="020B0502040204020203" pitchFamily="34" charset="0"/>
                <a:ea typeface="Segoe UI" panose="020B0502040204020203" pitchFamily="34" charset="0"/>
                <a:cs typeface="Segoe UI" panose="020B0502040204020203" pitchFamily="34" charset="0"/>
              </a:rPr>
              <a:t> (2011):</a:t>
            </a:r>
            <a:endParaRPr lang="en-US" sz="3200" dirty="0">
              <a:latin typeface="Segoe UI" panose="020B0502040204020203" pitchFamily="34" charset="0"/>
              <a:ea typeface="Segoe UI" panose="020B0502040204020203" pitchFamily="34" charset="0"/>
              <a:cs typeface="Segoe UI" panose="020B0502040204020203" pitchFamily="34" charset="0"/>
            </a:endParaRPr>
          </a:p>
          <a:p>
            <a:r>
              <a:rPr lang="en-US" sz="3200" dirty="0" smtClean="0">
                <a:latin typeface="Segoe UI" panose="020B0502040204020203" pitchFamily="34" charset="0"/>
                <a:ea typeface="Segoe UI" panose="020B0502040204020203" pitchFamily="34" charset="0"/>
                <a:cs typeface="Segoe UI" panose="020B0502040204020203" pitchFamily="34" charset="0"/>
              </a:rPr>
              <a:t>We </a:t>
            </a:r>
            <a:r>
              <a:rPr lang="en-US" sz="3200" dirty="0">
                <a:latin typeface="Segoe UI" panose="020B0502040204020203" pitchFamily="34" charset="0"/>
                <a:ea typeface="Segoe UI" panose="020B0502040204020203" pitchFamily="34" charset="0"/>
                <a:cs typeface="Segoe UI" panose="020B0502040204020203" pitchFamily="34" charset="0"/>
              </a:rPr>
              <a:t>cannot comprehend more than three digits very easily.</a:t>
            </a:r>
          </a:p>
          <a:p>
            <a:r>
              <a:rPr lang="en-US" sz="3200" dirty="0" smtClean="0">
                <a:latin typeface="Segoe UI" panose="020B0502040204020203" pitchFamily="34" charset="0"/>
                <a:ea typeface="Segoe UI" panose="020B0502040204020203" pitchFamily="34" charset="0"/>
                <a:cs typeface="Segoe UI" panose="020B0502040204020203" pitchFamily="34" charset="0"/>
              </a:rPr>
              <a:t>We </a:t>
            </a:r>
            <a:r>
              <a:rPr lang="en-US" sz="3200" dirty="0">
                <a:latin typeface="Segoe UI" panose="020B0502040204020203" pitchFamily="34" charset="0"/>
                <a:ea typeface="Segoe UI" panose="020B0502040204020203" pitchFamily="34" charset="0"/>
                <a:cs typeface="Segoe UI" panose="020B0502040204020203" pitchFamily="34" charset="0"/>
              </a:rPr>
              <a:t>seldom care about accuracy of more than three digits.</a:t>
            </a:r>
          </a:p>
          <a:p>
            <a:r>
              <a:rPr lang="en-US" sz="3200" dirty="0" smtClean="0">
                <a:latin typeface="Segoe UI" panose="020B0502040204020203" pitchFamily="34" charset="0"/>
                <a:ea typeface="Segoe UI" panose="020B0502040204020203" pitchFamily="34" charset="0"/>
                <a:cs typeface="Segoe UI" panose="020B0502040204020203" pitchFamily="34" charset="0"/>
              </a:rPr>
              <a:t>We </a:t>
            </a:r>
            <a:r>
              <a:rPr lang="en-US" sz="3200" dirty="0">
                <a:latin typeface="Segoe UI" panose="020B0502040204020203" pitchFamily="34" charset="0"/>
                <a:ea typeface="Segoe UI" panose="020B0502040204020203" pitchFamily="34" charset="0"/>
                <a:cs typeface="Segoe UI" panose="020B0502040204020203" pitchFamily="34" charset="0"/>
              </a:rPr>
              <a:t>can rarely justify more than three digits of accuracy statistically</a:t>
            </a:r>
            <a:r>
              <a:rPr lang="en-US" sz="3200" dirty="0" smtClean="0">
                <a:latin typeface="Segoe UI" panose="020B0502040204020203" pitchFamily="34" charset="0"/>
                <a:ea typeface="Segoe UI" panose="020B0502040204020203" pitchFamily="34" charset="0"/>
                <a:cs typeface="Segoe UI" panose="020B0502040204020203" pitchFamily="34" charset="0"/>
              </a:rPr>
              <a:t>.</a:t>
            </a:r>
          </a:p>
          <a:p>
            <a:r>
              <a:rPr lang="en-US" sz="3200" dirty="0" smtClean="0">
                <a:latin typeface="Segoe UI" panose="020B0502040204020203" pitchFamily="34" charset="0"/>
                <a:ea typeface="Segoe UI" panose="020B0502040204020203" pitchFamily="34" charset="0"/>
                <a:cs typeface="Segoe UI" panose="020B0502040204020203" pitchFamily="34" charset="0"/>
              </a:rPr>
              <a:t> </a:t>
            </a:r>
            <a:endParaRPr lang="en-US" sz="3200" dirty="0">
              <a:latin typeface="Segoe UI" panose="020B0502040204020203" pitchFamily="34" charset="0"/>
              <a:ea typeface="Segoe UI" panose="020B0502040204020203" pitchFamily="34" charset="0"/>
              <a:cs typeface="Segoe UI" panose="020B0502040204020203" pitchFamily="34" charset="0"/>
            </a:endParaRPr>
          </a:p>
          <a:p>
            <a:r>
              <a:rPr lang="en-US" sz="3600" dirty="0" smtClean="0">
                <a:latin typeface="Segoe UI" panose="020B0502040204020203" pitchFamily="34" charset="0"/>
                <a:ea typeface="Segoe UI" panose="020B0502040204020203" pitchFamily="34" charset="0"/>
                <a:cs typeface="Segoe UI" panose="020B0502040204020203" pitchFamily="34" charset="0"/>
              </a:rPr>
              <a:t>How does </a:t>
            </a:r>
            <a:r>
              <a:rPr lang="en-US" sz="3600" dirty="0">
                <a:solidFill>
                  <a:srgbClr val="0070C0"/>
                </a:solidFill>
                <a:latin typeface="Segoe UI" panose="020B0502040204020203" pitchFamily="34" charset="0"/>
                <a:ea typeface="Segoe UI" panose="020B0502040204020203" pitchFamily="34" charset="0"/>
                <a:cs typeface="Segoe UI" panose="020B0502040204020203" pitchFamily="34" charset="0"/>
              </a:rPr>
              <a:t>lucid() </a:t>
            </a:r>
            <a:r>
              <a:rPr lang="en-US" sz="3600" dirty="0" smtClean="0">
                <a:latin typeface="Segoe UI" panose="020B0502040204020203" pitchFamily="34" charset="0"/>
                <a:ea typeface="Segoe UI" panose="020B0502040204020203" pitchFamily="34" charset="0"/>
                <a:cs typeface="Segoe UI" panose="020B0502040204020203" pitchFamily="34" charset="0"/>
              </a:rPr>
              <a:t>format numbers?</a:t>
            </a:r>
            <a:endParaRPr lang="en-US" sz="3600" dirty="0">
              <a:latin typeface="Segoe UI" panose="020B0502040204020203" pitchFamily="34" charset="0"/>
              <a:ea typeface="Segoe UI" panose="020B0502040204020203" pitchFamily="34" charset="0"/>
              <a:cs typeface="Segoe UI" panose="020B0502040204020203" pitchFamily="34" charset="0"/>
            </a:endParaRPr>
          </a:p>
          <a:p>
            <a:endParaRPr lang="en-US" sz="3200" dirty="0">
              <a:latin typeface="Segoe UI" panose="020B0502040204020203" pitchFamily="34" charset="0"/>
              <a:ea typeface="Segoe UI" panose="020B0502040204020203" pitchFamily="34" charset="0"/>
              <a:cs typeface="Segoe UI" panose="020B0502040204020203" pitchFamily="34" charset="0"/>
            </a:endParaRPr>
          </a:p>
          <a:p>
            <a:r>
              <a:rPr lang="en-US" sz="3200" dirty="0">
                <a:latin typeface="Segoe UI" panose="020B0502040204020203" pitchFamily="34" charset="0"/>
                <a:ea typeface="Segoe UI" panose="020B0502040204020203" pitchFamily="34" charset="0"/>
                <a:cs typeface="Segoe UI" panose="020B0502040204020203" pitchFamily="34" charset="0"/>
              </a:rPr>
              <a:t>1. Zap small numbers to zero.</a:t>
            </a:r>
          </a:p>
          <a:p>
            <a:r>
              <a:rPr lang="en-US" sz="3200" dirty="0">
                <a:latin typeface="Segoe UI" panose="020B0502040204020203" pitchFamily="34" charset="0"/>
                <a:ea typeface="Segoe UI" panose="020B0502040204020203" pitchFamily="34" charset="0"/>
                <a:cs typeface="Segoe UI" panose="020B0502040204020203" pitchFamily="34" charset="0"/>
              </a:rPr>
              <a:t>2. Round using 3 significant digits.</a:t>
            </a:r>
          </a:p>
          <a:p>
            <a:r>
              <a:rPr lang="en-US" sz="3200" dirty="0">
                <a:latin typeface="Segoe UI" panose="020B0502040204020203" pitchFamily="34" charset="0"/>
                <a:ea typeface="Segoe UI" panose="020B0502040204020203" pitchFamily="34" charset="0"/>
                <a:cs typeface="Segoe UI" panose="020B0502040204020203" pitchFamily="34" charset="0"/>
              </a:rPr>
              <a:t>3. Drop trailing zeros.</a:t>
            </a:r>
          </a:p>
          <a:p>
            <a:r>
              <a:rPr lang="en-US" sz="3200" dirty="0">
                <a:latin typeface="Segoe UI" panose="020B0502040204020203" pitchFamily="34" charset="0"/>
                <a:ea typeface="Segoe UI" panose="020B0502040204020203" pitchFamily="34" charset="0"/>
                <a:cs typeface="Segoe UI" panose="020B0502040204020203" pitchFamily="34" charset="0"/>
              </a:rPr>
              <a:t>4. Align numbers at the decimal point</a:t>
            </a:r>
            <a:r>
              <a:rPr lang="en-US" sz="3200" dirty="0" smtClean="0">
                <a:latin typeface="Segoe UI" panose="020B0502040204020203" pitchFamily="34" charset="0"/>
                <a:ea typeface="Segoe UI" panose="020B0502040204020203" pitchFamily="34" charset="0"/>
                <a:cs typeface="Segoe UI" panose="020B0502040204020203" pitchFamily="34" charset="0"/>
              </a:rPr>
              <a:t>.</a:t>
            </a:r>
          </a:p>
          <a:p>
            <a:endParaRPr lang="en-US" sz="3200" dirty="0">
              <a:latin typeface="Segoe UI" panose="020B0502040204020203" pitchFamily="34" charset="0"/>
              <a:ea typeface="Segoe UI" panose="020B0502040204020203" pitchFamily="34" charset="0"/>
              <a:cs typeface="Segoe UI" panose="020B0502040204020203" pitchFamily="34" charset="0"/>
            </a:endParaRPr>
          </a:p>
          <a:p>
            <a:r>
              <a:rPr lang="en-US" sz="3200" dirty="0" smtClean="0">
                <a:latin typeface="Segoe UI" panose="020B0502040204020203" pitchFamily="34" charset="0"/>
                <a:ea typeface="Segoe UI" panose="020B0502040204020203" pitchFamily="34" charset="0"/>
                <a:cs typeface="Segoe UI" panose="020B0502040204020203" pitchFamily="34" charset="0"/>
              </a:rPr>
              <a:t>At right are three more examples with default </a:t>
            </a:r>
            <a:r>
              <a:rPr lang="en-US" sz="3200" dirty="0" smtClean="0">
                <a:solidFill>
                  <a:schemeClr val="accent2">
                    <a:lumMod val="50000"/>
                  </a:schemeClr>
                </a:solidFill>
                <a:latin typeface="Segoe UI" panose="020B0502040204020203" pitchFamily="34" charset="0"/>
                <a:ea typeface="Segoe UI" panose="020B0502040204020203" pitchFamily="34" charset="0"/>
                <a:cs typeface="Segoe UI" panose="020B0502040204020203" pitchFamily="34" charset="0"/>
              </a:rPr>
              <a:t>print()</a:t>
            </a:r>
            <a:r>
              <a:rPr lang="en-US" sz="3200" dirty="0" smtClean="0">
                <a:latin typeface="Segoe UI" panose="020B0502040204020203" pitchFamily="34" charset="0"/>
                <a:ea typeface="Segoe UI" panose="020B0502040204020203" pitchFamily="34" charset="0"/>
                <a:cs typeface="Segoe UI" panose="020B0502040204020203" pitchFamily="34" charset="0"/>
              </a:rPr>
              <a:t> and </a:t>
            </a:r>
            <a:r>
              <a:rPr lang="en-US" sz="32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lucid()</a:t>
            </a:r>
            <a:r>
              <a:rPr lang="en-US" sz="3200" dirty="0" smtClean="0">
                <a:latin typeface="Segoe UI" panose="020B0502040204020203" pitchFamily="34" charset="0"/>
                <a:ea typeface="Segoe UI" panose="020B0502040204020203" pitchFamily="34" charset="0"/>
                <a:cs typeface="Segoe UI" panose="020B0502040204020203" pitchFamily="34" charset="0"/>
              </a:rPr>
              <a:t> format.</a:t>
            </a:r>
          </a:p>
          <a:p>
            <a:endParaRPr lang="en-US" sz="3200" dirty="0" smtClean="0">
              <a:latin typeface="Segoe UI" panose="020B0502040204020203" pitchFamily="34" charset="0"/>
              <a:ea typeface="Segoe UI" panose="020B0502040204020203" pitchFamily="34" charset="0"/>
              <a:cs typeface="Segoe UI" panose="020B0502040204020203" pitchFamily="34" charset="0"/>
            </a:endParaRPr>
          </a:p>
          <a:p>
            <a:r>
              <a:rPr lang="en-US" sz="2800" dirty="0" smtClean="0">
                <a:latin typeface="Segoe UI" panose="020B0502040204020203" pitchFamily="34" charset="0"/>
                <a:ea typeface="Segoe UI" panose="020B0502040204020203" pitchFamily="34" charset="0"/>
                <a:cs typeface="Segoe UI" panose="020B0502040204020203" pitchFamily="34" charset="0"/>
              </a:rPr>
              <a:t>References</a:t>
            </a:r>
          </a:p>
          <a:p>
            <a:r>
              <a:rPr lang="en-US" sz="2800" dirty="0">
                <a:latin typeface="Segoe UI" panose="020B0502040204020203" pitchFamily="34" charset="0"/>
                <a:ea typeface="Segoe UI" panose="020B0502040204020203" pitchFamily="34" charset="0"/>
                <a:cs typeface="Segoe UI" panose="020B0502040204020203" pitchFamily="34" charset="0"/>
              </a:rPr>
              <a:t>Feinberg, </a:t>
            </a:r>
            <a:r>
              <a:rPr lang="en-US" sz="2800" dirty="0" smtClean="0">
                <a:latin typeface="Segoe UI" panose="020B0502040204020203" pitchFamily="34" charset="0"/>
                <a:ea typeface="Segoe UI" panose="020B0502040204020203" pitchFamily="34" charset="0"/>
                <a:cs typeface="Segoe UI" panose="020B0502040204020203" pitchFamily="34" charset="0"/>
              </a:rPr>
              <a:t>R. and </a:t>
            </a:r>
            <a:r>
              <a:rPr lang="en-US" sz="2800" dirty="0" err="1">
                <a:latin typeface="Segoe UI" panose="020B0502040204020203" pitchFamily="34" charset="0"/>
                <a:ea typeface="Segoe UI" panose="020B0502040204020203" pitchFamily="34" charset="0"/>
                <a:cs typeface="Segoe UI" panose="020B0502040204020203" pitchFamily="34" charset="0"/>
              </a:rPr>
              <a:t>Wainer</a:t>
            </a:r>
            <a:r>
              <a:rPr lang="en-US" sz="2800" dirty="0">
                <a:latin typeface="Segoe UI" panose="020B0502040204020203" pitchFamily="34" charset="0"/>
                <a:ea typeface="Segoe UI" panose="020B0502040204020203" pitchFamily="34" charset="0"/>
                <a:cs typeface="Segoe UI" panose="020B0502040204020203" pitchFamily="34" charset="0"/>
              </a:rPr>
              <a:t>, </a:t>
            </a:r>
            <a:r>
              <a:rPr lang="en-US" sz="2800" dirty="0" smtClean="0">
                <a:latin typeface="Segoe UI" panose="020B0502040204020203" pitchFamily="34" charset="0"/>
                <a:ea typeface="Segoe UI" panose="020B0502040204020203" pitchFamily="34" charset="0"/>
                <a:cs typeface="Segoe UI" panose="020B0502040204020203" pitchFamily="34" charset="0"/>
              </a:rPr>
              <a:t>H. (2011). </a:t>
            </a:r>
            <a:r>
              <a:rPr lang="en-US" sz="2800" dirty="0">
                <a:latin typeface="Segoe UI" panose="020B0502040204020203" pitchFamily="34" charset="0"/>
                <a:ea typeface="Segoe UI" panose="020B0502040204020203" pitchFamily="34" charset="0"/>
                <a:cs typeface="Segoe UI" panose="020B0502040204020203" pitchFamily="34" charset="0"/>
              </a:rPr>
              <a:t>Extracting sunbeams from </a:t>
            </a:r>
            <a:r>
              <a:rPr lang="en-US" sz="2800" dirty="0" smtClean="0">
                <a:latin typeface="Segoe UI" panose="020B0502040204020203" pitchFamily="34" charset="0"/>
                <a:ea typeface="Segoe UI" panose="020B0502040204020203" pitchFamily="34" charset="0"/>
                <a:cs typeface="Segoe UI" panose="020B0502040204020203" pitchFamily="34" charset="0"/>
              </a:rPr>
              <a:t>cucumbers. </a:t>
            </a:r>
            <a:r>
              <a:rPr lang="en-US" sz="2800" i="1" dirty="0" smtClean="0">
                <a:latin typeface="Segoe UI" panose="020B0502040204020203" pitchFamily="34" charset="0"/>
                <a:ea typeface="Segoe UI" panose="020B0502040204020203" pitchFamily="34" charset="0"/>
                <a:cs typeface="Segoe UI" panose="020B0502040204020203" pitchFamily="34" charset="0"/>
              </a:rPr>
              <a:t>JCGS</a:t>
            </a:r>
            <a:r>
              <a:rPr lang="en-US" sz="2800" dirty="0" smtClean="0">
                <a:latin typeface="Segoe UI" panose="020B0502040204020203" pitchFamily="34" charset="0"/>
                <a:ea typeface="Segoe UI" panose="020B0502040204020203" pitchFamily="34" charset="0"/>
                <a:cs typeface="Segoe UI" panose="020B0502040204020203" pitchFamily="34" charset="0"/>
              </a:rPr>
              <a:t> 20, 793-810.</a:t>
            </a:r>
          </a:p>
          <a:p>
            <a:r>
              <a:rPr lang="en-US" sz="2800" dirty="0" smtClean="0">
                <a:latin typeface="Segoe UI" panose="020B0502040204020203" pitchFamily="34" charset="0"/>
                <a:ea typeface="Segoe UI" panose="020B0502040204020203" pitchFamily="34" charset="0"/>
                <a:cs typeface="Segoe UI" panose="020B0502040204020203" pitchFamily="34" charset="0"/>
              </a:rPr>
              <a:t>Finney, D. J. (1988). </a:t>
            </a:r>
            <a:r>
              <a:rPr lang="en-US" sz="2800" dirty="0">
                <a:latin typeface="Segoe UI" panose="020B0502040204020203" pitchFamily="34" charset="0"/>
                <a:ea typeface="Segoe UI" panose="020B0502040204020203" pitchFamily="34" charset="0"/>
                <a:cs typeface="Segoe UI" panose="020B0502040204020203" pitchFamily="34" charset="0"/>
              </a:rPr>
              <a:t>Was this in your statistics textbook? </a:t>
            </a:r>
            <a:r>
              <a:rPr lang="en-US" sz="2800" i="1" dirty="0" smtClean="0">
                <a:latin typeface="Segoe UI" panose="020B0502040204020203" pitchFamily="34" charset="0"/>
                <a:ea typeface="Segoe UI" panose="020B0502040204020203" pitchFamily="34" charset="0"/>
                <a:cs typeface="Segoe UI" panose="020B0502040204020203" pitchFamily="34" charset="0"/>
              </a:rPr>
              <a:t>Experimental </a:t>
            </a:r>
            <a:r>
              <a:rPr lang="en-US" sz="2800" i="1" dirty="0">
                <a:latin typeface="Segoe UI" panose="020B0502040204020203" pitchFamily="34" charset="0"/>
                <a:ea typeface="Segoe UI" panose="020B0502040204020203" pitchFamily="34" charset="0"/>
                <a:cs typeface="Segoe UI" panose="020B0502040204020203" pitchFamily="34" charset="0"/>
              </a:rPr>
              <a:t>A</a:t>
            </a:r>
            <a:r>
              <a:rPr lang="en-US" sz="2800" i="1" dirty="0" smtClean="0">
                <a:latin typeface="Segoe UI" panose="020B0502040204020203" pitchFamily="34" charset="0"/>
                <a:ea typeface="Segoe UI" panose="020B0502040204020203" pitchFamily="34" charset="0"/>
                <a:cs typeface="Segoe UI" panose="020B0502040204020203" pitchFamily="34" charset="0"/>
              </a:rPr>
              <a:t>griculture</a:t>
            </a:r>
            <a:r>
              <a:rPr lang="en-US" sz="2800" dirty="0" smtClean="0">
                <a:latin typeface="Segoe UI" panose="020B0502040204020203" pitchFamily="34" charset="0"/>
                <a:ea typeface="Segoe UI" panose="020B0502040204020203" pitchFamily="34" charset="0"/>
                <a:cs typeface="Segoe UI" panose="020B0502040204020203" pitchFamily="34" charset="0"/>
              </a:rPr>
              <a:t> 24, 343-353.</a:t>
            </a:r>
          </a:p>
          <a:p>
            <a:r>
              <a:rPr lang="en-US" sz="2800" dirty="0" err="1" smtClean="0">
                <a:latin typeface="Segoe UI" panose="020B0502040204020203" pitchFamily="34" charset="0"/>
                <a:ea typeface="Segoe UI" panose="020B0502040204020203" pitchFamily="34" charset="0"/>
                <a:cs typeface="Segoe UI" panose="020B0502040204020203" pitchFamily="34" charset="0"/>
              </a:rPr>
              <a:t>Wainer</a:t>
            </a:r>
            <a:r>
              <a:rPr lang="en-US" sz="2800" dirty="0" smtClean="0">
                <a:latin typeface="Segoe UI" panose="020B0502040204020203" pitchFamily="34" charset="0"/>
                <a:ea typeface="Segoe UI" panose="020B0502040204020203" pitchFamily="34" charset="0"/>
                <a:cs typeface="Segoe UI" panose="020B0502040204020203" pitchFamily="34" charset="0"/>
              </a:rPr>
              <a:t>, H. and Larsen, M. (2009</a:t>
            </a:r>
            <a:r>
              <a:rPr lang="en-US" sz="2800" dirty="0">
                <a:latin typeface="Segoe UI" panose="020B0502040204020203" pitchFamily="34" charset="0"/>
                <a:ea typeface="Segoe UI" panose="020B0502040204020203" pitchFamily="34" charset="0"/>
                <a:cs typeface="Segoe UI" panose="020B0502040204020203" pitchFamily="34" charset="0"/>
              </a:rPr>
              <a:t>). Pictures at an Exhibition. </a:t>
            </a:r>
            <a:r>
              <a:rPr lang="en-US" sz="2800" i="1" dirty="0" smtClean="0">
                <a:latin typeface="Segoe UI" panose="020B0502040204020203" pitchFamily="34" charset="0"/>
                <a:ea typeface="Segoe UI" panose="020B0502040204020203" pitchFamily="34" charset="0"/>
                <a:cs typeface="Segoe UI" panose="020B0502040204020203" pitchFamily="34" charset="0"/>
              </a:rPr>
              <a:t>Chance</a:t>
            </a:r>
            <a:r>
              <a:rPr lang="en-US" sz="2800" dirty="0" smtClean="0">
                <a:latin typeface="Segoe UI" panose="020B0502040204020203" pitchFamily="34" charset="0"/>
                <a:ea typeface="Segoe UI" panose="020B0502040204020203" pitchFamily="34" charset="0"/>
                <a:cs typeface="Segoe UI" panose="020B0502040204020203" pitchFamily="34" charset="0"/>
              </a:rPr>
              <a:t> 22, 46-54.</a:t>
            </a:r>
            <a:endParaRPr lang="en-US" sz="2800" dirty="0">
              <a:latin typeface="Segoe UI" panose="020B0502040204020203" pitchFamily="34" charset="0"/>
              <a:ea typeface="Segoe UI" panose="020B0502040204020203" pitchFamily="34" charset="0"/>
              <a:cs typeface="Segoe UI" panose="020B0502040204020203" pitchFamily="34" charset="0"/>
            </a:endParaRPr>
          </a:p>
        </p:txBody>
      </p:sp>
      <p:sp>
        <p:nvSpPr>
          <p:cNvPr id="30" name="TextBox 29"/>
          <p:cNvSpPr txBox="1"/>
          <p:nvPr/>
        </p:nvSpPr>
        <p:spPr>
          <a:xfrm>
            <a:off x="31064061" y="24643140"/>
            <a:ext cx="11150739" cy="1569660"/>
          </a:xfrm>
          <a:prstGeom prst="rect">
            <a:avLst/>
          </a:prstGeom>
          <a:noFill/>
        </p:spPr>
        <p:txBody>
          <a:bodyPr wrap="square" rtlCol="0">
            <a:spAutoFit/>
          </a:bodyPr>
          <a:lstStyle/>
          <a:p>
            <a:r>
              <a:rPr lang="en-US" sz="3200" dirty="0" smtClean="0">
                <a:latin typeface="Segoe UI" panose="020B0502040204020203" pitchFamily="34" charset="0"/>
                <a:ea typeface="Segoe UI" panose="020B0502040204020203" pitchFamily="34" charset="0"/>
                <a:cs typeface="Segoe UI" panose="020B0502040204020203" pitchFamily="34" charset="0"/>
              </a:rPr>
              <a:t>After formatting with </a:t>
            </a:r>
            <a:r>
              <a:rPr lang="en-US" sz="32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lucid()</a:t>
            </a:r>
            <a:r>
              <a:rPr lang="en-US" sz="3200" dirty="0" smtClean="0">
                <a:latin typeface="Segoe UI" panose="020B0502040204020203" pitchFamily="34" charset="0"/>
                <a:ea typeface="Segoe UI" panose="020B0502040204020203" pitchFamily="34" charset="0"/>
                <a:cs typeface="Segoe UI" panose="020B0502040204020203" pitchFamily="34" charset="0"/>
              </a:rPr>
              <a:t>, finding the fastest and slowest growing trees is easy. Two large p-values are obvious.</a:t>
            </a:r>
            <a:br>
              <a:rPr lang="en-US" sz="3200" dirty="0" smtClean="0">
                <a:latin typeface="Segoe UI" panose="020B0502040204020203" pitchFamily="34" charset="0"/>
                <a:ea typeface="Segoe UI" panose="020B0502040204020203" pitchFamily="34" charset="0"/>
                <a:cs typeface="Segoe UI" panose="020B0502040204020203" pitchFamily="34" charset="0"/>
              </a:rPr>
            </a:br>
            <a:r>
              <a:rPr lang="en-US" sz="3200" dirty="0" err="1">
                <a:latin typeface="Segoe UI" panose="020B0502040204020203" pitchFamily="34" charset="0"/>
                <a:ea typeface="Segoe UI" panose="020B0502040204020203" pitchFamily="34" charset="0"/>
                <a:cs typeface="Segoe UI" panose="020B0502040204020203" pitchFamily="34" charset="0"/>
              </a:rPr>
              <a:t>d</a:t>
            </a:r>
            <a:r>
              <a:rPr lang="en-US" sz="3200" dirty="0" err="1" smtClean="0">
                <a:latin typeface="Segoe UI" panose="020B0502040204020203" pitchFamily="34" charset="0"/>
                <a:ea typeface="Segoe UI" panose="020B0502040204020203" pitchFamily="34" charset="0"/>
                <a:cs typeface="Segoe UI" panose="020B0502040204020203" pitchFamily="34" charset="0"/>
              </a:rPr>
              <a:t>plyr</a:t>
            </a:r>
            <a:r>
              <a:rPr lang="en-US" sz="3200" dirty="0" smtClean="0">
                <a:latin typeface="Segoe UI" panose="020B0502040204020203" pitchFamily="34" charset="0"/>
                <a:ea typeface="Segoe UI" panose="020B0502040204020203" pitchFamily="34" charset="0"/>
                <a:cs typeface="Segoe UI" panose="020B0502040204020203" pitchFamily="34" charset="0"/>
              </a:rPr>
              <a:t> + broom + </a:t>
            </a:r>
            <a:r>
              <a:rPr lang="en-US" sz="32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lucid</a:t>
            </a:r>
            <a:r>
              <a:rPr lang="en-US" sz="3200" dirty="0" smtClean="0">
                <a:latin typeface="Segoe UI" panose="020B0502040204020203" pitchFamily="34" charset="0"/>
                <a:ea typeface="Segoe UI" panose="020B0502040204020203" pitchFamily="34" charset="0"/>
                <a:cs typeface="Segoe UI" panose="020B0502040204020203" pitchFamily="34" charset="0"/>
              </a:rPr>
              <a:t> = beautiful !</a:t>
            </a:r>
            <a:endParaRPr lang="en-US" sz="3200" dirty="0">
              <a:latin typeface="Segoe UI" panose="020B0502040204020203" pitchFamily="34" charset="0"/>
              <a:ea typeface="Segoe UI" panose="020B0502040204020203" pitchFamily="34" charset="0"/>
              <a:cs typeface="Segoe UI" panose="020B0502040204020203" pitchFamily="34" charset="0"/>
            </a:endParaRPr>
          </a:p>
        </p:txBody>
      </p:sp>
      <p:sp>
        <p:nvSpPr>
          <p:cNvPr id="31" name="Rectangle 30"/>
          <p:cNvSpPr/>
          <p:nvPr/>
        </p:nvSpPr>
        <p:spPr>
          <a:xfrm>
            <a:off x="16712045" y="24307799"/>
            <a:ext cx="25793341" cy="7322111"/>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6712044" y="14585960"/>
            <a:ext cx="25793341" cy="903604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6726259" y="4952999"/>
            <a:ext cx="25793341" cy="9036040"/>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0480000" y="5288340"/>
            <a:ext cx="11684139" cy="1569660"/>
          </a:xfrm>
          <a:prstGeom prst="rect">
            <a:avLst/>
          </a:prstGeom>
          <a:noFill/>
        </p:spPr>
        <p:txBody>
          <a:bodyPr wrap="square" rtlCol="0">
            <a:spAutoFit/>
          </a:bodyPr>
          <a:lstStyle/>
          <a:p>
            <a:r>
              <a:rPr lang="en-US" sz="3200" dirty="0" smtClean="0">
                <a:latin typeface="Segoe UI" panose="020B0502040204020203" pitchFamily="34" charset="0"/>
                <a:ea typeface="Segoe UI" panose="020B0502040204020203" pitchFamily="34" charset="0"/>
                <a:cs typeface="Segoe UI" panose="020B0502040204020203" pitchFamily="34" charset="0"/>
              </a:rPr>
              <a:t>The </a:t>
            </a:r>
            <a:r>
              <a:rPr lang="en-US" sz="32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lucid()</a:t>
            </a:r>
            <a:r>
              <a:rPr lang="en-US" sz="3200" dirty="0" smtClean="0">
                <a:latin typeface="Segoe UI" panose="020B0502040204020203" pitchFamily="34" charset="0"/>
                <a:ea typeface="Segoe UI" panose="020B0502040204020203" pitchFamily="34" charset="0"/>
                <a:cs typeface="Segoe UI" panose="020B0502040204020203" pitchFamily="34" charset="0"/>
              </a:rPr>
              <a:t> format removes half of the zeros. Neomycin is less effective </a:t>
            </a:r>
            <a:r>
              <a:rPr lang="en-US" sz="3200" dirty="0" smtClean="0">
                <a:latin typeface="Segoe UI" panose="020B0502040204020203" pitchFamily="34" charset="0"/>
                <a:ea typeface="Segoe UI" panose="020B0502040204020203" pitchFamily="34" charset="0"/>
                <a:cs typeface="Segoe UI" panose="020B0502040204020203" pitchFamily="34" charset="0"/>
              </a:rPr>
              <a:t>for some Gram stain positive</a:t>
            </a:r>
            <a:r>
              <a:rPr lang="en-US" sz="3200" dirty="0">
                <a:latin typeface="Segoe UI" panose="020B0502040204020203" pitchFamily="34" charset="0"/>
                <a:ea typeface="Segoe UI" panose="020B0502040204020203" pitchFamily="34" charset="0"/>
                <a:cs typeface="Segoe UI" panose="020B0502040204020203" pitchFamily="34" charset="0"/>
              </a:rPr>
              <a:t> </a:t>
            </a:r>
            <a:r>
              <a:rPr lang="en-US" sz="3200" dirty="0" smtClean="0">
                <a:latin typeface="Segoe UI" panose="020B0502040204020203" pitchFamily="34" charset="0"/>
                <a:ea typeface="Segoe UI" panose="020B0502040204020203" pitchFamily="34" charset="0"/>
                <a:cs typeface="Segoe UI" panose="020B0502040204020203" pitchFamily="34" charset="0"/>
              </a:rPr>
              <a:t>species.</a:t>
            </a:r>
            <a:r>
              <a:rPr lang="en-US" sz="3200" dirty="0" smtClean="0">
                <a:latin typeface="Segoe UI" panose="020B0502040204020203" pitchFamily="34" charset="0"/>
                <a:ea typeface="Segoe UI" panose="020B0502040204020203" pitchFamily="34" charset="0"/>
                <a:cs typeface="Segoe UI" panose="020B0502040204020203" pitchFamily="34" charset="0"/>
              </a:rPr>
              <a:t> Text columns are unchanged. The </a:t>
            </a:r>
            <a:r>
              <a:rPr lang="en-US" sz="3200" dirty="0">
                <a:latin typeface="Segoe UI" panose="020B0502040204020203" pitchFamily="34" charset="0"/>
                <a:ea typeface="Segoe UI" panose="020B0502040204020203" pitchFamily="34" charset="0"/>
                <a:cs typeface="Segoe UI" panose="020B0502040204020203" pitchFamily="34" charset="0"/>
              </a:rPr>
              <a:t>n</a:t>
            </a:r>
            <a:r>
              <a:rPr lang="en-US" sz="3200" dirty="0" smtClean="0">
                <a:latin typeface="Segoe UI" panose="020B0502040204020203" pitchFamily="34" charset="0"/>
                <a:ea typeface="Segoe UI" panose="020B0502040204020203" pitchFamily="34" charset="0"/>
                <a:cs typeface="Segoe UI" panose="020B0502040204020203" pitchFamily="34" charset="0"/>
              </a:rPr>
              <a:t>umbers are semi-graphical.</a:t>
            </a:r>
            <a:endParaRPr lang="en-US" sz="3200" dirty="0">
              <a:latin typeface="Segoe UI" panose="020B0502040204020203" pitchFamily="34" charset="0"/>
              <a:ea typeface="Segoe UI" panose="020B0502040204020203" pitchFamily="34" charset="0"/>
              <a:cs typeface="Segoe UI" panose="020B0502040204020203" pitchFamily="34" charset="0"/>
            </a:endParaRPr>
          </a:p>
        </p:txBody>
      </p:sp>
      <p:sp>
        <p:nvSpPr>
          <p:cNvPr id="36" name="TextBox 35"/>
          <p:cNvSpPr txBox="1"/>
          <p:nvPr/>
        </p:nvSpPr>
        <p:spPr>
          <a:xfrm>
            <a:off x="30657940" y="14935200"/>
            <a:ext cx="11506199" cy="1569660"/>
          </a:xfrm>
          <a:prstGeom prst="rect">
            <a:avLst/>
          </a:prstGeom>
          <a:noFill/>
        </p:spPr>
        <p:txBody>
          <a:bodyPr wrap="square" rtlCol="0">
            <a:spAutoFit/>
          </a:bodyPr>
          <a:lstStyle/>
          <a:p>
            <a:r>
              <a:rPr lang="en-US" sz="3200" dirty="0" smtClean="0">
                <a:latin typeface="Segoe UI" panose="020B0502040204020203" pitchFamily="34" charset="0"/>
                <a:ea typeface="Segoe UI" panose="020B0502040204020203" pitchFamily="34" charset="0"/>
                <a:cs typeface="Segoe UI" panose="020B0502040204020203" pitchFamily="34" charset="0"/>
              </a:rPr>
              <a:t>The default view at left used a different floating-point format for every column. The </a:t>
            </a:r>
            <a:r>
              <a:rPr lang="en-US" sz="32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lucid() </a:t>
            </a:r>
            <a:r>
              <a:rPr lang="en-US" sz="3200" dirty="0" smtClean="0">
                <a:latin typeface="Segoe UI" panose="020B0502040204020203" pitchFamily="34" charset="0"/>
                <a:ea typeface="Segoe UI" panose="020B0502040204020203" pitchFamily="34" charset="0"/>
                <a:cs typeface="Segoe UI" panose="020B0502040204020203" pitchFamily="34" charset="0"/>
              </a:rPr>
              <a:t>format makes it easy to see the two optimizers reached different local optima. </a:t>
            </a:r>
            <a:endParaRPr lang="en-US" sz="3200" dirty="0">
              <a:latin typeface="Segoe UI" panose="020B0502040204020203" pitchFamily="34" charset="0"/>
              <a:ea typeface="Segoe UI" panose="020B0502040204020203" pitchFamily="34" charset="0"/>
              <a:cs typeface="Segoe UI" panose="020B0502040204020203" pitchFamily="34" charset="0"/>
            </a:endParaRPr>
          </a:p>
        </p:txBody>
      </p:sp>
      <p:sp>
        <p:nvSpPr>
          <p:cNvPr id="37" name="Rectangle 36"/>
          <p:cNvSpPr/>
          <p:nvPr/>
        </p:nvSpPr>
        <p:spPr>
          <a:xfrm>
            <a:off x="20434483" y="16764000"/>
            <a:ext cx="4217418" cy="6629400"/>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24917400" y="16764000"/>
            <a:ext cx="4898184" cy="6636511"/>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34442400" y="16764000"/>
            <a:ext cx="3735942" cy="6636511"/>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38306726" y="16764000"/>
            <a:ext cx="3834016" cy="6636511"/>
          </a:xfrm>
          <a:prstGeom prst="rect">
            <a:avLst/>
          </a:prstGeom>
          <a:no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22949393" y="4029670"/>
            <a:ext cx="3111007" cy="923330"/>
          </a:xfrm>
          <a:prstGeom prst="rect">
            <a:avLst/>
          </a:prstGeom>
          <a:noFill/>
        </p:spPr>
        <p:txBody>
          <a:bodyPr wrap="square" rtlCol="0">
            <a:spAutoFit/>
          </a:bodyPr>
          <a:lstStyle/>
          <a:p>
            <a:r>
              <a:rPr lang="en-US" sz="5400" dirty="0" smtClean="0">
                <a:latin typeface="Segoe UI" panose="020B0502040204020203" pitchFamily="34" charset="0"/>
                <a:ea typeface="Segoe UI" panose="020B0502040204020203" pitchFamily="34" charset="0"/>
                <a:cs typeface="Segoe UI" panose="020B0502040204020203" pitchFamily="34" charset="0"/>
              </a:rPr>
              <a:t> </a:t>
            </a:r>
            <a:r>
              <a:rPr lang="en-US" sz="5400" dirty="0" smtClean="0">
                <a:solidFill>
                  <a:schemeClr val="accent2">
                    <a:lumMod val="50000"/>
                  </a:schemeClr>
                </a:solidFill>
                <a:latin typeface="Segoe UI" panose="020B0502040204020203" pitchFamily="34" charset="0"/>
                <a:ea typeface="Segoe UI" panose="020B0502040204020203" pitchFamily="34" charset="0"/>
                <a:cs typeface="Segoe UI" panose="020B0502040204020203" pitchFamily="34" charset="0"/>
              </a:rPr>
              <a:t>print()</a:t>
            </a:r>
            <a:endParaRPr lang="en-US" sz="5400"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
        <p:nvSpPr>
          <p:cNvPr id="42" name="TextBox 41"/>
          <p:cNvSpPr txBox="1"/>
          <p:nvPr/>
        </p:nvSpPr>
        <p:spPr>
          <a:xfrm>
            <a:off x="35174790" y="4029670"/>
            <a:ext cx="4296810" cy="923330"/>
          </a:xfrm>
          <a:prstGeom prst="rect">
            <a:avLst/>
          </a:prstGeom>
          <a:noFill/>
        </p:spPr>
        <p:txBody>
          <a:bodyPr wrap="square" rtlCol="0">
            <a:spAutoFit/>
          </a:bodyPr>
          <a:lstStyle/>
          <a:p>
            <a:r>
              <a:rPr lang="en-US" sz="5400" dirty="0" smtClean="0">
                <a:latin typeface="Segoe UI" panose="020B0502040204020203" pitchFamily="34" charset="0"/>
                <a:ea typeface="Segoe UI" panose="020B0502040204020203" pitchFamily="34" charset="0"/>
                <a:cs typeface="Segoe UI" panose="020B0502040204020203" pitchFamily="34" charset="0"/>
              </a:rPr>
              <a:t> </a:t>
            </a:r>
            <a:r>
              <a:rPr lang="en-US" sz="54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lucid(</a:t>
            </a:r>
            <a:r>
              <a:rPr lang="en-US" sz="5400" dirty="0" smtClean="0">
                <a:solidFill>
                  <a:srgbClr val="0070C0"/>
                </a:solidFill>
                <a:latin typeface="Segoe UI" panose="020B0502040204020203" pitchFamily="34" charset="0"/>
                <a:ea typeface="Segoe UI" panose="020B0502040204020203" pitchFamily="34" charset="0"/>
                <a:cs typeface="Segoe UI" panose="020B0502040204020203" pitchFamily="34" charset="0"/>
              </a:rPr>
              <a:t>)</a:t>
            </a:r>
            <a:endParaRPr lang="en-US" sz="5400" dirty="0">
              <a:solidFill>
                <a:srgbClr val="0070C0"/>
              </a:solidFill>
              <a:latin typeface="Segoe UI" panose="020B0502040204020203" pitchFamily="34" charset="0"/>
              <a:ea typeface="Segoe UI" panose="020B0502040204020203" pitchFamily="34" charset="0"/>
              <a:cs typeface="Segoe UI" panose="020B0502040204020203"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7727</TotalTime>
  <Words>1274</Words>
  <Application>Microsoft Office PowerPoint</Application>
  <PresentationFormat>Custom</PresentationFormat>
  <Paragraphs>155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Pioneer Hi-Bred Int'l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Pioneer Hi-Bred</dc:creator>
  <cp:lastModifiedBy>Kevin Wright</cp:lastModifiedBy>
  <cp:revision>62</cp:revision>
  <cp:lastPrinted>2016-07-26T23:55:26Z</cp:lastPrinted>
  <dcterms:created xsi:type="dcterms:W3CDTF">2012-05-21T13:58:24Z</dcterms:created>
  <dcterms:modified xsi:type="dcterms:W3CDTF">2016-07-27T00:31:42Z</dcterms:modified>
</cp:coreProperties>
</file>