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82" r:id="rId5"/>
    <p:sldId id="259" r:id="rId6"/>
    <p:sldId id="284" r:id="rId7"/>
    <p:sldId id="285" r:id="rId8"/>
    <p:sldId id="286"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7" autoAdjust="0"/>
  </p:normalViewPr>
  <p:slideViewPr>
    <p:cSldViewPr snapToGrid="0">
      <p:cViewPr varScale="1">
        <p:scale>
          <a:sx n="72" d="100"/>
          <a:sy n="72" d="100"/>
        </p:scale>
        <p:origin x="660" y="72"/>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01-Oct-20</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01-Oct-20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2585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51800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p:pic>
      <p:sp>
        <p:nvSpPr>
          <p:cNvPr id="28" name="Rectangle 27">
            <a:extLst>
              <a:ext uri="{FF2B5EF4-FFF2-40B4-BE49-F238E27FC236}">
                <a16:creationId xmlns:a16="http://schemas.microsoft.com/office/drawing/2014/main" id="{E93CFE69-79B0-440B-949E-DA17AD834A10}"/>
              </a:ext>
              <a:ext uri="{C183D7F6-B498-43B3-948B-1728B52AA6E4}">
                <adec:decorative xmlns:adec="http://schemas.microsoft.com/office/drawing/2017/decorative" val="1"/>
              </a:ext>
            </a:extLst>
          </p:cNvPr>
          <p:cNvSpPr/>
          <p:nvPr/>
        </p:nvSpPr>
        <p:spPr>
          <a:xfrm>
            <a:off x="6336000" y="-71437"/>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Digital Transformation of BCM Pte Ltd.</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6539896"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p:txBody>
          <a:bodyPr/>
          <a:lstStyle/>
          <a:p>
            <a:r>
              <a:rPr lang="en-US" dirty="0"/>
              <a:t>Tan </a:t>
            </a:r>
            <a:r>
              <a:rPr lang="en-US" dirty="0" err="1"/>
              <a:t>Kah</a:t>
            </a:r>
            <a:r>
              <a:rPr lang="en-US" dirty="0"/>
              <a:t> Wei Trent</a:t>
            </a:r>
            <a:br>
              <a:rPr lang="en-US" dirty="0"/>
            </a:br>
            <a:r>
              <a:rPr lang="en-US" dirty="0"/>
              <a:t>NUS Fintech Batch 2</a:t>
            </a:r>
          </a:p>
        </p:txBody>
      </p:sp>
    </p:spTree>
    <p:extLst>
      <p:ext uri="{BB962C8B-B14F-4D97-AF65-F5344CB8AC3E}">
        <p14:creationId xmlns:p14="http://schemas.microsoft.com/office/powerpoint/2010/main" val="294195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58B6C62-CDD6-4E2C-8BC8-699230D3934A}"/>
              </a:ext>
            </a:extLst>
          </p:cNvPr>
          <p:cNvSpPr>
            <a:spLocks noGrp="1"/>
          </p:cNvSpPr>
          <p:nvPr>
            <p:ph idx="1"/>
          </p:nvPr>
        </p:nvSpPr>
        <p:spPr>
          <a:xfrm>
            <a:off x="431999" y="2657475"/>
            <a:ext cx="4416225" cy="3421862"/>
          </a:xfrm>
        </p:spPr>
        <p:txBody>
          <a:bodyPr/>
          <a:lstStyle/>
          <a:p>
            <a:pPr marL="0" indent="0">
              <a:buNone/>
            </a:pPr>
            <a:r>
              <a:rPr lang="en-US" sz="3200" u="sng" dirty="0">
                <a:solidFill>
                  <a:schemeClr val="tx1">
                    <a:lumMod val="75000"/>
                    <a:lumOff val="25000"/>
                  </a:schemeClr>
                </a:solidFill>
              </a:rPr>
              <a:t>Background:</a:t>
            </a:r>
          </a:p>
          <a:p>
            <a:pPr marL="0" indent="0">
              <a:buNone/>
            </a:pPr>
            <a:r>
              <a:rPr lang="en-US" dirty="0"/>
              <a:t>BCM is planning to expand into other countries in South East Asia and is looking for ways to remain competitive by reducing their product time to market. However, their servers are unable to cope with their exponential rate of growth resulting in poor and slow service of their mobile app which is causing quite a lot of frustration for their end users.</a:t>
            </a:r>
          </a:p>
        </p:txBody>
      </p:sp>
      <p:sp>
        <p:nvSpPr>
          <p:cNvPr id="4" name="Title 3">
            <a:extLst>
              <a:ext uri="{FF2B5EF4-FFF2-40B4-BE49-F238E27FC236}">
                <a16:creationId xmlns:a16="http://schemas.microsoft.com/office/drawing/2014/main" id="{A03D6D45-09FB-4A71-8BA9-C71413D258DB}"/>
              </a:ext>
            </a:extLst>
          </p:cNvPr>
          <p:cNvSpPr>
            <a:spLocks noGrp="1"/>
          </p:cNvSpPr>
          <p:nvPr>
            <p:ph type="title"/>
          </p:nvPr>
        </p:nvSpPr>
        <p:spPr bwMode="ltGray">
          <a:xfrm>
            <a:off x="5658103" y="3875436"/>
            <a:ext cx="5749483" cy="537537"/>
          </a:xfrm>
        </p:spPr>
        <p:txBody>
          <a:bodyPr/>
          <a:lstStyle/>
          <a:p>
            <a:r>
              <a:rPr lang="en-US" dirty="0"/>
              <a:t>Company Info</a:t>
            </a:r>
          </a:p>
        </p:txBody>
      </p:sp>
      <p:cxnSp>
        <p:nvCxnSpPr>
          <p:cNvPr id="45" name="Straight Connector 44">
            <a:extLst>
              <a:ext uri="{FF2B5EF4-FFF2-40B4-BE49-F238E27FC236}">
                <a16:creationId xmlns:a16="http://schemas.microsoft.com/office/drawing/2014/main" id="{68893E2F-227D-4472-B59F-3DEBF46C0EDC}"/>
              </a:ext>
              <a:ext uri="{C183D7F6-B498-43B3-948B-1728B52AA6E4}">
                <adec:decorative xmlns:adec="http://schemas.microsoft.com/office/drawing/2017/decorative" val="1"/>
              </a:ext>
            </a:extLst>
          </p:cNvPr>
          <p:cNvCxnSpPr>
            <a:cxnSpLocks/>
          </p:cNvCxnSpPr>
          <p:nvPr/>
        </p:nvCxnSpPr>
        <p:spPr bwMode="ltGray">
          <a:xfrm>
            <a:off x="5657669" y="4457494"/>
            <a:ext cx="575042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CAA3871B-5A80-4D63-B9BD-FFAB1FF70683}"/>
              </a:ext>
            </a:extLst>
          </p:cNvPr>
          <p:cNvSpPr>
            <a:spLocks noGrp="1"/>
          </p:cNvSpPr>
          <p:nvPr>
            <p:ph type="body" sz="quarter" idx="14"/>
          </p:nvPr>
        </p:nvSpPr>
        <p:spPr bwMode="gray">
          <a:xfrm>
            <a:off x="5657668" y="4555024"/>
            <a:ext cx="5301879" cy="2073947"/>
          </a:xfrm>
        </p:spPr>
        <p:txBody>
          <a:bodyPr/>
          <a:lstStyle/>
          <a:p>
            <a:r>
              <a:rPr lang="en-US" dirty="0"/>
              <a:t>BCM Pte Ltd is a technology company based in Singapore offering ride hailing transport services (like Grab) to ~200,000 people allowing users to book rides to their destinations primarily via mobile app</a:t>
            </a:r>
          </a:p>
        </p:txBody>
      </p:sp>
      <p:sp>
        <p:nvSpPr>
          <p:cNvPr id="3" name="Slide Number Placeholder 2">
            <a:extLst>
              <a:ext uri="{FF2B5EF4-FFF2-40B4-BE49-F238E27FC236}">
                <a16:creationId xmlns:a16="http://schemas.microsoft.com/office/drawing/2014/main" id="{AAEF3E39-2332-4C12-9142-1DB674D9F855}"/>
              </a:ext>
            </a:extLst>
          </p:cNvPr>
          <p:cNvSpPr>
            <a:spLocks noGrp="1"/>
          </p:cNvSpPr>
          <p:nvPr>
            <p:ph type="sldNum" sz="quarter" idx="11"/>
          </p:nvPr>
        </p:nvSpPr>
        <p:spPr/>
        <p:txBody>
          <a:bodyPr/>
          <a:lstStyle/>
          <a:p>
            <a:fld id="{4B73C415-D670-4716-A5EC-CC4D52CA2BAC}" type="slidenum">
              <a:rPr lang="en-US" smtClean="0"/>
              <a:pPr/>
              <a:t>2</a:t>
            </a:fld>
            <a:endParaRPr lang="en-US" dirty="0"/>
          </a:p>
        </p:txBody>
      </p:sp>
      <p:pic>
        <p:nvPicPr>
          <p:cNvPr id="1026" name="Picture 2">
            <a:extLst>
              <a:ext uri="{FF2B5EF4-FFF2-40B4-BE49-F238E27FC236}">
                <a16:creationId xmlns:a16="http://schemas.microsoft.com/office/drawing/2014/main" id="{5A4B9D61-1494-45F9-BD0D-01BD7C257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331" y="531949"/>
            <a:ext cx="5558279" cy="258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66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2E37-97A2-4712-A7FA-6BE9835AAAD8}"/>
              </a:ext>
            </a:extLst>
          </p:cNvPr>
          <p:cNvSpPr>
            <a:spLocks noGrp="1"/>
          </p:cNvSpPr>
          <p:nvPr>
            <p:ph type="title"/>
          </p:nvPr>
        </p:nvSpPr>
        <p:spPr/>
        <p:txBody>
          <a:bodyPr/>
          <a:lstStyle/>
          <a:p>
            <a:r>
              <a:rPr lang="en-US" u="sng" dirty="0"/>
              <a:t>The Problem</a:t>
            </a:r>
          </a:p>
        </p:txBody>
      </p:sp>
      <p:sp>
        <p:nvSpPr>
          <p:cNvPr id="3" name="Content Placeholder 2">
            <a:extLst>
              <a:ext uri="{FF2B5EF4-FFF2-40B4-BE49-F238E27FC236}">
                <a16:creationId xmlns:a16="http://schemas.microsoft.com/office/drawing/2014/main" id="{588A60F7-C25E-4399-B5CF-6FCA74BB8D7C}"/>
              </a:ext>
            </a:extLst>
          </p:cNvPr>
          <p:cNvSpPr>
            <a:spLocks noGrp="1"/>
          </p:cNvSpPr>
          <p:nvPr>
            <p:ph idx="1"/>
          </p:nvPr>
        </p:nvSpPr>
        <p:spPr>
          <a:xfrm>
            <a:off x="432000" y="1166191"/>
            <a:ext cx="11340000" cy="4913147"/>
          </a:xfrm>
        </p:spPr>
        <p:txBody>
          <a:bodyPr/>
          <a:lstStyle/>
          <a:p>
            <a:r>
              <a:rPr lang="en-US" dirty="0"/>
              <a:t>People</a:t>
            </a:r>
          </a:p>
          <a:p>
            <a:pPr lvl="1"/>
            <a:r>
              <a:rPr lang="en-US" dirty="0"/>
              <a:t>CEO and head of Product have been exerting quite a bit of pressure on the development team to come out with fresh ideas, deliver results and implement new products</a:t>
            </a:r>
          </a:p>
          <a:p>
            <a:pPr lvl="1"/>
            <a:r>
              <a:rPr lang="en-US" dirty="0"/>
              <a:t>Developer team is relatively junior, unable to adapt to differences in code between the development environment and production environment</a:t>
            </a:r>
          </a:p>
          <a:p>
            <a:pPr lvl="1"/>
            <a:r>
              <a:rPr lang="en-US" dirty="0"/>
              <a:t>Head developer is typically away troubleshooting production outages</a:t>
            </a:r>
          </a:p>
          <a:p>
            <a:pPr lvl="1"/>
            <a:r>
              <a:rPr lang="en-US" dirty="0"/>
              <a:t>Head of operations is a proud technologist who is resistant to changes</a:t>
            </a:r>
          </a:p>
          <a:p>
            <a:pPr marL="266700" lvl="1" indent="0">
              <a:buNone/>
            </a:pPr>
            <a:endParaRPr lang="en-US" dirty="0"/>
          </a:p>
          <a:p>
            <a:pPr marL="266700" lvl="1" indent="0">
              <a:buNone/>
            </a:pPr>
            <a:endParaRPr lang="en-US" dirty="0"/>
          </a:p>
        </p:txBody>
      </p:sp>
      <p:sp>
        <p:nvSpPr>
          <p:cNvPr id="4" name="Slide Number Placeholder 3">
            <a:extLst>
              <a:ext uri="{FF2B5EF4-FFF2-40B4-BE49-F238E27FC236}">
                <a16:creationId xmlns:a16="http://schemas.microsoft.com/office/drawing/2014/main" id="{CF5A1128-3DD4-40EC-8197-53F9934320B8}"/>
              </a:ext>
            </a:extLst>
          </p:cNvPr>
          <p:cNvSpPr>
            <a:spLocks noGrp="1"/>
          </p:cNvSpPr>
          <p:nvPr>
            <p:ph type="sldNum" sz="quarter" idx="11"/>
          </p:nvPr>
        </p:nvSpPr>
        <p:spPr/>
        <p:txBody>
          <a:bodyPr/>
          <a:lstStyle/>
          <a:p>
            <a:fld id="{4B73C415-D670-4716-A5EC-CC4D52CA2BAC}" type="slidenum">
              <a:rPr lang="en-US" noProof="0" smtClean="0"/>
              <a:pPr/>
              <a:t>3</a:t>
            </a:fld>
            <a:endParaRPr lang="en-US" noProof="0" dirty="0"/>
          </a:p>
        </p:txBody>
      </p:sp>
    </p:spTree>
    <p:extLst>
      <p:ext uri="{BB962C8B-B14F-4D97-AF65-F5344CB8AC3E}">
        <p14:creationId xmlns:p14="http://schemas.microsoft.com/office/powerpoint/2010/main" val="395512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2E37-97A2-4712-A7FA-6BE9835AAAD8}"/>
              </a:ext>
            </a:extLst>
          </p:cNvPr>
          <p:cNvSpPr>
            <a:spLocks noGrp="1"/>
          </p:cNvSpPr>
          <p:nvPr>
            <p:ph type="title"/>
          </p:nvPr>
        </p:nvSpPr>
        <p:spPr/>
        <p:txBody>
          <a:bodyPr/>
          <a:lstStyle/>
          <a:p>
            <a:r>
              <a:rPr lang="en-US" u="sng" dirty="0"/>
              <a:t>The Problem</a:t>
            </a:r>
          </a:p>
        </p:txBody>
      </p:sp>
      <p:sp>
        <p:nvSpPr>
          <p:cNvPr id="3" name="Content Placeholder 2">
            <a:extLst>
              <a:ext uri="{FF2B5EF4-FFF2-40B4-BE49-F238E27FC236}">
                <a16:creationId xmlns:a16="http://schemas.microsoft.com/office/drawing/2014/main" id="{588A60F7-C25E-4399-B5CF-6FCA74BB8D7C}"/>
              </a:ext>
            </a:extLst>
          </p:cNvPr>
          <p:cNvSpPr>
            <a:spLocks noGrp="1"/>
          </p:cNvSpPr>
          <p:nvPr>
            <p:ph idx="1"/>
          </p:nvPr>
        </p:nvSpPr>
        <p:spPr>
          <a:xfrm>
            <a:off x="432000" y="1166191"/>
            <a:ext cx="11340000" cy="4913147"/>
          </a:xfrm>
        </p:spPr>
        <p:txBody>
          <a:bodyPr/>
          <a:lstStyle/>
          <a:p>
            <a:r>
              <a:rPr lang="en-US" dirty="0"/>
              <a:t>Process</a:t>
            </a:r>
          </a:p>
          <a:p>
            <a:pPr lvl="1"/>
            <a:r>
              <a:rPr lang="en-US" dirty="0"/>
              <a:t>Tools used by production teams not as effective on the larger servers as the company grows</a:t>
            </a:r>
          </a:p>
          <a:p>
            <a:pPr lvl="1"/>
            <a:r>
              <a:rPr lang="en-US" dirty="0"/>
              <a:t>Production teams can only review and deploy new code once in 1-2 months 	</a:t>
            </a:r>
          </a:p>
          <a:p>
            <a:pPr lvl="1"/>
            <a:r>
              <a:rPr lang="en-US" dirty="0"/>
              <a:t>Issues with code in production will then be diagnosed and worked on</a:t>
            </a:r>
          </a:p>
          <a:p>
            <a:pPr lvl="1"/>
            <a:r>
              <a:rPr lang="en-US" dirty="0"/>
              <a:t>Head of operations is a proud technologist who is resistant to changes</a:t>
            </a:r>
          </a:p>
          <a:p>
            <a:pPr marL="266700" lvl="1" indent="0">
              <a:buNone/>
            </a:pPr>
            <a:endParaRPr lang="en-US" dirty="0"/>
          </a:p>
          <a:p>
            <a:r>
              <a:rPr lang="en-US" dirty="0"/>
              <a:t>Product</a:t>
            </a:r>
          </a:p>
          <a:p>
            <a:pPr lvl="1"/>
            <a:r>
              <a:rPr lang="en-US" dirty="0"/>
              <a:t>MySQL server mainly allows for vertical scaling and speed slows after a certain threshold </a:t>
            </a:r>
          </a:p>
          <a:p>
            <a:pPr lvl="1"/>
            <a:r>
              <a:rPr lang="en-US" dirty="0"/>
              <a:t>Not ideal for exponential growth of the company into other countries</a:t>
            </a:r>
          </a:p>
        </p:txBody>
      </p:sp>
      <p:sp>
        <p:nvSpPr>
          <p:cNvPr id="4" name="Slide Number Placeholder 3">
            <a:extLst>
              <a:ext uri="{FF2B5EF4-FFF2-40B4-BE49-F238E27FC236}">
                <a16:creationId xmlns:a16="http://schemas.microsoft.com/office/drawing/2014/main" id="{CF5A1128-3DD4-40EC-8197-53F9934320B8}"/>
              </a:ext>
            </a:extLst>
          </p:cNvPr>
          <p:cNvSpPr>
            <a:spLocks noGrp="1"/>
          </p:cNvSpPr>
          <p:nvPr>
            <p:ph type="sldNum" sz="quarter" idx="11"/>
          </p:nvPr>
        </p:nvSpPr>
        <p:spPr/>
        <p:txBody>
          <a:bodyPr/>
          <a:lstStyle/>
          <a:p>
            <a:fld id="{4B73C415-D670-4716-A5EC-CC4D52CA2BAC}" type="slidenum">
              <a:rPr lang="en-US" noProof="0" smtClean="0"/>
              <a:pPr/>
              <a:t>4</a:t>
            </a:fld>
            <a:endParaRPr lang="en-US" noProof="0" dirty="0"/>
          </a:p>
        </p:txBody>
      </p:sp>
    </p:spTree>
    <p:extLst>
      <p:ext uri="{BB962C8B-B14F-4D97-AF65-F5344CB8AC3E}">
        <p14:creationId xmlns:p14="http://schemas.microsoft.com/office/powerpoint/2010/main" val="83974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4" name="Picture 16" descr="Accenture Google Business Group">
            <a:extLst>
              <a:ext uri="{FF2B5EF4-FFF2-40B4-BE49-F238E27FC236}">
                <a16:creationId xmlns:a16="http://schemas.microsoft.com/office/drawing/2014/main" id="{F8F71973-2D98-43DD-8F96-D5399BE1F2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91" t="37493" r="15960" b="40453"/>
          <a:stretch/>
        </p:blipFill>
        <p:spPr bwMode="auto">
          <a:xfrm>
            <a:off x="10212058" y="361686"/>
            <a:ext cx="1652706" cy="360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8AC188D-24FD-47FB-9224-892B4538C7BA}"/>
              </a:ext>
            </a:extLst>
          </p:cNvPr>
          <p:cNvSpPr>
            <a:spLocks noGrp="1"/>
          </p:cNvSpPr>
          <p:nvPr>
            <p:ph type="sldNum" sz="quarter" idx="11"/>
          </p:nvPr>
        </p:nvSpPr>
        <p:spPr/>
        <p:txBody>
          <a:bodyPr/>
          <a:lstStyle/>
          <a:p>
            <a:fld id="{4B73C415-D670-4716-A5EC-CC4D52CA2BAC}" type="slidenum">
              <a:rPr lang="en-US" noProof="0" smtClean="0"/>
              <a:pPr/>
              <a:t>5</a:t>
            </a:fld>
            <a:endParaRPr lang="en-US" noProof="0" dirty="0"/>
          </a:p>
        </p:txBody>
      </p:sp>
      <p:sp>
        <p:nvSpPr>
          <p:cNvPr id="5" name="Title 4">
            <a:extLst>
              <a:ext uri="{FF2B5EF4-FFF2-40B4-BE49-F238E27FC236}">
                <a16:creationId xmlns:a16="http://schemas.microsoft.com/office/drawing/2014/main" id="{3524CCF2-F296-40D8-A9B0-021B8A5B418A}"/>
              </a:ext>
            </a:extLst>
          </p:cNvPr>
          <p:cNvSpPr>
            <a:spLocks noGrp="1"/>
          </p:cNvSpPr>
          <p:nvPr>
            <p:ph type="title"/>
          </p:nvPr>
        </p:nvSpPr>
        <p:spPr>
          <a:xfrm>
            <a:off x="680728" y="3981450"/>
            <a:ext cx="4974545" cy="1029513"/>
          </a:xfrm>
        </p:spPr>
        <p:txBody>
          <a:bodyPr/>
          <a:lstStyle/>
          <a:p>
            <a:r>
              <a:rPr lang="en-US" dirty="0"/>
              <a:t>Solution</a:t>
            </a:r>
          </a:p>
        </p:txBody>
      </p:sp>
      <p:sp>
        <p:nvSpPr>
          <p:cNvPr id="6" name="Text Placeholder 5">
            <a:extLst>
              <a:ext uri="{FF2B5EF4-FFF2-40B4-BE49-F238E27FC236}">
                <a16:creationId xmlns:a16="http://schemas.microsoft.com/office/drawing/2014/main" id="{24328896-F4FB-4C6B-8F25-87EDEAA481FE}"/>
              </a:ext>
            </a:extLst>
          </p:cNvPr>
          <p:cNvSpPr>
            <a:spLocks noGrp="1"/>
          </p:cNvSpPr>
          <p:nvPr>
            <p:ph type="body" sz="quarter" idx="13"/>
          </p:nvPr>
        </p:nvSpPr>
        <p:spPr>
          <a:xfrm>
            <a:off x="6799191" y="4775564"/>
            <a:ext cx="1800000" cy="360000"/>
          </a:xfrm>
        </p:spPr>
        <p:txBody>
          <a:bodyPr/>
          <a:lstStyle/>
          <a:p>
            <a:r>
              <a:rPr lang="en-US" b="1" u="sng" dirty="0"/>
              <a:t>GitHub</a:t>
            </a:r>
          </a:p>
        </p:txBody>
      </p:sp>
      <p:sp>
        <p:nvSpPr>
          <p:cNvPr id="7" name="Text Placeholder 6">
            <a:extLst>
              <a:ext uri="{FF2B5EF4-FFF2-40B4-BE49-F238E27FC236}">
                <a16:creationId xmlns:a16="http://schemas.microsoft.com/office/drawing/2014/main" id="{CBE9D093-3BF7-47BD-A85B-964B0B7458A7}"/>
              </a:ext>
            </a:extLst>
          </p:cNvPr>
          <p:cNvSpPr>
            <a:spLocks noGrp="1"/>
          </p:cNvSpPr>
          <p:nvPr>
            <p:ph type="body" sz="quarter" idx="14"/>
          </p:nvPr>
        </p:nvSpPr>
        <p:spPr>
          <a:xfrm>
            <a:off x="6893047" y="5222671"/>
            <a:ext cx="1800000" cy="720000"/>
          </a:xfrm>
        </p:spPr>
        <p:txBody>
          <a:bodyPr/>
          <a:lstStyle/>
          <a:p>
            <a:r>
              <a:rPr lang="en-US" dirty="0"/>
              <a:t>Source control: To manage, track and document all changes to application and configuration management codes</a:t>
            </a:r>
          </a:p>
        </p:txBody>
      </p:sp>
      <p:sp>
        <p:nvSpPr>
          <p:cNvPr id="8" name="Text Placeholder 7">
            <a:extLst>
              <a:ext uri="{FF2B5EF4-FFF2-40B4-BE49-F238E27FC236}">
                <a16:creationId xmlns:a16="http://schemas.microsoft.com/office/drawing/2014/main" id="{070D9256-C2D0-4157-B78B-32163BBF663C}"/>
              </a:ext>
            </a:extLst>
          </p:cNvPr>
          <p:cNvSpPr>
            <a:spLocks noGrp="1"/>
          </p:cNvSpPr>
          <p:nvPr>
            <p:ph type="body" sz="quarter" idx="15"/>
          </p:nvPr>
        </p:nvSpPr>
        <p:spPr>
          <a:xfrm>
            <a:off x="9321943" y="4794183"/>
            <a:ext cx="1800000" cy="360000"/>
          </a:xfrm>
        </p:spPr>
        <p:txBody>
          <a:bodyPr/>
          <a:lstStyle/>
          <a:p>
            <a:r>
              <a:rPr lang="en-US" b="1" u="sng" dirty="0"/>
              <a:t>Ansible</a:t>
            </a:r>
          </a:p>
        </p:txBody>
      </p:sp>
      <p:sp>
        <p:nvSpPr>
          <p:cNvPr id="9" name="Text Placeholder 8">
            <a:extLst>
              <a:ext uri="{FF2B5EF4-FFF2-40B4-BE49-F238E27FC236}">
                <a16:creationId xmlns:a16="http://schemas.microsoft.com/office/drawing/2014/main" id="{0C711919-C009-45DF-94C8-7A060E42F5E1}"/>
              </a:ext>
            </a:extLst>
          </p:cNvPr>
          <p:cNvSpPr>
            <a:spLocks noGrp="1"/>
          </p:cNvSpPr>
          <p:nvPr>
            <p:ph type="body" sz="quarter" idx="16"/>
          </p:nvPr>
        </p:nvSpPr>
        <p:spPr>
          <a:xfrm>
            <a:off x="9404448" y="5238476"/>
            <a:ext cx="1800000" cy="720000"/>
          </a:xfrm>
        </p:spPr>
        <p:txBody>
          <a:bodyPr/>
          <a:lstStyle/>
          <a:p>
            <a:r>
              <a:rPr lang="en-US" dirty="0"/>
              <a:t>Configuration management: To deploy applications in an automated manner</a:t>
            </a:r>
          </a:p>
        </p:txBody>
      </p:sp>
      <p:sp>
        <p:nvSpPr>
          <p:cNvPr id="10" name="Text Placeholder 9">
            <a:extLst>
              <a:ext uri="{FF2B5EF4-FFF2-40B4-BE49-F238E27FC236}">
                <a16:creationId xmlns:a16="http://schemas.microsoft.com/office/drawing/2014/main" id="{119ABF2B-01F1-447A-A035-A4CE606B54AC}"/>
              </a:ext>
            </a:extLst>
          </p:cNvPr>
          <p:cNvSpPr>
            <a:spLocks noGrp="1"/>
          </p:cNvSpPr>
          <p:nvPr>
            <p:ph type="body" sz="quarter" idx="17"/>
          </p:nvPr>
        </p:nvSpPr>
        <p:spPr>
          <a:xfrm>
            <a:off x="6627647" y="2218943"/>
            <a:ext cx="1800000" cy="360000"/>
          </a:xfrm>
        </p:spPr>
        <p:txBody>
          <a:bodyPr/>
          <a:lstStyle/>
          <a:p>
            <a:r>
              <a:rPr lang="en-US" b="1" u="sng" dirty="0"/>
              <a:t>Docker</a:t>
            </a:r>
          </a:p>
        </p:txBody>
      </p:sp>
      <p:sp>
        <p:nvSpPr>
          <p:cNvPr id="11" name="Text Placeholder 10">
            <a:extLst>
              <a:ext uri="{FF2B5EF4-FFF2-40B4-BE49-F238E27FC236}">
                <a16:creationId xmlns:a16="http://schemas.microsoft.com/office/drawing/2014/main" id="{367ED4DD-7F2F-4001-9835-10D47DD40C61}"/>
              </a:ext>
            </a:extLst>
          </p:cNvPr>
          <p:cNvSpPr>
            <a:spLocks noGrp="1"/>
          </p:cNvSpPr>
          <p:nvPr>
            <p:ph type="body" sz="quarter" idx="18"/>
          </p:nvPr>
        </p:nvSpPr>
        <p:spPr>
          <a:xfrm>
            <a:off x="6627647" y="2609099"/>
            <a:ext cx="1800000" cy="720000"/>
          </a:xfrm>
        </p:spPr>
        <p:txBody>
          <a:bodyPr/>
          <a:lstStyle/>
          <a:p>
            <a:r>
              <a:rPr lang="en-US" dirty="0"/>
              <a:t>To ensure that the developers and production are operating in the same environment</a:t>
            </a:r>
          </a:p>
        </p:txBody>
      </p:sp>
      <p:sp>
        <p:nvSpPr>
          <p:cNvPr id="12" name="Text Placeholder 11">
            <a:extLst>
              <a:ext uri="{FF2B5EF4-FFF2-40B4-BE49-F238E27FC236}">
                <a16:creationId xmlns:a16="http://schemas.microsoft.com/office/drawing/2014/main" id="{18CC7A8E-80A5-4718-86B8-A5C3F0DD8400}"/>
              </a:ext>
            </a:extLst>
          </p:cNvPr>
          <p:cNvSpPr>
            <a:spLocks noGrp="1"/>
          </p:cNvSpPr>
          <p:nvPr>
            <p:ph type="body" sz="quarter" idx="19"/>
          </p:nvPr>
        </p:nvSpPr>
        <p:spPr>
          <a:xfrm>
            <a:off x="9417700" y="2218943"/>
            <a:ext cx="1800000" cy="360000"/>
          </a:xfrm>
        </p:spPr>
        <p:txBody>
          <a:bodyPr/>
          <a:lstStyle/>
          <a:p>
            <a:r>
              <a:rPr lang="en-US" b="1" u="sng" dirty="0"/>
              <a:t>Jenkins</a:t>
            </a:r>
          </a:p>
        </p:txBody>
      </p:sp>
      <p:sp>
        <p:nvSpPr>
          <p:cNvPr id="13" name="Text Placeholder 12">
            <a:extLst>
              <a:ext uri="{FF2B5EF4-FFF2-40B4-BE49-F238E27FC236}">
                <a16:creationId xmlns:a16="http://schemas.microsoft.com/office/drawing/2014/main" id="{EC1DDD76-98D3-444E-9FB8-AB9ECBE636DC}"/>
              </a:ext>
            </a:extLst>
          </p:cNvPr>
          <p:cNvSpPr>
            <a:spLocks noGrp="1"/>
          </p:cNvSpPr>
          <p:nvPr>
            <p:ph type="body" sz="quarter" idx="20"/>
          </p:nvPr>
        </p:nvSpPr>
        <p:spPr>
          <a:xfrm>
            <a:off x="9444204" y="2669244"/>
            <a:ext cx="1800000" cy="720000"/>
          </a:xfrm>
        </p:spPr>
        <p:txBody>
          <a:bodyPr/>
          <a:lstStyle/>
          <a:p>
            <a:r>
              <a:rPr lang="en-US" dirty="0"/>
              <a:t>To allow developers to build and test code continuously</a:t>
            </a:r>
          </a:p>
        </p:txBody>
      </p:sp>
      <p:cxnSp>
        <p:nvCxnSpPr>
          <p:cNvPr id="14" name="Straight Connector 13">
            <a:extLst>
              <a:ext uri="{FF2B5EF4-FFF2-40B4-BE49-F238E27FC236}">
                <a16:creationId xmlns:a16="http://schemas.microsoft.com/office/drawing/2014/main" id="{09885AE1-F37C-49C2-AE4C-CF2B4F34A7A6}"/>
              </a:ext>
              <a:ext uri="{C183D7F6-B498-43B3-948B-1728B52AA6E4}">
                <adec:decorative xmlns:adec="http://schemas.microsoft.com/office/drawing/2017/decorative" val="1"/>
              </a:ext>
            </a:extLst>
          </p:cNvPr>
          <p:cNvCxnSpPr>
            <a:cxnSpLocks/>
          </p:cNvCxnSpPr>
          <p:nvPr/>
        </p:nvCxnSpPr>
        <p:spPr bwMode="ltGray">
          <a:xfrm>
            <a:off x="713860" y="5060471"/>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
            <a:extLst>
              <a:ext uri="{FF2B5EF4-FFF2-40B4-BE49-F238E27FC236}">
                <a16:creationId xmlns:a16="http://schemas.microsoft.com/office/drawing/2014/main" id="{BBC803AC-D9D9-412E-8E65-3E567F5B514E}"/>
              </a:ext>
            </a:extLst>
          </p:cNvPr>
          <p:cNvSpPr txBox="1">
            <a:spLocks/>
          </p:cNvSpPr>
          <p:nvPr/>
        </p:nvSpPr>
        <p:spPr bwMode="gray">
          <a:xfrm>
            <a:off x="713860" y="5240410"/>
            <a:ext cx="4974545" cy="70751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Getting the Developers and Operations to work together, writing small chunks of code in the same configuration that can be integrated, tested and deployed in hours instead of months</a:t>
            </a:r>
          </a:p>
        </p:txBody>
      </p:sp>
      <p:pic>
        <p:nvPicPr>
          <p:cNvPr id="2052" name="Picture 4" descr="DevOps Security Tools | Netsparker">
            <a:extLst>
              <a:ext uri="{FF2B5EF4-FFF2-40B4-BE49-F238E27FC236}">
                <a16:creationId xmlns:a16="http://schemas.microsoft.com/office/drawing/2014/main" id="{683AD0D0-A548-46CE-905A-0CE5E69E0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54" y="760539"/>
            <a:ext cx="5602291" cy="3131647"/>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1FCFFAA0-BEA5-438B-83F3-505D2E565F96}"/>
              </a:ext>
            </a:extLst>
          </p:cNvPr>
          <p:cNvSpPr txBox="1">
            <a:spLocks/>
          </p:cNvSpPr>
          <p:nvPr/>
        </p:nvSpPr>
        <p:spPr>
          <a:xfrm>
            <a:off x="6559826" y="325984"/>
            <a:ext cx="5212173" cy="4320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lang="en-ZA" sz="3600" kern="1200" spc="-150" dirty="0">
                <a:solidFill>
                  <a:schemeClr val="bg1"/>
                </a:solidFill>
                <a:latin typeface="+mj-lt"/>
                <a:ea typeface="+mj-ea"/>
                <a:cs typeface="+mj-cs"/>
              </a:defRPr>
            </a:lvl1pPr>
          </a:lstStyle>
          <a:p>
            <a:r>
              <a:rPr lang="en-US" sz="2800" u="sng" dirty="0">
                <a:solidFill>
                  <a:schemeClr val="tx1"/>
                </a:solidFill>
              </a:rPr>
              <a:t>Tools recommended</a:t>
            </a:r>
          </a:p>
        </p:txBody>
      </p:sp>
      <p:pic>
        <p:nvPicPr>
          <p:cNvPr id="2054" name="Picture 6" descr="Keep it small: a closer look at Docker image sizing - Red Hat Developer">
            <a:extLst>
              <a:ext uri="{FF2B5EF4-FFF2-40B4-BE49-F238E27FC236}">
                <a16:creationId xmlns:a16="http://schemas.microsoft.com/office/drawing/2014/main" id="{49EF79C9-2EC5-4D86-A2DB-B51D1BEA8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9191" y="1177208"/>
            <a:ext cx="1456913" cy="8262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D514829-2606-41AE-9B2E-B09FC2B285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65912" y="1357923"/>
            <a:ext cx="2012807" cy="64552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is Git and GitHub? And how to use GitHub? - DEV">
            <a:extLst>
              <a:ext uri="{FF2B5EF4-FFF2-40B4-BE49-F238E27FC236}">
                <a16:creationId xmlns:a16="http://schemas.microsoft.com/office/drawing/2014/main" id="{61130F47-12B2-431B-B18E-17CD6FAA4A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0773" y="3746050"/>
            <a:ext cx="1838418" cy="102951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Getting started with Ansible - first playbook - Open Virtualization">
            <a:extLst>
              <a:ext uri="{FF2B5EF4-FFF2-40B4-BE49-F238E27FC236}">
                <a16:creationId xmlns:a16="http://schemas.microsoft.com/office/drawing/2014/main" id="{70690F65-D0A9-4259-904D-F43B746DD1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04448" y="3707417"/>
            <a:ext cx="1634990" cy="1060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21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66700E-2D49-45E0-85C7-750AF51DE523}"/>
              </a:ext>
            </a:extLst>
          </p:cNvPr>
          <p:cNvSpPr>
            <a:spLocks noGrp="1"/>
          </p:cNvSpPr>
          <p:nvPr>
            <p:ph idx="1"/>
          </p:nvPr>
        </p:nvSpPr>
        <p:spPr>
          <a:xfrm>
            <a:off x="432000" y="2264069"/>
            <a:ext cx="4416225" cy="3103886"/>
          </a:xfrm>
        </p:spPr>
        <p:txBody>
          <a:bodyPr anchor="b"/>
          <a:lstStyle/>
          <a:p>
            <a:r>
              <a:rPr lang="en-US" dirty="0"/>
              <a:t>DevOps can help BCM Pte Ltd to foster better collaboration between their developers and operation, freeing the lead developer from troubleshooting, allowing him to focus on configuration management</a:t>
            </a:r>
          </a:p>
          <a:p>
            <a:r>
              <a:rPr lang="en-US" dirty="0"/>
              <a:t>It helps the company to remain competitive by being innovative and responsive to business needs as small blocks of new codes can be quickly tested and implemented if effective</a:t>
            </a:r>
          </a:p>
          <a:p>
            <a:r>
              <a:rPr lang="en-US" dirty="0"/>
              <a:t>Lastly, software releases can be greatly reduced from months to hours</a:t>
            </a:r>
          </a:p>
        </p:txBody>
      </p:sp>
      <p:pic>
        <p:nvPicPr>
          <p:cNvPr id="8" name="Picture Placeholder 7" descr="Photo of a young team in a library">
            <a:extLst>
              <a:ext uri="{FF2B5EF4-FFF2-40B4-BE49-F238E27FC236}">
                <a16:creationId xmlns:a16="http://schemas.microsoft.com/office/drawing/2014/main" id="{63D0FEB3-F96C-4F94-AAAE-551110E820FB}"/>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5353050" y="0"/>
            <a:ext cx="6406950" cy="4400547"/>
          </a:xfrm>
        </p:spPr>
      </p:pic>
      <p:sp>
        <p:nvSpPr>
          <p:cNvPr id="4" name="Title 3">
            <a:extLst>
              <a:ext uri="{FF2B5EF4-FFF2-40B4-BE49-F238E27FC236}">
                <a16:creationId xmlns:a16="http://schemas.microsoft.com/office/drawing/2014/main" id="{49E384DC-DAEE-4E7F-9DD5-4E5066C0652B}"/>
              </a:ext>
            </a:extLst>
          </p:cNvPr>
          <p:cNvSpPr>
            <a:spLocks noGrp="1"/>
          </p:cNvSpPr>
          <p:nvPr>
            <p:ph type="title"/>
          </p:nvPr>
        </p:nvSpPr>
        <p:spPr bwMode="gray"/>
        <p:txBody>
          <a:bodyPr/>
          <a:lstStyle/>
          <a:p>
            <a:r>
              <a:rPr lang="en-US" dirty="0"/>
              <a:t>Summary</a:t>
            </a:r>
          </a:p>
        </p:txBody>
      </p:sp>
      <p:cxnSp>
        <p:nvCxnSpPr>
          <p:cNvPr id="10" name="Straight Connector 9">
            <a:extLst>
              <a:ext uri="{FF2B5EF4-FFF2-40B4-BE49-F238E27FC236}">
                <a16:creationId xmlns:a16="http://schemas.microsoft.com/office/drawing/2014/main" id="{5F4C8A63-F9E3-41F6-B725-B846F2010334}"/>
              </a:ext>
              <a:ext uri="{C183D7F6-B498-43B3-948B-1728B52AA6E4}">
                <adec:decorative xmlns:adec="http://schemas.microsoft.com/office/drawing/2017/decorative" val="1"/>
              </a:ext>
            </a:extLst>
          </p:cNvPr>
          <p:cNvCxnSpPr>
            <a:cxnSpLocks/>
          </p:cNvCxnSpPr>
          <p:nvPr/>
        </p:nvCxnSpPr>
        <p:spPr bwMode="gray">
          <a:xfrm>
            <a:off x="5658103"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8CFACDF-9E04-4412-89F5-EA362056D7F8}"/>
              </a:ext>
            </a:extLst>
          </p:cNvPr>
          <p:cNvSpPr>
            <a:spLocks noGrp="1"/>
          </p:cNvSpPr>
          <p:nvPr>
            <p:ph type="sldNum" sz="quarter" idx="11"/>
          </p:nvPr>
        </p:nvSpPr>
        <p:spPr/>
        <p:txBody>
          <a:bodyPr/>
          <a:lstStyle/>
          <a:p>
            <a:fld id="{4B73C415-D670-4716-A5EC-CC4D52CA2BAC}" type="slidenum">
              <a:rPr lang="en-US" smtClean="0"/>
              <a:pPr/>
              <a:t>6</a:t>
            </a:fld>
            <a:endParaRPr lang="en-US" dirty="0"/>
          </a:p>
        </p:txBody>
      </p:sp>
    </p:spTree>
    <p:extLst>
      <p:ext uri="{BB962C8B-B14F-4D97-AF65-F5344CB8AC3E}">
        <p14:creationId xmlns:p14="http://schemas.microsoft.com/office/powerpoint/2010/main" val="24188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a16="http://schemas.microsoft.com/office/drawing/2014/main" id="{A851B3CA-790D-465D-9B97-AA9876E357B9}"/>
              </a:ext>
              <a:ext uri="{C183D7F6-B498-43B3-948B-1728B52AA6E4}">
                <adec:decorative xmlns:adec="http://schemas.microsoft.com/office/drawing/2017/decorative" val="1"/>
              </a:ext>
            </a:extLst>
          </p:cNvPr>
          <p:cNvSpPr/>
          <p:nvPr/>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6539896" y="484822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2EA3E05A-60C4-CD45-A7AC-1F20F4D95F6A}"/>
              </a:ext>
            </a:extLst>
          </p:cNvPr>
          <p:cNvSpPr txBox="1">
            <a:spLocks/>
          </p:cNvSpPr>
          <p:nvPr/>
        </p:nvSpPr>
        <p:spPr bwMode="gray">
          <a:xfrm>
            <a:off x="6905625" y="6123279"/>
            <a:ext cx="3206750"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68567659"/>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C0BFDF-D948-4F4A-854E-477525F5779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6E3E58C-5E8A-4781-9921-C2B23BC09E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446</Words>
  <Application>Microsoft Office PowerPoint</Application>
  <PresentationFormat>Widescreen</PresentationFormat>
  <Paragraphs>47</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Tahoma</vt:lpstr>
      <vt:lpstr>Times New Roman</vt:lpstr>
      <vt:lpstr>Office Theme</vt:lpstr>
      <vt:lpstr>Digital Transformation of BCM Pte Ltd.</vt:lpstr>
      <vt:lpstr>Company Info</vt:lpstr>
      <vt:lpstr>The Problem</vt:lpstr>
      <vt:lpstr>The Problem</vt:lpstr>
      <vt:lpstr>Solution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2020-09-30T17:15:39Z</dcterms:created>
  <dcterms:modified xsi:type="dcterms:W3CDTF">2020-09-30T20:28:24Z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