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/>
    <p:restoredTop sz="96276"/>
  </p:normalViewPr>
  <p:slideViewPr>
    <p:cSldViewPr snapToGrid="0">
      <p:cViewPr varScale="1">
        <p:scale>
          <a:sx n="119" d="100"/>
          <a:sy n="119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B8B21-2AB9-DB41-B04F-0748815E1E4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983AE-BF8E-B04F-87FD-AB6AF764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1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983AE-BF8E-B04F-87FD-AB6AF7645F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8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983AE-BF8E-B04F-87FD-AB6AF7645F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6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983AE-BF8E-B04F-87FD-AB6AF7645F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8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983AE-BF8E-B04F-87FD-AB6AF7645F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3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983AE-BF8E-B04F-87FD-AB6AF7645F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15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983AE-BF8E-B04F-87FD-AB6AF7645F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5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983AE-BF8E-B04F-87FD-AB6AF7645F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1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983AE-BF8E-B04F-87FD-AB6AF7645F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4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983AE-BF8E-B04F-87FD-AB6AF7645F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983AE-BF8E-B04F-87FD-AB6AF7645F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4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983AE-BF8E-B04F-87FD-AB6AF7645F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25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983AE-BF8E-B04F-87FD-AB6AF7645F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90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983AE-BF8E-B04F-87FD-AB6AF7645F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9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983AE-BF8E-B04F-87FD-AB6AF7645F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8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8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1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0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6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9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0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20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61651-5BBA-D63C-DCED-AD33DCF8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Investment Portfolio Data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06843-23A1-1F05-F76F-21BA6C86A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Kevin Wu</a:t>
            </a:r>
          </a:p>
        </p:txBody>
      </p:sp>
      <p:pic>
        <p:nvPicPr>
          <p:cNvPr id="4" name="Picture 3" descr="Digital graph of stock market">
            <a:extLst>
              <a:ext uri="{FF2B5EF4-FFF2-40B4-BE49-F238E27FC236}">
                <a16:creationId xmlns:a16="http://schemas.microsoft.com/office/drawing/2014/main" id="{BD0632D3-8539-7F3E-6E74-50B69B682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5" r="24955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012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46D6-1B96-3FB0-6D57-F4DAA109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Vanguard Developed Market ETF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18129-DA16-6A39-088D-3985A083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Total Returns: </a:t>
            </a:r>
            <a:r>
              <a:rPr lang="en-US" sz="2000" dirty="0">
                <a:solidFill>
                  <a:srgbClr val="00B050">
                    <a:alpha val="70000"/>
                  </a:srgbClr>
                </a:solidFill>
              </a:rPr>
              <a:t>+2804.42</a:t>
            </a:r>
          </a:p>
          <a:p>
            <a:pPr marL="0" indent="0">
              <a:buNone/>
            </a:pPr>
            <a:r>
              <a:rPr lang="en-US" sz="2000" dirty="0"/>
              <a:t>Volatility: .83%</a:t>
            </a:r>
          </a:p>
          <a:p>
            <a:pPr marL="0" indent="0">
              <a:buNone/>
            </a:pPr>
            <a:r>
              <a:rPr lang="en-US" sz="2000" dirty="0"/>
              <a:t>Sharpe Ratio: 0.75</a:t>
            </a:r>
          </a:p>
          <a:p>
            <a:pPr marL="0" indent="0">
              <a:buNone/>
            </a:pPr>
            <a:r>
              <a:rPr lang="en-US" sz="2000" dirty="0"/>
              <a:t>Beta: .48</a:t>
            </a:r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446CEA7-A9D0-4213-6DAD-DD9881740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307" y="2286000"/>
            <a:ext cx="4551293" cy="346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0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E367-AB07-DA04-89A7-CB67EA5F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A1D5F-C65A-905A-A5D2-028A5761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Total Return: </a:t>
            </a:r>
            <a:r>
              <a:rPr lang="en-US" sz="2000" dirty="0">
                <a:solidFill>
                  <a:srgbClr val="00B050">
                    <a:alpha val="70000"/>
                  </a:srgbClr>
                </a:solidFill>
              </a:rPr>
              <a:t>+140201.58</a:t>
            </a:r>
          </a:p>
          <a:p>
            <a:pPr marL="0" indent="0">
              <a:buNone/>
            </a:pPr>
            <a:r>
              <a:rPr lang="en-US" sz="2000" dirty="0"/>
              <a:t>Volatility: 2.4%</a:t>
            </a:r>
          </a:p>
          <a:p>
            <a:pPr marL="0" indent="0">
              <a:buNone/>
            </a:pPr>
            <a:r>
              <a:rPr lang="en-US" sz="2000" dirty="0"/>
              <a:t>Sharpe Ratio: 5.02</a:t>
            </a:r>
          </a:p>
          <a:p>
            <a:pPr marL="0" indent="0">
              <a:buNone/>
            </a:pPr>
            <a:r>
              <a:rPr lang="en-US" sz="2000" dirty="0"/>
              <a:t>Beta: .92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C1BEEB8-5284-F092-20A9-268F18A7D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49" y="2286000"/>
            <a:ext cx="4552951" cy="34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2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BB7B16E1-6AFE-6BA7-133F-7F6C081F9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52" y="1669266"/>
            <a:ext cx="4863548" cy="3519466"/>
          </a:xfrm>
          <a:prstGeom prst="rect">
            <a:avLst/>
          </a:prstGeom>
        </p:spPr>
      </p:pic>
      <p:pic>
        <p:nvPicPr>
          <p:cNvPr id="7" name="Picture 6" descr="A graph of a graph with numbers and a red line&#10;&#10;Description automatically generated">
            <a:extLst>
              <a:ext uri="{FF2B5EF4-FFF2-40B4-BE49-F238E27FC236}">
                <a16:creationId xmlns:a16="http://schemas.microsoft.com/office/drawing/2014/main" id="{BF060DEC-A608-915C-B0AB-C578CDCFA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69267"/>
            <a:ext cx="4982817" cy="3519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08C1BF-19DF-5650-E927-20BCD94A0CAB}"/>
              </a:ext>
            </a:extLst>
          </p:cNvPr>
          <p:cNvSpPr txBox="1"/>
          <p:nvPr/>
        </p:nvSpPr>
        <p:spPr>
          <a:xfrm>
            <a:off x="2895600" y="62616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Monthly Users vs Stock Price</a:t>
            </a:r>
          </a:p>
        </p:txBody>
      </p:sp>
    </p:spTree>
    <p:extLst>
      <p:ext uri="{BB962C8B-B14F-4D97-AF65-F5344CB8AC3E}">
        <p14:creationId xmlns:p14="http://schemas.microsoft.com/office/powerpoint/2010/main" val="149765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359C-9796-853D-538F-C6F6A05E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Nike/Deckers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4838-707A-91E7-BD17-ED20CDF1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Total Return: </a:t>
            </a:r>
            <a:r>
              <a:rPr lang="en-US" sz="2000" dirty="0">
                <a:solidFill>
                  <a:srgbClr val="FF0000">
                    <a:alpha val="70000"/>
                  </a:srgbClr>
                </a:solidFill>
              </a:rPr>
              <a:t>-7796.21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B050">
                    <a:alpha val="70000"/>
                  </a:srgbClr>
                </a:solidFill>
              </a:rPr>
              <a:t>+7062.87</a:t>
            </a:r>
          </a:p>
          <a:p>
            <a:pPr marL="0" indent="0">
              <a:buNone/>
            </a:pPr>
            <a:r>
              <a:rPr lang="en-US" sz="2000" dirty="0"/>
              <a:t>Volatility: </a:t>
            </a:r>
            <a:r>
              <a:rPr lang="en-US" sz="2000" dirty="0">
                <a:solidFill>
                  <a:srgbClr val="FF0000">
                    <a:alpha val="70000"/>
                  </a:srgbClr>
                </a:solidFill>
              </a:rPr>
              <a:t>1.9%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B050">
                    <a:alpha val="70000"/>
                  </a:srgbClr>
                </a:solidFill>
              </a:rPr>
              <a:t>2.16%</a:t>
            </a:r>
          </a:p>
          <a:p>
            <a:pPr marL="0" indent="0">
              <a:buNone/>
            </a:pPr>
            <a:r>
              <a:rPr lang="en-US" sz="2000" dirty="0"/>
              <a:t>Sharpe Ratio: </a:t>
            </a:r>
            <a:r>
              <a:rPr lang="en-US" sz="2000" dirty="0">
                <a:solidFill>
                  <a:srgbClr val="FF0000">
                    <a:alpha val="70000"/>
                  </a:srgbClr>
                </a:solidFill>
              </a:rPr>
              <a:t>-0.98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B050">
                    <a:alpha val="70000"/>
                  </a:srgbClr>
                </a:solidFill>
              </a:rPr>
              <a:t>2.75</a:t>
            </a:r>
          </a:p>
          <a:p>
            <a:pPr marL="0" indent="0">
              <a:buNone/>
            </a:pPr>
            <a:r>
              <a:rPr lang="en-US" sz="2000" dirty="0"/>
              <a:t>Beta: </a:t>
            </a:r>
            <a:r>
              <a:rPr lang="en-US" sz="2000" dirty="0">
                <a:solidFill>
                  <a:srgbClr val="FF0000">
                    <a:alpha val="70000"/>
                  </a:srgbClr>
                </a:solidFill>
              </a:rPr>
              <a:t>0.53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B050">
                    <a:alpha val="70000"/>
                  </a:srgbClr>
                </a:solidFill>
              </a:rPr>
              <a:t>.710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with red lines and white text&#10;&#10;Description automatically generated">
            <a:extLst>
              <a:ext uri="{FF2B5EF4-FFF2-40B4-BE49-F238E27FC236}">
                <a16:creationId xmlns:a16="http://schemas.microsoft.com/office/drawing/2014/main" id="{BD4DE303-635A-0DE7-E758-4B86F24AE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2286000"/>
            <a:ext cx="4554779" cy="34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9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3AC0-9B42-57AA-B89E-278CF54E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Google Trends Correlation</a:t>
            </a:r>
          </a:p>
        </p:txBody>
      </p:sp>
      <p:pic>
        <p:nvPicPr>
          <p:cNvPr id="5" name="Picture 4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DC6D85BD-C2D5-8C2D-AA8B-966C14CC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571" y="2070376"/>
            <a:ext cx="4783429" cy="3584989"/>
          </a:xfrm>
          <a:prstGeom prst="rect">
            <a:avLst/>
          </a:prstGeom>
        </p:spPr>
      </p:pic>
      <p:pic>
        <p:nvPicPr>
          <p:cNvPr id="7" name="Picture 6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26EEA99E-87C6-211B-75BA-A61BE91DF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70376"/>
            <a:ext cx="4783429" cy="35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6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DC76C083-2E3C-F467-A44B-CA874B782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1" r="34396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F0D5A-BFE6-625D-14C5-62979C0D5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Data cleaning and transformation</a:t>
            </a:r>
          </a:p>
          <a:p>
            <a:r>
              <a:rPr lang="en-US" sz="2400" dirty="0"/>
              <a:t>Validation checks</a:t>
            </a:r>
          </a:p>
          <a:p>
            <a:r>
              <a:rPr lang="en-US" sz="2400" dirty="0"/>
              <a:t>Investment portfolio</a:t>
            </a:r>
          </a:p>
          <a:p>
            <a:r>
              <a:rPr lang="en-US" sz="2400" dirty="0"/>
              <a:t>Data analysis and insights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DAD42-4F34-A330-85A2-022C1926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31878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648D-3EE1-C160-8501-54856711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C5B2-72F8-7F9A-2BEE-D5EBB9281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sourced using Polygon’s API</a:t>
            </a:r>
          </a:p>
          <a:p>
            <a:r>
              <a:rPr lang="en-US" dirty="0"/>
              <a:t>Each stock was stored in their separate dataframes</a:t>
            </a:r>
          </a:p>
          <a:p>
            <a:r>
              <a:rPr lang="en-US" dirty="0"/>
              <a:t>Clean data with minimal work</a:t>
            </a:r>
          </a:p>
          <a:p>
            <a:pPr lvl="1"/>
            <a:r>
              <a:rPr lang="en-US" dirty="0"/>
              <a:t>Convert Unix timestamp to normal format</a:t>
            </a:r>
          </a:p>
          <a:p>
            <a:pPr lvl="1"/>
            <a:r>
              <a:rPr lang="en-US" dirty="0"/>
              <a:t>Rounding decimal 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7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Sample being pipetted into a petri dish">
            <a:extLst>
              <a:ext uri="{FF2B5EF4-FFF2-40B4-BE49-F238E27FC236}">
                <a16:creationId xmlns:a16="http://schemas.microsoft.com/office/drawing/2014/main" id="{CCD095A2-09B5-2C2A-F43F-34BF24C47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23" r="-2" b="-2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40D6-4EC0-F4D7-50DF-57CAC312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Compared against historical data downloaded from Nasdaq</a:t>
            </a:r>
          </a:p>
          <a:p>
            <a:r>
              <a:rPr lang="en-US" sz="2400" dirty="0"/>
              <a:t>Found minimal discrepancies</a:t>
            </a:r>
          </a:p>
          <a:p>
            <a:r>
              <a:rPr lang="en-US" sz="2400" dirty="0"/>
              <a:t>Negligible differences 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C19A2-E369-CE60-1AC8-4DC5D298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Data Verification</a:t>
            </a:r>
          </a:p>
        </p:txBody>
      </p:sp>
    </p:spTree>
    <p:extLst>
      <p:ext uri="{BB962C8B-B14F-4D97-AF65-F5344CB8AC3E}">
        <p14:creationId xmlns:p14="http://schemas.microsoft.com/office/powerpoint/2010/main" val="89893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FBA1-271F-2CD9-4C12-35FA5F93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into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0361-49D4-5876-D406-907BB207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CSV files from the dataframes</a:t>
            </a:r>
          </a:p>
          <a:p>
            <a:r>
              <a:rPr lang="en-US" dirty="0"/>
              <a:t>Create tables within my database for each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Bulk Insert the data into the tables</a:t>
            </a:r>
          </a:p>
          <a:p>
            <a:r>
              <a:rPr lang="en-US" dirty="0"/>
              <a:t>Table for each investment and some additional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2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1537-EDC8-579D-3958-3896A5F3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Portfolio</a:t>
            </a:r>
          </a:p>
        </p:txBody>
      </p:sp>
      <p:pic>
        <p:nvPicPr>
          <p:cNvPr id="5" name="Content Placeholder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BF7C09A8-F2EF-658C-D54F-5E0BCAB82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2286000"/>
            <a:ext cx="4089400" cy="3556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2176C5-C854-6916-B520-C29D527C1AFC}"/>
              </a:ext>
            </a:extLst>
          </p:cNvPr>
          <p:cNvSpPr txBox="1"/>
          <p:nvPr/>
        </p:nvSpPr>
        <p:spPr>
          <a:xfrm>
            <a:off x="5640935" y="2551837"/>
            <a:ext cx="5243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50k on Spotify</a:t>
            </a:r>
          </a:p>
          <a:p>
            <a:r>
              <a:rPr lang="en-US" dirty="0"/>
              <a:t>20k on Nike</a:t>
            </a:r>
          </a:p>
          <a:p>
            <a:r>
              <a:rPr lang="en-US" dirty="0"/>
              <a:t>5k on Deckers Outdoor Corp</a:t>
            </a:r>
          </a:p>
          <a:p>
            <a:r>
              <a:rPr lang="en-US" dirty="0"/>
              <a:t>15k on Vanguards Developed Market ETF</a:t>
            </a:r>
          </a:p>
          <a:p>
            <a:r>
              <a:rPr lang="en-US" dirty="0"/>
              <a:t>10k on GBP/USD forex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3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BAEC-3382-173E-DE20-663BE8A3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5B97C1-B800-EF9C-2DC6-BC2ACCEB0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Total Return: </a:t>
            </a:r>
            <a:r>
              <a:rPr lang="en-US" dirty="0">
                <a:solidFill>
                  <a:srgbClr val="00B050">
                    <a:alpha val="70000"/>
                  </a:srgbClr>
                </a:solidFill>
              </a:rPr>
              <a:t>+142,853.91 </a:t>
            </a:r>
          </a:p>
          <a:p>
            <a:pPr marL="0" indent="0">
              <a:buNone/>
            </a:pPr>
            <a:r>
              <a:rPr lang="en-US" dirty="0"/>
              <a:t>	2023: </a:t>
            </a:r>
            <a:r>
              <a:rPr lang="en-US" dirty="0">
                <a:solidFill>
                  <a:srgbClr val="00B050">
                    <a:alpha val="70000"/>
                  </a:srgbClr>
                </a:solidFill>
              </a:rPr>
              <a:t>+69,150.50</a:t>
            </a:r>
          </a:p>
          <a:p>
            <a:pPr marL="0" indent="0">
              <a:buNone/>
            </a:pPr>
            <a:r>
              <a:rPr lang="en-US" dirty="0"/>
              <a:t>	2024: </a:t>
            </a:r>
            <a:r>
              <a:rPr lang="en-US" dirty="0">
                <a:solidFill>
                  <a:srgbClr val="00B050">
                    <a:alpha val="70000"/>
                  </a:srgbClr>
                </a:solidFill>
              </a:rPr>
              <a:t>+</a:t>
            </a:r>
            <a:r>
              <a:rPr lang="en-US" dirty="0">
                <a:solidFill>
                  <a:srgbClr val="00B050">
                    <a:alpha val="70000"/>
                  </a:srgbClr>
                </a:solidFill>
                <a:effectLst/>
              </a:rPr>
              <a:t>73,703.41</a:t>
            </a:r>
            <a:endParaRPr lang="en-US" dirty="0">
              <a:solidFill>
                <a:srgbClr val="00B050">
                  <a:alpha val="70000"/>
                </a:srgbClr>
              </a:solidFill>
            </a:endParaRPr>
          </a:p>
          <a:p>
            <a:pPr marL="0" indent="0">
              <a:buNone/>
            </a:pPr>
            <a:r>
              <a:rPr lang="en-US" dirty="0"/>
              <a:t>Volatility: 1.21%</a:t>
            </a:r>
          </a:p>
          <a:p>
            <a:pPr marL="0" indent="0">
              <a:buNone/>
            </a:pPr>
            <a:r>
              <a:rPr lang="en-US" dirty="0"/>
              <a:t>Sharpe Ratio: 5.21 </a:t>
            </a:r>
          </a:p>
        </p:txBody>
      </p:sp>
    </p:spTree>
    <p:extLst>
      <p:ext uri="{BB962C8B-B14F-4D97-AF65-F5344CB8AC3E}">
        <p14:creationId xmlns:p14="http://schemas.microsoft.com/office/powerpoint/2010/main" val="286511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BC29-5387-5A3C-A2B6-48D16122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3574"/>
            <a:ext cx="10668000" cy="1524000"/>
          </a:xfrm>
        </p:spPr>
        <p:txBody>
          <a:bodyPr/>
          <a:lstStyle/>
          <a:p>
            <a:pPr algn="ctr"/>
            <a:r>
              <a:rPr lang="en-US" dirty="0"/>
              <a:t>Cumulative Returns By Month</a:t>
            </a:r>
          </a:p>
        </p:txBody>
      </p:sp>
      <p:pic>
        <p:nvPicPr>
          <p:cNvPr id="4" name="Content Placeholder 3" descr="A graph of a number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0B2ADF7-1EA4-B2AF-9E7F-D67C96306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4175" y="1854488"/>
            <a:ext cx="7703650" cy="38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0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0752-89D2-53C7-1D69-87B8B947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GBP/USD Forex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1462-E330-D0A1-E84E-0EA42FCD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Total Return: </a:t>
            </a:r>
            <a:r>
              <a:rPr lang="en-US" dirty="0">
                <a:solidFill>
                  <a:srgbClr val="00B050">
                    <a:alpha val="70000"/>
                  </a:srgbClr>
                </a:solidFill>
              </a:rPr>
              <a:t>+581.25</a:t>
            </a:r>
          </a:p>
          <a:p>
            <a:pPr marL="0" indent="0">
              <a:buNone/>
            </a:pPr>
            <a:r>
              <a:rPr lang="en-US" dirty="0"/>
              <a:t>Percent Change: </a:t>
            </a:r>
            <a:r>
              <a:rPr lang="en-US" dirty="0">
                <a:solidFill>
                  <a:srgbClr val="00B050">
                    <a:alpha val="70000"/>
                  </a:srgbClr>
                </a:solidFill>
              </a:rPr>
              <a:t>+5.8%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>
                    <a:alpha val="70000"/>
                  </a:srgbClr>
                </a:solidFill>
              </a:rPr>
              <a:t>	</a:t>
            </a:r>
          </a:p>
        </p:txBody>
      </p:sp>
      <p:pic>
        <p:nvPicPr>
          <p:cNvPr id="5" name="Picture 4" descr="A graph of a candle stick graph&#10;&#10;Description automatically generated">
            <a:extLst>
              <a:ext uri="{FF2B5EF4-FFF2-40B4-BE49-F238E27FC236}">
                <a16:creationId xmlns:a16="http://schemas.microsoft.com/office/drawing/2014/main" id="{475AF43E-E6AC-104F-D2CC-8961883F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86000"/>
            <a:ext cx="5928140" cy="29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5306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E62ACB"/>
      </a:accent1>
      <a:accent2>
        <a:srgbClr val="A118D4"/>
      </a:accent2>
      <a:accent3>
        <a:srgbClr val="642AE6"/>
      </a:accent3>
      <a:accent4>
        <a:srgbClr val="2538D7"/>
      </a:accent4>
      <a:accent5>
        <a:srgbClr val="2A8CE6"/>
      </a:accent5>
      <a:accent6>
        <a:srgbClr val="16BEC9"/>
      </a:accent6>
      <a:hlink>
        <a:srgbClr val="3F6D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573</TotalTime>
  <Words>254</Words>
  <Application>Microsoft Macintosh PowerPoint</Application>
  <PresentationFormat>Widescreen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Investment Portfolio Data Pipeline</vt:lpstr>
      <vt:lpstr>Overview</vt:lpstr>
      <vt:lpstr>The Data</vt:lpstr>
      <vt:lpstr>Data Verification</vt:lpstr>
      <vt:lpstr>Loading Data into SQL</vt:lpstr>
      <vt:lpstr>Investment Portfolio</vt:lpstr>
      <vt:lpstr>Portfolio Analysis</vt:lpstr>
      <vt:lpstr>Cumulative Returns By Month</vt:lpstr>
      <vt:lpstr>GBP/USD Forex</vt:lpstr>
      <vt:lpstr>Vanguard Developed Market ETF</vt:lpstr>
      <vt:lpstr>Spotify</vt:lpstr>
      <vt:lpstr>PowerPoint Presentation</vt:lpstr>
      <vt:lpstr>Nike/Deckers</vt:lpstr>
      <vt:lpstr>Google Trends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Wu</dc:creator>
  <cp:lastModifiedBy>Kevin Wu</cp:lastModifiedBy>
  <cp:revision>4</cp:revision>
  <dcterms:created xsi:type="dcterms:W3CDTF">2024-07-12T04:03:43Z</dcterms:created>
  <dcterms:modified xsi:type="dcterms:W3CDTF">2024-07-12T13:56:42Z</dcterms:modified>
</cp:coreProperties>
</file>