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14419-80E1-4877-ABC0-460111A058D1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3DB4C-57FC-4771-9266-917FB678F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4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3DB4C-57FC-4771-9266-917FB678F4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27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1535A-D48B-48A7-B49A-1E7751333EFA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FA42-4C96-40D0-968E-816322FE8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53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9D1E-769E-4276-8C8F-037A9C4117CB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FA42-4C96-40D0-968E-816322FE8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88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468C-B3A9-4FF3-A9CD-9B8B8274C925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FA42-4C96-40D0-968E-816322FE8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46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B5D5-C6AF-4C11-9783-D1A98AE4D335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FA42-4C96-40D0-968E-816322FE8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40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C955-ED41-4889-9F2B-1CAE21CDC64E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FA42-4C96-40D0-968E-816322FE8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5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437B8-E8B5-4AD3-A027-413D91F049D1}" type="datetime1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FA42-4C96-40D0-968E-816322FE8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0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B774-5999-4727-AD21-217239D27FD7}" type="datetime1">
              <a:rPr lang="en-US" smtClean="0"/>
              <a:t>10/19/2015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FA42-4C96-40D0-968E-816322FE8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87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BEAB-8DF6-476C-A86B-6B2B142416C0}" type="datetime1">
              <a:rPr lang="en-US" smtClean="0"/>
              <a:t>10/19/2015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FA42-4C96-40D0-968E-816322FE8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3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DD38-6BF6-4572-A40C-E40B6B2E7A12}" type="datetime1">
              <a:rPr lang="en-US" smtClean="0"/>
              <a:t>10/19/2015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FA42-4C96-40D0-968E-816322FE8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14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D529E-DF6B-45CB-83FD-94394B681A78}" type="datetime1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FA42-4C96-40D0-968E-816322FE8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13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2034B-7DB4-432D-9ACA-49B16BE41F0E}" type="datetime1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FA42-4C96-40D0-968E-816322FE8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17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37F6F-F146-4934-B439-7103E4A2C205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7FA42-4C96-40D0-968E-816322FE8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70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Secure Coding-Team 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PHASE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FA42-4C96-40D0-968E-816322FE8D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8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381000" y="983673"/>
            <a:ext cx="8382000" cy="5715000"/>
            <a:chOff x="381000" y="685800"/>
            <a:chExt cx="8382000" cy="5715000"/>
          </a:xfrm>
        </p:grpSpPr>
        <p:sp>
          <p:nvSpPr>
            <p:cNvPr id="2" name="Oval 1"/>
            <p:cNvSpPr/>
            <p:nvPr/>
          </p:nvSpPr>
          <p:spPr>
            <a:xfrm>
              <a:off x="381000" y="685800"/>
              <a:ext cx="1219200" cy="6096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3" name="Oval 2"/>
            <p:cNvSpPr/>
            <p:nvPr/>
          </p:nvSpPr>
          <p:spPr>
            <a:xfrm>
              <a:off x="5472546" y="5791200"/>
              <a:ext cx="1219200" cy="6096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2667000" y="685800"/>
              <a:ext cx="1600200" cy="685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Enter profile details and click  Register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257800" y="685800"/>
              <a:ext cx="1752600" cy="914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User details are inserted into DB with Active flag set to 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Diamond 5"/>
            <p:cNvSpPr/>
            <p:nvPr/>
          </p:nvSpPr>
          <p:spPr>
            <a:xfrm>
              <a:off x="5029200" y="2060864"/>
              <a:ext cx="2133600" cy="1596736"/>
            </a:xfrm>
            <a:prstGeom prst="diamond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User Registration approved ? 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667000" y="3165764"/>
              <a:ext cx="1600200" cy="685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Active flag in DB is set to 1 for User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55718" y="4807527"/>
              <a:ext cx="2022764" cy="914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User receives Email for Approval Success + File with 100 Trans. Codes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162800" y="3165764"/>
              <a:ext cx="1600200" cy="685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User receives Email for Approval Failure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162800" y="4914900"/>
              <a:ext cx="1600200" cy="685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User record is deleted from DB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2" idx="6"/>
            </p:cNvCxnSpPr>
            <p:nvPr/>
          </p:nvCxnSpPr>
          <p:spPr>
            <a:xfrm>
              <a:off x="1600200" y="990600"/>
              <a:ext cx="1066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4" idx="3"/>
            </p:cNvCxnSpPr>
            <p:nvPr/>
          </p:nvCxnSpPr>
          <p:spPr>
            <a:xfrm>
              <a:off x="4267200" y="1028700"/>
              <a:ext cx="990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6054437" y="1600200"/>
              <a:ext cx="0" cy="4606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6" idx="3"/>
              <a:endCxn id="9" idx="0"/>
            </p:cNvCxnSpPr>
            <p:nvPr/>
          </p:nvCxnSpPr>
          <p:spPr>
            <a:xfrm>
              <a:off x="7162800" y="2859232"/>
              <a:ext cx="800100" cy="30653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6" idx="1"/>
              <a:endCxn id="7" idx="0"/>
            </p:cNvCxnSpPr>
            <p:nvPr/>
          </p:nvCxnSpPr>
          <p:spPr>
            <a:xfrm rot="10800000" flipV="1">
              <a:off x="3467100" y="2859232"/>
              <a:ext cx="1562100" cy="30653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>
              <a:stCxn id="8" idx="2"/>
              <a:endCxn id="3" idx="2"/>
            </p:cNvCxnSpPr>
            <p:nvPr/>
          </p:nvCxnSpPr>
          <p:spPr>
            <a:xfrm rot="16200000" flipH="1">
              <a:off x="4282787" y="4906240"/>
              <a:ext cx="374073" cy="200544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10" idx="2"/>
              <a:endCxn id="3" idx="6"/>
            </p:cNvCxnSpPr>
            <p:nvPr/>
          </p:nvCxnSpPr>
          <p:spPr>
            <a:xfrm rot="5400000">
              <a:off x="7079673" y="5212773"/>
              <a:ext cx="495300" cy="1271154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7" idx="2"/>
              <a:endCxn id="8" idx="0"/>
            </p:cNvCxnSpPr>
            <p:nvPr/>
          </p:nvCxnSpPr>
          <p:spPr>
            <a:xfrm>
              <a:off x="3467100" y="3851564"/>
              <a:ext cx="0" cy="9559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9" idx="2"/>
              <a:endCxn id="10" idx="0"/>
            </p:cNvCxnSpPr>
            <p:nvPr/>
          </p:nvCxnSpPr>
          <p:spPr>
            <a:xfrm>
              <a:off x="7962900" y="3851564"/>
              <a:ext cx="0" cy="10633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469823" y="2443734"/>
              <a:ext cx="4520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Yes</a:t>
              </a:r>
              <a:endParaRPr lang="en-US" sz="16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96051" y="2443734"/>
              <a:ext cx="4267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No</a:t>
              </a:r>
              <a:endParaRPr lang="en-US" sz="1600" dirty="0"/>
            </a:p>
          </p:txBody>
        </p:sp>
      </p:grpSp>
      <p:sp>
        <p:nvSpPr>
          <p:cNvPr id="36" name="Title 35"/>
          <p:cNvSpPr>
            <a:spLocks noGrp="1"/>
          </p:cNvSpPr>
          <p:nvPr>
            <p:ph type="title"/>
          </p:nvPr>
        </p:nvSpPr>
        <p:spPr>
          <a:xfrm>
            <a:off x="426338" y="152400"/>
            <a:ext cx="8229600" cy="70903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User Registration</a:t>
            </a:r>
            <a:endParaRPr lang="en-US" sz="3200"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FA42-4C96-40D0-968E-816322FE8D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3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405246" y="1028700"/>
            <a:ext cx="8382000" cy="5715000"/>
            <a:chOff x="381000" y="685800"/>
            <a:chExt cx="8382000" cy="5715000"/>
          </a:xfrm>
        </p:grpSpPr>
        <p:sp>
          <p:nvSpPr>
            <p:cNvPr id="2" name="Oval 1"/>
            <p:cNvSpPr/>
            <p:nvPr/>
          </p:nvSpPr>
          <p:spPr>
            <a:xfrm>
              <a:off x="381000" y="685800"/>
              <a:ext cx="1219200" cy="6096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3" name="Oval 2"/>
            <p:cNvSpPr/>
            <p:nvPr/>
          </p:nvSpPr>
          <p:spPr>
            <a:xfrm>
              <a:off x="5472546" y="5791200"/>
              <a:ext cx="1219200" cy="6096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2667000" y="685800"/>
              <a:ext cx="1600200" cy="685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Enter profile details and click  Register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257800" y="685800"/>
              <a:ext cx="1752600" cy="914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Employee details are inserted into DB with Active flag set to 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Diamond 5"/>
            <p:cNvSpPr/>
            <p:nvPr/>
          </p:nvSpPr>
          <p:spPr>
            <a:xfrm>
              <a:off x="4928754" y="2060864"/>
              <a:ext cx="2234046" cy="1863436"/>
            </a:xfrm>
            <a:prstGeom prst="diamond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Employee Registration </a:t>
              </a:r>
              <a:r>
                <a:rPr lang="en-US" sz="1400" dirty="0">
                  <a:solidFill>
                    <a:schemeClr val="tx1"/>
                  </a:solidFill>
                </a:rPr>
                <a:t>approved ? 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667000" y="3165764"/>
              <a:ext cx="1600200" cy="685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Active flag in DB is set to 1 for Employee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55718" y="4807527"/>
              <a:ext cx="2022764" cy="914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Employee  receives Email for Approval Success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162800" y="3165764"/>
              <a:ext cx="1600200" cy="685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Emp. receives Email for Approval Failure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162800" y="4914900"/>
              <a:ext cx="1600200" cy="685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Employee record is deleted from DB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2" idx="6"/>
            </p:cNvCxnSpPr>
            <p:nvPr/>
          </p:nvCxnSpPr>
          <p:spPr>
            <a:xfrm>
              <a:off x="1600200" y="990600"/>
              <a:ext cx="1066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4" idx="3"/>
            </p:cNvCxnSpPr>
            <p:nvPr/>
          </p:nvCxnSpPr>
          <p:spPr>
            <a:xfrm>
              <a:off x="4267200" y="1028700"/>
              <a:ext cx="990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6054437" y="1600200"/>
              <a:ext cx="0" cy="4606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stCxn id="6" idx="3"/>
              <a:endCxn id="9" idx="0"/>
            </p:cNvCxnSpPr>
            <p:nvPr/>
          </p:nvCxnSpPr>
          <p:spPr>
            <a:xfrm>
              <a:off x="7162800" y="2992582"/>
              <a:ext cx="800100" cy="17318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6" idx="1"/>
              <a:endCxn id="7" idx="0"/>
            </p:cNvCxnSpPr>
            <p:nvPr/>
          </p:nvCxnSpPr>
          <p:spPr>
            <a:xfrm rot="10800000" flipV="1">
              <a:off x="3467100" y="2992582"/>
              <a:ext cx="1461654" cy="17318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>
              <a:stCxn id="8" idx="2"/>
              <a:endCxn id="3" idx="2"/>
            </p:cNvCxnSpPr>
            <p:nvPr/>
          </p:nvCxnSpPr>
          <p:spPr>
            <a:xfrm rot="16200000" flipH="1">
              <a:off x="4282787" y="4906240"/>
              <a:ext cx="374073" cy="200544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10" idx="2"/>
              <a:endCxn id="3" idx="6"/>
            </p:cNvCxnSpPr>
            <p:nvPr/>
          </p:nvCxnSpPr>
          <p:spPr>
            <a:xfrm rot="5400000">
              <a:off x="7079673" y="5212773"/>
              <a:ext cx="495300" cy="1271154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2"/>
              <a:endCxn id="8" idx="0"/>
            </p:cNvCxnSpPr>
            <p:nvPr/>
          </p:nvCxnSpPr>
          <p:spPr>
            <a:xfrm>
              <a:off x="3467100" y="3851564"/>
              <a:ext cx="0" cy="9559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9" idx="2"/>
              <a:endCxn id="10" idx="0"/>
            </p:cNvCxnSpPr>
            <p:nvPr/>
          </p:nvCxnSpPr>
          <p:spPr>
            <a:xfrm>
              <a:off x="7962900" y="3851564"/>
              <a:ext cx="0" cy="10633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358762" y="2536844"/>
              <a:ext cx="4520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Yes</a:t>
              </a:r>
              <a:endParaRPr lang="en-US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162800" y="2536844"/>
              <a:ext cx="4267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No</a:t>
              </a:r>
              <a:endParaRPr lang="en-US" sz="1600" dirty="0"/>
            </a:p>
          </p:txBody>
        </p:sp>
      </p:grpSp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379269" y="162791"/>
            <a:ext cx="8229600" cy="75160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Employee Registration</a:t>
            </a:r>
            <a:endParaRPr lang="en-US" sz="3600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FA42-4C96-40D0-968E-816322FE8D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2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87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User Actions</a:t>
            </a:r>
            <a:endParaRPr lang="en-US" sz="3600" dirty="0"/>
          </a:p>
        </p:txBody>
      </p:sp>
      <p:grpSp>
        <p:nvGrpSpPr>
          <p:cNvPr id="224" name="Group 223"/>
          <p:cNvGrpSpPr/>
          <p:nvPr/>
        </p:nvGrpSpPr>
        <p:grpSpPr>
          <a:xfrm>
            <a:off x="512618" y="838200"/>
            <a:ext cx="8886909" cy="5888725"/>
            <a:chOff x="512618" y="838200"/>
            <a:chExt cx="8886909" cy="5888725"/>
          </a:xfrm>
        </p:grpSpPr>
        <p:sp>
          <p:nvSpPr>
            <p:cNvPr id="2" name="Oval 1"/>
            <p:cNvSpPr/>
            <p:nvPr/>
          </p:nvSpPr>
          <p:spPr>
            <a:xfrm>
              <a:off x="533400" y="838200"/>
              <a:ext cx="1371600" cy="6096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LOGIN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667000" y="838200"/>
              <a:ext cx="1828800" cy="762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u="sng" dirty="0" smtClean="0">
                  <a:solidFill>
                    <a:schemeClr val="tx1"/>
                  </a:solidFill>
                </a:rPr>
                <a:t>VIEW</a:t>
              </a:r>
              <a:r>
                <a:rPr lang="en-US" sz="1600" dirty="0" smtClean="0">
                  <a:solidFill>
                    <a:schemeClr val="tx1"/>
                  </a:solidFill>
                </a:rPr>
                <a:t> : Profile Details + Transaction History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Diamond 6"/>
            <p:cNvSpPr/>
            <p:nvPr/>
          </p:nvSpPr>
          <p:spPr>
            <a:xfrm>
              <a:off x="6397337" y="940818"/>
              <a:ext cx="2438400" cy="2362200"/>
            </a:xfrm>
            <a:prstGeom prst="diamond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u="sng" dirty="0" smtClean="0">
                  <a:solidFill>
                    <a:schemeClr val="tx1"/>
                  </a:solidFill>
                </a:rPr>
                <a:t>ACTIONS</a:t>
              </a:r>
              <a:r>
                <a:rPr lang="en-US" sz="1400" dirty="0" smtClean="0">
                  <a:solidFill>
                    <a:schemeClr val="tx1"/>
                  </a:solidFill>
                </a:rPr>
                <a:t> : Edit Profile, Download Trans. History PDF,  Perform Transaction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12618" y="2378438"/>
              <a:ext cx="1392382" cy="59336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Details are updated in DB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2618" y="3619501"/>
              <a:ext cx="1392382" cy="72241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User receives Email for Update success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2" idx="6"/>
            </p:cNvCxnSpPr>
            <p:nvPr/>
          </p:nvCxnSpPr>
          <p:spPr>
            <a:xfrm>
              <a:off x="1905000" y="1143000"/>
              <a:ext cx="76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9" idx="2"/>
              <a:endCxn id="10" idx="0"/>
            </p:cNvCxnSpPr>
            <p:nvPr/>
          </p:nvCxnSpPr>
          <p:spPr>
            <a:xfrm>
              <a:off x="1208809" y="2971800"/>
              <a:ext cx="0" cy="6477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stCxn id="7" idx="1"/>
              <a:endCxn id="9" idx="0"/>
            </p:cNvCxnSpPr>
            <p:nvPr/>
          </p:nvCxnSpPr>
          <p:spPr>
            <a:xfrm rot="10800000" flipV="1">
              <a:off x="1208809" y="2121918"/>
              <a:ext cx="5188528" cy="25652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Diamond 27"/>
            <p:cNvSpPr/>
            <p:nvPr/>
          </p:nvSpPr>
          <p:spPr>
            <a:xfrm>
              <a:off x="2603957" y="2378439"/>
              <a:ext cx="1447800" cy="1371600"/>
            </a:xfrm>
            <a:prstGeom prst="diamond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HTML form/ File Upload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0" name="Diamond 29"/>
            <p:cNvSpPr/>
            <p:nvPr/>
          </p:nvSpPr>
          <p:spPr>
            <a:xfrm>
              <a:off x="2616778" y="4215246"/>
              <a:ext cx="1447800" cy="1371600"/>
            </a:xfrm>
            <a:prstGeom prst="diamond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Verify Trans. Code validity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738505" y="5822921"/>
              <a:ext cx="1472046" cy="64423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User receives Email for Trans. success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73961" y="5812524"/>
              <a:ext cx="1219200" cy="609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Delete Trans. Code from DB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68210" y="5250875"/>
              <a:ext cx="1364673" cy="6719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User receives mail for invalid Trans. Code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488873" y="2819400"/>
              <a:ext cx="1371600" cy="685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Parse file to fetch details + Trans. Code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/>
            <p:cNvCxnSpPr>
              <a:stCxn id="28" idx="3"/>
            </p:cNvCxnSpPr>
            <p:nvPr/>
          </p:nvCxnSpPr>
          <p:spPr>
            <a:xfrm>
              <a:off x="4051757" y="3064239"/>
              <a:ext cx="43711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53"/>
            <p:cNvCxnSpPr>
              <a:stCxn id="30" idx="1"/>
              <a:endCxn id="34" idx="0"/>
            </p:cNvCxnSpPr>
            <p:nvPr/>
          </p:nvCxnSpPr>
          <p:spPr>
            <a:xfrm rot="10800000" flipV="1">
              <a:off x="1250548" y="4901045"/>
              <a:ext cx="1366231" cy="349829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3340678" y="5787742"/>
              <a:ext cx="1536122" cy="65224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Trans. Details are updated in DB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66651" y="1828800"/>
              <a:ext cx="6594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Edit </a:t>
              </a:r>
            </a:p>
            <a:p>
              <a:r>
                <a:rPr lang="en-US" sz="1400" dirty="0" smtClean="0"/>
                <a:t>Profile</a:t>
              </a:r>
              <a:endParaRPr lang="en-US" sz="1400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004518" y="2756462"/>
              <a:ext cx="44916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/>
                <a:t>File</a:t>
              </a:r>
              <a:endParaRPr lang="en-US" sz="1400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322802" y="3881247"/>
              <a:ext cx="10334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HTML Form</a:t>
              </a:r>
              <a:endParaRPr lang="en-US" sz="1400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856509" y="4627297"/>
              <a:ext cx="6647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Invalid</a:t>
              </a:r>
              <a:endParaRPr lang="en-US" sz="1400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104688" y="4824725"/>
              <a:ext cx="5417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Valid</a:t>
              </a:r>
              <a:endParaRPr lang="en-US" sz="1400" dirty="0"/>
            </a:p>
          </p:txBody>
        </p:sp>
        <p:sp>
          <p:nvSpPr>
            <p:cNvPr id="89" name="Diamond 88"/>
            <p:cNvSpPr/>
            <p:nvPr/>
          </p:nvSpPr>
          <p:spPr>
            <a:xfrm>
              <a:off x="4496513" y="4447308"/>
              <a:ext cx="1363960" cy="907473"/>
            </a:xfrm>
            <a:prstGeom prst="diamond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Amt</a:t>
              </a:r>
              <a:r>
                <a:rPr lang="en-US" sz="1400" dirty="0" smtClean="0">
                  <a:solidFill>
                    <a:schemeClr val="tx1"/>
                  </a:solidFill>
                </a:rPr>
                <a:t> &lt; 10000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99" name="Elbow Connector 98"/>
            <p:cNvCxnSpPr>
              <a:stCxn id="30" idx="3"/>
              <a:endCxn id="89" idx="0"/>
            </p:cNvCxnSpPr>
            <p:nvPr/>
          </p:nvCxnSpPr>
          <p:spPr>
            <a:xfrm flipV="1">
              <a:off x="4064578" y="4447308"/>
              <a:ext cx="1113915" cy="453738"/>
            </a:xfrm>
            <a:prstGeom prst="bentConnector4">
              <a:avLst>
                <a:gd name="adj1" fmla="val 19388"/>
                <a:gd name="adj2" fmla="val 201526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Elbow Connector 125"/>
            <p:cNvCxnSpPr>
              <a:stCxn id="5" idx="3"/>
              <a:endCxn id="7" idx="0"/>
            </p:cNvCxnSpPr>
            <p:nvPr/>
          </p:nvCxnSpPr>
          <p:spPr>
            <a:xfrm flipV="1">
              <a:off x="4495800" y="940818"/>
              <a:ext cx="3120737" cy="278382"/>
            </a:xfrm>
            <a:prstGeom prst="bentConnector4">
              <a:avLst>
                <a:gd name="adj1" fmla="val 84184"/>
                <a:gd name="adj2" fmla="val 21898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endCxn id="28" idx="0"/>
            </p:cNvCxnSpPr>
            <p:nvPr/>
          </p:nvCxnSpPr>
          <p:spPr>
            <a:xfrm>
              <a:off x="3327857" y="2121918"/>
              <a:ext cx="0" cy="2565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28" idx="2"/>
              <a:endCxn id="30" idx="0"/>
            </p:cNvCxnSpPr>
            <p:nvPr/>
          </p:nvCxnSpPr>
          <p:spPr>
            <a:xfrm>
              <a:off x="3327857" y="3750039"/>
              <a:ext cx="12821" cy="4652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Oval 140"/>
            <p:cNvSpPr/>
            <p:nvPr/>
          </p:nvSpPr>
          <p:spPr>
            <a:xfrm>
              <a:off x="1810696" y="6117325"/>
              <a:ext cx="1343231" cy="6096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LOGOUT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43" name="Diamond 142"/>
            <p:cNvSpPr/>
            <p:nvPr/>
          </p:nvSpPr>
          <p:spPr>
            <a:xfrm>
              <a:off x="6784398" y="3764987"/>
              <a:ext cx="1664278" cy="1228468"/>
            </a:xfrm>
            <a:prstGeom prst="diamond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Trans. approved </a:t>
              </a:r>
              <a:r>
                <a:rPr lang="en-US" sz="1200" dirty="0">
                  <a:solidFill>
                    <a:schemeClr val="tx1"/>
                  </a:solidFill>
                </a:rPr>
                <a:t>? </a:t>
              </a: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3728564" y="4317666"/>
              <a:ext cx="5417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Valid</a:t>
              </a:r>
              <a:endParaRPr lang="en-US" sz="1400" dirty="0"/>
            </a:p>
          </p:txBody>
        </p:sp>
        <p:cxnSp>
          <p:nvCxnSpPr>
            <p:cNvPr id="149" name="Elbow Connector 148"/>
            <p:cNvCxnSpPr>
              <a:stCxn id="89" idx="3"/>
              <a:endCxn id="143" idx="0"/>
            </p:cNvCxnSpPr>
            <p:nvPr/>
          </p:nvCxnSpPr>
          <p:spPr>
            <a:xfrm flipV="1">
              <a:off x="5860473" y="3764987"/>
              <a:ext cx="1756064" cy="1136058"/>
            </a:xfrm>
            <a:prstGeom prst="bentConnector4">
              <a:avLst>
                <a:gd name="adj1" fmla="val 26307"/>
                <a:gd name="adj2" fmla="val 12012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Elbow Connector 164"/>
            <p:cNvCxnSpPr>
              <a:stCxn id="34" idx="2"/>
              <a:endCxn id="141" idx="2"/>
            </p:cNvCxnSpPr>
            <p:nvPr/>
          </p:nvCxnSpPr>
          <p:spPr>
            <a:xfrm rot="16200000" flipH="1">
              <a:off x="1280969" y="5892397"/>
              <a:ext cx="499305" cy="560149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Rectangle 165"/>
            <p:cNvSpPr/>
            <p:nvPr/>
          </p:nvSpPr>
          <p:spPr>
            <a:xfrm>
              <a:off x="8018751" y="4822242"/>
              <a:ext cx="987137" cy="91222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User gets mail for Trans. Failure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6339278" y="5278356"/>
              <a:ext cx="4520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Yes</a:t>
              </a:r>
              <a:endParaRPr lang="en-US" sz="1600" dirty="0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5863763" y="4526565"/>
              <a:ext cx="42672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No</a:t>
              </a:r>
              <a:endParaRPr lang="en-US" sz="1600" dirty="0"/>
            </a:p>
          </p:txBody>
        </p:sp>
        <p:cxnSp>
          <p:nvCxnSpPr>
            <p:cNvPr id="181" name="Elbow Connector 180"/>
            <p:cNvCxnSpPr>
              <a:stCxn id="143" idx="3"/>
            </p:cNvCxnSpPr>
            <p:nvPr/>
          </p:nvCxnSpPr>
          <p:spPr>
            <a:xfrm>
              <a:off x="8448676" y="4379221"/>
              <a:ext cx="225568" cy="443021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>
              <a:stCxn id="143" idx="2"/>
            </p:cNvCxnSpPr>
            <p:nvPr/>
          </p:nvCxnSpPr>
          <p:spPr>
            <a:xfrm>
              <a:off x="7616537" y="4993455"/>
              <a:ext cx="0" cy="8294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Elbow Connector 192"/>
            <p:cNvCxnSpPr>
              <a:stCxn id="166" idx="2"/>
            </p:cNvCxnSpPr>
            <p:nvPr/>
          </p:nvCxnSpPr>
          <p:spPr>
            <a:xfrm rot="5400000">
              <a:off x="5423758" y="3464640"/>
              <a:ext cx="818732" cy="5358393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>
              <a:stCxn id="32" idx="1"/>
            </p:cNvCxnSpPr>
            <p:nvPr/>
          </p:nvCxnSpPr>
          <p:spPr>
            <a:xfrm flipH="1">
              <a:off x="6326511" y="6145039"/>
              <a:ext cx="411994" cy="274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33" idx="1"/>
              <a:endCxn id="58" idx="3"/>
            </p:cNvCxnSpPr>
            <p:nvPr/>
          </p:nvCxnSpPr>
          <p:spPr>
            <a:xfrm flipH="1" flipV="1">
              <a:off x="4876800" y="6113863"/>
              <a:ext cx="297161" cy="34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Elbow Connector 203"/>
            <p:cNvCxnSpPr>
              <a:endCxn id="141" idx="0"/>
            </p:cNvCxnSpPr>
            <p:nvPr/>
          </p:nvCxnSpPr>
          <p:spPr>
            <a:xfrm rot="10800000" flipV="1">
              <a:off x="2482313" y="5922819"/>
              <a:ext cx="845545" cy="194505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TextBox 204"/>
            <p:cNvSpPr txBox="1"/>
            <p:nvPr/>
          </p:nvSpPr>
          <p:spPr>
            <a:xfrm>
              <a:off x="7263247" y="5062574"/>
              <a:ext cx="9334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cxnSp>
          <p:nvCxnSpPr>
            <p:cNvPr id="208" name="Elbow Connector 207"/>
            <p:cNvCxnSpPr>
              <a:stCxn id="89" idx="2"/>
              <a:endCxn id="32" idx="0"/>
            </p:cNvCxnSpPr>
            <p:nvPr/>
          </p:nvCxnSpPr>
          <p:spPr>
            <a:xfrm rot="16200000" flipH="1">
              <a:off x="6092440" y="4440833"/>
              <a:ext cx="468140" cy="2296035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Rectangle 208"/>
            <p:cNvSpPr/>
            <p:nvPr/>
          </p:nvSpPr>
          <p:spPr>
            <a:xfrm>
              <a:off x="8357670" y="4035135"/>
              <a:ext cx="104185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/>
                <a:t>No</a:t>
              </a:r>
              <a:endParaRPr lang="en-US" sz="1200" dirty="0"/>
            </a:p>
          </p:txBody>
        </p:sp>
        <p:cxnSp>
          <p:nvCxnSpPr>
            <p:cNvPr id="212" name="Elbow Connector 211"/>
            <p:cNvCxnSpPr>
              <a:stCxn id="10" idx="1"/>
              <a:endCxn id="141" idx="2"/>
            </p:cNvCxnSpPr>
            <p:nvPr/>
          </p:nvCxnSpPr>
          <p:spPr>
            <a:xfrm rot="10800000" flipH="1" flipV="1">
              <a:off x="512618" y="3980705"/>
              <a:ext cx="1298078" cy="2441419"/>
            </a:xfrm>
            <a:prstGeom prst="bentConnector3">
              <a:avLst>
                <a:gd name="adj1" fmla="val -17611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Elbow Connector 222"/>
            <p:cNvCxnSpPr/>
            <p:nvPr/>
          </p:nvCxnSpPr>
          <p:spPr>
            <a:xfrm rot="10800000" flipV="1">
              <a:off x="3327857" y="3303017"/>
              <a:ext cx="1161016" cy="578229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FA42-4C96-40D0-968E-816322FE8D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8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42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609599"/>
          </a:xfrm>
        </p:spPr>
        <p:txBody>
          <a:bodyPr>
            <a:noAutofit/>
          </a:bodyPr>
          <a:lstStyle/>
          <a:p>
            <a:r>
              <a:rPr lang="en-US" sz="3600" dirty="0" smtClean="0"/>
              <a:t>Employee Actions</a:t>
            </a:r>
            <a:endParaRPr lang="en-US" sz="36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762000" y="907473"/>
            <a:ext cx="7765473" cy="5645727"/>
            <a:chOff x="762000" y="907473"/>
            <a:chExt cx="7765473" cy="5645727"/>
          </a:xfrm>
        </p:grpSpPr>
        <p:sp>
          <p:nvSpPr>
            <p:cNvPr id="2" name="Oval 1"/>
            <p:cNvSpPr/>
            <p:nvPr/>
          </p:nvSpPr>
          <p:spPr>
            <a:xfrm>
              <a:off x="952500" y="928255"/>
              <a:ext cx="121920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LOGIN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3657600" y="5867400"/>
              <a:ext cx="1295400" cy="685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LOGOUT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3200400" y="907473"/>
              <a:ext cx="2209800" cy="1295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u="sng" dirty="0" smtClean="0">
                  <a:solidFill>
                    <a:schemeClr val="tx1"/>
                  </a:solidFill>
                </a:rPr>
                <a:t>VIEW</a:t>
              </a:r>
              <a:r>
                <a:rPr lang="en-US" sz="1600" dirty="0" smtClean="0">
                  <a:solidFill>
                    <a:schemeClr val="tx1"/>
                  </a:solidFill>
                </a:rPr>
                <a:t>: Profile Details  + Employee Profiles + User (Profile + Transaction History)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762000" y="4488873"/>
              <a:ext cx="1600200" cy="105640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Approve/Reject User Registration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743200" y="4488873"/>
              <a:ext cx="1905000" cy="10287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Approve/Reject Employee Registration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953000" y="4461164"/>
              <a:ext cx="1600200" cy="105640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Approve/Reject User Trans. &gt; 10000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927273" y="4454237"/>
              <a:ext cx="1600200" cy="105640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Download Trans. History PDF of Users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Diamond 9"/>
            <p:cNvSpPr/>
            <p:nvPr/>
          </p:nvSpPr>
          <p:spPr>
            <a:xfrm>
              <a:off x="3390900" y="2590800"/>
              <a:ext cx="1828800" cy="1371600"/>
            </a:xfrm>
            <a:prstGeom prst="diamond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Auth. Employee ?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2" idx="6"/>
            </p:cNvCxnSpPr>
            <p:nvPr/>
          </p:nvCxnSpPr>
          <p:spPr>
            <a:xfrm>
              <a:off x="2171700" y="1271155"/>
              <a:ext cx="10287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4" idx="2"/>
              <a:endCxn id="10" idx="0"/>
            </p:cNvCxnSpPr>
            <p:nvPr/>
          </p:nvCxnSpPr>
          <p:spPr>
            <a:xfrm>
              <a:off x="4305300" y="2202873"/>
              <a:ext cx="0" cy="3879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0" idx="2"/>
            </p:cNvCxnSpPr>
            <p:nvPr/>
          </p:nvCxnSpPr>
          <p:spPr>
            <a:xfrm>
              <a:off x="4305300" y="3962400"/>
              <a:ext cx="0" cy="5264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endCxn id="3" idx="0"/>
            </p:cNvCxnSpPr>
            <p:nvPr/>
          </p:nvCxnSpPr>
          <p:spPr>
            <a:xfrm>
              <a:off x="4305300" y="5510646"/>
              <a:ext cx="0" cy="3567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endCxn id="5" idx="0"/>
            </p:cNvCxnSpPr>
            <p:nvPr/>
          </p:nvCxnSpPr>
          <p:spPr>
            <a:xfrm rot="10800000" flipV="1">
              <a:off x="1562100" y="4225635"/>
              <a:ext cx="2743200" cy="263237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endCxn id="8" idx="0"/>
            </p:cNvCxnSpPr>
            <p:nvPr/>
          </p:nvCxnSpPr>
          <p:spPr>
            <a:xfrm>
              <a:off x="4305300" y="4225636"/>
              <a:ext cx="1447800" cy="23552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endCxn id="9" idx="0"/>
            </p:cNvCxnSpPr>
            <p:nvPr/>
          </p:nvCxnSpPr>
          <p:spPr>
            <a:xfrm>
              <a:off x="5753100" y="4225635"/>
              <a:ext cx="1974273" cy="22860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9" idx="2"/>
              <a:endCxn id="3" idx="6"/>
            </p:cNvCxnSpPr>
            <p:nvPr/>
          </p:nvCxnSpPr>
          <p:spPr>
            <a:xfrm rot="5400000">
              <a:off x="5990360" y="4473287"/>
              <a:ext cx="699654" cy="2774373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657600" y="3856304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112400" y="2960316"/>
              <a:ext cx="4555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No</a:t>
              </a:r>
              <a:endParaRPr lang="en-US" dirty="0"/>
            </a:p>
          </p:txBody>
        </p:sp>
        <p:cxnSp>
          <p:nvCxnSpPr>
            <p:cNvPr id="39" name="Elbow Connector 38"/>
            <p:cNvCxnSpPr>
              <a:stCxn id="5" idx="2"/>
              <a:endCxn id="3" idx="2"/>
            </p:cNvCxnSpPr>
            <p:nvPr/>
          </p:nvCxnSpPr>
          <p:spPr>
            <a:xfrm rot="16200000" flipH="1">
              <a:off x="2277341" y="4830041"/>
              <a:ext cx="665018" cy="2095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>
              <a:stCxn id="8" idx="2"/>
              <a:endCxn id="3" idx="6"/>
            </p:cNvCxnSpPr>
            <p:nvPr/>
          </p:nvCxnSpPr>
          <p:spPr>
            <a:xfrm rot="5400000">
              <a:off x="5006687" y="5463886"/>
              <a:ext cx="692727" cy="8001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0" idx="3"/>
            </p:cNvCxnSpPr>
            <p:nvPr/>
          </p:nvCxnSpPr>
          <p:spPr>
            <a:xfrm>
              <a:off x="5219700" y="3276600"/>
              <a:ext cx="29337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8153400" y="3276600"/>
              <a:ext cx="0" cy="11776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FA42-4C96-40D0-968E-816322FE8D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6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495805"/>
              </p:ext>
            </p:extLst>
          </p:nvPr>
        </p:nvGraphicFramePr>
        <p:xfrm>
          <a:off x="1066800" y="838200"/>
          <a:ext cx="6858000" cy="531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810000"/>
              </a:tblGrid>
              <a:tr h="218440">
                <a:tc>
                  <a:txBody>
                    <a:bodyPr/>
                    <a:lstStyle/>
                    <a:p>
                      <a:r>
                        <a:rPr lang="en-US" dirty="0" smtClean="0"/>
                        <a:t>Name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 is the name of the use-case?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Customer / Employee registration 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Actors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Customer, Employee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Pre-conditions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Customer/Employee opens the Bank website in a browser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Main course of Execution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Customer/Employee sign</a:t>
                      </a:r>
                      <a:r>
                        <a:rPr lang="en-US" sz="1600" baseline="0" dirty="0" smtClean="0"/>
                        <a:t>-up, Approval by authorized Employee, Customer/Employee receiving Email for success (including File with TANs for Customer)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Alternate Courses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Customer/Employee sign</a:t>
                      </a:r>
                      <a:r>
                        <a:rPr lang="en-US" sz="1600" baseline="0" dirty="0" smtClean="0"/>
                        <a:t>-up, Rejection by authorized Employee, Customer/Employee receiving Email for failure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Exceptions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SQL Injection,</a:t>
                      </a:r>
                      <a:r>
                        <a:rPr lang="en-US" sz="1600" baseline="0" dirty="0" smtClean="0"/>
                        <a:t> Email Injection, Vulnerability with random numbers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Post-conditions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Customer/Employee can login/logout to the Bank website and perform operations.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 formats</a:t>
                      </a:r>
                      <a:r>
                        <a:rPr lang="en-US" sz="1600" baseline="0" dirty="0" smtClean="0"/>
                        <a:t> used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Input - Customer/Employee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details</a:t>
                      </a:r>
                    </a:p>
                    <a:p>
                      <a:r>
                        <a:rPr lang="en-US" sz="1600" dirty="0" smtClean="0"/>
                        <a:t>Output – 100 TANs of 15 characters</a:t>
                      </a:r>
                      <a:r>
                        <a:rPr lang="en-US" sz="1600" baseline="0" dirty="0" smtClean="0"/>
                        <a:t> each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FA42-4C96-40D0-968E-816322FE8D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3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389</Words>
  <Application>Microsoft Office PowerPoint</Application>
  <PresentationFormat>On-screen Show (4:3)</PresentationFormat>
  <Paragraphs>91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Secure Coding-Team 8</vt:lpstr>
      <vt:lpstr>User Registration</vt:lpstr>
      <vt:lpstr>Employee Registration</vt:lpstr>
      <vt:lpstr>User Actions</vt:lpstr>
      <vt:lpstr>Employee Actions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Swathi S Sunder</dc:creator>
  <cp:lastModifiedBy>Swathi S Sunder</cp:lastModifiedBy>
  <cp:revision>28</cp:revision>
  <dcterms:created xsi:type="dcterms:W3CDTF">2015-10-18T16:43:35Z</dcterms:created>
  <dcterms:modified xsi:type="dcterms:W3CDTF">2015-10-19T14:49:31Z</dcterms:modified>
</cp:coreProperties>
</file>