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0" r:id="rId7"/>
    <p:sldId id="258" r:id="rId8"/>
    <p:sldId id="259" r:id="rId9"/>
    <p:sldId id="264" r:id="rId10"/>
    <p:sldId id="266" r:id="rId11"/>
    <p:sldId id="261" r:id="rId12"/>
    <p:sldId id="268" r:id="rId13"/>
    <p:sldId id="262" r:id="rId14"/>
    <p:sldId id="263" r:id="rId15"/>
    <p:sldId id="267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0A0D63-A3A2-4C33-9281-2264A782161A}" v="219" dt="2023-10-17T14:57:14.432"/>
    <p1510:client id="{612BB59D-B5B1-2B9E-782B-1DF9E08525AA}" v="463" dt="2023-10-17T14:01:21.5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0A8E32-D762-4770-A5D6-C07E40EE1A7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E34D115-1D92-4BEC-845D-EE964AE256B2}">
      <dgm:prSet/>
      <dgm:spPr/>
      <dgm:t>
        <a:bodyPr/>
        <a:lstStyle/>
        <a:p>
          <a:r>
            <a:rPr lang="de-DE"/>
            <a:t>1. Daten beschaffen</a:t>
          </a:r>
          <a:endParaRPr lang="en-US"/>
        </a:p>
      </dgm:t>
    </dgm:pt>
    <dgm:pt modelId="{F99EA17F-FA22-4873-931A-0E0494640D34}" type="parTrans" cxnId="{6CDE6B94-6EDB-4A8B-B936-61C2C14C9C1F}">
      <dgm:prSet/>
      <dgm:spPr/>
      <dgm:t>
        <a:bodyPr/>
        <a:lstStyle/>
        <a:p>
          <a:endParaRPr lang="en-US"/>
        </a:p>
      </dgm:t>
    </dgm:pt>
    <dgm:pt modelId="{C03F962B-0456-40A2-B0E9-506677560BC8}" type="sibTrans" cxnId="{6CDE6B94-6EDB-4A8B-B936-61C2C14C9C1F}">
      <dgm:prSet/>
      <dgm:spPr/>
      <dgm:t>
        <a:bodyPr/>
        <a:lstStyle/>
        <a:p>
          <a:endParaRPr lang="en-US"/>
        </a:p>
      </dgm:t>
    </dgm:pt>
    <dgm:pt modelId="{9C9A0678-C119-4975-9183-C59D3B3BF7FC}">
      <dgm:prSet/>
      <dgm:spPr/>
      <dgm:t>
        <a:bodyPr/>
        <a:lstStyle/>
        <a:p>
          <a:r>
            <a:rPr lang="de-DE"/>
            <a:t>2. Image Collection erstellen (</a:t>
          </a:r>
          <a:r>
            <a:rPr lang="de-DE" err="1"/>
            <a:t>create_image_collection</a:t>
          </a:r>
          <a:r>
            <a:rPr lang="de-DE"/>
            <a:t> unter Angabe des Collection Formats( Formate für verschiedene Datenquellen wie </a:t>
          </a:r>
          <a:r>
            <a:rPr lang="de-DE" err="1"/>
            <a:t>Landsat</a:t>
          </a:r>
          <a:r>
            <a:rPr lang="de-DE"/>
            <a:t> oder Sentinel-2 etc.)</a:t>
          </a:r>
          <a:endParaRPr lang="en-US"/>
        </a:p>
      </dgm:t>
    </dgm:pt>
    <dgm:pt modelId="{176AE6E9-FA79-4679-8C40-6FCA53105791}" type="parTrans" cxnId="{9B0033C2-147B-49E0-8837-BC430A1DF7FE}">
      <dgm:prSet/>
      <dgm:spPr/>
      <dgm:t>
        <a:bodyPr/>
        <a:lstStyle/>
        <a:p>
          <a:endParaRPr lang="en-US"/>
        </a:p>
      </dgm:t>
    </dgm:pt>
    <dgm:pt modelId="{01FC7686-A3F8-4876-A5C1-A7FCE12F8851}" type="sibTrans" cxnId="{9B0033C2-147B-49E0-8837-BC430A1DF7FE}">
      <dgm:prSet/>
      <dgm:spPr/>
      <dgm:t>
        <a:bodyPr/>
        <a:lstStyle/>
        <a:p>
          <a:endParaRPr lang="en-US"/>
        </a:p>
      </dgm:t>
    </dgm:pt>
    <dgm:pt modelId="{C6FB510A-0EE3-42D0-9C6E-C0D33892E563}">
      <dgm:prSet/>
      <dgm:spPr/>
      <dgm:t>
        <a:bodyPr/>
        <a:lstStyle/>
        <a:p>
          <a:pPr rtl="0"/>
          <a:r>
            <a:rPr lang="de-DE"/>
            <a:t>3. </a:t>
          </a:r>
          <a:r>
            <a:rPr lang="de-DE">
              <a:latin typeface="Trebuchet MS" panose="020B0603020202020204"/>
            </a:rPr>
            <a:t>Mit </a:t>
          </a:r>
          <a:r>
            <a:rPr lang="de-DE" err="1">
              <a:latin typeface="Trebuchet MS" panose="020B0603020202020204"/>
            </a:rPr>
            <a:t>gdalwarp</a:t>
          </a:r>
          <a:r>
            <a:rPr lang="de-DE">
              <a:latin typeface="Trebuchet MS" panose="020B0603020202020204"/>
            </a:rPr>
            <a:t> in Referenzsystem </a:t>
          </a:r>
          <a:r>
            <a:rPr lang="de-DE" err="1">
              <a:latin typeface="Trebuchet MS" panose="020B0603020202020204"/>
            </a:rPr>
            <a:t>projzieren</a:t>
          </a:r>
          <a:r>
            <a:rPr lang="de-DE">
              <a:latin typeface="Trebuchet MS" panose="020B0603020202020204"/>
            </a:rPr>
            <a:t>, Bilder zuschneiden</a:t>
          </a:r>
          <a:endParaRPr lang="en-US"/>
        </a:p>
      </dgm:t>
    </dgm:pt>
    <dgm:pt modelId="{FE06DDAA-DD00-4147-AECF-2E7CFA3E7C3A}" type="parTrans" cxnId="{022B7062-BB7F-4158-8684-A3D7BDAE7268}">
      <dgm:prSet/>
      <dgm:spPr/>
      <dgm:t>
        <a:bodyPr/>
        <a:lstStyle/>
        <a:p>
          <a:endParaRPr lang="en-US"/>
        </a:p>
      </dgm:t>
    </dgm:pt>
    <dgm:pt modelId="{E52E7D28-63EC-456F-978E-2652EA3E99A3}" type="sibTrans" cxnId="{022B7062-BB7F-4158-8684-A3D7BDAE7268}">
      <dgm:prSet/>
      <dgm:spPr/>
      <dgm:t>
        <a:bodyPr/>
        <a:lstStyle/>
        <a:p>
          <a:endParaRPr lang="en-US"/>
        </a:p>
      </dgm:t>
    </dgm:pt>
    <dgm:pt modelId="{EE5FFAD5-2C67-47B0-A141-52D20E839583}">
      <dgm:prSet/>
      <dgm:spPr/>
      <dgm:t>
        <a:bodyPr/>
        <a:lstStyle/>
        <a:p>
          <a:r>
            <a:rPr lang="de-DE">
              <a:latin typeface="Trebuchet MS" panose="020B0603020202020204"/>
            </a:rPr>
            <a:t>4</a:t>
          </a:r>
          <a:r>
            <a:rPr lang="de-DE"/>
            <a:t>. </a:t>
          </a:r>
          <a:r>
            <a:rPr lang="de-DE" err="1"/>
            <a:t>cube</a:t>
          </a:r>
          <a:r>
            <a:rPr lang="de-DE"/>
            <a:t> </a:t>
          </a:r>
          <a:r>
            <a:rPr lang="de-DE" err="1"/>
            <a:t>view</a:t>
          </a:r>
          <a:r>
            <a:rPr lang="de-DE"/>
            <a:t> festlegen </a:t>
          </a:r>
          <a:endParaRPr lang="en-US"/>
        </a:p>
      </dgm:t>
    </dgm:pt>
    <dgm:pt modelId="{8C7C2551-2400-4B9C-A578-723E8419FFC0}" type="parTrans" cxnId="{9B00BBA2-9D7F-4BFB-A370-2459543AB00E}">
      <dgm:prSet/>
      <dgm:spPr/>
      <dgm:t>
        <a:bodyPr/>
        <a:lstStyle/>
        <a:p>
          <a:endParaRPr lang="en-US"/>
        </a:p>
      </dgm:t>
    </dgm:pt>
    <dgm:pt modelId="{8DD2E52B-B73A-4582-8651-7B4D2935F2B6}" type="sibTrans" cxnId="{9B00BBA2-9D7F-4BFB-A370-2459543AB00E}">
      <dgm:prSet/>
      <dgm:spPr/>
      <dgm:t>
        <a:bodyPr/>
        <a:lstStyle/>
        <a:p>
          <a:endParaRPr lang="en-US"/>
        </a:p>
      </dgm:t>
    </dgm:pt>
    <dgm:pt modelId="{632AD23B-8889-490E-B43C-9A8E4ECF5DAC}">
      <dgm:prSet/>
      <dgm:spPr/>
      <dgm:t>
        <a:bodyPr/>
        <a:lstStyle/>
        <a:p>
          <a:r>
            <a:rPr lang="de-DE">
              <a:latin typeface="Trebuchet MS" panose="020B0603020202020204"/>
            </a:rPr>
            <a:t>5</a:t>
          </a:r>
          <a:r>
            <a:rPr lang="de-DE"/>
            <a:t>. Plotten des </a:t>
          </a:r>
          <a:r>
            <a:rPr lang="de-DE" err="1"/>
            <a:t>cubes</a:t>
          </a:r>
          <a:r>
            <a:rPr lang="de-DE"/>
            <a:t> unter Auswahl bestimmter Bänder etc.</a:t>
          </a:r>
          <a:endParaRPr lang="en-US"/>
        </a:p>
      </dgm:t>
    </dgm:pt>
    <dgm:pt modelId="{D8CD11FD-23A8-4797-95F2-D754E3046807}" type="parTrans" cxnId="{884A4523-5F61-4EF4-A525-8812D7CAB0C4}">
      <dgm:prSet/>
      <dgm:spPr/>
      <dgm:t>
        <a:bodyPr/>
        <a:lstStyle/>
        <a:p>
          <a:endParaRPr lang="en-US"/>
        </a:p>
      </dgm:t>
    </dgm:pt>
    <dgm:pt modelId="{1FBC1ECD-14F1-42BA-A2A8-E80799D485E3}" type="sibTrans" cxnId="{884A4523-5F61-4EF4-A525-8812D7CAB0C4}">
      <dgm:prSet/>
      <dgm:spPr/>
      <dgm:t>
        <a:bodyPr/>
        <a:lstStyle/>
        <a:p>
          <a:endParaRPr lang="en-US"/>
        </a:p>
      </dgm:t>
    </dgm:pt>
    <dgm:pt modelId="{CFBFAD2A-76F4-4127-919F-3B2D7FB0A233}" type="pres">
      <dgm:prSet presAssocID="{7F0A8E32-D762-4770-A5D6-C07E40EE1A74}" presName="root" presStyleCnt="0">
        <dgm:presLayoutVars>
          <dgm:dir/>
          <dgm:resizeHandles val="exact"/>
        </dgm:presLayoutVars>
      </dgm:prSet>
      <dgm:spPr/>
    </dgm:pt>
    <dgm:pt modelId="{25F8B1EF-BC29-4D0B-889B-0B0DAEB398BC}" type="pres">
      <dgm:prSet presAssocID="{8E34D115-1D92-4BEC-845D-EE964AE256B2}" presName="compNode" presStyleCnt="0"/>
      <dgm:spPr/>
    </dgm:pt>
    <dgm:pt modelId="{5632F8C9-B2B6-43BA-BDA6-080AE865FF89}" type="pres">
      <dgm:prSet presAssocID="{8E34D115-1D92-4BEC-845D-EE964AE256B2}" presName="bgRect" presStyleLbl="bgShp" presStyleIdx="0" presStyleCnt="5"/>
      <dgm:spPr/>
    </dgm:pt>
    <dgm:pt modelId="{ABC86964-A958-47C3-9F9E-5BA478F55DAD}" type="pres">
      <dgm:prSet presAssocID="{8E34D115-1D92-4BEC-845D-EE964AE256B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3DDA4BB0-F078-4FFD-9F7B-EC22AD7226D9}" type="pres">
      <dgm:prSet presAssocID="{8E34D115-1D92-4BEC-845D-EE964AE256B2}" presName="spaceRect" presStyleCnt="0"/>
      <dgm:spPr/>
    </dgm:pt>
    <dgm:pt modelId="{434DEBB7-32D4-4392-B1D4-5247C2013E6F}" type="pres">
      <dgm:prSet presAssocID="{8E34D115-1D92-4BEC-845D-EE964AE256B2}" presName="parTx" presStyleLbl="revTx" presStyleIdx="0" presStyleCnt="5">
        <dgm:presLayoutVars>
          <dgm:chMax val="0"/>
          <dgm:chPref val="0"/>
        </dgm:presLayoutVars>
      </dgm:prSet>
      <dgm:spPr/>
    </dgm:pt>
    <dgm:pt modelId="{FB336335-DC8E-4E4B-B84F-334388C2088C}" type="pres">
      <dgm:prSet presAssocID="{C03F962B-0456-40A2-B0E9-506677560BC8}" presName="sibTrans" presStyleCnt="0"/>
      <dgm:spPr/>
    </dgm:pt>
    <dgm:pt modelId="{1FCACFDD-082D-4A69-90F3-A1B11F159441}" type="pres">
      <dgm:prSet presAssocID="{9C9A0678-C119-4975-9183-C59D3B3BF7FC}" presName="compNode" presStyleCnt="0"/>
      <dgm:spPr/>
    </dgm:pt>
    <dgm:pt modelId="{AB072128-90E6-48C9-8F55-9EA20D254A7B}" type="pres">
      <dgm:prSet presAssocID="{9C9A0678-C119-4975-9183-C59D3B3BF7FC}" presName="bgRect" presStyleLbl="bgShp" presStyleIdx="1" presStyleCnt="5"/>
      <dgm:spPr/>
    </dgm:pt>
    <dgm:pt modelId="{6B642652-6741-4611-A536-3171D17304A8}" type="pres">
      <dgm:prSet presAssocID="{9C9A0678-C119-4975-9183-C59D3B3BF7F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eitung"/>
        </a:ext>
      </dgm:extLst>
    </dgm:pt>
    <dgm:pt modelId="{F5D6F744-8AEC-47F1-8ACE-9401731ADEB9}" type="pres">
      <dgm:prSet presAssocID="{9C9A0678-C119-4975-9183-C59D3B3BF7FC}" presName="spaceRect" presStyleCnt="0"/>
      <dgm:spPr/>
    </dgm:pt>
    <dgm:pt modelId="{CC8E86E5-83C7-4F02-BB58-F1B9950098FF}" type="pres">
      <dgm:prSet presAssocID="{9C9A0678-C119-4975-9183-C59D3B3BF7FC}" presName="parTx" presStyleLbl="revTx" presStyleIdx="1" presStyleCnt="5">
        <dgm:presLayoutVars>
          <dgm:chMax val="0"/>
          <dgm:chPref val="0"/>
        </dgm:presLayoutVars>
      </dgm:prSet>
      <dgm:spPr/>
    </dgm:pt>
    <dgm:pt modelId="{86BF74E3-D57A-4574-87CB-0FA94171EE62}" type="pres">
      <dgm:prSet presAssocID="{01FC7686-A3F8-4876-A5C1-A7FCE12F8851}" presName="sibTrans" presStyleCnt="0"/>
      <dgm:spPr/>
    </dgm:pt>
    <dgm:pt modelId="{7C986405-6248-48DA-82C3-38235A95AE9A}" type="pres">
      <dgm:prSet presAssocID="{C6FB510A-0EE3-42D0-9C6E-C0D33892E563}" presName="compNode" presStyleCnt="0"/>
      <dgm:spPr/>
    </dgm:pt>
    <dgm:pt modelId="{33A8483F-7AF3-4259-A9B0-58FD5ED6FE2B}" type="pres">
      <dgm:prSet presAssocID="{C6FB510A-0EE3-42D0-9C6E-C0D33892E563}" presName="bgRect" presStyleLbl="bgShp" presStyleIdx="2" presStyleCnt="5"/>
      <dgm:spPr/>
    </dgm:pt>
    <dgm:pt modelId="{3211558B-7A80-40BF-9503-49F2C148A945}" type="pres">
      <dgm:prSet presAssocID="{C6FB510A-0EE3-42D0-9C6E-C0D33892E56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rn"/>
        </a:ext>
      </dgm:extLst>
    </dgm:pt>
    <dgm:pt modelId="{51E2771E-CB3A-4AE9-AD60-F66FA396BC8E}" type="pres">
      <dgm:prSet presAssocID="{C6FB510A-0EE3-42D0-9C6E-C0D33892E563}" presName="spaceRect" presStyleCnt="0"/>
      <dgm:spPr/>
    </dgm:pt>
    <dgm:pt modelId="{1A13F4F4-6C06-40B8-9D80-AF2C0DA96C45}" type="pres">
      <dgm:prSet presAssocID="{C6FB510A-0EE3-42D0-9C6E-C0D33892E563}" presName="parTx" presStyleLbl="revTx" presStyleIdx="2" presStyleCnt="5">
        <dgm:presLayoutVars>
          <dgm:chMax val="0"/>
          <dgm:chPref val="0"/>
        </dgm:presLayoutVars>
      </dgm:prSet>
      <dgm:spPr/>
    </dgm:pt>
    <dgm:pt modelId="{A4C0DB87-70DD-4F39-A3DC-54B23CF9AAAB}" type="pres">
      <dgm:prSet presAssocID="{E52E7D28-63EC-456F-978E-2652EA3E99A3}" presName="sibTrans" presStyleCnt="0"/>
      <dgm:spPr/>
    </dgm:pt>
    <dgm:pt modelId="{1D4A5142-0807-4A94-973D-74DF713C7929}" type="pres">
      <dgm:prSet presAssocID="{EE5FFAD5-2C67-47B0-A141-52D20E839583}" presName="compNode" presStyleCnt="0"/>
      <dgm:spPr/>
    </dgm:pt>
    <dgm:pt modelId="{0F615BCB-C4CD-43FA-B959-4967BB8ED69E}" type="pres">
      <dgm:prSet presAssocID="{EE5FFAD5-2C67-47B0-A141-52D20E839583}" presName="bgRect" presStyleLbl="bgShp" presStyleIdx="3" presStyleCnt="5"/>
      <dgm:spPr/>
    </dgm:pt>
    <dgm:pt modelId="{3D2DB0D1-5BF2-443E-BAF5-FB8AA0BD632A}" type="pres">
      <dgm:prSet presAssocID="{EE5FFAD5-2C67-47B0-A141-52D20E83958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5D33D589-A5AE-47AF-840F-ADEA343C4BD5}" type="pres">
      <dgm:prSet presAssocID="{EE5FFAD5-2C67-47B0-A141-52D20E839583}" presName="spaceRect" presStyleCnt="0"/>
      <dgm:spPr/>
    </dgm:pt>
    <dgm:pt modelId="{AC94568F-6845-4DC2-86ED-BE7C2C4D3F82}" type="pres">
      <dgm:prSet presAssocID="{EE5FFAD5-2C67-47B0-A141-52D20E839583}" presName="parTx" presStyleLbl="revTx" presStyleIdx="3" presStyleCnt="5">
        <dgm:presLayoutVars>
          <dgm:chMax val="0"/>
          <dgm:chPref val="0"/>
        </dgm:presLayoutVars>
      </dgm:prSet>
      <dgm:spPr/>
    </dgm:pt>
    <dgm:pt modelId="{68DF599F-0F79-45D4-B8DC-5EE6C03ED1E0}" type="pres">
      <dgm:prSet presAssocID="{8DD2E52B-B73A-4582-8651-7B4D2935F2B6}" presName="sibTrans" presStyleCnt="0"/>
      <dgm:spPr/>
    </dgm:pt>
    <dgm:pt modelId="{631A8653-5698-48A6-B6D9-91D05C212E98}" type="pres">
      <dgm:prSet presAssocID="{632AD23B-8889-490E-B43C-9A8E4ECF5DAC}" presName="compNode" presStyleCnt="0"/>
      <dgm:spPr/>
    </dgm:pt>
    <dgm:pt modelId="{BE4A3B9F-E96D-42F5-B79F-00204D628E42}" type="pres">
      <dgm:prSet presAssocID="{632AD23B-8889-490E-B43C-9A8E4ECF5DAC}" presName="bgRect" presStyleLbl="bgShp" presStyleIdx="4" presStyleCnt="5"/>
      <dgm:spPr/>
    </dgm:pt>
    <dgm:pt modelId="{67C44E3C-4B2D-4BD3-8098-E43FEFD1EB8F}" type="pres">
      <dgm:prSet presAssocID="{632AD23B-8889-490E-B43C-9A8E4ECF5DA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sezeichen"/>
        </a:ext>
      </dgm:extLst>
    </dgm:pt>
    <dgm:pt modelId="{41C39A6B-9679-4EA0-8885-F733CF84A839}" type="pres">
      <dgm:prSet presAssocID="{632AD23B-8889-490E-B43C-9A8E4ECF5DAC}" presName="spaceRect" presStyleCnt="0"/>
      <dgm:spPr/>
    </dgm:pt>
    <dgm:pt modelId="{4366771B-6F93-42F5-9738-1DAB214C4441}" type="pres">
      <dgm:prSet presAssocID="{632AD23B-8889-490E-B43C-9A8E4ECF5DA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682CC0B-19E0-4EE2-9C1A-3C909048D55A}" type="presOf" srcId="{632AD23B-8889-490E-B43C-9A8E4ECF5DAC}" destId="{4366771B-6F93-42F5-9738-1DAB214C4441}" srcOrd="0" destOrd="0" presId="urn:microsoft.com/office/officeart/2018/2/layout/IconVerticalSolidList"/>
    <dgm:cxn modelId="{884A4523-5F61-4EF4-A525-8812D7CAB0C4}" srcId="{7F0A8E32-D762-4770-A5D6-C07E40EE1A74}" destId="{632AD23B-8889-490E-B43C-9A8E4ECF5DAC}" srcOrd="4" destOrd="0" parTransId="{D8CD11FD-23A8-4797-95F2-D754E3046807}" sibTransId="{1FBC1ECD-14F1-42BA-A2A8-E80799D485E3}"/>
    <dgm:cxn modelId="{022B7062-BB7F-4158-8684-A3D7BDAE7268}" srcId="{7F0A8E32-D762-4770-A5D6-C07E40EE1A74}" destId="{C6FB510A-0EE3-42D0-9C6E-C0D33892E563}" srcOrd="2" destOrd="0" parTransId="{FE06DDAA-DD00-4147-AECF-2E7CFA3E7C3A}" sibTransId="{E52E7D28-63EC-456F-978E-2652EA3E99A3}"/>
    <dgm:cxn modelId="{7596F490-6475-44AF-9A73-D6DBB90A54B0}" type="presOf" srcId="{7F0A8E32-D762-4770-A5D6-C07E40EE1A74}" destId="{CFBFAD2A-76F4-4127-919F-3B2D7FB0A233}" srcOrd="0" destOrd="0" presId="urn:microsoft.com/office/officeart/2018/2/layout/IconVerticalSolidList"/>
    <dgm:cxn modelId="{6CDE6B94-6EDB-4A8B-B936-61C2C14C9C1F}" srcId="{7F0A8E32-D762-4770-A5D6-C07E40EE1A74}" destId="{8E34D115-1D92-4BEC-845D-EE964AE256B2}" srcOrd="0" destOrd="0" parTransId="{F99EA17F-FA22-4873-931A-0E0494640D34}" sibTransId="{C03F962B-0456-40A2-B0E9-506677560BC8}"/>
    <dgm:cxn modelId="{9B00BBA2-9D7F-4BFB-A370-2459543AB00E}" srcId="{7F0A8E32-D762-4770-A5D6-C07E40EE1A74}" destId="{EE5FFAD5-2C67-47B0-A141-52D20E839583}" srcOrd="3" destOrd="0" parTransId="{8C7C2551-2400-4B9C-A578-723E8419FFC0}" sibTransId="{8DD2E52B-B73A-4582-8651-7B4D2935F2B6}"/>
    <dgm:cxn modelId="{4B627EB2-6E03-4753-81E0-A56BD0DE00DF}" type="presOf" srcId="{EE5FFAD5-2C67-47B0-A141-52D20E839583}" destId="{AC94568F-6845-4DC2-86ED-BE7C2C4D3F82}" srcOrd="0" destOrd="0" presId="urn:microsoft.com/office/officeart/2018/2/layout/IconVerticalSolidList"/>
    <dgm:cxn modelId="{BEF49BBB-7CC7-43FC-BE3C-90FD020471B9}" type="presOf" srcId="{8E34D115-1D92-4BEC-845D-EE964AE256B2}" destId="{434DEBB7-32D4-4392-B1D4-5247C2013E6F}" srcOrd="0" destOrd="0" presId="urn:microsoft.com/office/officeart/2018/2/layout/IconVerticalSolidList"/>
    <dgm:cxn modelId="{9B0033C2-147B-49E0-8837-BC430A1DF7FE}" srcId="{7F0A8E32-D762-4770-A5D6-C07E40EE1A74}" destId="{9C9A0678-C119-4975-9183-C59D3B3BF7FC}" srcOrd="1" destOrd="0" parTransId="{176AE6E9-FA79-4679-8C40-6FCA53105791}" sibTransId="{01FC7686-A3F8-4876-A5C1-A7FCE12F8851}"/>
    <dgm:cxn modelId="{64B0B6D1-21FD-40DF-9686-945A56458579}" type="presOf" srcId="{C6FB510A-0EE3-42D0-9C6E-C0D33892E563}" destId="{1A13F4F4-6C06-40B8-9D80-AF2C0DA96C45}" srcOrd="0" destOrd="0" presId="urn:microsoft.com/office/officeart/2018/2/layout/IconVerticalSolidList"/>
    <dgm:cxn modelId="{382A56E9-89E9-408E-BC95-CB59E4AA2C6B}" type="presOf" srcId="{9C9A0678-C119-4975-9183-C59D3B3BF7FC}" destId="{CC8E86E5-83C7-4F02-BB58-F1B9950098FF}" srcOrd="0" destOrd="0" presId="urn:microsoft.com/office/officeart/2018/2/layout/IconVerticalSolidList"/>
    <dgm:cxn modelId="{83480406-1932-4E69-B4D1-E62BEADCE549}" type="presParOf" srcId="{CFBFAD2A-76F4-4127-919F-3B2D7FB0A233}" destId="{25F8B1EF-BC29-4D0B-889B-0B0DAEB398BC}" srcOrd="0" destOrd="0" presId="urn:microsoft.com/office/officeart/2018/2/layout/IconVerticalSolidList"/>
    <dgm:cxn modelId="{920F6DEB-D5BF-40B4-9CC3-C942A2308116}" type="presParOf" srcId="{25F8B1EF-BC29-4D0B-889B-0B0DAEB398BC}" destId="{5632F8C9-B2B6-43BA-BDA6-080AE865FF89}" srcOrd="0" destOrd="0" presId="urn:microsoft.com/office/officeart/2018/2/layout/IconVerticalSolidList"/>
    <dgm:cxn modelId="{CC93689C-94E8-46C3-96E6-0136BB721160}" type="presParOf" srcId="{25F8B1EF-BC29-4D0B-889B-0B0DAEB398BC}" destId="{ABC86964-A958-47C3-9F9E-5BA478F55DAD}" srcOrd="1" destOrd="0" presId="urn:microsoft.com/office/officeart/2018/2/layout/IconVerticalSolidList"/>
    <dgm:cxn modelId="{1B4C2EA6-D4A3-44C5-9501-F9EF04A13C6C}" type="presParOf" srcId="{25F8B1EF-BC29-4D0B-889B-0B0DAEB398BC}" destId="{3DDA4BB0-F078-4FFD-9F7B-EC22AD7226D9}" srcOrd="2" destOrd="0" presId="urn:microsoft.com/office/officeart/2018/2/layout/IconVerticalSolidList"/>
    <dgm:cxn modelId="{379AE63F-9168-492F-9078-8B308D2BF582}" type="presParOf" srcId="{25F8B1EF-BC29-4D0B-889B-0B0DAEB398BC}" destId="{434DEBB7-32D4-4392-B1D4-5247C2013E6F}" srcOrd="3" destOrd="0" presId="urn:microsoft.com/office/officeart/2018/2/layout/IconVerticalSolidList"/>
    <dgm:cxn modelId="{4E910AC0-D2E3-4315-8000-91E75A750B32}" type="presParOf" srcId="{CFBFAD2A-76F4-4127-919F-3B2D7FB0A233}" destId="{FB336335-DC8E-4E4B-B84F-334388C2088C}" srcOrd="1" destOrd="0" presId="urn:microsoft.com/office/officeart/2018/2/layout/IconVerticalSolidList"/>
    <dgm:cxn modelId="{11584925-63E4-4F5B-A9A9-FEE6EE270C2E}" type="presParOf" srcId="{CFBFAD2A-76F4-4127-919F-3B2D7FB0A233}" destId="{1FCACFDD-082D-4A69-90F3-A1B11F159441}" srcOrd="2" destOrd="0" presId="urn:microsoft.com/office/officeart/2018/2/layout/IconVerticalSolidList"/>
    <dgm:cxn modelId="{2B38BC90-123E-496F-B3EF-DF2BDF082562}" type="presParOf" srcId="{1FCACFDD-082D-4A69-90F3-A1B11F159441}" destId="{AB072128-90E6-48C9-8F55-9EA20D254A7B}" srcOrd="0" destOrd="0" presId="urn:microsoft.com/office/officeart/2018/2/layout/IconVerticalSolidList"/>
    <dgm:cxn modelId="{D818B21F-F954-4A2E-A7F6-03A277A48824}" type="presParOf" srcId="{1FCACFDD-082D-4A69-90F3-A1B11F159441}" destId="{6B642652-6741-4611-A536-3171D17304A8}" srcOrd="1" destOrd="0" presId="urn:microsoft.com/office/officeart/2018/2/layout/IconVerticalSolidList"/>
    <dgm:cxn modelId="{815F985E-EB72-46BF-BF01-3E48CBE7671B}" type="presParOf" srcId="{1FCACFDD-082D-4A69-90F3-A1B11F159441}" destId="{F5D6F744-8AEC-47F1-8ACE-9401731ADEB9}" srcOrd="2" destOrd="0" presId="urn:microsoft.com/office/officeart/2018/2/layout/IconVerticalSolidList"/>
    <dgm:cxn modelId="{0AE53CB9-B645-482C-BCE3-A9F8BC3CE340}" type="presParOf" srcId="{1FCACFDD-082D-4A69-90F3-A1B11F159441}" destId="{CC8E86E5-83C7-4F02-BB58-F1B9950098FF}" srcOrd="3" destOrd="0" presId="urn:microsoft.com/office/officeart/2018/2/layout/IconVerticalSolidList"/>
    <dgm:cxn modelId="{98C66DB1-ABFA-44FE-AEDD-690F21D62B3D}" type="presParOf" srcId="{CFBFAD2A-76F4-4127-919F-3B2D7FB0A233}" destId="{86BF74E3-D57A-4574-87CB-0FA94171EE62}" srcOrd="3" destOrd="0" presId="urn:microsoft.com/office/officeart/2018/2/layout/IconVerticalSolidList"/>
    <dgm:cxn modelId="{ADC817F6-0FED-4504-B348-DEBE71AF7F06}" type="presParOf" srcId="{CFBFAD2A-76F4-4127-919F-3B2D7FB0A233}" destId="{7C986405-6248-48DA-82C3-38235A95AE9A}" srcOrd="4" destOrd="0" presId="urn:microsoft.com/office/officeart/2018/2/layout/IconVerticalSolidList"/>
    <dgm:cxn modelId="{86FBDE90-9C51-4414-A45A-D3B35D68443D}" type="presParOf" srcId="{7C986405-6248-48DA-82C3-38235A95AE9A}" destId="{33A8483F-7AF3-4259-A9B0-58FD5ED6FE2B}" srcOrd="0" destOrd="0" presId="urn:microsoft.com/office/officeart/2018/2/layout/IconVerticalSolidList"/>
    <dgm:cxn modelId="{8B071262-D64B-4BE8-8BE8-5E6152C3CB3D}" type="presParOf" srcId="{7C986405-6248-48DA-82C3-38235A95AE9A}" destId="{3211558B-7A80-40BF-9503-49F2C148A945}" srcOrd="1" destOrd="0" presId="urn:microsoft.com/office/officeart/2018/2/layout/IconVerticalSolidList"/>
    <dgm:cxn modelId="{7E981F0B-B059-4B9F-9662-346BC600932D}" type="presParOf" srcId="{7C986405-6248-48DA-82C3-38235A95AE9A}" destId="{51E2771E-CB3A-4AE9-AD60-F66FA396BC8E}" srcOrd="2" destOrd="0" presId="urn:microsoft.com/office/officeart/2018/2/layout/IconVerticalSolidList"/>
    <dgm:cxn modelId="{979EFA4C-1E6D-4F01-AE7A-D4AE3B84E33F}" type="presParOf" srcId="{7C986405-6248-48DA-82C3-38235A95AE9A}" destId="{1A13F4F4-6C06-40B8-9D80-AF2C0DA96C45}" srcOrd="3" destOrd="0" presId="urn:microsoft.com/office/officeart/2018/2/layout/IconVerticalSolidList"/>
    <dgm:cxn modelId="{9E6127C4-B284-43DB-974F-94810F2676CB}" type="presParOf" srcId="{CFBFAD2A-76F4-4127-919F-3B2D7FB0A233}" destId="{A4C0DB87-70DD-4F39-A3DC-54B23CF9AAAB}" srcOrd="5" destOrd="0" presId="urn:microsoft.com/office/officeart/2018/2/layout/IconVerticalSolidList"/>
    <dgm:cxn modelId="{4FB494C1-F552-4EB9-A938-EB44DAC63E57}" type="presParOf" srcId="{CFBFAD2A-76F4-4127-919F-3B2D7FB0A233}" destId="{1D4A5142-0807-4A94-973D-74DF713C7929}" srcOrd="6" destOrd="0" presId="urn:microsoft.com/office/officeart/2018/2/layout/IconVerticalSolidList"/>
    <dgm:cxn modelId="{50675C88-BB2C-4A3B-A572-AA83B6E5D298}" type="presParOf" srcId="{1D4A5142-0807-4A94-973D-74DF713C7929}" destId="{0F615BCB-C4CD-43FA-B959-4967BB8ED69E}" srcOrd="0" destOrd="0" presId="urn:microsoft.com/office/officeart/2018/2/layout/IconVerticalSolidList"/>
    <dgm:cxn modelId="{6526480C-6EA2-418D-9DA6-3FD748E9AF1B}" type="presParOf" srcId="{1D4A5142-0807-4A94-973D-74DF713C7929}" destId="{3D2DB0D1-5BF2-443E-BAF5-FB8AA0BD632A}" srcOrd="1" destOrd="0" presId="urn:microsoft.com/office/officeart/2018/2/layout/IconVerticalSolidList"/>
    <dgm:cxn modelId="{6450E4EF-5E35-42C7-A22B-A3CBD003E67A}" type="presParOf" srcId="{1D4A5142-0807-4A94-973D-74DF713C7929}" destId="{5D33D589-A5AE-47AF-840F-ADEA343C4BD5}" srcOrd="2" destOrd="0" presId="urn:microsoft.com/office/officeart/2018/2/layout/IconVerticalSolidList"/>
    <dgm:cxn modelId="{3335335F-2BB1-497E-829D-F3BA630C6CC9}" type="presParOf" srcId="{1D4A5142-0807-4A94-973D-74DF713C7929}" destId="{AC94568F-6845-4DC2-86ED-BE7C2C4D3F82}" srcOrd="3" destOrd="0" presId="urn:microsoft.com/office/officeart/2018/2/layout/IconVerticalSolidList"/>
    <dgm:cxn modelId="{A4C24A16-45EA-4CE7-A49A-785A9A6C8B9A}" type="presParOf" srcId="{CFBFAD2A-76F4-4127-919F-3B2D7FB0A233}" destId="{68DF599F-0F79-45D4-B8DC-5EE6C03ED1E0}" srcOrd="7" destOrd="0" presId="urn:microsoft.com/office/officeart/2018/2/layout/IconVerticalSolidList"/>
    <dgm:cxn modelId="{E44D64FB-50E6-417C-85AB-7D1DE052D89B}" type="presParOf" srcId="{CFBFAD2A-76F4-4127-919F-3B2D7FB0A233}" destId="{631A8653-5698-48A6-B6D9-91D05C212E98}" srcOrd="8" destOrd="0" presId="urn:microsoft.com/office/officeart/2018/2/layout/IconVerticalSolidList"/>
    <dgm:cxn modelId="{225453C7-3C39-4F8B-BB34-46FF321FFE98}" type="presParOf" srcId="{631A8653-5698-48A6-B6D9-91D05C212E98}" destId="{BE4A3B9F-E96D-42F5-B79F-00204D628E42}" srcOrd="0" destOrd="0" presId="urn:microsoft.com/office/officeart/2018/2/layout/IconVerticalSolidList"/>
    <dgm:cxn modelId="{DA7712F5-6F32-4453-96A5-B36771539E32}" type="presParOf" srcId="{631A8653-5698-48A6-B6D9-91D05C212E98}" destId="{67C44E3C-4B2D-4BD3-8098-E43FEFD1EB8F}" srcOrd="1" destOrd="0" presId="urn:microsoft.com/office/officeart/2018/2/layout/IconVerticalSolidList"/>
    <dgm:cxn modelId="{88704F41-CB1A-4085-9B70-128E41A0927D}" type="presParOf" srcId="{631A8653-5698-48A6-B6D9-91D05C212E98}" destId="{41C39A6B-9679-4EA0-8885-F733CF84A839}" srcOrd="2" destOrd="0" presId="urn:microsoft.com/office/officeart/2018/2/layout/IconVerticalSolidList"/>
    <dgm:cxn modelId="{824BD595-F08F-4235-9539-B617B0873497}" type="presParOf" srcId="{631A8653-5698-48A6-B6D9-91D05C212E98}" destId="{4366771B-6F93-42F5-9738-1DAB214C444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2F8C9-B2B6-43BA-BDA6-080AE865FF89}">
      <dsp:nvSpPr>
        <dsp:cNvPr id="0" name=""/>
        <dsp:cNvSpPr/>
      </dsp:nvSpPr>
      <dsp:spPr>
        <a:xfrm>
          <a:off x="0" y="3198"/>
          <a:ext cx="9618133" cy="6811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86964-A958-47C3-9F9E-5BA478F55DAD}">
      <dsp:nvSpPr>
        <dsp:cNvPr id="0" name=""/>
        <dsp:cNvSpPr/>
      </dsp:nvSpPr>
      <dsp:spPr>
        <a:xfrm>
          <a:off x="206057" y="156463"/>
          <a:ext cx="374649" cy="3746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4DEBB7-32D4-4392-B1D4-5247C2013E6F}">
      <dsp:nvSpPr>
        <dsp:cNvPr id="0" name=""/>
        <dsp:cNvSpPr/>
      </dsp:nvSpPr>
      <dsp:spPr>
        <a:xfrm>
          <a:off x="786764" y="3198"/>
          <a:ext cx="8831368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1. Daten beschaffen</a:t>
          </a:r>
          <a:endParaRPr lang="en-US" sz="1800" kern="1200"/>
        </a:p>
      </dsp:txBody>
      <dsp:txXfrm>
        <a:off x="786764" y="3198"/>
        <a:ext cx="8831368" cy="681180"/>
      </dsp:txXfrm>
    </dsp:sp>
    <dsp:sp modelId="{AB072128-90E6-48C9-8F55-9EA20D254A7B}">
      <dsp:nvSpPr>
        <dsp:cNvPr id="0" name=""/>
        <dsp:cNvSpPr/>
      </dsp:nvSpPr>
      <dsp:spPr>
        <a:xfrm>
          <a:off x="0" y="854674"/>
          <a:ext cx="9618133" cy="6811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642652-6741-4611-A536-3171D17304A8}">
      <dsp:nvSpPr>
        <dsp:cNvPr id="0" name=""/>
        <dsp:cNvSpPr/>
      </dsp:nvSpPr>
      <dsp:spPr>
        <a:xfrm>
          <a:off x="206057" y="1007939"/>
          <a:ext cx="374649" cy="3746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E86E5-83C7-4F02-BB58-F1B9950098FF}">
      <dsp:nvSpPr>
        <dsp:cNvPr id="0" name=""/>
        <dsp:cNvSpPr/>
      </dsp:nvSpPr>
      <dsp:spPr>
        <a:xfrm>
          <a:off x="786764" y="854674"/>
          <a:ext cx="8831368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2. Image Collection erstellen (</a:t>
          </a:r>
          <a:r>
            <a:rPr lang="de-DE" sz="1800" kern="1200" err="1"/>
            <a:t>create_image_collection</a:t>
          </a:r>
          <a:r>
            <a:rPr lang="de-DE" sz="1800" kern="1200"/>
            <a:t> unter Angabe des Collection Formats( Formate für verschiedene Datenquellen wie </a:t>
          </a:r>
          <a:r>
            <a:rPr lang="de-DE" sz="1800" kern="1200" err="1"/>
            <a:t>Landsat</a:t>
          </a:r>
          <a:r>
            <a:rPr lang="de-DE" sz="1800" kern="1200"/>
            <a:t> oder Sentinel-2 etc.)</a:t>
          </a:r>
          <a:endParaRPr lang="en-US" sz="1800" kern="1200"/>
        </a:p>
      </dsp:txBody>
      <dsp:txXfrm>
        <a:off x="786764" y="854674"/>
        <a:ext cx="8831368" cy="681180"/>
      </dsp:txXfrm>
    </dsp:sp>
    <dsp:sp modelId="{33A8483F-7AF3-4259-A9B0-58FD5ED6FE2B}">
      <dsp:nvSpPr>
        <dsp:cNvPr id="0" name=""/>
        <dsp:cNvSpPr/>
      </dsp:nvSpPr>
      <dsp:spPr>
        <a:xfrm>
          <a:off x="0" y="1706150"/>
          <a:ext cx="9618133" cy="6811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11558B-7A80-40BF-9503-49F2C148A945}">
      <dsp:nvSpPr>
        <dsp:cNvPr id="0" name=""/>
        <dsp:cNvSpPr/>
      </dsp:nvSpPr>
      <dsp:spPr>
        <a:xfrm>
          <a:off x="206057" y="1859416"/>
          <a:ext cx="374649" cy="3746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3F4F4-6C06-40B8-9D80-AF2C0DA96C45}">
      <dsp:nvSpPr>
        <dsp:cNvPr id="0" name=""/>
        <dsp:cNvSpPr/>
      </dsp:nvSpPr>
      <dsp:spPr>
        <a:xfrm>
          <a:off x="786764" y="1706150"/>
          <a:ext cx="8831368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3. </a:t>
          </a:r>
          <a:r>
            <a:rPr lang="de-DE" sz="1800" kern="1200">
              <a:latin typeface="Trebuchet MS" panose="020B0603020202020204"/>
            </a:rPr>
            <a:t>Mit </a:t>
          </a:r>
          <a:r>
            <a:rPr lang="de-DE" sz="1800" kern="1200" err="1">
              <a:latin typeface="Trebuchet MS" panose="020B0603020202020204"/>
            </a:rPr>
            <a:t>gdalwarp</a:t>
          </a:r>
          <a:r>
            <a:rPr lang="de-DE" sz="1800" kern="1200">
              <a:latin typeface="Trebuchet MS" panose="020B0603020202020204"/>
            </a:rPr>
            <a:t> in Referenzsystem </a:t>
          </a:r>
          <a:r>
            <a:rPr lang="de-DE" sz="1800" kern="1200" err="1">
              <a:latin typeface="Trebuchet MS" panose="020B0603020202020204"/>
            </a:rPr>
            <a:t>projzieren</a:t>
          </a:r>
          <a:r>
            <a:rPr lang="de-DE" sz="1800" kern="1200">
              <a:latin typeface="Trebuchet MS" panose="020B0603020202020204"/>
            </a:rPr>
            <a:t>, Bilder zuschneiden</a:t>
          </a:r>
          <a:endParaRPr lang="en-US" sz="1800" kern="1200"/>
        </a:p>
      </dsp:txBody>
      <dsp:txXfrm>
        <a:off x="786764" y="1706150"/>
        <a:ext cx="8831368" cy="681180"/>
      </dsp:txXfrm>
    </dsp:sp>
    <dsp:sp modelId="{0F615BCB-C4CD-43FA-B959-4967BB8ED69E}">
      <dsp:nvSpPr>
        <dsp:cNvPr id="0" name=""/>
        <dsp:cNvSpPr/>
      </dsp:nvSpPr>
      <dsp:spPr>
        <a:xfrm>
          <a:off x="0" y="2557626"/>
          <a:ext cx="9618133" cy="6811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DB0D1-5BF2-443E-BAF5-FB8AA0BD632A}">
      <dsp:nvSpPr>
        <dsp:cNvPr id="0" name=""/>
        <dsp:cNvSpPr/>
      </dsp:nvSpPr>
      <dsp:spPr>
        <a:xfrm>
          <a:off x="206057" y="2710892"/>
          <a:ext cx="374649" cy="3746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4568F-6845-4DC2-86ED-BE7C2C4D3F82}">
      <dsp:nvSpPr>
        <dsp:cNvPr id="0" name=""/>
        <dsp:cNvSpPr/>
      </dsp:nvSpPr>
      <dsp:spPr>
        <a:xfrm>
          <a:off x="786764" y="2557626"/>
          <a:ext cx="8831368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>
              <a:latin typeface="Trebuchet MS" panose="020B0603020202020204"/>
            </a:rPr>
            <a:t>4</a:t>
          </a:r>
          <a:r>
            <a:rPr lang="de-DE" sz="1800" kern="1200"/>
            <a:t>. </a:t>
          </a:r>
          <a:r>
            <a:rPr lang="de-DE" sz="1800" kern="1200" err="1"/>
            <a:t>cube</a:t>
          </a:r>
          <a:r>
            <a:rPr lang="de-DE" sz="1800" kern="1200"/>
            <a:t> </a:t>
          </a:r>
          <a:r>
            <a:rPr lang="de-DE" sz="1800" kern="1200" err="1"/>
            <a:t>view</a:t>
          </a:r>
          <a:r>
            <a:rPr lang="de-DE" sz="1800" kern="1200"/>
            <a:t> festlegen </a:t>
          </a:r>
          <a:endParaRPr lang="en-US" sz="1800" kern="1200"/>
        </a:p>
      </dsp:txBody>
      <dsp:txXfrm>
        <a:off x="786764" y="2557626"/>
        <a:ext cx="8831368" cy="681180"/>
      </dsp:txXfrm>
    </dsp:sp>
    <dsp:sp modelId="{BE4A3B9F-E96D-42F5-B79F-00204D628E42}">
      <dsp:nvSpPr>
        <dsp:cNvPr id="0" name=""/>
        <dsp:cNvSpPr/>
      </dsp:nvSpPr>
      <dsp:spPr>
        <a:xfrm>
          <a:off x="0" y="3409102"/>
          <a:ext cx="9618133" cy="68118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C44E3C-4B2D-4BD3-8098-E43FEFD1EB8F}">
      <dsp:nvSpPr>
        <dsp:cNvPr id="0" name=""/>
        <dsp:cNvSpPr/>
      </dsp:nvSpPr>
      <dsp:spPr>
        <a:xfrm>
          <a:off x="206057" y="3562368"/>
          <a:ext cx="374649" cy="3746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66771B-6F93-42F5-9738-1DAB214C4441}">
      <dsp:nvSpPr>
        <dsp:cNvPr id="0" name=""/>
        <dsp:cNvSpPr/>
      </dsp:nvSpPr>
      <dsp:spPr>
        <a:xfrm>
          <a:off x="786764" y="3409102"/>
          <a:ext cx="8831368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>
              <a:latin typeface="Trebuchet MS" panose="020B0603020202020204"/>
            </a:rPr>
            <a:t>5</a:t>
          </a:r>
          <a:r>
            <a:rPr lang="de-DE" sz="1800" kern="1200"/>
            <a:t>. Plotten des </a:t>
          </a:r>
          <a:r>
            <a:rPr lang="de-DE" sz="1800" kern="1200" err="1"/>
            <a:t>cubes</a:t>
          </a:r>
          <a:r>
            <a:rPr lang="de-DE" sz="1800" kern="1200"/>
            <a:t> unter Auswahl bestimmter Bänder etc.</a:t>
          </a:r>
          <a:endParaRPr lang="en-US" sz="1800" kern="1200"/>
        </a:p>
      </dsp:txBody>
      <dsp:txXfrm>
        <a:off x="786764" y="3409102"/>
        <a:ext cx="8831368" cy="681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CC51-F835-4831-ADD4-AE06B7D3EBF1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D61F-BFEE-46ED-8674-8B22AEA2D3B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54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CC51-F835-4831-ADD4-AE06B7D3EBF1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D61F-BFEE-46ED-8674-8B22AEA2D3B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03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CC51-F835-4831-ADD4-AE06B7D3EBF1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D61F-BFEE-46ED-8674-8B22AEA2D3BC}" type="slidenum">
              <a:rPr lang="en-GB" smtClean="0"/>
              <a:t>‹Nr.›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7416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CC51-F835-4831-ADD4-AE06B7D3EBF1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D61F-BFEE-46ED-8674-8B22AEA2D3B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647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CC51-F835-4831-ADD4-AE06B7D3EBF1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D61F-BFEE-46ED-8674-8B22AEA2D3BC}" type="slidenum">
              <a:rPr lang="en-GB" smtClean="0"/>
              <a:t>‹Nr.›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0280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CC51-F835-4831-ADD4-AE06B7D3EBF1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D61F-BFEE-46ED-8674-8B22AEA2D3B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195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CC51-F835-4831-ADD4-AE06B7D3EBF1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D61F-BFEE-46ED-8674-8B22AEA2D3B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795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CC51-F835-4831-ADD4-AE06B7D3EBF1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D61F-BFEE-46ED-8674-8B22AEA2D3B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96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CC51-F835-4831-ADD4-AE06B7D3EBF1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D61F-BFEE-46ED-8674-8B22AEA2D3B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89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CC51-F835-4831-ADD4-AE06B7D3EBF1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D61F-BFEE-46ED-8674-8B22AEA2D3B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1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CC51-F835-4831-ADD4-AE06B7D3EBF1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D61F-BFEE-46ED-8674-8B22AEA2D3B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63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CC51-F835-4831-ADD4-AE06B7D3EBF1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D61F-BFEE-46ED-8674-8B22AEA2D3B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17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CC51-F835-4831-ADD4-AE06B7D3EBF1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D61F-BFEE-46ED-8674-8B22AEA2D3B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17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CC51-F835-4831-ADD4-AE06B7D3EBF1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D61F-BFEE-46ED-8674-8B22AEA2D3B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8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CC51-F835-4831-ADD4-AE06B7D3EBF1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D61F-BFEE-46ED-8674-8B22AEA2D3B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69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CC51-F835-4831-ADD4-AE06B7D3EBF1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D61F-BFEE-46ED-8674-8B22AEA2D3B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38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7CC51-F835-4831-ADD4-AE06B7D3EBF1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2A1D61F-BFEE-46ED-8674-8B22AEA2D3B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512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CBDDA6-6DEA-6135-733E-1BEA712822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err="1"/>
              <a:t>Gdalcubes</a:t>
            </a:r>
            <a:r>
              <a:rPr lang="de-DE"/>
              <a:t>-image </a:t>
            </a:r>
            <a:r>
              <a:rPr lang="de-DE" err="1"/>
              <a:t>warping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906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23">
            <a:extLst>
              <a:ext uri="{FF2B5EF4-FFF2-40B4-BE49-F238E27FC236}">
                <a16:creationId xmlns:a16="http://schemas.microsoft.com/office/drawing/2014/main" id="{BDDE9CD4-0E0A-4129-8689-A89C4E9A6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19" descr="Innenansicht eines dunklen Lagers">
            <a:extLst>
              <a:ext uri="{FF2B5EF4-FFF2-40B4-BE49-F238E27FC236}">
                <a16:creationId xmlns:a16="http://schemas.microsoft.com/office/drawing/2014/main" id="{EE667AA2-038B-0C79-6A84-CE09A60E5C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r="-2" b="-2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grpSp>
        <p:nvGrpSpPr>
          <p:cNvPr id="49" name="Group 25">
            <a:extLst>
              <a:ext uri="{FF2B5EF4-FFF2-40B4-BE49-F238E27FC236}">
                <a16:creationId xmlns:a16="http://schemas.microsoft.com/office/drawing/2014/main" id="{85DB3CA2-FA66-42B9-90EF-394894352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C8D0718-07C6-45A2-A743-BC64673C9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7">
              <a:extLst>
                <a:ext uri="{FF2B5EF4-FFF2-40B4-BE49-F238E27FC236}">
                  <a16:creationId xmlns:a16="http://schemas.microsoft.com/office/drawing/2014/main" id="{FAE7BCCE-817C-4933-A587-F1EF87D4B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E96C1E8-3E07-4AF1-BA61-7FB948F90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51" name="Rectangle 25">
              <a:extLst>
                <a:ext uri="{FF2B5EF4-FFF2-40B4-BE49-F238E27FC236}">
                  <a16:creationId xmlns:a16="http://schemas.microsoft.com/office/drawing/2014/main" id="{B3B592D1-4031-4144-A2DB-B2D8F8C73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55CB28D4-D6D1-4DB7-B557-D5FF65237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52" name="Rectangle 27">
              <a:extLst>
                <a:ext uri="{FF2B5EF4-FFF2-40B4-BE49-F238E27FC236}">
                  <a16:creationId xmlns:a16="http://schemas.microsoft.com/office/drawing/2014/main" id="{F69D97D4-6031-4064-9BBA-2E96839A3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BAF978AE-97B1-4224-A562-EBCE373A1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53" name="Rectangle 29">
              <a:extLst>
                <a:ext uri="{FF2B5EF4-FFF2-40B4-BE49-F238E27FC236}">
                  <a16:creationId xmlns:a16="http://schemas.microsoft.com/office/drawing/2014/main" id="{3A18250B-41A2-4BA7-9E5C-679CF3AE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C8751ECC-5286-4332-9942-2D01B7135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54" name="Isosceles Triangle 35">
              <a:extLst>
                <a:ext uri="{FF2B5EF4-FFF2-40B4-BE49-F238E27FC236}">
                  <a16:creationId xmlns:a16="http://schemas.microsoft.com/office/drawing/2014/main" id="{5952A4A6-F619-458C-A026-6E5D6AF15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10673CCD-06F8-4323-695A-93A6CF127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e-DE" err="1"/>
              <a:t>gdalwarp</a:t>
            </a:r>
            <a:endParaRPr lang="en-GB"/>
          </a:p>
        </p:txBody>
      </p:sp>
      <p:sp>
        <p:nvSpPr>
          <p:cNvPr id="55" name="Inhaltsplatzhalter 2">
            <a:extLst>
              <a:ext uri="{FF2B5EF4-FFF2-40B4-BE49-F238E27FC236}">
                <a16:creationId xmlns:a16="http://schemas.microsoft.com/office/drawing/2014/main" id="{708B9635-D5B5-2553-80E9-0B649B61A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In R-Paket „</a:t>
            </a:r>
            <a:r>
              <a:rPr lang="de-DE" err="1"/>
              <a:t>gdalUtilities</a:t>
            </a:r>
            <a:r>
              <a:rPr lang="de-DE"/>
              <a:t>“</a:t>
            </a:r>
          </a:p>
          <a:p>
            <a:r>
              <a:rPr lang="en-GB"/>
              <a:t>Eine </a:t>
            </a:r>
            <a:r>
              <a:rPr lang="en-GB" err="1"/>
              <a:t>Funktion</a:t>
            </a:r>
            <a:r>
              <a:rPr lang="en-GB"/>
              <a:t> </a:t>
            </a:r>
            <a:r>
              <a:rPr lang="en-GB" err="1"/>
              <a:t>zum</a:t>
            </a:r>
            <a:r>
              <a:rPr lang="en-GB"/>
              <a:t> Image Warping </a:t>
            </a:r>
          </a:p>
          <a:p>
            <a:r>
              <a:rPr lang="en-GB" err="1"/>
              <a:t>Hauptsächlich</a:t>
            </a:r>
            <a:r>
              <a:rPr lang="en-GB"/>
              <a:t> </a:t>
            </a:r>
            <a:r>
              <a:rPr lang="en-GB" err="1"/>
              <a:t>genutzt</a:t>
            </a:r>
            <a:r>
              <a:rPr lang="en-GB"/>
              <a:t> </a:t>
            </a:r>
            <a:r>
              <a:rPr lang="en-GB" err="1"/>
              <a:t>zur</a:t>
            </a:r>
            <a:r>
              <a:rPr lang="en-GB"/>
              <a:t> Transformation von </a:t>
            </a:r>
            <a:r>
              <a:rPr lang="en-GB" err="1"/>
              <a:t>Projektionen</a:t>
            </a:r>
            <a:r>
              <a:rPr lang="en-GB"/>
              <a:t> </a:t>
            </a:r>
          </a:p>
          <a:p>
            <a:pPr lvl="1"/>
            <a:r>
              <a:rPr lang="en-GB"/>
              <a:t>In </a:t>
            </a:r>
            <a:r>
              <a:rPr lang="en-GB" err="1"/>
              <a:t>gdalcubes</a:t>
            </a:r>
            <a:r>
              <a:rPr lang="en-GB"/>
              <a:t> </a:t>
            </a:r>
            <a:r>
              <a:rPr lang="en-GB" err="1"/>
              <a:t>genutzt</a:t>
            </a:r>
            <a:r>
              <a:rPr lang="en-GB"/>
              <a:t> um die </a:t>
            </a:r>
            <a:r>
              <a:rPr lang="en-GB" err="1"/>
              <a:t>Referenzsysteme</a:t>
            </a:r>
            <a:r>
              <a:rPr lang="en-GB"/>
              <a:t> </a:t>
            </a:r>
            <a:r>
              <a:rPr lang="en-GB" err="1"/>
              <a:t>anzugleichen</a:t>
            </a:r>
            <a:r>
              <a:rPr lang="en-GB"/>
              <a:t> </a:t>
            </a:r>
            <a:r>
              <a:rPr lang="en-GB" err="1"/>
              <a:t>vor</a:t>
            </a:r>
            <a:r>
              <a:rPr lang="en-GB"/>
              <a:t> der </a:t>
            </a:r>
            <a:r>
              <a:rPr lang="en-GB" err="1"/>
              <a:t>weiteren</a:t>
            </a:r>
            <a:r>
              <a:rPr lang="en-GB"/>
              <a:t> </a:t>
            </a:r>
            <a:r>
              <a:rPr lang="en-GB" err="1"/>
              <a:t>Prozessierung</a:t>
            </a:r>
          </a:p>
        </p:txBody>
      </p:sp>
    </p:spTree>
    <p:extLst>
      <p:ext uri="{BB962C8B-B14F-4D97-AF65-F5344CB8AC3E}">
        <p14:creationId xmlns:p14="http://schemas.microsoft.com/office/powerpoint/2010/main" val="2674352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6A8F0A-DDE0-E18B-C0F5-62A1A3BFA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de-DE" dirty="0"/>
              <a:t>Work </a:t>
            </a:r>
            <a:r>
              <a:rPr lang="de-DE" dirty="0" err="1"/>
              <a:t>flow</a:t>
            </a:r>
            <a:endParaRPr lang="en-GB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330CF7F0-A80C-0858-15D2-E75FE818F1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5661446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1290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4E7200-4390-7659-00EA-EF6AD38C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Work </a:t>
            </a:r>
            <a:r>
              <a:rPr lang="de-DE" err="1"/>
              <a:t>flow</a:t>
            </a:r>
            <a:r>
              <a:rPr lang="de-DE"/>
              <a:t> </a:t>
            </a:r>
          </a:p>
        </p:txBody>
      </p:sp>
      <p:pic>
        <p:nvPicPr>
          <p:cNvPr id="4" name="Inhaltsplatzhalter 3" descr="Ein Bild, das Text, Schrift, Algebra, Screenshot enthält.&#10;&#10;Automatisch generierte Beschreibung">
            <a:extLst>
              <a:ext uri="{FF2B5EF4-FFF2-40B4-BE49-F238E27FC236}">
                <a16:creationId xmlns:a16="http://schemas.microsoft.com/office/drawing/2014/main" id="{3F6796A9-50EB-BBBC-74D8-918740ACB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073" y="1517759"/>
            <a:ext cx="9517318" cy="1700366"/>
          </a:xfrm>
        </p:spPr>
      </p:pic>
      <p:pic>
        <p:nvPicPr>
          <p:cNvPr id="5" name="Grafik 4" descr="Ein Bild, das Text, Schrift, weiß, Quittung enthält.&#10;&#10;Beschreibung automatisch generiert.">
            <a:extLst>
              <a:ext uri="{FF2B5EF4-FFF2-40B4-BE49-F238E27FC236}">
                <a16:creationId xmlns:a16="http://schemas.microsoft.com/office/drawing/2014/main" id="{4B3BD2EF-1273-36E3-D2D3-A785880A7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84" y="4898894"/>
            <a:ext cx="10363199" cy="1214340"/>
          </a:xfrm>
          <a:prstGeom prst="rect">
            <a:avLst/>
          </a:prstGeom>
        </p:spPr>
      </p:pic>
      <p:pic>
        <p:nvPicPr>
          <p:cNvPr id="6" name="Grafik 5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BAFDB1B3-02DB-AE8C-8893-99ACABF10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916" y="3427775"/>
            <a:ext cx="9441424" cy="102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829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FB1127-8F84-02C4-83B5-7DD8B8F2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de-DE" sz="8000"/>
              <a:t>R Demo</a:t>
            </a:r>
            <a:endParaRPr lang="en-GB" sz="8000"/>
          </a:p>
        </p:txBody>
      </p:sp>
    </p:spTree>
    <p:extLst>
      <p:ext uri="{BB962C8B-B14F-4D97-AF65-F5344CB8AC3E}">
        <p14:creationId xmlns:p14="http://schemas.microsoft.com/office/powerpoint/2010/main" val="79810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1A4000-6BE6-70EB-D024-6DEBB1188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de-DE" sz="4000"/>
              <a:t>Was ist gdalcubes ?</a:t>
            </a:r>
            <a:endParaRPr lang="en-GB" sz="40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D04517-04F9-9EAA-4735-26D6692A6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de-DE" sz="2000" dirty="0"/>
              <a:t>R-Paket </a:t>
            </a:r>
            <a:r>
              <a:rPr lang="de-DE" sz="2000" dirty="0" err="1"/>
              <a:t>gdalcubes</a:t>
            </a:r>
            <a:r>
              <a:rPr lang="de-DE" sz="2000" dirty="0"/>
              <a:t> dient dem Ziel das Arbeiten mit größeren Mengen an Fernerkundungsdaten (Image </a:t>
            </a:r>
            <a:r>
              <a:rPr lang="de-DE" sz="2000" dirty="0" err="1"/>
              <a:t>collections</a:t>
            </a:r>
            <a:r>
              <a:rPr lang="de-DE" sz="2000" dirty="0"/>
              <a:t>) und Zeitreihen einfacher zu gestalten</a:t>
            </a:r>
          </a:p>
          <a:p>
            <a:r>
              <a:rPr lang="de-DE" sz="2000" dirty="0"/>
              <a:t>Baut auf GDAL auf</a:t>
            </a:r>
          </a:p>
          <a:p>
            <a:endParaRPr lang="de-DE" sz="2000" dirty="0"/>
          </a:p>
        </p:txBody>
      </p:sp>
      <p:pic>
        <p:nvPicPr>
          <p:cNvPr id="5" name="Grafik 4" descr="Ein Bild, das Kreis, Logo, Grafiken, Screenshot enthält.&#10;&#10;Automatisch generierte Beschreibung">
            <a:extLst>
              <a:ext uri="{FF2B5EF4-FFF2-40B4-BE49-F238E27FC236}">
                <a16:creationId xmlns:a16="http://schemas.microsoft.com/office/drawing/2014/main" id="{E732BDA7-35D8-D981-08DC-3C81D34E97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2" r="-2" b="-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9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488252F-691C-B636-E952-6C737ACD2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GDAL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99F02-E69A-6DC9-B921-30A597E7B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GB" b="1" i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G</a:t>
            </a:r>
            <a:r>
              <a:rPr lang="en-GB" b="0" i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eospatial </a:t>
            </a:r>
            <a:r>
              <a:rPr lang="en-GB" b="1" i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D</a:t>
            </a:r>
            <a:r>
              <a:rPr lang="en-GB" b="0" i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ata </a:t>
            </a:r>
            <a:r>
              <a:rPr lang="en-GB" b="1" i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A</a:t>
            </a:r>
            <a:r>
              <a:rPr lang="en-GB" b="0" i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bstraction </a:t>
            </a:r>
            <a:r>
              <a:rPr lang="en-GB" b="1" i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L</a:t>
            </a:r>
            <a:r>
              <a:rPr lang="en-GB" b="0" i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ibrary</a:t>
            </a:r>
          </a:p>
          <a:p>
            <a:r>
              <a:rPr lang="en-GB">
                <a:solidFill>
                  <a:schemeClr val="bg1"/>
                </a:solidFill>
                <a:latin typeface="Source Sans Pro" panose="020B0503030403020204" pitchFamily="34" charset="0"/>
              </a:rPr>
              <a:t>Genutzt unter anderem um räumliche Rasterdaten in andere Datenformate zu übersetzen ( GeoTIFF ,  PNG , GeoPackage )</a:t>
            </a:r>
          </a:p>
          <a:p>
            <a:r>
              <a:rPr lang="en-GB">
                <a:solidFill>
                  <a:schemeClr val="bg1"/>
                </a:solidFill>
                <a:latin typeface="Source Sans Pro" panose="020B0503030403020204" pitchFamily="34" charset="0"/>
              </a:rPr>
              <a:t>Rasterdaten bearbeiten und umwandeln</a:t>
            </a:r>
            <a:endParaRPr lang="en-GB">
              <a:solidFill>
                <a:schemeClr val="bg1"/>
              </a:solidFill>
            </a:endParaRPr>
          </a:p>
        </p:txBody>
      </p:sp>
      <p:pic>
        <p:nvPicPr>
          <p:cNvPr id="5" name="Grafik 4" descr="Ein Bild, das Grafiken enthält.&#10;&#10;Automatisch generierte Beschreibung">
            <a:extLst>
              <a:ext uri="{FF2B5EF4-FFF2-40B4-BE49-F238E27FC236}">
                <a16:creationId xmlns:a16="http://schemas.microsoft.com/office/drawing/2014/main" id="{55E816D8-5A6D-0A2B-6092-1F9377C45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363334"/>
            <a:ext cx="5143500" cy="4118817"/>
          </a:xfrm>
          <a:prstGeom prst="rect">
            <a:avLst/>
          </a:prstGeom>
        </p:spPr>
      </p:pic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36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41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B742CB9-6112-B4CB-E8F6-9985B1EF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de-DE" dirty="0"/>
              <a:t>Probleme bei Fernerkundungsdaten-</a:t>
            </a:r>
            <a:br>
              <a:rPr lang="de-DE" dirty="0"/>
            </a:br>
            <a:r>
              <a:rPr lang="de-DE" dirty="0"/>
              <a:t>warum braucht man </a:t>
            </a:r>
            <a:r>
              <a:rPr lang="de-DE" dirty="0" err="1"/>
              <a:t>GDAl</a:t>
            </a:r>
            <a:r>
              <a:rPr lang="de-DE" dirty="0"/>
              <a:t> bzw. </a:t>
            </a:r>
            <a:r>
              <a:rPr lang="de-DE" dirty="0" err="1"/>
              <a:t>gdalcubes</a:t>
            </a:r>
            <a:r>
              <a:rPr lang="de-DE" dirty="0"/>
              <a:t> ?</a:t>
            </a:r>
            <a:endParaRPr lang="en-GB" dirty="0"/>
          </a:p>
        </p:txBody>
      </p:sp>
      <p:sp>
        <p:nvSpPr>
          <p:cNvPr id="53" name="Isosceles Triangle 43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54" name="Isosceles Triangle 45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55" name="Straight Connector 47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5914A4-77EF-232E-5AC3-A6B611ADE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r>
              <a:rPr lang="de-DE" dirty="0"/>
              <a:t>Wenn man mit Fernerkundungsdaten arbeitet können Probleme auftreten:</a:t>
            </a:r>
          </a:p>
          <a:p>
            <a:pPr marL="0" indent="0">
              <a:buNone/>
            </a:pPr>
            <a:r>
              <a:rPr lang="de-DE" dirty="0"/>
              <a:t>	1) unterschiedliche räumliche Referenzsysteme</a:t>
            </a:r>
          </a:p>
          <a:p>
            <a:pPr marL="0" indent="0">
              <a:buNone/>
            </a:pPr>
            <a:r>
              <a:rPr lang="de-DE" dirty="0"/>
              <a:t>	2)  die Pixelgröße bzw. die räumliche Auflösung kann sich bei 	verschiedenen Bändern unterscheiden </a:t>
            </a:r>
          </a:p>
          <a:p>
            <a:pPr marL="0" indent="0">
              <a:buNone/>
            </a:pPr>
            <a:r>
              <a:rPr lang="de-DE" dirty="0"/>
              <a:t>	3) Überlappungen von </a:t>
            </a:r>
            <a:r>
              <a:rPr lang="de-DE" dirty="0" err="1"/>
              <a:t>Tiles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4) Zeitreihen von Satellitendaten können unregelmäßig vorliegen wenn 	das 	untersuchte Gebiet größer als ein einziges Bild ist</a:t>
            </a:r>
          </a:p>
          <a:p>
            <a:pPr marL="0" indent="0">
              <a:buNone/>
            </a:pPr>
            <a:r>
              <a:rPr lang="de-DE" dirty="0"/>
              <a:t>	5) Aufnahmen verschiedener Satelliten liegen in diversen Formaten vor</a:t>
            </a:r>
            <a:endParaRPr lang="en-GB" dirty="0"/>
          </a:p>
          <a:p>
            <a:endParaRPr lang="en-GB" dirty="0"/>
          </a:p>
        </p:txBody>
      </p:sp>
      <p:sp>
        <p:nvSpPr>
          <p:cNvPr id="52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81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A9B99-A23A-CCF2-8680-B9968DAE3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de-DE"/>
              <a:t>Was ermöglicht gdalcubes ?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D45899-A983-CD00-C1F5-6EAB98D83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de-DE" sz="1500" dirty="0">
                <a:latin typeface="-apple-system"/>
              </a:rPr>
              <a:t>Erstellen von </a:t>
            </a:r>
            <a:r>
              <a:rPr lang="de-DE" sz="1500" dirty="0" err="1">
                <a:latin typeface="-apple-system"/>
              </a:rPr>
              <a:t>data-cubes</a:t>
            </a:r>
            <a:r>
              <a:rPr lang="de-DE" sz="1500" dirty="0">
                <a:latin typeface="-apple-system"/>
              </a:rPr>
              <a:t> aus großen Satellitenbildsammlungen basierend auf einer benutzerdefinierten </a:t>
            </a:r>
            <a:r>
              <a:rPr lang="de-DE" sz="1500" dirty="0" err="1">
                <a:latin typeface="-apple-system"/>
              </a:rPr>
              <a:t>data</a:t>
            </a:r>
            <a:r>
              <a:rPr lang="de-DE" sz="1500" dirty="0">
                <a:latin typeface="-apple-system"/>
              </a:rPr>
              <a:t> </a:t>
            </a:r>
            <a:r>
              <a:rPr lang="de-DE" sz="1500" dirty="0" err="1">
                <a:latin typeface="-apple-system"/>
              </a:rPr>
              <a:t>cube</a:t>
            </a:r>
            <a:r>
              <a:rPr lang="de-DE" sz="1500" dirty="0">
                <a:latin typeface="-apple-system"/>
              </a:rPr>
              <a:t> </a:t>
            </a:r>
            <a:r>
              <a:rPr lang="de-DE" sz="1500" dirty="0" err="1">
                <a:latin typeface="-apple-system"/>
              </a:rPr>
              <a:t>view</a:t>
            </a:r>
            <a:br>
              <a:rPr lang="de-DE" sz="1500" dirty="0">
                <a:latin typeface="-apple-system"/>
              </a:rPr>
            </a:br>
            <a:r>
              <a:rPr lang="de-DE" sz="1500" dirty="0">
                <a:latin typeface="-apple-system"/>
              </a:rPr>
              <a:t>(räumlich-zeitliche Ausdehnung, Auflösung und Kartenprojektion des </a:t>
            </a:r>
            <a:r>
              <a:rPr lang="de-DE" sz="1500" dirty="0" err="1">
                <a:latin typeface="-apple-system"/>
              </a:rPr>
              <a:t>cubes</a:t>
            </a:r>
            <a:r>
              <a:rPr lang="de-DE" sz="1500" dirty="0">
                <a:latin typeface="-apple-system"/>
              </a:rPr>
              <a:t>)
Verketten und Anwendung von Operationen auf </a:t>
            </a:r>
            <a:r>
              <a:rPr lang="de-DE" sz="1500" dirty="0" err="1">
                <a:latin typeface="-apple-system"/>
              </a:rPr>
              <a:t>data</a:t>
            </a:r>
            <a:r>
              <a:rPr lang="de-DE" sz="1500" dirty="0">
                <a:latin typeface="-apple-system"/>
              </a:rPr>
              <a:t> </a:t>
            </a:r>
            <a:r>
              <a:rPr lang="de-DE" sz="1500" dirty="0" err="1">
                <a:latin typeface="-apple-system"/>
              </a:rPr>
              <a:t>cubes</a:t>
            </a:r>
            <a:r>
              <a:rPr lang="de-DE" sz="1500" dirty="0">
                <a:latin typeface="-apple-system"/>
              </a:rPr>
              <a:t>
Ausführung von benutzerdefinierten Operationen auf </a:t>
            </a:r>
            <a:r>
              <a:rPr lang="de-DE" sz="1500" dirty="0" err="1">
                <a:latin typeface="-apple-system"/>
              </a:rPr>
              <a:t>data</a:t>
            </a:r>
            <a:r>
              <a:rPr lang="de-DE" sz="1500" dirty="0">
                <a:latin typeface="-apple-system"/>
              </a:rPr>
              <a:t> </a:t>
            </a:r>
            <a:r>
              <a:rPr lang="de-DE" sz="1500" dirty="0" err="1">
                <a:latin typeface="-apple-system"/>
              </a:rPr>
              <a:t>cube</a:t>
            </a:r>
            <a:r>
              <a:rPr lang="de-DE" sz="1500" dirty="0">
                <a:latin typeface="-apple-system"/>
              </a:rPr>
              <a:t>
Exportieren von </a:t>
            </a:r>
            <a:r>
              <a:rPr lang="de-DE" sz="1500" dirty="0" err="1">
                <a:latin typeface="-apple-system"/>
              </a:rPr>
              <a:t>data</a:t>
            </a:r>
            <a:r>
              <a:rPr lang="de-DE" sz="1500" dirty="0">
                <a:latin typeface="-apple-system"/>
              </a:rPr>
              <a:t> </a:t>
            </a:r>
            <a:r>
              <a:rPr lang="de-DE" sz="1500" dirty="0" err="1">
                <a:latin typeface="-apple-system"/>
              </a:rPr>
              <a:t>cubes</a:t>
            </a:r>
            <a:r>
              <a:rPr lang="de-DE" sz="1500" dirty="0">
                <a:latin typeface="-apple-system"/>
              </a:rPr>
              <a:t> als </a:t>
            </a:r>
            <a:r>
              <a:rPr lang="de-DE" sz="1500" dirty="0" err="1">
                <a:latin typeface="-apple-system"/>
              </a:rPr>
              <a:t>netCDF</a:t>
            </a:r>
            <a:r>
              <a:rPr lang="de-DE" sz="1500" dirty="0">
                <a:latin typeface="-apple-system"/>
              </a:rPr>
              <a:t>-Dateien, so dass sie einfach weiterverarbeitet werden können, z. B. mit den Paketen </a:t>
            </a:r>
            <a:r>
              <a:rPr lang="de-DE" sz="1500" dirty="0" err="1">
                <a:latin typeface="-apple-system"/>
              </a:rPr>
              <a:t>stars</a:t>
            </a:r>
            <a:r>
              <a:rPr lang="de-DE" sz="1500" dirty="0">
                <a:latin typeface="-apple-system"/>
              </a:rPr>
              <a:t> oder </a:t>
            </a:r>
            <a:r>
              <a:rPr lang="de-DE" sz="1500" dirty="0" err="1">
                <a:latin typeface="-apple-system"/>
              </a:rPr>
              <a:t>raster</a:t>
            </a:r>
            <a:r>
              <a:rPr lang="de-DE" sz="1500" dirty="0">
                <a:latin typeface="-apple-system"/>
              </a:rPr>
              <a:t>.</a:t>
            </a:r>
            <a:endParaRPr lang="en-GB" sz="1500" dirty="0"/>
          </a:p>
        </p:txBody>
      </p:sp>
      <p:pic>
        <p:nvPicPr>
          <p:cNvPr id="5" name="Picture 4" descr="Hintergrund mit blauen Blöcken und Netzwerktechnologie">
            <a:extLst>
              <a:ext uri="{FF2B5EF4-FFF2-40B4-BE49-F238E27FC236}">
                <a16:creationId xmlns:a16="http://schemas.microsoft.com/office/drawing/2014/main" id="{C5048270-92C5-E1A9-2574-D49C078F5D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20" r="43330" b="-446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672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CB42B4-EEA4-034A-77C5-76484268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de-DE" dirty="0"/>
              <a:t>Data </a:t>
            </a:r>
            <a:r>
              <a:rPr lang="de-DE" dirty="0" err="1"/>
              <a:t>cubes</a:t>
            </a:r>
            <a:endParaRPr lang="en-GB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4F94153-80E8-5F00-F077-C3617ED02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0"/>
            <a:ext cx="7676039" cy="318555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239F310-6D13-BBC7-EB75-5179989A7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1926" y="2563362"/>
            <a:ext cx="2608217" cy="3293152"/>
          </a:xfrm>
        </p:spPr>
        <p:txBody>
          <a:bodyPr>
            <a:normAutofit/>
          </a:bodyPr>
          <a:lstStyle/>
          <a:p>
            <a:r>
              <a:rPr lang="en-US" sz="1500" b="1" dirty="0"/>
              <a:t>4-dimensional:</a:t>
            </a:r>
          </a:p>
          <a:p>
            <a:pPr lvl="1"/>
            <a:r>
              <a:rPr lang="en-US" sz="1500" b="1" dirty="0" err="1"/>
              <a:t>Zeitreihe</a:t>
            </a:r>
            <a:endParaRPr lang="en-US" sz="1500" b="1" dirty="0"/>
          </a:p>
          <a:p>
            <a:pPr lvl="1"/>
            <a:r>
              <a:rPr lang="en-US" sz="1500" b="1" dirty="0"/>
              <a:t>Longitude</a:t>
            </a:r>
          </a:p>
          <a:p>
            <a:pPr lvl="1"/>
            <a:r>
              <a:rPr lang="en-US" sz="1500" b="1" dirty="0"/>
              <a:t>Latitude</a:t>
            </a:r>
          </a:p>
          <a:p>
            <a:pPr lvl="1"/>
            <a:r>
              <a:rPr lang="en-US" sz="1500" b="1" dirty="0" err="1"/>
              <a:t>Bänder</a:t>
            </a:r>
            <a:endParaRPr lang="en-US" sz="1500" b="1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140148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D3F9AF-FCF6-0B81-18D7-CA3486E80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Auswahl an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cube</a:t>
            </a:r>
            <a:r>
              <a:rPr lang="de-DE" dirty="0"/>
              <a:t> Operationen</a:t>
            </a:r>
            <a:endParaRPr lang="en-GB" dirty="0"/>
          </a:p>
        </p:txBody>
      </p:sp>
      <p:pic>
        <p:nvPicPr>
          <p:cNvPr id="5" name="Inhaltsplatzhalter 4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0B34348D-729E-BE63-2B98-FDDB2F6C0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70518"/>
            <a:ext cx="9465312" cy="3672758"/>
          </a:xfrm>
        </p:spPr>
      </p:pic>
    </p:spTree>
    <p:extLst>
      <p:ext uri="{BB962C8B-B14F-4D97-AF65-F5344CB8AC3E}">
        <p14:creationId xmlns:p14="http://schemas.microsoft.com/office/powerpoint/2010/main" val="3792660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561E7F-899F-6229-5CD5-22B1F540A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de-DE"/>
              <a:t>Image </a:t>
            </a:r>
            <a:r>
              <a:rPr lang="de-DE" err="1"/>
              <a:t>Warping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8C4462-AAE0-6C6E-C01E-411015ED4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/>
              <a:t>Bildbearbeitung</a:t>
            </a:r>
            <a:endParaRPr lang="de-DE" dirty="0" err="1"/>
          </a:p>
          <a:p>
            <a:pPr lvl="1"/>
            <a:r>
              <a:rPr lang="en-GB" dirty="0"/>
              <a:t>Reprojection</a:t>
            </a:r>
          </a:p>
          <a:p>
            <a:pPr lvl="1"/>
            <a:r>
              <a:rPr lang="en-GB" dirty="0"/>
              <a:t>Scaling</a:t>
            </a:r>
          </a:p>
          <a:p>
            <a:pPr lvl="1"/>
            <a:r>
              <a:rPr lang="en-GB" dirty="0"/>
              <a:t>Cropping</a:t>
            </a:r>
          </a:p>
          <a:p>
            <a:pPr lvl="1"/>
            <a:r>
              <a:rPr lang="en-GB"/>
              <a:t>Mapping/</a:t>
            </a:r>
            <a:r>
              <a:rPr lang="en-GB" dirty="0"/>
              <a:t>Resampling</a:t>
            </a:r>
          </a:p>
          <a:p>
            <a:r>
              <a:rPr lang="en-GB" dirty="0"/>
              <a:t>Transformation von </a:t>
            </a:r>
            <a:r>
              <a:rPr lang="en-GB" dirty="0" err="1"/>
              <a:t>einzelnen</a:t>
            </a:r>
            <a:r>
              <a:rPr lang="en-GB" dirty="0"/>
              <a:t> </a:t>
            </a:r>
            <a:r>
              <a:rPr lang="en-GB" dirty="0" err="1"/>
              <a:t>Pixeln</a:t>
            </a:r>
            <a:r>
              <a:rPr lang="en-GB" dirty="0"/>
              <a:t>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554F7F-B9D6-4C92-7DD3-8428246E04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95" r="40295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464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9B86D4-D60A-55A0-1E2C-B6EF7602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de-DE"/>
              <a:t>Image </a:t>
            </a:r>
            <a:r>
              <a:rPr lang="de-DE" err="1"/>
              <a:t>Warping</a:t>
            </a:r>
            <a:r>
              <a:rPr lang="de-DE"/>
              <a:t>: Mapping and </a:t>
            </a:r>
            <a:r>
              <a:rPr lang="de-DE" err="1"/>
              <a:t>Resampling</a:t>
            </a:r>
          </a:p>
        </p:txBody>
      </p:sp>
      <p:pic>
        <p:nvPicPr>
          <p:cNvPr id="6" name="Inhaltsplatzhalter 5" descr="Ein Bild, das Kunst, Text, Muster, Screenshot enthält.&#10;&#10;Beschreibung automatisch generiert.">
            <a:extLst>
              <a:ext uri="{FF2B5EF4-FFF2-40B4-BE49-F238E27FC236}">
                <a16:creationId xmlns:a16="http://schemas.microsoft.com/office/drawing/2014/main" id="{11C0C9FB-95B5-7A1A-E178-07751F223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965" y="1819018"/>
            <a:ext cx="6167068" cy="3654430"/>
          </a:xfr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038167F-AD39-9C3F-89EE-BF0EFA406091}"/>
              </a:ext>
            </a:extLst>
          </p:cNvPr>
          <p:cNvSpPr txBox="1"/>
          <p:nvPr/>
        </p:nvSpPr>
        <p:spPr>
          <a:xfrm>
            <a:off x="884903" y="5678129"/>
            <a:ext cx="82959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>
                <a:ea typeface="+mn-lt"/>
                <a:cs typeface="+mn-lt"/>
              </a:rPr>
              <a:t>https://www.cs.princeton.edu/courses/archive/spring22/cos426/lectures/Lecture-2.pdf</a:t>
            </a:r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04C78F6-16FC-D92D-4FBE-E6568D2F9E76}"/>
              </a:ext>
            </a:extLst>
          </p:cNvPr>
          <p:cNvSpPr txBox="1"/>
          <p:nvPr/>
        </p:nvSpPr>
        <p:spPr>
          <a:xfrm>
            <a:off x="6913306" y="1991031"/>
            <a:ext cx="2986548" cy="28058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sz="2000"/>
              <a:t>Berechnen der Zielorte jedes Pixels (</a:t>
            </a:r>
            <a:r>
              <a:rPr lang="de-DE" sz="2000" b="1" err="1"/>
              <a:t>mapping</a:t>
            </a:r>
            <a:r>
              <a:rPr lang="de-DE" sz="2000"/>
              <a:t>) </a:t>
            </a:r>
            <a:endParaRPr lang="de-DE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sz="2000"/>
              <a:t>Berechnen der Farben an Zielpixeln (</a:t>
            </a:r>
            <a:r>
              <a:rPr lang="de-DE" sz="2000" b="1" err="1"/>
              <a:t>resampling</a:t>
            </a:r>
            <a:r>
              <a:rPr lang="de-DE" sz="2000"/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18273484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B9319235000CE41BBDB72EA43FEC102" ma:contentTypeVersion="9" ma:contentTypeDescription="Ein neues Dokument erstellen." ma:contentTypeScope="" ma:versionID="60534893a60aa22ea27dea95e2c90f85">
  <xsd:schema xmlns:xsd="http://www.w3.org/2001/XMLSchema" xmlns:xs="http://www.w3.org/2001/XMLSchema" xmlns:p="http://schemas.microsoft.com/office/2006/metadata/properties" xmlns:ns3="7e2ad9a3-1262-433b-8efd-163178dada65" xmlns:ns4="1e3613cc-2b37-4e50-adfc-898c8715f100" targetNamespace="http://schemas.microsoft.com/office/2006/metadata/properties" ma:root="true" ma:fieldsID="9fb121a797bd356cd13873908e4806a5" ns3:_="" ns4:_="">
    <xsd:import namespace="7e2ad9a3-1262-433b-8efd-163178dada65"/>
    <xsd:import namespace="1e3613cc-2b37-4e50-adfc-898c8715f10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2ad9a3-1262-433b-8efd-163178dada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3613cc-2b37-4e50-adfc-898c8715f10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e2ad9a3-1262-433b-8efd-163178dada65" xsi:nil="true"/>
  </documentManagement>
</p:properties>
</file>

<file path=customXml/itemProps1.xml><?xml version="1.0" encoding="utf-8"?>
<ds:datastoreItem xmlns:ds="http://schemas.openxmlformats.org/officeDocument/2006/customXml" ds:itemID="{424EF874-0995-403A-A846-8E0E7FBDE7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057FEC-F549-433D-902B-2EE075F4876C}">
  <ds:schemaRefs>
    <ds:schemaRef ds:uri="1e3613cc-2b37-4e50-adfc-898c8715f100"/>
    <ds:schemaRef ds:uri="7e2ad9a3-1262-433b-8efd-163178dada6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0703A87-2CA3-4FB4-8F36-61AF956B9E5D}">
  <ds:schemaRefs>
    <ds:schemaRef ds:uri="1e3613cc-2b37-4e50-adfc-898c8715f100"/>
    <ds:schemaRef ds:uri="7e2ad9a3-1262-433b-8efd-163178dada6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374</Words>
  <Application>Microsoft Office PowerPoint</Application>
  <PresentationFormat>Breitbild</PresentationFormat>
  <Paragraphs>48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Source Sans Pro</vt:lpstr>
      <vt:lpstr>Trebuchet MS</vt:lpstr>
      <vt:lpstr>Wingdings 3</vt:lpstr>
      <vt:lpstr>Facette</vt:lpstr>
      <vt:lpstr>Gdalcubes-image warping</vt:lpstr>
      <vt:lpstr>Was ist gdalcubes ?</vt:lpstr>
      <vt:lpstr>GDAL</vt:lpstr>
      <vt:lpstr>Probleme bei Fernerkundungsdaten- warum braucht man GDAl bzw. gdalcubes ?</vt:lpstr>
      <vt:lpstr>Was ermöglicht gdalcubes ?</vt:lpstr>
      <vt:lpstr>Data cubes</vt:lpstr>
      <vt:lpstr>Auswahl an data cube Operationen</vt:lpstr>
      <vt:lpstr>Image Warping</vt:lpstr>
      <vt:lpstr>Image Warping: Mapping and Resampling</vt:lpstr>
      <vt:lpstr>gdalwarp</vt:lpstr>
      <vt:lpstr>Work flow</vt:lpstr>
      <vt:lpstr>Work flow </vt:lpstr>
      <vt:lpstr>R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Gdalcubes-image warping</dc:title>
  <dc:creator>Kjell Wundram</dc:creator>
  <cp:lastModifiedBy>Kjell Wundram</cp:lastModifiedBy>
  <cp:revision>2</cp:revision>
  <dcterms:created xsi:type="dcterms:W3CDTF">2023-10-07T16:50:55Z</dcterms:created>
  <dcterms:modified xsi:type="dcterms:W3CDTF">2023-10-17T17:56:56Z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0x0101008B9319235000CE41BBDB72EA43FEC102</vt:lpwstr>
  </property>
</Properties>
</file>