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Averag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24" Type="http://schemas.openxmlformats.org/officeDocument/2006/relationships/font" Target="fonts/Average-regular.fntdata"/><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Speak on our app.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Kalen</a:t>
            </a:r>
          </a:p>
          <a:p>
            <a:pPr lvl="0">
              <a:spcBef>
                <a:spcPts val="0"/>
              </a:spcBef>
              <a:buNone/>
            </a:pPr>
            <a:r>
              <a:rPr lang="en"/>
              <a:t>How is platform dependency a risk</a:t>
            </a:r>
          </a:p>
          <a:p>
            <a:pPr lvl="0">
              <a:spcBef>
                <a:spcPts val="0"/>
              </a:spcBef>
              <a:buNone/>
            </a:pPr>
            <a:r>
              <a:rPr lang="en"/>
              <a:t>Graphics,</a:t>
            </a:r>
          </a:p>
          <a:p>
            <a:pPr lvl="0">
              <a:spcBef>
                <a:spcPts val="0"/>
              </a:spcBef>
              <a:buNone/>
            </a:pPr>
            <a:r>
              <a:rPr lang="en"/>
              <a:t>“User’s may not” line </a:t>
            </a:r>
          </a:p>
          <a:p>
            <a:pPr lvl="0">
              <a:spcBef>
                <a:spcPts val="0"/>
              </a:spcBef>
              <a:buNone/>
            </a:pPr>
            <a:r>
              <a:rPr lang="en"/>
              <a:t>“If it looks too </a:t>
            </a:r>
            <a:r>
              <a:rPr lang="en"/>
              <a:t>complicated</a:t>
            </a:r>
            <a:r>
              <a:rPr lang="en"/>
              <a:t> users may not want to switch”</a:t>
            </a:r>
          </a:p>
          <a:p>
            <a:pPr lvl="0">
              <a:spcBef>
                <a:spcPts val="0"/>
              </a:spcBef>
              <a:buNone/>
            </a:pPr>
            <a:r>
              <a:rPr lang="en"/>
              <a:t>“There may be issues with memory size”</a:t>
            </a:r>
          </a:p>
          <a:p>
            <a:pPr lvl="0">
              <a:spcBef>
                <a:spcPts val="0"/>
              </a:spcBef>
              <a:buNone/>
            </a:pPr>
            <a:r>
              <a:rPr lang="en"/>
              <a:t>Take away bullet points,</a:t>
            </a:r>
          </a:p>
          <a:p>
            <a:pPr lvl="0">
              <a:spcBef>
                <a:spcPts val="0"/>
              </a:spcBef>
              <a:buNone/>
            </a:pPr>
            <a:r>
              <a:rPr lang="en"/>
              <a:t>Ex, show grocery store app other</a:t>
            </a:r>
          </a:p>
          <a:p>
            <a:pPr lvl="0">
              <a:spcBef>
                <a:spcPts val="0"/>
              </a:spcBef>
              <a:buNone/>
            </a:pPr>
            <a:r>
              <a:rPr lang="en"/>
              <a:t>Show pic of memory, </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Kalen</a:t>
            </a:r>
          </a:p>
          <a:p>
            <a:pPr lvl="0">
              <a:spcBef>
                <a:spcPts val="0"/>
              </a:spcBef>
              <a:buNone/>
            </a:pPr>
            <a:r>
              <a:rPr lang="en"/>
              <a:t>Take out bullet points,</a:t>
            </a:r>
          </a:p>
          <a:p>
            <a:pPr lvl="0">
              <a:spcBef>
                <a:spcPts val="0"/>
              </a:spcBef>
              <a:buNone/>
            </a:pPr>
            <a:r>
              <a:rPr lang="en"/>
              <a:t>Graphics,</a:t>
            </a:r>
          </a:p>
          <a:p>
            <a:pPr lvl="0">
              <a:spcBef>
                <a:spcPts val="0"/>
              </a:spcBef>
              <a:buNone/>
            </a:pPr>
            <a:r>
              <a:rPr lang="en"/>
              <a:t>Go into greater detail </a:t>
            </a:r>
          </a:p>
          <a:p>
            <a:pPr lvl="0">
              <a:spcBef>
                <a:spcPts val="0"/>
              </a:spcBef>
              <a:buNone/>
            </a:pPr>
            <a:r>
              <a:rPr lang="en"/>
              <a:t>Breif clear example of integration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our timeline of tasks and the order in which we will be completing them. We had a slight hiccup with our first database technology  that we had spent time prototyping and only switched to firebase recently so we have only just begun getting our firebase database up and running., our next step will be to create the list interface and test the remote syncing capabilities with firebase, After we are sure the syncing and storage works, we can integrate our geolocation API and test that it is stored correctly and works correctly with remembering real world coordinates. After winter break we will begin work on building the price comparison interface prototype, followed by the interface to enter product locations within the store. Once we ar able to input product </a:t>
            </a:r>
            <a:r>
              <a:rPr lang="en"/>
              <a:t>locations</a:t>
            </a:r>
            <a:r>
              <a:rPr lang="en"/>
              <a:t> we will get to work on </a:t>
            </a:r>
            <a:r>
              <a:rPr lang="en"/>
              <a:t>implementing</a:t>
            </a:r>
            <a:r>
              <a:rPr lang="en"/>
              <a:t> a path finding algorithm and visualization of that</a:t>
            </a:r>
          </a:p>
          <a:p>
            <a:pPr lvl="0">
              <a:spcBef>
                <a:spcPts val="0"/>
              </a:spcBef>
              <a:buNone/>
            </a:pPr>
            <a:r>
              <a:t/>
            </a:r>
            <a:endParaRPr/>
          </a:p>
          <a:p>
            <a:pPr lvl="0">
              <a:spcBef>
                <a:spcPts val="0"/>
              </a:spcBef>
              <a:buNone/>
            </a:pPr>
            <a:r>
              <a:t/>
            </a:r>
            <a:endParaRPr/>
          </a:p>
          <a:p>
            <a:pPr lvl="0">
              <a:spcBef>
                <a:spcPts val="0"/>
              </a:spcBef>
              <a:buNone/>
            </a:pPr>
            <a:r>
              <a:rPr lang="en"/>
              <a:t>Light blue = darker</a:t>
            </a:r>
          </a:p>
          <a:p>
            <a:pPr lvl="0">
              <a:spcBef>
                <a:spcPts val="0"/>
              </a:spcBef>
              <a:buNone/>
            </a:pPr>
            <a:r>
              <a:rPr lang="en"/>
              <a:t>Show it is done in middle of march,</a:t>
            </a:r>
          </a:p>
          <a:p>
            <a:pPr lvl="0">
              <a:spcBef>
                <a:spcPts val="0"/>
              </a:spcBef>
              <a:buNone/>
            </a:pPr>
            <a:r>
              <a:rPr lang="en"/>
              <a:t>Put in beta testing timeline as well, </a:t>
            </a:r>
          </a:p>
          <a:p>
            <a:pPr lvl="0">
              <a:spcBef>
                <a:spcPts val="0"/>
              </a:spcBef>
              <a:buNone/>
            </a:pPr>
            <a:r>
              <a:rPr lang="en"/>
              <a:t>Put in buffers, such as build in a buffer encase for issues, then move on to how it coordinates with next task, talk about the room we have set ourselves, understand real world buffer</a:t>
            </a:r>
          </a:p>
          <a:p>
            <a:pPr lvl="0">
              <a:spcBef>
                <a:spcPts val="0"/>
              </a:spcBef>
              <a:buNone/>
            </a:pPr>
            <a:r>
              <a:rPr lang="en"/>
              <a:t>Display realm prototyping time, mark it as ended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Thomas</a:t>
            </a:r>
          </a:p>
          <a:p>
            <a:pPr lvl="0">
              <a:spcBef>
                <a:spcPts val="0"/>
              </a:spcBef>
              <a:buNone/>
            </a:pPr>
            <a:r>
              <a:t/>
            </a:r>
            <a:endParaRPr/>
          </a:p>
          <a:p>
            <a:pPr lvl="0">
              <a:spcBef>
                <a:spcPts val="0"/>
              </a:spcBef>
              <a:buNone/>
            </a:pPr>
            <a:r>
              <a:rPr lang="en"/>
              <a:t>Strong conclusion</a:t>
            </a:r>
          </a:p>
          <a:p>
            <a:pPr lvl="0">
              <a:spcBef>
                <a:spcPts val="0"/>
              </a:spcBef>
              <a:buNone/>
            </a:pPr>
            <a:r>
              <a:rPr lang="en"/>
              <a:t>Graphics, pop things up and summarize our technologies as well,</a:t>
            </a:r>
          </a:p>
          <a:p>
            <a:pPr lvl="0">
              <a:spcBef>
                <a:spcPts val="0"/>
              </a:spcBef>
              <a:buNone/>
            </a:pPr>
            <a:r>
              <a:rPr lang="en"/>
              <a:t>Emphasize ease of use with UI,</a:t>
            </a:r>
          </a:p>
          <a:p>
            <a:pPr lvl="0">
              <a:spcBef>
                <a:spcPts val="0"/>
              </a:spcBef>
              <a:buNone/>
            </a:pPr>
            <a:r>
              <a:rPr lang="en"/>
              <a:t>Emphasize the data management</a:t>
            </a:r>
          </a:p>
          <a:p>
            <a:pPr lvl="0">
              <a:spcBef>
                <a:spcPts val="0"/>
              </a:spcBef>
              <a:buNone/>
            </a:pPr>
            <a:r>
              <a:rPr lang="en"/>
              <a:t>Show what user’s will do with the list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Graphics,</a:t>
            </a:r>
          </a:p>
          <a:p>
            <a:pPr lvl="0">
              <a:spcBef>
                <a:spcPts val="0"/>
              </a:spcBef>
              <a:buNone/>
            </a:pPr>
            <a:r>
              <a:rPr lang="en"/>
              <a:t>Minimize bullets,</a:t>
            </a:r>
          </a:p>
          <a:p>
            <a:pPr lvl="0">
              <a:spcBef>
                <a:spcPts val="0"/>
              </a:spcBef>
              <a:buNone/>
            </a:pPr>
            <a:r>
              <a:rPr lang="en"/>
              <a:t>Chris</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 short, the we want to create a consolidated source of information on local grocers and provide services where current applications are lacking which is for example the ability to compare prices of local grocers, and the ability to cut down on time spent searching through the store by knowing where each item is located on your list. In order to make this information more readily available to the public, we will build a collective database of each store’s products, placement of the products, and prices, through user contributed information on these products. Our solution to this goal is an application which will serve as the vehicle through which we will collect and analyze the data to improve the user’s experiences shopping.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Animate the order of introducing the graphic, one by ione</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rPr lang="en"/>
              <a:t>The app will go hand in hand with the user’s shopping experience in two parts, the preparation phase before heading to the store where list creation happens, and the actual shopping.</a:t>
            </a:r>
          </a:p>
          <a:p>
            <a:pPr lvl="0" rtl="0">
              <a:spcBef>
                <a:spcPts val="0"/>
              </a:spcBef>
              <a:buNone/>
            </a:pPr>
            <a:r>
              <a:rPr lang="en"/>
              <a:t>To accommodate the first phase, we will have designed a list making interface so that the user can have an electronically stored list that is easy to edit, save, and share. </a:t>
            </a:r>
          </a:p>
          <a:p>
            <a:pPr lvl="0" rtl="0">
              <a:spcBef>
                <a:spcPts val="0"/>
              </a:spcBef>
              <a:buNone/>
            </a:pPr>
            <a:r>
              <a:rPr lang="en"/>
              <a:t>Crowdsourcing applications involve an incentive to motivate users to contribute and part of our incentive will be this easy to manage list UI.</a:t>
            </a:r>
          </a:p>
          <a:p>
            <a:pPr lvl="0" rtl="0">
              <a:spcBef>
                <a:spcPts val="0"/>
              </a:spcBef>
              <a:buNone/>
            </a:pPr>
            <a:r>
              <a:rPr lang="en"/>
              <a:t>Once the user arrives at the store, they will need to check off and remove items from the list that they have collected. It is at this step that we will ask the user to enter details they found out about their item on site.</a:t>
            </a:r>
          </a:p>
          <a:p>
            <a:pPr lvl="0" rtl="0">
              <a:spcBef>
                <a:spcPts val="0"/>
              </a:spcBef>
              <a:buNone/>
            </a:pPr>
            <a:r>
              <a:rPr lang="en"/>
              <a:t>This includes the price of the item and the location of the item within the store</a:t>
            </a:r>
          </a:p>
          <a:p>
            <a:pPr lvl="0" rtl="0">
              <a:spcBef>
                <a:spcPts val="0"/>
              </a:spcBef>
              <a:buNone/>
            </a:pPr>
            <a:r>
              <a:rPr lang="en"/>
              <a:t>This information will be stored in a database, along with the store it was found at, and once sufficient data is built about each store, we can improve future shopping experiences by analyzing their list and providing services powered by our new found data of the stores. </a:t>
            </a:r>
          </a:p>
          <a:p>
            <a:pPr lvl="0" rtl="0">
              <a:spcBef>
                <a:spcPts val="0"/>
              </a:spcBef>
              <a:buNone/>
            </a:pPr>
            <a:r>
              <a:rPr lang="en"/>
              <a:t>As of now these services will be price comparisons of your list items between stores, and ordering their list based on a pathfinding feature that will display the best order to tackle their list within the store</a:t>
            </a:r>
          </a:p>
          <a:p>
            <a:pPr indent="0" lvl="0" marL="0" rtl="0">
              <a:lnSpc>
                <a:spcPct val="115000"/>
              </a:lnSpc>
              <a:spcBef>
                <a:spcPts val="0"/>
              </a:spcBef>
              <a:spcAft>
                <a:spcPts val="1600"/>
              </a:spcAft>
              <a:buNone/>
            </a:pPr>
            <a:r>
              <a:t/>
            </a:r>
            <a:endParaRPr sz="1800">
              <a:solidFill>
                <a:schemeClr val="accent3"/>
              </a:solidFill>
              <a:latin typeface="Average"/>
              <a:ea typeface="Average"/>
              <a:cs typeface="Average"/>
              <a:sym typeface="Average"/>
            </a:endParaRPr>
          </a:p>
          <a:p>
            <a:pPr indent="0" lvl="0" marL="0" rtl="0">
              <a:lnSpc>
                <a:spcPct val="115000"/>
              </a:lnSpc>
              <a:spcBef>
                <a:spcPts val="0"/>
              </a:spcBef>
              <a:spcAft>
                <a:spcPts val="1600"/>
              </a:spcAft>
              <a:buNone/>
            </a:pPr>
            <a:r>
              <a:t/>
            </a:r>
            <a:endParaRPr sz="1800">
              <a:solidFill>
                <a:schemeClr val="accent3"/>
              </a:solidFill>
              <a:latin typeface="Average"/>
              <a:ea typeface="Average"/>
              <a:cs typeface="Average"/>
              <a:sym typeface="Average"/>
            </a:endParaRPr>
          </a:p>
          <a:p>
            <a:pPr indent="0" lvl="0" marL="0" rtl="0">
              <a:lnSpc>
                <a:spcPct val="115000"/>
              </a:lnSpc>
              <a:spcBef>
                <a:spcPts val="0"/>
              </a:spcBef>
              <a:spcAft>
                <a:spcPts val="1600"/>
              </a:spcAft>
              <a:buNone/>
            </a:pPr>
            <a:r>
              <a:rPr lang="en" sz="1800">
                <a:solidFill>
                  <a:schemeClr val="accent3"/>
                </a:solidFill>
                <a:latin typeface="Average"/>
                <a:ea typeface="Average"/>
                <a:cs typeface="Average"/>
                <a:sym typeface="Average"/>
              </a:rPr>
              <a:t>Animate this slide, in order of steps,</a:t>
            </a:r>
          </a:p>
          <a:p>
            <a:pPr indent="0" lvl="0" marL="0" rtl="0">
              <a:lnSpc>
                <a:spcPct val="115000"/>
              </a:lnSpc>
              <a:spcBef>
                <a:spcPts val="0"/>
              </a:spcBef>
              <a:spcAft>
                <a:spcPts val="1600"/>
              </a:spcAft>
              <a:buNone/>
            </a:pPr>
            <a:r>
              <a:rPr lang="en" sz="1800">
                <a:solidFill>
                  <a:schemeClr val="accent3"/>
                </a:solidFill>
                <a:latin typeface="Average"/>
                <a:ea typeface="Average"/>
                <a:cs typeface="Average"/>
                <a:sym typeface="Average"/>
              </a:rPr>
              <a:t>Show where user’s end is,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React native deploys on both android and ios platforms which allows users to interact with the firebase data solution to pass data back and forth.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a:t>
            </a:r>
          </a:p>
          <a:p>
            <a:pPr lvl="0">
              <a:spcBef>
                <a:spcPts val="0"/>
              </a:spcBef>
              <a:buNone/>
            </a:pPr>
            <a:r>
              <a:t/>
            </a:r>
            <a:endParaRPr/>
          </a:p>
          <a:p>
            <a:pPr lvl="0">
              <a:spcBef>
                <a:spcPts val="0"/>
              </a:spcBef>
              <a:buNone/>
            </a:pPr>
            <a:r>
              <a:rPr lang="en"/>
              <a:t>Talk about aqcuisition graphics!</a:t>
            </a:r>
          </a:p>
          <a:p>
            <a:pPr lvl="0">
              <a:spcBef>
                <a:spcPts val="0"/>
              </a:spcBef>
              <a:buNone/>
            </a:pPr>
            <a:r>
              <a:t/>
            </a:r>
            <a:endParaRPr/>
          </a:p>
          <a:p>
            <a:pPr lvl="0">
              <a:spcBef>
                <a:spcPts val="0"/>
              </a:spcBef>
              <a:buNone/>
            </a:pPr>
            <a:r>
              <a:rPr lang="en"/>
              <a:t>Mention managing of data remotely</a:t>
            </a:r>
          </a:p>
          <a:p>
            <a:pPr lvl="0">
              <a:spcBef>
                <a:spcPts val="0"/>
              </a:spcBef>
              <a:buNone/>
            </a:pPr>
            <a:r>
              <a:rPr lang="en"/>
              <a:t>Animate,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a:t>
            </a:r>
          </a:p>
          <a:p>
            <a:pPr lvl="0">
              <a:spcBef>
                <a:spcPts val="0"/>
              </a:spcBef>
              <a:buNone/>
            </a:pPr>
            <a:r>
              <a:t/>
            </a:r>
            <a:endParaRPr/>
          </a:p>
          <a:p>
            <a:pPr lvl="0">
              <a:spcBef>
                <a:spcPts val="0"/>
              </a:spcBef>
              <a:buNone/>
            </a:pPr>
            <a:r>
              <a:rPr lang="en"/>
              <a:t>Animate,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Visuals of howsuer with interface</a:t>
            </a:r>
          </a:p>
          <a:p>
            <a:pPr lvl="0">
              <a:spcBef>
                <a:spcPts val="0"/>
              </a:spcBef>
              <a:buNone/>
            </a:pPr>
            <a:r>
              <a:rPr lang="en"/>
              <a:t>Remember to wrap up how these requirements / constraints are NOT final and are subject to change.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5S2eZ_ADQbVCaA-2yi0mqedJW2Lt6w1z/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62" name="Shape 62"/>
        <p:cNvGrpSpPr/>
        <p:nvPr/>
      </p:nvGrpSpPr>
      <p:grpSpPr>
        <a:xfrm>
          <a:off x="0" y="0"/>
          <a:ext cx="0" cy="0"/>
          <a:chOff x="0" y="0"/>
          <a:chExt cx="0" cy="0"/>
        </a:xfrm>
      </p:grpSpPr>
      <p:sp>
        <p:nvSpPr>
          <p:cNvPr id="63" name="Shape 63"/>
          <p:cNvSpPr txBox="1"/>
          <p:nvPr>
            <p:ph type="ctrTitle"/>
          </p:nvPr>
        </p:nvSpPr>
        <p:spPr>
          <a:xfrm>
            <a:off x="1733514" y="452875"/>
            <a:ext cx="5783400" cy="1457400"/>
          </a:xfrm>
          <a:prstGeom prst="rect">
            <a:avLst/>
          </a:prstGeom>
          <a:ln>
            <a:noFill/>
          </a:ln>
        </p:spPr>
        <p:txBody>
          <a:bodyPr anchorCtr="0" anchor="b" bIns="91425" lIns="91425" rIns="91425" wrap="square" tIns="91425">
            <a:noAutofit/>
          </a:bodyPr>
          <a:lstStyle/>
          <a:p>
            <a:pPr lvl="0">
              <a:spcBef>
                <a:spcPts val="0"/>
              </a:spcBef>
              <a:buNone/>
            </a:pPr>
            <a:r>
              <a:rPr lang="en">
                <a:solidFill>
                  <a:srgbClr val="0000FF"/>
                </a:solidFill>
              </a:rPr>
              <a:t>Gnosis Solutions</a:t>
            </a:r>
          </a:p>
        </p:txBody>
      </p:sp>
      <p:sp>
        <p:nvSpPr>
          <p:cNvPr id="64" name="Shape 64"/>
          <p:cNvSpPr txBox="1"/>
          <p:nvPr>
            <p:ph idx="1" type="subTitle"/>
          </p:nvPr>
        </p:nvSpPr>
        <p:spPr>
          <a:xfrm>
            <a:off x="1680302" y="3049450"/>
            <a:ext cx="5783400" cy="909000"/>
          </a:xfrm>
          <a:prstGeom prst="rect">
            <a:avLst/>
          </a:prstGeom>
        </p:spPr>
        <p:txBody>
          <a:bodyPr anchorCtr="0" anchor="t" bIns="91425" lIns="91425" rIns="91425" wrap="square" tIns="91425">
            <a:noAutofit/>
          </a:bodyPr>
          <a:lstStyle/>
          <a:p>
            <a:pPr lvl="0">
              <a:spcBef>
                <a:spcPts val="0"/>
              </a:spcBef>
              <a:buNone/>
            </a:pPr>
            <a:r>
              <a:rPr lang="en">
                <a:solidFill>
                  <a:srgbClr val="0000DD"/>
                </a:solidFill>
              </a:rPr>
              <a:t>Crowd Intelligence Grocery Shopping Mobile App</a:t>
            </a:r>
          </a:p>
        </p:txBody>
      </p:sp>
      <p:sp>
        <p:nvSpPr>
          <p:cNvPr id="65" name="Shape 6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66" name="Shape 66"/>
          <p:cNvPicPr preferRelativeResize="0"/>
          <p:nvPr/>
        </p:nvPicPr>
        <p:blipFill>
          <a:blip r:embed="rId3">
            <a:alphaModFix/>
          </a:blip>
          <a:stretch>
            <a:fillRect/>
          </a:stretch>
        </p:blipFill>
        <p:spPr>
          <a:xfrm>
            <a:off x="4005250" y="2190750"/>
            <a:ext cx="1133475" cy="7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Risks</a:t>
            </a:r>
          </a:p>
        </p:txBody>
      </p:sp>
      <p:sp>
        <p:nvSpPr>
          <p:cNvPr id="148" name="Shape 148"/>
          <p:cNvSpPr txBox="1"/>
          <p:nvPr>
            <p:ph idx="1" type="body"/>
          </p:nvPr>
        </p:nvSpPr>
        <p:spPr>
          <a:xfrm>
            <a:off x="311700" y="1106025"/>
            <a:ext cx="8520600" cy="3937500"/>
          </a:xfrm>
          <a:prstGeom prst="rect">
            <a:avLst/>
          </a:prstGeom>
        </p:spPr>
        <p:txBody>
          <a:bodyPr anchorCtr="0" anchor="t" bIns="91425" lIns="91425" rIns="91425" wrap="square" tIns="91425">
            <a:noAutofit/>
          </a:bodyPr>
          <a:lstStyle/>
          <a:p>
            <a:pPr lvl="0" rtl="0">
              <a:spcBef>
                <a:spcPts val="0"/>
              </a:spcBef>
              <a:buNone/>
            </a:pPr>
            <a:r>
              <a:rPr lang="en">
                <a:solidFill>
                  <a:srgbClr val="0000DD"/>
                </a:solidFill>
              </a:rPr>
              <a:t>Technical Risks:</a:t>
            </a:r>
          </a:p>
          <a:p>
            <a:pPr indent="-342900" lvl="0" marL="457200" rtl="0">
              <a:spcBef>
                <a:spcPts val="0"/>
              </a:spcBef>
              <a:buClr>
                <a:srgbClr val="0000DD"/>
              </a:buClr>
              <a:buSzPct val="100000"/>
            </a:pPr>
            <a:r>
              <a:rPr lang="en">
                <a:solidFill>
                  <a:srgbClr val="0000DD"/>
                </a:solidFill>
              </a:rPr>
              <a:t>Platform dependencies</a:t>
            </a:r>
          </a:p>
          <a:p>
            <a:pPr indent="0" lvl="0" marL="457200" rtl="0">
              <a:spcBef>
                <a:spcPts val="0"/>
              </a:spcBef>
              <a:buNone/>
            </a:pPr>
            <a:r>
              <a:t/>
            </a:r>
            <a:endParaRPr sz="1400">
              <a:solidFill>
                <a:srgbClr val="0000DD"/>
              </a:solidFill>
            </a:endParaRPr>
          </a:p>
          <a:p>
            <a:pPr indent="0" lvl="0" marL="457200" rtl="0">
              <a:spcBef>
                <a:spcPts val="0"/>
              </a:spcBef>
              <a:buNone/>
            </a:pPr>
            <a:r>
              <a:t/>
            </a:r>
            <a:endParaRPr sz="1400">
              <a:solidFill>
                <a:srgbClr val="0000DD"/>
              </a:solidFill>
            </a:endParaRPr>
          </a:p>
          <a:p>
            <a:pPr lvl="0" rtl="0">
              <a:spcBef>
                <a:spcPts val="0"/>
              </a:spcBef>
              <a:buNone/>
            </a:pPr>
            <a:r>
              <a:rPr lang="en">
                <a:solidFill>
                  <a:srgbClr val="0000DD"/>
                </a:solidFill>
              </a:rPr>
              <a:t>User Risks:</a:t>
            </a:r>
          </a:p>
          <a:p>
            <a:pPr indent="-330200" lvl="0" marL="457200" rtl="0">
              <a:spcBef>
                <a:spcPts val="0"/>
              </a:spcBef>
              <a:spcAft>
                <a:spcPts val="0"/>
              </a:spcAft>
              <a:buClr>
                <a:srgbClr val="0000DD"/>
              </a:buClr>
              <a:buSzPct val="100000"/>
            </a:pPr>
            <a:r>
              <a:rPr lang="en" sz="1600">
                <a:solidFill>
                  <a:srgbClr val="0000DD"/>
                </a:solidFill>
              </a:rPr>
              <a:t>Users may not want to switch to a different grocery list application.</a:t>
            </a:r>
          </a:p>
          <a:p>
            <a:pPr indent="-330200" lvl="0" marL="457200" rtl="0">
              <a:spcBef>
                <a:spcPts val="0"/>
              </a:spcBef>
              <a:spcAft>
                <a:spcPts val="0"/>
              </a:spcAft>
              <a:buClr>
                <a:srgbClr val="0000DD"/>
              </a:buClr>
              <a:buSzPct val="100000"/>
            </a:pPr>
            <a:r>
              <a:rPr lang="en" sz="1600">
                <a:solidFill>
                  <a:srgbClr val="0000DD"/>
                </a:solidFill>
              </a:rPr>
              <a:t>May not build a sufficient database of crowdsourced items.</a:t>
            </a:r>
          </a:p>
          <a:p>
            <a:pPr indent="-330200" lvl="0" marL="457200" rtl="0">
              <a:spcBef>
                <a:spcPts val="0"/>
              </a:spcBef>
              <a:buClr>
                <a:srgbClr val="0000DD"/>
              </a:buClr>
              <a:buSzPct val="100000"/>
            </a:pPr>
            <a:r>
              <a:rPr lang="en" sz="1600">
                <a:solidFill>
                  <a:srgbClr val="0000DD"/>
                </a:solidFill>
              </a:rPr>
              <a:t>Trust our users to provide quality data.</a:t>
            </a:r>
          </a:p>
        </p:txBody>
      </p:sp>
      <p:sp>
        <p:nvSpPr>
          <p:cNvPr id="149" name="Shape 1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50" name="Shape 150"/>
          <p:cNvPicPr preferRelativeResize="0"/>
          <p:nvPr/>
        </p:nvPicPr>
        <p:blipFill>
          <a:blip r:embed="rId3">
            <a:alphaModFix/>
          </a:blip>
          <a:stretch>
            <a:fillRect/>
          </a:stretch>
        </p:blipFill>
        <p:spPr>
          <a:xfrm>
            <a:off x="1251125" y="2084237"/>
            <a:ext cx="1950048" cy="975026"/>
          </a:xfrm>
          <a:prstGeom prst="rect">
            <a:avLst/>
          </a:prstGeom>
          <a:noFill/>
          <a:ln>
            <a:noFill/>
          </a:ln>
        </p:spPr>
      </p:pic>
      <p:pic>
        <p:nvPicPr>
          <p:cNvPr id="151" name="Shape 151"/>
          <p:cNvPicPr preferRelativeResize="0"/>
          <p:nvPr/>
        </p:nvPicPr>
        <p:blipFill>
          <a:blip r:embed="rId4">
            <a:alphaModFix/>
          </a:blip>
          <a:stretch>
            <a:fillRect/>
          </a:stretch>
        </p:blipFill>
        <p:spPr>
          <a:xfrm>
            <a:off x="5467875" y="2084225"/>
            <a:ext cx="1950050" cy="97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Feasibility</a:t>
            </a:r>
          </a:p>
        </p:txBody>
      </p:sp>
      <p:sp>
        <p:nvSpPr>
          <p:cNvPr id="157" name="Shape 157"/>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DD"/>
              </a:buClr>
              <a:buSzPct val="100000"/>
            </a:pPr>
            <a:r>
              <a:rPr lang="en">
                <a:solidFill>
                  <a:srgbClr val="0000DD"/>
                </a:solidFill>
              </a:rPr>
              <a:t>Our platform and tool choices have risk but they prove to have the exact features we need to make this project meet all the requirements.</a:t>
            </a:r>
          </a:p>
          <a:p>
            <a:pPr indent="-342900" lvl="0" marL="457200" rtl="0">
              <a:spcBef>
                <a:spcPts val="0"/>
              </a:spcBef>
              <a:spcAft>
                <a:spcPts val="0"/>
              </a:spcAft>
              <a:buClr>
                <a:srgbClr val="0000DD"/>
              </a:buClr>
              <a:buSzPct val="100000"/>
            </a:pPr>
            <a:r>
              <a:rPr lang="en">
                <a:solidFill>
                  <a:srgbClr val="0000DD"/>
                </a:solidFill>
              </a:rPr>
              <a:t>The integration of the different technologies prove a challenge but are doable.</a:t>
            </a:r>
          </a:p>
          <a:p>
            <a:pPr indent="-342900" lvl="0" marL="457200">
              <a:spcBef>
                <a:spcPts val="0"/>
              </a:spcBef>
              <a:buClr>
                <a:srgbClr val="0000DD"/>
              </a:buClr>
              <a:buSzPct val="100000"/>
            </a:pPr>
            <a:r>
              <a:rPr lang="en">
                <a:solidFill>
                  <a:srgbClr val="0000DD"/>
                </a:solidFill>
              </a:rPr>
              <a:t>Prototyping front-end and back-end communication will </a:t>
            </a:r>
            <a:r>
              <a:rPr lang="en">
                <a:solidFill>
                  <a:srgbClr val="0000DD"/>
                </a:solidFill>
              </a:rPr>
              <a:t>guarantee</a:t>
            </a:r>
            <a:r>
              <a:rPr lang="en">
                <a:solidFill>
                  <a:srgbClr val="0000DD"/>
                </a:solidFill>
              </a:rPr>
              <a:t> confidence with these two platforms.</a:t>
            </a:r>
          </a:p>
        </p:txBody>
      </p:sp>
      <p:sp>
        <p:nvSpPr>
          <p:cNvPr id="158" name="Shape 1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solidFill>
                  <a:srgbClr val="0000DD"/>
                </a:solidFill>
              </a:rPr>
              <a:t>Timeline</a:t>
            </a:r>
          </a:p>
        </p:txBody>
      </p:sp>
      <p:sp>
        <p:nvSpPr>
          <p:cNvPr id="164" name="Shape 164"/>
          <p:cNvSpPr txBox="1"/>
          <p:nvPr>
            <p:ph idx="1" type="body"/>
          </p:nvPr>
        </p:nvSpPr>
        <p:spPr>
          <a:xfrm>
            <a:off x="387900" y="1469849"/>
            <a:ext cx="8368200" cy="30789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
        <p:nvSpPr>
          <p:cNvPr id="165" name="Shape 165"/>
          <p:cNvSpPr txBox="1"/>
          <p:nvPr/>
        </p:nvSpPr>
        <p:spPr>
          <a:xfrm>
            <a:off x="1721600" y="1489013"/>
            <a:ext cx="1342500" cy="3165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3C78D8"/>
                </a:solidFill>
              </a:rPr>
              <a:t>Now</a:t>
            </a:r>
          </a:p>
        </p:txBody>
      </p:sp>
      <p:sp>
        <p:nvSpPr>
          <p:cNvPr id="166" name="Shape 16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67" name="Shape 167"/>
          <p:cNvPicPr preferRelativeResize="0"/>
          <p:nvPr/>
        </p:nvPicPr>
        <p:blipFill>
          <a:blip r:embed="rId3">
            <a:alphaModFix/>
          </a:blip>
          <a:stretch>
            <a:fillRect/>
          </a:stretch>
        </p:blipFill>
        <p:spPr>
          <a:xfrm>
            <a:off x="0" y="1941274"/>
            <a:ext cx="9143998" cy="1434452"/>
          </a:xfrm>
          <a:prstGeom prst="rect">
            <a:avLst/>
          </a:prstGeom>
          <a:noFill/>
          <a:ln>
            <a:noFill/>
          </a:ln>
        </p:spPr>
      </p:pic>
      <p:cxnSp>
        <p:nvCxnSpPr>
          <p:cNvPr id="168" name="Shape 168"/>
          <p:cNvCxnSpPr/>
          <p:nvPr/>
        </p:nvCxnSpPr>
        <p:spPr>
          <a:xfrm flipH="1">
            <a:off x="1938950" y="1866625"/>
            <a:ext cx="21000" cy="1716600"/>
          </a:xfrm>
          <a:prstGeom prst="straightConnector1">
            <a:avLst/>
          </a:prstGeom>
          <a:noFill/>
          <a:ln cap="flat" cmpd="sng" w="28575">
            <a:solidFill>
              <a:srgbClr val="3C78D8"/>
            </a:solidFill>
            <a:prstDash val="solid"/>
            <a:round/>
            <a:headEnd len="lg" w="lg" type="none"/>
            <a:tailEnd len="lg" w="lg" type="triangle"/>
          </a:ln>
        </p:spPr>
      </p:cxnSp>
      <p:cxnSp>
        <p:nvCxnSpPr>
          <p:cNvPr id="169" name="Shape 169"/>
          <p:cNvCxnSpPr/>
          <p:nvPr/>
        </p:nvCxnSpPr>
        <p:spPr>
          <a:xfrm>
            <a:off x="1472200" y="2150400"/>
            <a:ext cx="7644300" cy="0"/>
          </a:xfrm>
          <a:prstGeom prst="straightConnector1">
            <a:avLst/>
          </a:prstGeom>
          <a:noFill/>
          <a:ln cap="flat" cmpd="sng" w="28575">
            <a:solidFill>
              <a:srgbClr val="FF0000"/>
            </a:solidFill>
            <a:prstDash val="solid"/>
            <a:round/>
            <a:headEnd len="lg" w="lg" type="none"/>
            <a:tailEnd len="lg" w="lg" type="none"/>
          </a:ln>
        </p:spPr>
      </p:cxnSp>
      <p:sp>
        <p:nvSpPr>
          <p:cNvPr id="170" name="Shape 170"/>
          <p:cNvSpPr txBox="1"/>
          <p:nvPr/>
        </p:nvSpPr>
        <p:spPr>
          <a:xfrm>
            <a:off x="3473125" y="292650"/>
            <a:ext cx="3000000" cy="30000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rPr lang="en" sz="1200">
                <a:solidFill>
                  <a:srgbClr val="3C78D8"/>
                </a:solidFill>
                <a:latin typeface="Roboto"/>
                <a:ea typeface="Roboto"/>
                <a:cs typeface="Roboto"/>
                <a:sym typeface="Roboto"/>
              </a:rPr>
              <a:t>Winter Break</a:t>
            </a:r>
          </a:p>
        </p:txBody>
      </p:sp>
      <p:cxnSp>
        <p:nvCxnSpPr>
          <p:cNvPr id="171" name="Shape 171"/>
          <p:cNvCxnSpPr/>
          <p:nvPr/>
        </p:nvCxnSpPr>
        <p:spPr>
          <a:xfrm rot="10800000">
            <a:off x="4576100" y="1839950"/>
            <a:ext cx="8700" cy="1959900"/>
          </a:xfrm>
          <a:prstGeom prst="straightConnector1">
            <a:avLst/>
          </a:prstGeom>
          <a:noFill/>
          <a:ln cap="flat" cmpd="sng" w="28575">
            <a:solidFill>
              <a:srgbClr val="3C78D8"/>
            </a:solidFill>
            <a:prstDash val="dot"/>
            <a:round/>
            <a:headEnd len="lg" w="lg" type="none"/>
            <a:tailEnd len="lg" w="lg" type="none"/>
          </a:ln>
        </p:spPr>
      </p:cxnSp>
      <p:cxnSp>
        <p:nvCxnSpPr>
          <p:cNvPr id="172" name="Shape 172"/>
          <p:cNvCxnSpPr>
            <a:endCxn id="170" idx="1"/>
          </p:cNvCxnSpPr>
          <p:nvPr/>
        </p:nvCxnSpPr>
        <p:spPr>
          <a:xfrm rot="10800000">
            <a:off x="3473125" y="1792650"/>
            <a:ext cx="17700" cy="2037300"/>
          </a:xfrm>
          <a:prstGeom prst="straightConnector1">
            <a:avLst/>
          </a:prstGeom>
          <a:noFill/>
          <a:ln cap="flat" cmpd="sng" w="28575">
            <a:solidFill>
              <a:srgbClr val="3C78D8"/>
            </a:solidFill>
            <a:prstDash val="dot"/>
            <a:round/>
            <a:headEnd len="lg" w="lg" type="none"/>
            <a:tailEnd len="lg" w="lg" type="none"/>
          </a:ln>
        </p:spPr>
      </p:cxnSp>
      <p:cxnSp>
        <p:nvCxnSpPr>
          <p:cNvPr id="173" name="Shape 173"/>
          <p:cNvCxnSpPr/>
          <p:nvPr/>
        </p:nvCxnSpPr>
        <p:spPr>
          <a:xfrm>
            <a:off x="3562588" y="1786350"/>
            <a:ext cx="977100" cy="12600"/>
          </a:xfrm>
          <a:prstGeom prst="straightConnector1">
            <a:avLst/>
          </a:prstGeom>
          <a:noFill/>
          <a:ln cap="flat" cmpd="sng" w="28575">
            <a:solidFill>
              <a:srgbClr val="3C78D8"/>
            </a:solidFill>
            <a:prstDash val="dot"/>
            <a:round/>
            <a:headEnd len="lg" w="lg" type="none"/>
            <a:tailEnd len="lg" w="lg" type="none"/>
          </a:ln>
        </p:spPr>
      </p:cxnSp>
      <p:cxnSp>
        <p:nvCxnSpPr>
          <p:cNvPr id="174" name="Shape 174"/>
          <p:cNvCxnSpPr/>
          <p:nvPr/>
        </p:nvCxnSpPr>
        <p:spPr>
          <a:xfrm rot="10800000">
            <a:off x="7862825" y="1786350"/>
            <a:ext cx="8700" cy="1959900"/>
          </a:xfrm>
          <a:prstGeom prst="straightConnector1">
            <a:avLst/>
          </a:prstGeom>
          <a:noFill/>
          <a:ln cap="flat" cmpd="sng" w="28575">
            <a:solidFill>
              <a:srgbClr val="3C78D8"/>
            </a:solidFill>
            <a:prstDash val="dot"/>
            <a:round/>
            <a:headEnd len="lg" w="lg" type="none"/>
            <a:tailEnd len="lg" w="lg" type="none"/>
          </a:ln>
        </p:spPr>
      </p:cxnSp>
      <p:sp>
        <p:nvSpPr>
          <p:cNvPr id="175" name="Shape 175"/>
          <p:cNvSpPr txBox="1"/>
          <p:nvPr/>
        </p:nvSpPr>
        <p:spPr>
          <a:xfrm>
            <a:off x="7523575" y="1469838"/>
            <a:ext cx="1342500" cy="3165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3C78D8"/>
                </a:solidFill>
              </a:rPr>
              <a:t>Beta Testing</a:t>
            </a:r>
          </a:p>
        </p:txBody>
      </p:sp>
      <p:cxnSp>
        <p:nvCxnSpPr>
          <p:cNvPr id="176" name="Shape 176"/>
          <p:cNvCxnSpPr/>
          <p:nvPr/>
        </p:nvCxnSpPr>
        <p:spPr>
          <a:xfrm>
            <a:off x="7109425" y="3236250"/>
            <a:ext cx="748200" cy="0"/>
          </a:xfrm>
          <a:prstGeom prst="straightConnector1">
            <a:avLst/>
          </a:prstGeom>
          <a:noFill/>
          <a:ln cap="flat" cmpd="sng" w="28575">
            <a:solidFill>
              <a:srgbClr val="3C78D8"/>
            </a:solidFill>
            <a:prstDash val="dot"/>
            <a:round/>
            <a:headEnd len="lg" w="lg" type="none"/>
            <a:tailEnd len="lg" w="lg" type="none"/>
          </a:ln>
        </p:spPr>
      </p:cxnSp>
      <p:cxnSp>
        <p:nvCxnSpPr>
          <p:cNvPr id="177" name="Shape 177"/>
          <p:cNvCxnSpPr/>
          <p:nvPr/>
        </p:nvCxnSpPr>
        <p:spPr>
          <a:xfrm>
            <a:off x="7220700" y="1795800"/>
            <a:ext cx="30900" cy="1422000"/>
          </a:xfrm>
          <a:prstGeom prst="straightConnector1">
            <a:avLst/>
          </a:prstGeom>
          <a:noFill/>
          <a:ln cap="flat" cmpd="sng" w="28575">
            <a:solidFill>
              <a:srgbClr val="3C78D8"/>
            </a:solidFill>
            <a:prstDash val="solid"/>
            <a:round/>
            <a:headEnd len="lg" w="lg" type="none"/>
            <a:tailEnd len="lg" w="lg" type="triangle"/>
          </a:ln>
        </p:spPr>
      </p:cxnSp>
      <p:sp>
        <p:nvSpPr>
          <p:cNvPr id="178" name="Shape 178"/>
          <p:cNvSpPr txBox="1"/>
          <p:nvPr/>
        </p:nvSpPr>
        <p:spPr>
          <a:xfrm>
            <a:off x="6931225" y="1347375"/>
            <a:ext cx="926400" cy="3165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rgbClr val="3C78D8"/>
                </a:solidFill>
              </a:rPr>
              <a:t>Buffer room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Conclusion</a:t>
            </a:r>
          </a:p>
        </p:txBody>
      </p:sp>
      <p:sp>
        <p:nvSpPr>
          <p:cNvPr id="184" name="Shape 18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solidFill>
                  <a:srgbClr val="0000DD"/>
                </a:solidFill>
              </a:rPr>
              <a:t>Give customers an </a:t>
            </a:r>
            <a:r>
              <a:rPr lang="en">
                <a:solidFill>
                  <a:srgbClr val="0000DD"/>
                </a:solidFill>
              </a:rPr>
              <a:t>consolidated</a:t>
            </a:r>
            <a:r>
              <a:rPr lang="en">
                <a:solidFill>
                  <a:srgbClr val="0000DD"/>
                </a:solidFill>
              </a:rPr>
              <a:t> source of knowledge on local grocers via a shared database on stores and their products</a:t>
            </a:r>
          </a:p>
          <a:p>
            <a:pPr lvl="0">
              <a:spcBef>
                <a:spcPts val="0"/>
              </a:spcBef>
              <a:buNone/>
            </a:pPr>
            <a:r>
              <a:t/>
            </a:r>
            <a:endParaRPr>
              <a:solidFill>
                <a:srgbClr val="0000DD"/>
              </a:solidFill>
            </a:endParaRPr>
          </a:p>
          <a:p>
            <a:pPr lvl="0">
              <a:spcBef>
                <a:spcPts val="0"/>
              </a:spcBef>
              <a:buNone/>
            </a:pPr>
            <a:r>
              <a:t/>
            </a:r>
            <a:endParaRPr>
              <a:solidFill>
                <a:srgbClr val="0000DD"/>
              </a:solidFill>
            </a:endParaRPr>
          </a:p>
          <a:p>
            <a:pPr lvl="0">
              <a:spcBef>
                <a:spcPts val="0"/>
              </a:spcBef>
              <a:buNone/>
            </a:pPr>
            <a:r>
              <a:t/>
            </a:r>
            <a:endParaRPr>
              <a:solidFill>
                <a:srgbClr val="0000DD"/>
              </a:solidFill>
            </a:endParaRPr>
          </a:p>
          <a:p>
            <a:pPr lvl="0">
              <a:spcBef>
                <a:spcPts val="0"/>
              </a:spcBef>
              <a:buNone/>
            </a:pPr>
            <a:r>
              <a:t/>
            </a:r>
            <a:endParaRPr>
              <a:solidFill>
                <a:srgbClr val="0000DD"/>
              </a:solidFill>
            </a:endParaRPr>
          </a:p>
          <a:p>
            <a:pPr lvl="0">
              <a:spcBef>
                <a:spcPts val="0"/>
              </a:spcBef>
              <a:buNone/>
            </a:pPr>
            <a:r>
              <a:t/>
            </a:r>
            <a:endParaRPr>
              <a:solidFill>
                <a:srgbClr val="0000DD"/>
              </a:solidFill>
            </a:endParaRPr>
          </a:p>
          <a:p>
            <a:pPr lvl="0">
              <a:spcBef>
                <a:spcPts val="0"/>
              </a:spcBef>
              <a:buNone/>
            </a:pPr>
            <a:r>
              <a:t/>
            </a:r>
            <a:endParaRPr>
              <a:solidFill>
                <a:srgbClr val="0000DD"/>
              </a:solidFill>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86" name="Shape 186"/>
          <p:cNvPicPr preferRelativeResize="0"/>
          <p:nvPr/>
        </p:nvPicPr>
        <p:blipFill>
          <a:blip r:embed="rId3">
            <a:alphaModFix/>
          </a:blip>
          <a:stretch>
            <a:fillRect/>
          </a:stretch>
        </p:blipFill>
        <p:spPr>
          <a:xfrm>
            <a:off x="466721" y="2460481"/>
            <a:ext cx="3869430" cy="686100"/>
          </a:xfrm>
          <a:prstGeom prst="rect">
            <a:avLst/>
          </a:prstGeom>
          <a:noFill/>
          <a:ln>
            <a:noFill/>
          </a:ln>
        </p:spPr>
      </p:pic>
      <p:pic>
        <p:nvPicPr>
          <p:cNvPr id="187" name="Shape 187"/>
          <p:cNvPicPr preferRelativeResize="0"/>
          <p:nvPr/>
        </p:nvPicPr>
        <p:blipFill>
          <a:blip r:embed="rId4">
            <a:alphaModFix/>
          </a:blip>
          <a:stretch>
            <a:fillRect/>
          </a:stretch>
        </p:blipFill>
        <p:spPr>
          <a:xfrm>
            <a:off x="4336150" y="1798750"/>
            <a:ext cx="3921076" cy="2009549"/>
          </a:xfrm>
          <a:prstGeom prst="rect">
            <a:avLst/>
          </a:prstGeom>
          <a:noFill/>
          <a:ln>
            <a:noFill/>
          </a:ln>
        </p:spPr>
      </p:pic>
      <p:pic>
        <p:nvPicPr>
          <p:cNvPr id="188" name="Shape 188"/>
          <p:cNvPicPr preferRelativeResize="0"/>
          <p:nvPr/>
        </p:nvPicPr>
        <p:blipFill>
          <a:blip r:embed="rId5">
            <a:alphaModFix/>
          </a:blip>
          <a:stretch>
            <a:fillRect/>
          </a:stretch>
        </p:blipFill>
        <p:spPr>
          <a:xfrm>
            <a:off x="4941475" y="3331341"/>
            <a:ext cx="1359075" cy="576125"/>
          </a:xfrm>
          <a:prstGeom prst="rect">
            <a:avLst/>
          </a:prstGeom>
          <a:noFill/>
          <a:ln>
            <a:noFill/>
          </a:ln>
        </p:spPr>
      </p:pic>
      <p:pic>
        <p:nvPicPr>
          <p:cNvPr id="189" name="Shape 189"/>
          <p:cNvPicPr preferRelativeResize="0"/>
          <p:nvPr/>
        </p:nvPicPr>
        <p:blipFill>
          <a:blip r:embed="rId6">
            <a:alphaModFix/>
          </a:blip>
          <a:stretch>
            <a:fillRect/>
          </a:stretch>
        </p:blipFill>
        <p:spPr>
          <a:xfrm>
            <a:off x="5901300" y="3285525"/>
            <a:ext cx="1147800" cy="1147800"/>
          </a:xfrm>
          <a:prstGeom prst="rect">
            <a:avLst/>
          </a:prstGeom>
          <a:noFill/>
          <a:ln>
            <a:noFill/>
          </a:ln>
        </p:spPr>
      </p:pic>
      <p:pic>
        <p:nvPicPr>
          <p:cNvPr id="190" name="Shape 190"/>
          <p:cNvPicPr preferRelativeResize="0"/>
          <p:nvPr/>
        </p:nvPicPr>
        <p:blipFill>
          <a:blip r:embed="rId7">
            <a:alphaModFix/>
          </a:blip>
          <a:stretch>
            <a:fillRect/>
          </a:stretch>
        </p:blipFill>
        <p:spPr>
          <a:xfrm>
            <a:off x="6965801" y="3747226"/>
            <a:ext cx="686100" cy="686100"/>
          </a:xfrm>
          <a:prstGeom prst="rect">
            <a:avLst/>
          </a:prstGeom>
          <a:noFill/>
          <a:ln>
            <a:noFill/>
          </a:ln>
        </p:spPr>
      </p:pic>
      <p:pic>
        <p:nvPicPr>
          <p:cNvPr id="191" name="Shape 191"/>
          <p:cNvPicPr preferRelativeResize="0"/>
          <p:nvPr/>
        </p:nvPicPr>
        <p:blipFill>
          <a:blip r:embed="rId8">
            <a:alphaModFix/>
          </a:blip>
          <a:stretch>
            <a:fillRect/>
          </a:stretch>
        </p:blipFill>
        <p:spPr>
          <a:xfrm>
            <a:off x="1685656" y="3247887"/>
            <a:ext cx="1223051" cy="1223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72" name="Shape 72" title="Film.mp4">
            <a:hlinkClick r:id="rId3"/>
          </p:cNvPr>
          <p:cNvSpPr/>
          <p:nvPr/>
        </p:nvSpPr>
        <p:spPr>
          <a:xfrm>
            <a:off x="915425" y="-421050"/>
            <a:ext cx="7419400" cy="5564550"/>
          </a:xfrm>
          <a:prstGeom prst="rect">
            <a:avLst/>
          </a:prstGeom>
          <a:no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76" name="Shape 76"/>
        <p:cNvGrpSpPr/>
        <p:nvPr/>
      </p:nvGrpSpPr>
      <p:grpSpPr>
        <a:xfrm>
          <a:off x="0" y="0"/>
          <a:ext cx="0" cy="0"/>
          <a:chOff x="0" y="0"/>
          <a:chExt cx="0" cy="0"/>
        </a:xfrm>
      </p:grpSpPr>
      <p:sp>
        <p:nvSpPr>
          <p:cNvPr id="77" name="Shape 7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The Market</a:t>
            </a:r>
          </a:p>
        </p:txBody>
      </p:sp>
      <p:sp>
        <p:nvSpPr>
          <p:cNvPr id="78" name="Shape 7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solidFill>
                  <a:srgbClr val="0000DD"/>
                </a:solidFill>
              </a:rPr>
              <a:t>Our mobile app proposal operates in the mobile application market. This market has many grocery list applications that are very similar to what we are trying to accomplish.</a:t>
            </a:r>
          </a:p>
          <a:p>
            <a:pPr lvl="0">
              <a:spcBef>
                <a:spcPts val="0"/>
              </a:spcBef>
              <a:buNone/>
            </a:pPr>
            <a:r>
              <a:t/>
            </a:r>
            <a:endParaRPr/>
          </a:p>
        </p:txBody>
      </p:sp>
      <p:sp>
        <p:nvSpPr>
          <p:cNvPr id="79" name="Shape 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80" name="Shape 80" title="Points scored"/>
          <p:cNvPicPr preferRelativeResize="0"/>
          <p:nvPr/>
        </p:nvPicPr>
        <p:blipFill>
          <a:blip r:embed="rId3">
            <a:alphaModFix/>
          </a:blip>
          <a:stretch>
            <a:fillRect/>
          </a:stretch>
        </p:blipFill>
        <p:spPr>
          <a:xfrm>
            <a:off x="1200913" y="2527250"/>
            <a:ext cx="6742176" cy="2529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Solution Overview</a:t>
            </a:r>
          </a:p>
        </p:txBody>
      </p:sp>
      <p:pic>
        <p:nvPicPr>
          <p:cNvPr id="86" name="Shape 86"/>
          <p:cNvPicPr preferRelativeResize="0"/>
          <p:nvPr/>
        </p:nvPicPr>
        <p:blipFill>
          <a:blip r:embed="rId3">
            <a:alphaModFix/>
          </a:blip>
          <a:stretch>
            <a:fillRect/>
          </a:stretch>
        </p:blipFill>
        <p:spPr>
          <a:xfrm>
            <a:off x="418975" y="2645200"/>
            <a:ext cx="1337175" cy="1393225"/>
          </a:xfrm>
          <a:prstGeom prst="rect">
            <a:avLst/>
          </a:prstGeom>
          <a:noFill/>
          <a:ln>
            <a:noFill/>
          </a:ln>
        </p:spPr>
      </p:pic>
      <p:pic>
        <p:nvPicPr>
          <p:cNvPr id="87" name="Shape 87"/>
          <p:cNvPicPr preferRelativeResize="0"/>
          <p:nvPr/>
        </p:nvPicPr>
        <p:blipFill>
          <a:blip r:embed="rId4">
            <a:alphaModFix/>
          </a:blip>
          <a:stretch>
            <a:fillRect/>
          </a:stretch>
        </p:blipFill>
        <p:spPr>
          <a:xfrm>
            <a:off x="2968525" y="2767900"/>
            <a:ext cx="1147800" cy="1147800"/>
          </a:xfrm>
          <a:prstGeom prst="rect">
            <a:avLst/>
          </a:prstGeom>
          <a:noFill/>
          <a:ln>
            <a:noFill/>
          </a:ln>
        </p:spPr>
      </p:pic>
      <p:cxnSp>
        <p:nvCxnSpPr>
          <p:cNvPr id="88" name="Shape 88"/>
          <p:cNvCxnSpPr>
            <a:stCxn id="87" idx="3"/>
            <a:endCxn id="89" idx="1"/>
          </p:cNvCxnSpPr>
          <p:nvPr/>
        </p:nvCxnSpPr>
        <p:spPr>
          <a:xfrm flipH="1" rot="10800000">
            <a:off x="4116325" y="2546800"/>
            <a:ext cx="1592400" cy="795000"/>
          </a:xfrm>
          <a:prstGeom prst="straightConnector1">
            <a:avLst/>
          </a:prstGeom>
          <a:noFill/>
          <a:ln cap="flat" cmpd="sng" w="38100">
            <a:solidFill>
              <a:schemeClr val="dk2"/>
            </a:solidFill>
            <a:prstDash val="solid"/>
            <a:round/>
            <a:headEnd len="lg" w="lg" type="none"/>
            <a:tailEnd len="lg" w="lg" type="stealth"/>
          </a:ln>
        </p:spPr>
      </p:cxnSp>
      <p:cxnSp>
        <p:nvCxnSpPr>
          <p:cNvPr id="90" name="Shape 90"/>
          <p:cNvCxnSpPr>
            <a:stCxn id="87" idx="3"/>
            <a:endCxn id="91" idx="1"/>
          </p:cNvCxnSpPr>
          <p:nvPr/>
        </p:nvCxnSpPr>
        <p:spPr>
          <a:xfrm>
            <a:off x="4116325" y="3341800"/>
            <a:ext cx="1867200" cy="624000"/>
          </a:xfrm>
          <a:prstGeom prst="straightConnector1">
            <a:avLst/>
          </a:prstGeom>
          <a:noFill/>
          <a:ln cap="flat" cmpd="sng" w="38100">
            <a:solidFill>
              <a:schemeClr val="dk2"/>
            </a:solidFill>
            <a:prstDash val="solid"/>
            <a:round/>
            <a:headEnd len="lg" w="lg" type="none"/>
            <a:tailEnd len="lg" w="lg" type="stealth"/>
          </a:ln>
        </p:spPr>
      </p:cxnSp>
      <p:pic>
        <p:nvPicPr>
          <p:cNvPr id="89" name="Shape 89"/>
          <p:cNvPicPr preferRelativeResize="0"/>
          <p:nvPr/>
        </p:nvPicPr>
        <p:blipFill>
          <a:blip r:embed="rId5">
            <a:alphaModFix/>
          </a:blip>
          <a:stretch>
            <a:fillRect/>
          </a:stretch>
        </p:blipFill>
        <p:spPr>
          <a:xfrm>
            <a:off x="5708848" y="1983353"/>
            <a:ext cx="1126876" cy="1126876"/>
          </a:xfrm>
          <a:prstGeom prst="rect">
            <a:avLst/>
          </a:prstGeom>
          <a:noFill/>
          <a:ln>
            <a:noFill/>
          </a:ln>
        </p:spPr>
      </p:pic>
      <p:pic>
        <p:nvPicPr>
          <p:cNvPr id="91" name="Shape 91"/>
          <p:cNvPicPr preferRelativeResize="0"/>
          <p:nvPr/>
        </p:nvPicPr>
        <p:blipFill>
          <a:blip r:embed="rId5">
            <a:alphaModFix/>
          </a:blip>
          <a:stretch>
            <a:fillRect/>
          </a:stretch>
        </p:blipFill>
        <p:spPr>
          <a:xfrm>
            <a:off x="5983500" y="3402375"/>
            <a:ext cx="1126876" cy="1126876"/>
          </a:xfrm>
          <a:prstGeom prst="rect">
            <a:avLst/>
          </a:prstGeom>
          <a:noFill/>
          <a:ln>
            <a:noFill/>
          </a:ln>
        </p:spPr>
      </p:pic>
      <p:sp>
        <p:nvSpPr>
          <p:cNvPr id="92" name="Shape 92"/>
          <p:cNvSpPr txBox="1"/>
          <p:nvPr>
            <p:ph type="title"/>
          </p:nvPr>
        </p:nvSpPr>
        <p:spPr>
          <a:xfrm>
            <a:off x="276825" y="1166800"/>
            <a:ext cx="8955300" cy="1217700"/>
          </a:xfrm>
          <a:prstGeom prst="rect">
            <a:avLst/>
          </a:prstGeom>
        </p:spPr>
        <p:txBody>
          <a:bodyPr anchorCtr="0" anchor="b" bIns="91425" lIns="91425" rIns="91425" wrap="square" tIns="91425">
            <a:noAutofit/>
          </a:bodyPr>
          <a:lstStyle/>
          <a:p>
            <a:pPr lvl="0" rtl="0">
              <a:spcBef>
                <a:spcPts val="0"/>
              </a:spcBef>
              <a:buNone/>
            </a:pPr>
            <a:r>
              <a:rPr lang="en" sz="1800">
                <a:solidFill>
                  <a:srgbClr val="0000DD"/>
                </a:solidFill>
              </a:rPr>
              <a:t>Use shoppers’ lists to crowdsource data collection on local grocers and provide services via this information.</a:t>
            </a:r>
          </a:p>
        </p:txBody>
      </p:sp>
      <p:sp>
        <p:nvSpPr>
          <p:cNvPr id="93" name="Shape 93"/>
          <p:cNvSpPr/>
          <p:nvPr/>
        </p:nvSpPr>
        <p:spPr>
          <a:xfrm>
            <a:off x="1947525" y="3110225"/>
            <a:ext cx="717900" cy="665100"/>
          </a:xfrm>
          <a:prstGeom prst="mathPlus">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94" name="Shape 94"/>
          <p:cNvCxnSpPr>
            <a:stCxn id="87" idx="3"/>
            <a:endCxn id="95" idx="1"/>
          </p:cNvCxnSpPr>
          <p:nvPr/>
        </p:nvCxnSpPr>
        <p:spPr>
          <a:xfrm flipH="1" rot="10800000">
            <a:off x="4116325" y="3273100"/>
            <a:ext cx="3418800" cy="68700"/>
          </a:xfrm>
          <a:prstGeom prst="straightConnector1">
            <a:avLst/>
          </a:prstGeom>
          <a:noFill/>
          <a:ln cap="flat" cmpd="sng" w="38100">
            <a:solidFill>
              <a:schemeClr val="dk2"/>
            </a:solidFill>
            <a:prstDash val="solid"/>
            <a:round/>
            <a:headEnd len="lg" w="lg" type="none"/>
            <a:tailEnd len="lg" w="lg" type="stealth"/>
          </a:ln>
        </p:spPr>
      </p:cxnSp>
      <p:pic>
        <p:nvPicPr>
          <p:cNvPr id="95" name="Shape 95"/>
          <p:cNvPicPr preferRelativeResize="0"/>
          <p:nvPr/>
        </p:nvPicPr>
        <p:blipFill>
          <a:blip r:embed="rId5">
            <a:alphaModFix/>
          </a:blip>
          <a:stretch>
            <a:fillRect/>
          </a:stretch>
        </p:blipFill>
        <p:spPr>
          <a:xfrm>
            <a:off x="7535123" y="2709590"/>
            <a:ext cx="1126876" cy="1126876"/>
          </a:xfrm>
          <a:prstGeom prst="rect">
            <a:avLst/>
          </a:prstGeom>
          <a:noFill/>
          <a:ln>
            <a:noFill/>
          </a:ln>
        </p:spPr>
      </p:pic>
      <p:sp>
        <p:nvSpPr>
          <p:cNvPr id="96" name="Shape 9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202525" y="1175363"/>
            <a:ext cx="4825349" cy="3497025"/>
          </a:xfrm>
          <a:prstGeom prst="rect">
            <a:avLst/>
          </a:prstGeom>
          <a:noFill/>
          <a:ln>
            <a:noFill/>
          </a:ln>
        </p:spPr>
      </p:pic>
      <p:sp>
        <p:nvSpPr>
          <p:cNvPr id="102" name="Shape 10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Solution Workflow Diagram</a:t>
            </a:r>
          </a:p>
        </p:txBody>
      </p:sp>
      <p:sp>
        <p:nvSpPr>
          <p:cNvPr id="103" name="Shape 103"/>
          <p:cNvSpPr txBox="1"/>
          <p:nvPr>
            <p:ph idx="1" type="body"/>
          </p:nvPr>
        </p:nvSpPr>
        <p:spPr>
          <a:xfrm>
            <a:off x="5424300" y="1152475"/>
            <a:ext cx="3408000" cy="3416400"/>
          </a:xfrm>
          <a:prstGeom prst="rect">
            <a:avLst/>
          </a:prstGeom>
        </p:spPr>
        <p:txBody>
          <a:bodyPr anchorCtr="0" anchor="t" bIns="91425" lIns="91425" rIns="91425" wrap="square" tIns="91425">
            <a:noAutofit/>
          </a:bodyPr>
          <a:lstStyle/>
          <a:p>
            <a:pPr indent="-317500" lvl="0" marL="457200" rtl="0">
              <a:spcBef>
                <a:spcPts val="0"/>
              </a:spcBef>
              <a:buClr>
                <a:srgbClr val="0000DD"/>
              </a:buClr>
              <a:buSzPct val="100000"/>
              <a:buAutoNum type="arabicPeriod"/>
            </a:pPr>
            <a:r>
              <a:rPr lang="en" sz="1400">
                <a:solidFill>
                  <a:srgbClr val="0000DD"/>
                </a:solidFill>
              </a:rPr>
              <a:t>Build list creation UI for grocery items</a:t>
            </a:r>
          </a:p>
          <a:p>
            <a:pPr lvl="0" rtl="0">
              <a:spcBef>
                <a:spcPts val="0"/>
              </a:spcBef>
              <a:buNone/>
            </a:pPr>
            <a:r>
              <a:t/>
            </a:r>
            <a:endParaRPr sz="1400">
              <a:solidFill>
                <a:srgbClr val="0000DD"/>
              </a:solidFill>
            </a:endParaRPr>
          </a:p>
          <a:p>
            <a:pPr indent="-317500" lvl="0" marL="457200" rtl="0">
              <a:spcBef>
                <a:spcPts val="0"/>
              </a:spcBef>
              <a:buClr>
                <a:srgbClr val="0000DD"/>
              </a:buClr>
              <a:buSzPct val="100000"/>
              <a:buAutoNum type="arabicPeriod"/>
            </a:pPr>
            <a:r>
              <a:rPr lang="en" sz="1400">
                <a:solidFill>
                  <a:srgbClr val="0000DD"/>
                </a:solidFill>
              </a:rPr>
              <a:t>Items entered on shopping list by all users will be stored on remote database</a:t>
            </a:r>
          </a:p>
          <a:p>
            <a:pPr lvl="0" rtl="0">
              <a:spcBef>
                <a:spcPts val="0"/>
              </a:spcBef>
              <a:buNone/>
            </a:pPr>
            <a:r>
              <a:t/>
            </a:r>
            <a:endParaRPr sz="1400">
              <a:solidFill>
                <a:srgbClr val="0000DD"/>
              </a:solidFill>
            </a:endParaRPr>
          </a:p>
          <a:p>
            <a:pPr indent="-317500" lvl="0" marL="457200" rtl="0">
              <a:spcBef>
                <a:spcPts val="0"/>
              </a:spcBef>
              <a:buClr>
                <a:srgbClr val="0000DD"/>
              </a:buClr>
              <a:buSzPct val="100000"/>
              <a:buAutoNum type="arabicPeriod"/>
            </a:pPr>
            <a:r>
              <a:rPr lang="en" sz="1400">
                <a:solidFill>
                  <a:srgbClr val="0000DD"/>
                </a:solidFill>
              </a:rPr>
              <a:t>Analyzing store data, and user’s list, provide helpful services to tackle list efficiently.</a:t>
            </a:r>
          </a:p>
          <a:p>
            <a:pPr lvl="0">
              <a:spcBef>
                <a:spcPts val="0"/>
              </a:spcBef>
              <a:buNone/>
            </a:pPr>
            <a:r>
              <a:t/>
            </a:r>
            <a:endParaRPr b="1"/>
          </a:p>
        </p:txBody>
      </p:sp>
      <p:sp>
        <p:nvSpPr>
          <p:cNvPr id="104" name="Shape 104"/>
          <p:cNvSpPr/>
          <p:nvPr/>
        </p:nvSpPr>
        <p:spPr>
          <a:xfrm>
            <a:off x="62423" y="907976"/>
            <a:ext cx="1279200" cy="1145700"/>
          </a:xfrm>
          <a:prstGeom prst="bentArrow">
            <a:avLst>
              <a:gd fmla="val 21018"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1.</a:t>
            </a:r>
          </a:p>
        </p:txBody>
      </p:sp>
      <p:sp>
        <p:nvSpPr>
          <p:cNvPr id="105" name="Shape 105"/>
          <p:cNvSpPr/>
          <p:nvPr/>
        </p:nvSpPr>
        <p:spPr>
          <a:xfrm rot="5400000">
            <a:off x="3994950" y="824375"/>
            <a:ext cx="1236000" cy="1622700"/>
          </a:xfrm>
          <a:prstGeom prst="bentArrow">
            <a:avLst>
              <a:gd fmla="val 21018"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6" name="Shape 106"/>
          <p:cNvSpPr txBox="1"/>
          <p:nvPr/>
        </p:nvSpPr>
        <p:spPr>
          <a:xfrm>
            <a:off x="4850125" y="1098600"/>
            <a:ext cx="368400" cy="249600"/>
          </a:xfrm>
          <a:prstGeom prst="rect">
            <a:avLst/>
          </a:prstGeom>
          <a:noFill/>
          <a:ln>
            <a:noFill/>
          </a:ln>
        </p:spPr>
        <p:txBody>
          <a:bodyPr anchorCtr="0" anchor="t" bIns="91425" lIns="91425" rIns="91425" wrap="square" tIns="91425">
            <a:noAutofit/>
          </a:bodyPr>
          <a:lstStyle/>
          <a:p>
            <a:pPr lvl="0">
              <a:spcBef>
                <a:spcPts val="0"/>
              </a:spcBef>
              <a:buNone/>
            </a:pPr>
            <a:r>
              <a:rPr lang="en"/>
              <a:t>2.</a:t>
            </a:r>
          </a:p>
        </p:txBody>
      </p:sp>
      <p:sp>
        <p:nvSpPr>
          <p:cNvPr id="107" name="Shape 107"/>
          <p:cNvSpPr/>
          <p:nvPr/>
        </p:nvSpPr>
        <p:spPr>
          <a:xfrm flipH="1">
            <a:off x="1346925" y="4461000"/>
            <a:ext cx="2188200" cy="543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8" name="Shape 108"/>
          <p:cNvSpPr txBox="1"/>
          <p:nvPr/>
        </p:nvSpPr>
        <p:spPr>
          <a:xfrm>
            <a:off x="251425" y="4703625"/>
            <a:ext cx="901200" cy="1950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0000DD"/>
                </a:solidFill>
              </a:rPr>
              <a:t>Figure 1.</a:t>
            </a:r>
          </a:p>
        </p:txBody>
      </p:sp>
      <p:sp>
        <p:nvSpPr>
          <p:cNvPr id="109" name="Shape 10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10" name="Shape 110"/>
          <p:cNvSpPr txBox="1"/>
          <p:nvPr/>
        </p:nvSpPr>
        <p:spPr>
          <a:xfrm>
            <a:off x="2256825" y="4568875"/>
            <a:ext cx="368400" cy="249600"/>
          </a:xfrm>
          <a:prstGeom prst="rect">
            <a:avLst/>
          </a:prstGeom>
          <a:noFill/>
          <a:ln>
            <a:noFill/>
          </a:ln>
        </p:spPr>
        <p:txBody>
          <a:bodyPr anchorCtr="0" anchor="t" bIns="91425" lIns="91425" rIns="91425" wrap="square" tIns="91425">
            <a:noAutofit/>
          </a:bodyPr>
          <a:lstStyle/>
          <a:p>
            <a:pPr lvl="0" rtl="0">
              <a:spcBef>
                <a:spcPts val="0"/>
              </a:spcBef>
              <a:buNone/>
            </a:pPr>
            <a:r>
              <a:rPr lang="en"/>
              <a:t>3</a:t>
            </a:r>
            <a:r>
              <a:rPr lang="en"/>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Key Requirements Overview</a:t>
            </a:r>
          </a:p>
        </p:txBody>
      </p:sp>
      <p:sp>
        <p:nvSpPr>
          <p:cNvPr id="116" name="Shape 11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17" name="Shape 117"/>
          <p:cNvPicPr preferRelativeResize="0"/>
          <p:nvPr/>
        </p:nvPicPr>
        <p:blipFill>
          <a:blip r:embed="rId3">
            <a:alphaModFix/>
          </a:blip>
          <a:stretch>
            <a:fillRect/>
          </a:stretch>
        </p:blipFill>
        <p:spPr>
          <a:xfrm>
            <a:off x="1257725" y="1152475"/>
            <a:ext cx="6016375" cy="3416400"/>
          </a:xfrm>
          <a:prstGeom prst="rect">
            <a:avLst/>
          </a:prstGeom>
          <a:noFill/>
          <a:ln>
            <a:noFill/>
          </a:ln>
        </p:spPr>
      </p:pic>
      <p:sp>
        <p:nvSpPr>
          <p:cNvPr id="118" name="Shape 118"/>
          <p:cNvSpPr txBox="1"/>
          <p:nvPr/>
        </p:nvSpPr>
        <p:spPr>
          <a:xfrm>
            <a:off x="1304650" y="4617875"/>
            <a:ext cx="1164000" cy="1785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0000DD"/>
                </a:solidFill>
              </a:rPr>
              <a:t>Figure 2.</a:t>
            </a:r>
          </a:p>
        </p:txBody>
      </p:sp>
      <p:sp>
        <p:nvSpPr>
          <p:cNvPr id="119" name="Shape 1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23" name="Shape 123"/>
        <p:cNvGrpSpPr/>
        <p:nvPr/>
      </p:nvGrpSpPr>
      <p:grpSpPr>
        <a:xfrm>
          <a:off x="0" y="0"/>
          <a:ext cx="0" cy="0"/>
          <a:chOff x="0" y="0"/>
          <a:chExt cx="0" cy="0"/>
        </a:xfrm>
      </p:grpSpPr>
      <p:sp>
        <p:nvSpPr>
          <p:cNvPr id="124" name="Shape 12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Key User Requirements</a:t>
            </a:r>
          </a:p>
        </p:txBody>
      </p:sp>
      <p:sp>
        <p:nvSpPr>
          <p:cNvPr id="125" name="Shape 125"/>
          <p:cNvSpPr txBox="1"/>
          <p:nvPr>
            <p:ph idx="1" type="body"/>
          </p:nvPr>
        </p:nvSpPr>
        <p:spPr>
          <a:xfrm>
            <a:off x="311700" y="1096775"/>
            <a:ext cx="8520600" cy="3835800"/>
          </a:xfrm>
          <a:prstGeom prst="rect">
            <a:avLst/>
          </a:prstGeom>
        </p:spPr>
        <p:txBody>
          <a:bodyPr anchorCtr="0" anchor="t" bIns="91425" lIns="91425" rIns="91425" wrap="square" tIns="91425">
            <a:noAutofit/>
          </a:bodyPr>
          <a:lstStyle/>
          <a:p>
            <a:pPr lvl="0">
              <a:spcBef>
                <a:spcPts val="0"/>
              </a:spcBef>
              <a:buNone/>
            </a:pPr>
            <a:br>
              <a:rPr lang="en">
                <a:solidFill>
                  <a:srgbClr val="0000DD"/>
                </a:solidFill>
              </a:rPr>
            </a:br>
            <a:r>
              <a:rPr lang="en">
                <a:solidFill>
                  <a:srgbClr val="0000DD"/>
                </a:solidFill>
              </a:rPr>
              <a:t>All of the following Requirements were identified through in-person interviews with our sponsor and reading the project description.</a:t>
            </a:r>
          </a:p>
          <a:p>
            <a:pPr lvl="0" rtl="0">
              <a:spcBef>
                <a:spcPts val="0"/>
              </a:spcBef>
              <a:buNone/>
            </a:pPr>
            <a:br>
              <a:rPr lang="en">
                <a:solidFill>
                  <a:srgbClr val="0000DD"/>
                </a:solidFill>
              </a:rPr>
            </a:br>
            <a:r>
              <a:rPr lang="en">
                <a:solidFill>
                  <a:srgbClr val="0000DD"/>
                </a:solidFill>
              </a:rPr>
              <a:t>User Requirements:</a:t>
            </a:r>
          </a:p>
          <a:p>
            <a:pPr indent="-342900" lvl="0" marL="457200" rtl="0">
              <a:spcBef>
                <a:spcPts val="0"/>
              </a:spcBef>
              <a:spcAft>
                <a:spcPts val="0"/>
              </a:spcAft>
              <a:buClr>
                <a:srgbClr val="0000DD"/>
              </a:buClr>
              <a:buSzPct val="100000"/>
            </a:pPr>
            <a:r>
              <a:rPr lang="en">
                <a:solidFill>
                  <a:srgbClr val="0000DD"/>
                </a:solidFill>
              </a:rPr>
              <a:t>This mobile app solution must provide a way of allowing users to record data about grocery items.</a:t>
            </a:r>
          </a:p>
          <a:p>
            <a:pPr indent="-342900" lvl="0" marL="457200" rtl="0">
              <a:spcBef>
                <a:spcPts val="0"/>
              </a:spcBef>
              <a:buClr>
                <a:srgbClr val="0000DD"/>
              </a:buClr>
              <a:buSzPct val="100000"/>
            </a:pPr>
            <a:r>
              <a:rPr lang="en">
                <a:solidFill>
                  <a:srgbClr val="0000DD"/>
                </a:solidFill>
              </a:rPr>
              <a:t>This software must have a nice flow with easy to use elements.</a:t>
            </a:r>
          </a:p>
        </p:txBody>
      </p:sp>
      <p:sp>
        <p:nvSpPr>
          <p:cNvPr id="126" name="Shape 12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30" name="Shape 130"/>
        <p:cNvGrpSpPr/>
        <p:nvPr/>
      </p:nvGrpSpPr>
      <p:grpSpPr>
        <a:xfrm>
          <a:off x="0" y="0"/>
          <a:ext cx="0" cy="0"/>
          <a:chOff x="0" y="0"/>
          <a:chExt cx="0" cy="0"/>
        </a:xfrm>
      </p:grpSpPr>
      <p:sp>
        <p:nvSpPr>
          <p:cNvPr id="131" name="Shape 13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Key Functional / Nonfunctional Requirements</a:t>
            </a:r>
          </a:p>
        </p:txBody>
      </p:sp>
      <p:sp>
        <p:nvSpPr>
          <p:cNvPr id="132" name="Shape 132"/>
          <p:cNvSpPr txBox="1"/>
          <p:nvPr>
            <p:ph idx="1" type="body"/>
          </p:nvPr>
        </p:nvSpPr>
        <p:spPr>
          <a:xfrm>
            <a:off x="311700" y="1059825"/>
            <a:ext cx="8520600" cy="3845100"/>
          </a:xfrm>
          <a:prstGeom prst="rect">
            <a:avLst/>
          </a:prstGeom>
        </p:spPr>
        <p:txBody>
          <a:bodyPr anchorCtr="0" anchor="t" bIns="91425" lIns="91425" rIns="91425" wrap="square" tIns="91425">
            <a:noAutofit/>
          </a:bodyPr>
          <a:lstStyle/>
          <a:p>
            <a:pPr lvl="0" rtl="0">
              <a:spcBef>
                <a:spcPts val="0"/>
              </a:spcBef>
              <a:buNone/>
            </a:pPr>
            <a:br>
              <a:rPr lang="en" sz="1600">
                <a:solidFill>
                  <a:srgbClr val="0000DD"/>
                </a:solidFill>
              </a:rPr>
            </a:br>
            <a:r>
              <a:rPr lang="en" sz="1600">
                <a:solidFill>
                  <a:srgbClr val="0000DD"/>
                </a:solidFill>
              </a:rPr>
              <a:t>Functional Requirements:</a:t>
            </a:r>
          </a:p>
          <a:p>
            <a:pPr indent="-317500" lvl="0" marL="457200" rtl="0">
              <a:spcBef>
                <a:spcPts val="0"/>
              </a:spcBef>
              <a:spcAft>
                <a:spcPts val="0"/>
              </a:spcAft>
              <a:buClr>
                <a:srgbClr val="0000DD"/>
              </a:buClr>
              <a:buSzPct val="100000"/>
            </a:pPr>
            <a:r>
              <a:rPr lang="en" sz="1400">
                <a:solidFill>
                  <a:srgbClr val="0000DD"/>
                </a:solidFill>
              </a:rPr>
              <a:t>The application must take in data given by the user and appropriately archive it into a crowdsourced database.</a:t>
            </a:r>
          </a:p>
          <a:p>
            <a:pPr indent="-317500" lvl="0" marL="457200" rtl="0">
              <a:spcBef>
                <a:spcPts val="0"/>
              </a:spcBef>
              <a:buClr>
                <a:srgbClr val="0000DD"/>
              </a:buClr>
              <a:buSzPct val="100000"/>
            </a:pPr>
            <a:r>
              <a:rPr lang="en" sz="1400">
                <a:solidFill>
                  <a:srgbClr val="0000DD"/>
                </a:solidFill>
              </a:rPr>
              <a:t>The data stored by the system, given by the users, must be accessible even when offline with data since last online time.</a:t>
            </a:r>
          </a:p>
          <a:p>
            <a:pPr lvl="0" rtl="0">
              <a:spcBef>
                <a:spcPts val="0"/>
              </a:spcBef>
              <a:buNone/>
            </a:pPr>
            <a:r>
              <a:rPr lang="en" sz="1400">
                <a:solidFill>
                  <a:srgbClr val="0000DD"/>
                </a:solidFill>
              </a:rPr>
              <a:t>Nonfunctional/Performance Requirements:</a:t>
            </a:r>
          </a:p>
          <a:p>
            <a:pPr indent="-317500" lvl="0" marL="457200" rtl="0">
              <a:spcBef>
                <a:spcPts val="0"/>
              </a:spcBef>
              <a:spcAft>
                <a:spcPts val="0"/>
              </a:spcAft>
              <a:buClr>
                <a:srgbClr val="0000DD"/>
              </a:buClr>
              <a:buSzPct val="100000"/>
            </a:pPr>
            <a:r>
              <a:rPr lang="en" sz="1400">
                <a:solidFill>
                  <a:srgbClr val="0000DD"/>
                </a:solidFill>
              </a:rPr>
              <a:t>Data storage system must be able to update data on users device as well as the data storage system in real time upon request or by time interval.</a:t>
            </a:r>
          </a:p>
          <a:p>
            <a:pPr indent="-317500" lvl="0" marL="457200" rtl="0">
              <a:spcBef>
                <a:spcPts val="0"/>
              </a:spcBef>
              <a:buClr>
                <a:srgbClr val="0000DD"/>
              </a:buClr>
              <a:buSzPct val="100000"/>
            </a:pPr>
            <a:r>
              <a:rPr lang="en" sz="1400">
                <a:solidFill>
                  <a:srgbClr val="0000DD"/>
                </a:solidFill>
              </a:rPr>
              <a:t>Battery life should not be significantly impacted as a result of using our software over time or short term.</a:t>
            </a:r>
          </a:p>
        </p:txBody>
      </p:sp>
      <p:sp>
        <p:nvSpPr>
          <p:cNvPr id="133" name="Shape 1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 calcmode="lin" valueType="num">
                                      <p:cBhvr additive="base">
                                        <p:cTn dur="1000"/>
                                        <p:tgtEl>
                                          <p:spTgt spid="1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 calcmode="lin" valueType="num">
                                      <p:cBhvr additive="base">
                                        <p:cTn dur="1000"/>
                                        <p:tgtEl>
                                          <p:spTgt spid="13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 calcmode="lin" valueType="num">
                                      <p:cBhvr additive="base">
                                        <p:cTn dur="1000"/>
                                        <p:tgtEl>
                                          <p:spTgt spid="13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 calcmode="lin" valueType="num">
                                      <p:cBhvr additive="base">
                                        <p:cTn dur="1000"/>
                                        <p:tgtEl>
                                          <p:spTgt spid="13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 calcmode="lin" valueType="num">
                                      <p:cBhvr additive="base">
                                        <p:cTn dur="1000"/>
                                        <p:tgtEl>
                                          <p:spTgt spid="13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 calcmode="lin" valueType="num">
                                      <p:cBhvr additive="base">
                                        <p:cTn dur="1000"/>
                                        <p:tgtEl>
                                          <p:spTgt spid="13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0000DD"/>
                </a:solidFill>
              </a:rPr>
              <a:t>Key Environmental Constraint</a:t>
            </a:r>
          </a:p>
        </p:txBody>
      </p:sp>
      <p:sp>
        <p:nvSpPr>
          <p:cNvPr id="139" name="Shape 13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solidFill>
                  <a:srgbClr val="0000DD"/>
                </a:solidFill>
              </a:rPr>
              <a:t> </a:t>
            </a:r>
          </a:p>
        </p:txBody>
      </p:sp>
      <p:sp>
        <p:nvSpPr>
          <p:cNvPr id="140" name="Shape 1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41" name="Shape 141"/>
          <p:cNvPicPr preferRelativeResize="0"/>
          <p:nvPr/>
        </p:nvPicPr>
        <p:blipFill rotWithShape="1">
          <a:blip r:embed="rId3">
            <a:alphaModFix/>
          </a:blip>
          <a:srcRect b="0" l="30516" r="0" t="0"/>
          <a:stretch/>
        </p:blipFill>
        <p:spPr>
          <a:xfrm>
            <a:off x="825900" y="1544250"/>
            <a:ext cx="3146551" cy="2970050"/>
          </a:xfrm>
          <a:prstGeom prst="rect">
            <a:avLst/>
          </a:prstGeom>
          <a:noFill/>
          <a:ln>
            <a:noFill/>
          </a:ln>
        </p:spPr>
      </p:pic>
      <p:pic>
        <p:nvPicPr>
          <p:cNvPr descr="Image result for iphone broken screen" id="142" name="Shape 142"/>
          <p:cNvPicPr preferRelativeResize="0"/>
          <p:nvPr/>
        </p:nvPicPr>
        <p:blipFill>
          <a:blip r:embed="rId4">
            <a:alphaModFix/>
          </a:blip>
          <a:stretch>
            <a:fillRect/>
          </a:stretch>
        </p:blipFill>
        <p:spPr>
          <a:xfrm>
            <a:off x="5014475" y="1517050"/>
            <a:ext cx="2359725" cy="302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