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
      <p:font typeface="Averag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Shape 10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Speak on our app.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React native deploys on both android and ios platforms which allows users to interact with the firebase data solution to pass data back and forth.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Shape 19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Chris</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Talk about aqcuisition graphics!</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Mention managing of data remotely</a:t>
            </a:r>
            <a:endParaRPr/>
          </a:p>
          <a:p>
            <a:pPr indent="0" lvl="0" marL="0" marR="0" rtl="0" algn="l">
              <a:spcBef>
                <a:spcPts val="0"/>
              </a:spcBef>
              <a:spcAft>
                <a:spcPts val="0"/>
              </a:spcAft>
              <a:buSzPts val="1100"/>
              <a:buFont typeface="Arial"/>
              <a:buNone/>
            </a:pPr>
            <a:r>
              <a:rPr b="0" i="0" lang="en" sz="1100" u="none" cap="none" strike="noStrike"/>
              <a:t>Animate,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Chris</a:t>
            </a:r>
            <a:endParaRPr sz="1100"/>
          </a:p>
          <a:p>
            <a:pPr indent="0" lvl="0" marL="0" rtl="0">
              <a:lnSpc>
                <a:spcPct val="115000"/>
              </a:lnSpc>
              <a:spcBef>
                <a:spcPts val="0"/>
              </a:spcBef>
              <a:spcAft>
                <a:spcPts val="0"/>
              </a:spcAft>
              <a:buNone/>
            </a:pPr>
            <a:r>
              <a:rPr lang="en" sz="1000">
                <a:solidFill>
                  <a:srgbClr val="0000DD"/>
                </a:solidFill>
                <a:latin typeface="Roboto"/>
                <a:ea typeface="Roboto"/>
                <a:cs typeface="Roboto"/>
                <a:sym typeface="Roboto"/>
              </a:rPr>
              <a:t>This section is replacing the risks and feasiblity</a:t>
            </a:r>
            <a:endParaRPr sz="1000">
              <a:solidFill>
                <a:srgbClr val="0000DD"/>
              </a:solidFill>
              <a:latin typeface="Roboto"/>
              <a:ea typeface="Roboto"/>
              <a:cs typeface="Roboto"/>
              <a:sym typeface="Roboto"/>
            </a:endParaRPr>
          </a:p>
          <a:p>
            <a:pPr indent="0" lvl="0" marL="0" rtl="0">
              <a:lnSpc>
                <a:spcPct val="115000"/>
              </a:lnSpc>
              <a:spcBef>
                <a:spcPts val="0"/>
              </a:spcBef>
              <a:spcAft>
                <a:spcPts val="0"/>
              </a:spcAft>
              <a:buNone/>
            </a:pPr>
            <a:r>
              <a:rPr lang="en" sz="1000">
                <a:solidFill>
                  <a:srgbClr val="0000DD"/>
                </a:solidFill>
                <a:latin typeface="Roboto"/>
                <a:ea typeface="Roboto"/>
                <a:cs typeface="Roboto"/>
                <a:sym typeface="Roboto"/>
              </a:rPr>
              <a:t>Since we are in “thick” of implementation we can include actual coding challenges we’ve faced</a:t>
            </a:r>
            <a:endParaRPr sz="1000">
              <a:solidFill>
                <a:srgbClr val="0000DD"/>
              </a:solidFill>
              <a:latin typeface="Roboto"/>
              <a:ea typeface="Roboto"/>
              <a:cs typeface="Roboto"/>
              <a:sym typeface="Roboto"/>
            </a:endParaRPr>
          </a:p>
          <a:p>
            <a:pPr indent="0" lvl="0" marL="0" rtl="0">
              <a:lnSpc>
                <a:spcPct val="115000"/>
              </a:lnSpc>
              <a:spcBef>
                <a:spcPts val="0"/>
              </a:spcBef>
              <a:spcAft>
                <a:spcPts val="0"/>
              </a:spcAft>
              <a:buNone/>
            </a:pPr>
            <a:r>
              <a:rPr lang="en" sz="1000">
                <a:solidFill>
                  <a:srgbClr val="0000DD"/>
                </a:solidFill>
                <a:latin typeface="Roboto"/>
                <a:ea typeface="Roboto"/>
                <a:cs typeface="Roboto"/>
                <a:sym typeface="Roboto"/>
              </a:rPr>
              <a:t>    Ex: Database, integration with fb and google sign in, UX challenges</a:t>
            </a:r>
            <a:endParaRPr sz="1000">
              <a:solidFill>
                <a:srgbClr val="0000DD"/>
              </a:solidFill>
              <a:latin typeface="Roboto"/>
              <a:ea typeface="Roboto"/>
              <a:cs typeface="Roboto"/>
              <a:sym typeface="Roboto"/>
            </a:endParaRPr>
          </a:p>
          <a:p>
            <a:pPr indent="0" lvl="0" marL="0" rtl="0">
              <a:lnSpc>
                <a:spcPct val="115000"/>
              </a:lnSpc>
              <a:spcBef>
                <a:spcPts val="0"/>
              </a:spcBef>
              <a:spcAft>
                <a:spcPts val="0"/>
              </a:spcAft>
              <a:buNone/>
            </a:pPr>
            <a:r>
              <a:t/>
            </a:r>
            <a:endParaRPr sz="1000">
              <a:solidFill>
                <a:srgbClr val="0000DD"/>
              </a:solidFill>
              <a:latin typeface="Roboto"/>
              <a:ea typeface="Roboto"/>
              <a:cs typeface="Roboto"/>
              <a:sym typeface="Roboto"/>
            </a:endParaRPr>
          </a:p>
          <a:p>
            <a:pPr indent="0" lvl="0" marL="0" rtl="0">
              <a:lnSpc>
                <a:spcPct val="115000"/>
              </a:lnSpc>
              <a:spcBef>
                <a:spcPts val="0"/>
              </a:spcBef>
              <a:spcAft>
                <a:spcPts val="0"/>
              </a:spcAft>
              <a:buNone/>
            </a:pPr>
            <a:r>
              <a:rPr lang="en" sz="1000">
                <a:solidFill>
                  <a:srgbClr val="0000DD"/>
                </a:solidFill>
                <a:latin typeface="Roboto"/>
                <a:ea typeface="Roboto"/>
                <a:cs typeface="Roboto"/>
                <a:sym typeface="Roboto"/>
              </a:rPr>
              <a:t>Challenges were that facebook and google integration required extra configuration not outlined in setup guides. So sitting down for a good amount of time and working together on figuring out the issues to get them to work. We realized that the added benefit of letting these two big authentication power houses, Facebook and Google, take over vastly outweigh the possibility of handling authentication ourselves. Our final challenge overall the hardest one was learning react native and how the framework actually functions in order to provide a seamless cross platform experience. Although there are some differences between the platforms we have adjusted our code to support both platforms with consistent styling and functionality. </a:t>
            </a:r>
            <a:endParaRPr sz="1000">
              <a:solidFill>
                <a:srgbClr val="0000DD"/>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Kris</a:t>
            </a:r>
            <a:endParaRPr sz="1100"/>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lang="en" sz="1100"/>
              <a:t>Fully functional prototype is on schedule to be finished before Spring break, with the break serving as overflow time to address any persisting challenges as well as get ahead on UI design and testing.</a:t>
            </a:r>
            <a:endParaRPr sz="1100"/>
          </a:p>
          <a:p>
            <a:pPr indent="0" lvl="0" marL="0" marR="0" rtl="0" algn="l">
              <a:spcBef>
                <a:spcPts val="0"/>
              </a:spcBef>
              <a:spcAft>
                <a:spcPts val="0"/>
              </a:spcAft>
              <a:buSzPts val="1100"/>
              <a:buFont typeface="Arial"/>
              <a:buNone/>
            </a:pPr>
            <a:r>
              <a:rPr lang="en" sz="1100"/>
              <a:t>Design of both the testing plan and the UI design have already begun, with the final steps of both processes wrapping up after design decisions have had some time to stew over the break. After which, final UI implementation will continue after the testing plan is complete and into final user testing.</a:t>
            </a:r>
            <a:endParaRPr sz="1100"/>
          </a:p>
          <a:p>
            <a:pPr indent="0" lvl="0" marL="0" marR="0" rtl="0" algn="l">
              <a:spcBef>
                <a:spcPts val="0"/>
              </a:spcBef>
              <a:spcAft>
                <a:spcPts val="0"/>
              </a:spcAft>
              <a:buSzPts val="1100"/>
              <a:buFont typeface="Arial"/>
              <a:buNone/>
            </a:pPr>
            <a:r>
              <a:rPr lang="en" sz="1100"/>
              <a:t>The final step is going to be polishing the app for the last weeks of April and preparing it for final acceptance testing and demo for the client in May.</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Kris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Shape 22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Kris</a:t>
            </a:r>
            <a:endParaRPr sz="1100"/>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lang="en" sz="1100"/>
              <a:t>Screenshots of current UI as well as diagrams of desired UI strategy.</a:t>
            </a:r>
            <a:endParaRPr sz="1100"/>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lang="en" sz="1100"/>
              <a:t>Cite similarities to snapchat interface, and the public reaction to snapchat’s changes during mid February. Emphasize the modularity of each page, and that each page focuses on providing one service to the user (list overview, single list editing, app settings, login).</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Shape 23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Kris → Kalen</a:t>
            </a:r>
            <a:endParaRPr sz="1100"/>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lang="en" sz="1100"/>
              <a:t>UI Design/Survey</a:t>
            </a:r>
            <a:endParaRPr sz="1100"/>
          </a:p>
          <a:p>
            <a:pPr indent="0" lvl="0" marL="0" rtl="0">
              <a:spcBef>
                <a:spcPts val="0"/>
              </a:spcBef>
              <a:spcAft>
                <a:spcPts val="0"/>
              </a:spcAft>
              <a:buSzPts val="1100"/>
              <a:buFont typeface="Arial"/>
              <a:buNone/>
            </a:pPr>
            <a:r>
              <a:rPr lang="en" sz="1100"/>
              <a:t>UI design will consist of iteratively designing similar layouts and exposing a select beta tester base consisting of specific types of users to these layouts. The feedback from each of these iterations will determine both the variety and direction of subsequent designs until we’ve honed in on a design that provides an un-obstructive experience for the optimal set of users.</a:t>
            </a:r>
            <a:endParaRPr sz="1100"/>
          </a:p>
          <a:p>
            <a:pPr indent="0" lvl="0" marL="0" rtl="0">
              <a:spcBef>
                <a:spcPts val="0"/>
              </a:spcBef>
              <a:spcAft>
                <a:spcPts val="0"/>
              </a:spcAft>
              <a:buSzPts val="1100"/>
              <a:buFont typeface="Arial"/>
              <a:buNone/>
            </a:pPr>
            <a:r>
              <a:t/>
            </a:r>
            <a:endParaRPr sz="1100"/>
          </a:p>
          <a:p>
            <a:pPr indent="0" lvl="0" marL="0" rtl="0">
              <a:spcBef>
                <a:spcPts val="0"/>
              </a:spcBef>
              <a:spcAft>
                <a:spcPts val="0"/>
              </a:spcAft>
              <a:buSzPts val="1100"/>
              <a:buFont typeface="Arial"/>
              <a:buNone/>
            </a:pPr>
            <a:r>
              <a:rPr lang="en" sz="1100"/>
              <a:t>Optimal set of users → largest number of users from different age groups that are likely to use the app.</a:t>
            </a:r>
            <a:endParaRPr sz="1100"/>
          </a:p>
          <a:p>
            <a:pPr indent="0" lvl="0" marL="0" rtl="0">
              <a:spcBef>
                <a:spcPts val="0"/>
              </a:spcBef>
              <a:spcAft>
                <a:spcPts val="0"/>
              </a:spcAft>
              <a:buSzPts val="1100"/>
              <a:buFont typeface="Arial"/>
              <a:buNone/>
            </a:pPr>
            <a:r>
              <a:t/>
            </a:r>
            <a:endParaRPr sz="1100"/>
          </a:p>
          <a:p>
            <a:pPr indent="0" lvl="0" marL="0" rtl="0">
              <a:spcBef>
                <a:spcPts val="0"/>
              </a:spcBef>
              <a:spcAft>
                <a:spcPts val="0"/>
              </a:spcAft>
              <a:buSzPts val="1100"/>
              <a:buFont typeface="Arial"/>
              <a:buNone/>
            </a:pPr>
            <a:r>
              <a:rPr lang="en" sz="1100"/>
              <a:t>Testing Plan:</a:t>
            </a:r>
            <a:endParaRPr sz="1100"/>
          </a:p>
          <a:p>
            <a:pPr indent="0" lvl="0" marL="0" rtl="0">
              <a:spcBef>
                <a:spcPts val="0"/>
              </a:spcBef>
              <a:spcAft>
                <a:spcPts val="0"/>
              </a:spcAft>
              <a:buSzPts val="1100"/>
              <a:buFont typeface="Arial"/>
              <a:buNone/>
            </a:pPr>
            <a:r>
              <a:rPr lang="en" sz="1100"/>
              <a:t>Development of an optimal testing plan has already begun. We’d like to focus on a test that could be quickly administered to many users and tests the most vital features in the shortest amount of use time. We’re not going to focus on exhaustively testing the app through user exposure because it puts a burden on the user that would be unrealistic for actually using the app.</a:t>
            </a:r>
            <a:endParaRPr sz="1100"/>
          </a:p>
          <a:p>
            <a:pPr indent="0" lvl="0" marL="0" rtl="0">
              <a:spcBef>
                <a:spcPts val="0"/>
              </a:spcBef>
              <a:spcAft>
                <a:spcPts val="0"/>
              </a:spcAft>
              <a:buSzPts val="1100"/>
              <a:buFont typeface="Arial"/>
              <a:buNone/>
            </a:pPr>
            <a:r>
              <a:rPr lang="en" sz="1100"/>
              <a:t>Additionally, we’ll be testing edge cases internally, as well as developing benchmarks for normal performance, as a slow app isn’t going to keep the user’s attention.</a:t>
            </a:r>
            <a:endParaRPr sz="1100"/>
          </a:p>
          <a:p>
            <a:pPr indent="0" lvl="0" marL="0" rtl="0">
              <a:spcBef>
                <a:spcPts val="0"/>
              </a:spcBef>
              <a:spcAft>
                <a:spcPts val="0"/>
              </a:spcAft>
              <a:buSzPts val="1100"/>
              <a:buFont typeface="Arial"/>
              <a:buNone/>
            </a:pPr>
            <a:r>
              <a:t/>
            </a:r>
            <a:endParaRPr sz="1100"/>
          </a:p>
          <a:p>
            <a:pPr indent="0" lvl="0" marL="0" rtl="0">
              <a:spcBef>
                <a:spcPts val="0"/>
              </a:spcBef>
              <a:spcAft>
                <a:spcPts val="0"/>
              </a:spcAft>
              <a:buSzPts val="1100"/>
              <a:buFont typeface="Arial"/>
              <a:buNone/>
            </a:pPr>
            <a:r>
              <a:rPr lang="en" sz="1100"/>
              <a:t>Finish Prototype:</a:t>
            </a:r>
            <a:endParaRPr sz="1100"/>
          </a:p>
          <a:p>
            <a:pPr indent="0" lvl="0" marL="0" rtl="0">
              <a:spcBef>
                <a:spcPts val="0"/>
              </a:spcBef>
              <a:spcAft>
                <a:spcPts val="0"/>
              </a:spcAft>
              <a:buSzPts val="1100"/>
              <a:buFont typeface="Arial"/>
              <a:buNone/>
            </a:pPr>
            <a:r>
              <a:rPr lang="en" sz="1100"/>
              <a:t>Emerge from alpha stages with an app that provides: sign-in/login, touchable user interface, list creation, list item creation, asynchronous data read/write access, geolocation recognition.</a:t>
            </a:r>
            <a:endParaRPr sz="1100"/>
          </a:p>
          <a:p>
            <a:pPr indent="0" lvl="0" marL="0" rtl="0">
              <a:spcBef>
                <a:spcPts val="0"/>
              </a:spcBef>
              <a:spcAft>
                <a:spcPts val="0"/>
              </a:spcAft>
              <a:buSzPts val="1100"/>
              <a:buFont typeface="Arial"/>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Shape 24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Thomas</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Strong conclusion</a:t>
            </a:r>
            <a:endParaRPr/>
          </a:p>
          <a:p>
            <a:pPr indent="0" lvl="0" marL="0" marR="0" rtl="0" algn="l">
              <a:spcBef>
                <a:spcPts val="0"/>
              </a:spcBef>
              <a:spcAft>
                <a:spcPts val="0"/>
              </a:spcAft>
              <a:buSzPts val="1100"/>
              <a:buFont typeface="Arial"/>
              <a:buNone/>
            </a:pPr>
            <a:r>
              <a:rPr b="0" i="0" lang="en" sz="1100" u="none" cap="none" strike="noStrike"/>
              <a:t>Graphics, pop things up and summarize our technologies as well,</a:t>
            </a:r>
            <a:endParaRPr/>
          </a:p>
          <a:p>
            <a:pPr indent="0" lvl="0" marL="0" marR="0" rtl="0" algn="l">
              <a:spcBef>
                <a:spcPts val="0"/>
              </a:spcBef>
              <a:spcAft>
                <a:spcPts val="0"/>
              </a:spcAft>
              <a:buSzPts val="1100"/>
              <a:buFont typeface="Arial"/>
              <a:buNone/>
            </a:pPr>
            <a:r>
              <a:rPr b="0" i="0" lang="en" sz="1100" u="none" cap="none" strike="noStrike"/>
              <a:t>Emphasize ease of use with UI,</a:t>
            </a:r>
            <a:endParaRPr/>
          </a:p>
          <a:p>
            <a:pPr indent="0" lvl="0" marL="0" marR="0" rtl="0" algn="l">
              <a:spcBef>
                <a:spcPts val="0"/>
              </a:spcBef>
              <a:spcAft>
                <a:spcPts val="0"/>
              </a:spcAft>
              <a:buSzPts val="1100"/>
              <a:buFont typeface="Arial"/>
              <a:buNone/>
            </a:pPr>
            <a:r>
              <a:rPr b="0" i="0" lang="en" sz="1100" u="none" cap="none" strike="noStrike"/>
              <a:t>Emphasize the data management</a:t>
            </a:r>
            <a:endParaRPr/>
          </a:p>
          <a:p>
            <a:pPr indent="0" lvl="0" marL="0" marR="0" rtl="0" algn="l">
              <a:spcBef>
                <a:spcPts val="0"/>
              </a:spcBef>
              <a:spcAft>
                <a:spcPts val="0"/>
              </a:spcAft>
              <a:buSzPts val="1100"/>
              <a:buFont typeface="Arial"/>
              <a:buNone/>
            </a:pPr>
            <a:r>
              <a:rPr b="0" i="0" lang="en" sz="1100" u="none" cap="none" strike="noStrike"/>
              <a:t>Show what user’s will do with the list </a:t>
            </a:r>
            <a:endParaRPr b="0" i="0" sz="1100" u="none" cap="none" strike="noStrike"/>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lang="en" sz="1100"/>
              <a:t>In conclusion given our powerful tools, our app smart shopping looks to create a simple easy to use application that will have a simple to use UI that will improve the effiencieny of users shopping expierience.</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Shape 11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Kalen</a:t>
            </a:r>
            <a:endParaRPr sz="1100"/>
          </a:p>
          <a:p>
            <a:pPr indent="0" lvl="0" marL="0" marR="0" rtl="0" algn="l">
              <a:spcBef>
                <a:spcPts val="0"/>
              </a:spcBef>
              <a:spcAft>
                <a:spcPts val="0"/>
              </a:spcAft>
              <a:buSzPts val="1100"/>
              <a:buFont typeface="Arial"/>
              <a:buNone/>
            </a:pPr>
            <a:r>
              <a:t/>
            </a:r>
            <a:endParaRPr sz="1100"/>
          </a:p>
          <a:p>
            <a:pPr indent="0" lvl="0" marL="0" marR="0" rtl="0" algn="l">
              <a:spcBef>
                <a:spcPts val="0"/>
              </a:spcBef>
              <a:spcAft>
                <a:spcPts val="0"/>
              </a:spcAft>
              <a:buSzPts val="1100"/>
              <a:buFont typeface="Arial"/>
              <a:buNone/>
            </a:pPr>
            <a:r>
              <a:rPr lang="en" sz="1100"/>
              <a:t>Introduce Team, Client/Mentor and Project name</a:t>
            </a:r>
            <a:endParaRPr sz="1100"/>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Animate the order of introducing the graphic, one by ione</a:t>
            </a:r>
            <a:endParaRPr/>
          </a:p>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Shape 12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I want to present you the question of what resources exist for grocery shoppers to shop smarter and more efficiently? They could sign up for individual stores rewards programs in which they receive deals and price off items, but they can do little to research the prices within local stores through their site, or what products are contained locally. In the way of applications there are curbside pickup programs, but the price is only known when you’ve purchased the items, besides this list making applications catered towards groceries exist, such as out of milk, which allow s virtual list to be built tht is more customizable and saveable than a written list.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Shape 13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sz="1100"/>
              <a:t>For the lack of insight on being able to conduct research about specific grocers and what theirs tore contains, most people develop a favorite tore they frequent mainly because they are familiar with the layout and what is offered at this store. </a:t>
            </a:r>
            <a:endParaRPr sz="1100"/>
          </a:p>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In short, the we want to create a consolidated source of information on local grocers and provide services where current applications are lacking which is for example the ability to compare prices of local grocers, and the ability to cut down on time spent searching through the store by knowing where each item is located on your list. In order to make this information more readily available to the public, we will build a collective database of each store’s products, placement of the products, and prices, through user contributed information on these products. Our solution to this goal is an application which will serve as the vehicle through which we will collect and analyze the data to improve the user’s experiences shopping. </a:t>
            </a:r>
            <a:endParaRPr/>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Animate the order of introducing the graphic, one by ione</a:t>
            </a:r>
            <a:endParaRPr/>
          </a:p>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The app will go hand in hand with the user’s shopping experience in two parts, the preparation phase before heading to the store where list creation happens, and the actual shopping.</a:t>
            </a:r>
            <a:endParaRPr/>
          </a:p>
          <a:p>
            <a:pPr indent="0" lvl="0" marL="0" marR="0" rtl="0" algn="l">
              <a:spcBef>
                <a:spcPts val="0"/>
              </a:spcBef>
              <a:spcAft>
                <a:spcPts val="0"/>
              </a:spcAft>
              <a:buSzPts val="1100"/>
              <a:buFont typeface="Arial"/>
              <a:buNone/>
            </a:pPr>
            <a:r>
              <a:rPr b="0" i="0" lang="en" sz="1100" u="none" cap="none" strike="noStrike"/>
              <a:t>To accommodate the first phase, we will have designed a list making interface so that the user can have an electronically stored list that is easy to edit, save, and share. </a:t>
            </a:r>
            <a:endParaRPr/>
          </a:p>
          <a:p>
            <a:pPr indent="0" lvl="0" marL="0" marR="0" rtl="0" algn="l">
              <a:spcBef>
                <a:spcPts val="0"/>
              </a:spcBef>
              <a:spcAft>
                <a:spcPts val="0"/>
              </a:spcAft>
              <a:buSzPts val="1100"/>
              <a:buFont typeface="Arial"/>
              <a:buNone/>
            </a:pPr>
            <a:r>
              <a:rPr b="0" i="0" lang="en" sz="1100" u="none" cap="none" strike="noStrike"/>
              <a:t>Crowdsourcing applications involve an incentive to motivate users to contribute and part of our incentive will be this easy to manage list UI.</a:t>
            </a:r>
            <a:endParaRPr/>
          </a:p>
          <a:p>
            <a:pPr indent="0" lvl="0" marL="0" marR="0" rtl="0" algn="l">
              <a:spcBef>
                <a:spcPts val="0"/>
              </a:spcBef>
              <a:spcAft>
                <a:spcPts val="0"/>
              </a:spcAft>
              <a:buSzPts val="1100"/>
              <a:buFont typeface="Arial"/>
              <a:buNone/>
            </a:pPr>
            <a:r>
              <a:rPr b="0" i="0" lang="en" sz="1100" u="none" cap="none" strike="noStrike"/>
              <a:t>Once the user arrives at the store, they will need to check off and remove items from the list that they have collected. It is at this step that we will ask the user to enter details they found out about their item on site.</a:t>
            </a:r>
            <a:endParaRPr/>
          </a:p>
          <a:p>
            <a:pPr indent="0" lvl="0" marL="0" marR="0" rtl="0" algn="l">
              <a:spcBef>
                <a:spcPts val="0"/>
              </a:spcBef>
              <a:spcAft>
                <a:spcPts val="0"/>
              </a:spcAft>
              <a:buSzPts val="1100"/>
              <a:buFont typeface="Arial"/>
              <a:buNone/>
            </a:pPr>
            <a:r>
              <a:rPr b="0" i="0" lang="en" sz="1100" u="none" cap="none" strike="noStrike"/>
              <a:t>This includes the price of the item and the location of the item within the store</a:t>
            </a:r>
            <a:endParaRPr/>
          </a:p>
          <a:p>
            <a:pPr indent="0" lvl="0" marL="0" marR="0" rtl="0" algn="l">
              <a:spcBef>
                <a:spcPts val="0"/>
              </a:spcBef>
              <a:spcAft>
                <a:spcPts val="0"/>
              </a:spcAft>
              <a:buSzPts val="1100"/>
              <a:buFont typeface="Arial"/>
              <a:buNone/>
            </a:pPr>
            <a:r>
              <a:rPr b="0" i="0" lang="en" sz="1100" u="none" cap="none" strike="noStrike"/>
              <a:t>This information will be stored in a database, along with the store it was found at, and once sufficient data is built about each store, we can improve future shopping experiences by analyzing their list and providing services powered by our new found data of the stores. </a:t>
            </a:r>
            <a:endParaRPr/>
          </a:p>
          <a:p>
            <a:pPr indent="0" lvl="0" marL="0" marR="0" rtl="0" algn="l">
              <a:spcBef>
                <a:spcPts val="0"/>
              </a:spcBef>
              <a:spcAft>
                <a:spcPts val="0"/>
              </a:spcAft>
              <a:buSzPts val="1100"/>
              <a:buFont typeface="Arial"/>
              <a:buNone/>
            </a:pPr>
            <a:r>
              <a:rPr b="0" i="0" lang="en" sz="1100" u="none" cap="none" strike="noStrike"/>
              <a:t>As of now these services will be price comparisons of your list items between stores, and ordering their list based on a pathfinding feature that will display the best order to tackle their list within the store</a:t>
            </a:r>
            <a:endParaRPr/>
          </a:p>
          <a:p>
            <a:pPr indent="0" lvl="0" marL="0" marR="0" rtl="0" algn="l">
              <a:lnSpc>
                <a:spcPct val="115000"/>
              </a:lnSpc>
              <a:spcBef>
                <a:spcPts val="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Animate this slide, in order of steps,</a:t>
            </a:r>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Show where user’s end 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The app will go hand in hand with the user’s shopping experience in two parts, the preparation phase before heading to the store where list creation happens, and the actual shopping.</a:t>
            </a:r>
            <a:endParaRPr/>
          </a:p>
          <a:p>
            <a:pPr indent="0" lvl="0" marL="0" marR="0" rtl="0" algn="l">
              <a:spcBef>
                <a:spcPts val="0"/>
              </a:spcBef>
              <a:spcAft>
                <a:spcPts val="0"/>
              </a:spcAft>
              <a:buSzPts val="1100"/>
              <a:buFont typeface="Arial"/>
              <a:buNone/>
            </a:pPr>
            <a:r>
              <a:rPr b="0" i="0" lang="en" sz="1100" u="none" cap="none" strike="noStrike"/>
              <a:t>To accommodate the first phase, we will have designed a list making interface so that the user can have an electronically stored list that is easy to edit, save, and share. </a:t>
            </a:r>
            <a:endParaRPr/>
          </a:p>
          <a:p>
            <a:pPr indent="0" lvl="0" marL="0" marR="0" rtl="0" algn="l">
              <a:spcBef>
                <a:spcPts val="0"/>
              </a:spcBef>
              <a:spcAft>
                <a:spcPts val="0"/>
              </a:spcAft>
              <a:buSzPts val="1100"/>
              <a:buFont typeface="Arial"/>
              <a:buNone/>
            </a:pPr>
            <a:r>
              <a:rPr b="0" i="0" lang="en" sz="1100" u="none" cap="none" strike="noStrike"/>
              <a:t>Crowdsourcing applications involve an incentive to motivate users to contribute and part of our incentive will be this easy to manage list UI.</a:t>
            </a:r>
            <a:endParaRPr/>
          </a:p>
          <a:p>
            <a:pPr indent="0" lvl="0" marL="0" marR="0" rtl="0" algn="l">
              <a:spcBef>
                <a:spcPts val="0"/>
              </a:spcBef>
              <a:spcAft>
                <a:spcPts val="0"/>
              </a:spcAft>
              <a:buSzPts val="1100"/>
              <a:buFont typeface="Arial"/>
              <a:buNone/>
            </a:pPr>
            <a:r>
              <a:rPr b="0" i="0" lang="en" sz="1100" u="none" cap="none" strike="noStrike"/>
              <a:t>Once the user arrives at the store, they will need to check off and remove items from the list that they have collected. It is at this step that we will ask the user to enter details they found out about their item on site.</a:t>
            </a:r>
            <a:endParaRPr/>
          </a:p>
          <a:p>
            <a:pPr indent="0" lvl="0" marL="0" marR="0" rtl="0" algn="l">
              <a:spcBef>
                <a:spcPts val="0"/>
              </a:spcBef>
              <a:spcAft>
                <a:spcPts val="0"/>
              </a:spcAft>
              <a:buSzPts val="1100"/>
              <a:buFont typeface="Arial"/>
              <a:buNone/>
            </a:pPr>
            <a:r>
              <a:rPr b="0" i="0" lang="en" sz="1100" u="none" cap="none" strike="noStrike"/>
              <a:t>This includes the price of the item and the location of the item within the store</a:t>
            </a:r>
            <a:endParaRPr/>
          </a:p>
          <a:p>
            <a:pPr indent="0" lvl="0" marL="0" marR="0" rtl="0" algn="l">
              <a:spcBef>
                <a:spcPts val="0"/>
              </a:spcBef>
              <a:spcAft>
                <a:spcPts val="0"/>
              </a:spcAft>
              <a:buSzPts val="1100"/>
              <a:buFont typeface="Arial"/>
              <a:buNone/>
            </a:pPr>
            <a:r>
              <a:rPr b="0" i="0" lang="en" sz="1100" u="none" cap="none" strike="noStrike"/>
              <a:t>This information will be stored in a database, along with the store it was found at, and once sufficient data is built about each store, we can improve future shopping experiences by analyzing their list and providing services powered by our new found data of the stores. </a:t>
            </a:r>
            <a:endParaRPr/>
          </a:p>
          <a:p>
            <a:pPr indent="0" lvl="0" marL="0" marR="0" rtl="0" algn="l">
              <a:spcBef>
                <a:spcPts val="0"/>
              </a:spcBef>
              <a:spcAft>
                <a:spcPts val="0"/>
              </a:spcAft>
              <a:buSzPts val="1100"/>
              <a:buFont typeface="Arial"/>
              <a:buNone/>
            </a:pPr>
            <a:r>
              <a:rPr b="0" i="0" lang="en" sz="1100" u="none" cap="none" strike="noStrike"/>
              <a:t>As of now these services will be price comparisons of your list items between stores, and ordering their list based on a pathfinding feature that will display the best order to tackle their list within the store</a:t>
            </a:r>
            <a:endParaRPr/>
          </a:p>
          <a:p>
            <a:pPr indent="0" lvl="0" marL="0" marR="0" rtl="0" algn="l">
              <a:lnSpc>
                <a:spcPct val="115000"/>
              </a:lnSpc>
              <a:spcBef>
                <a:spcPts val="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Animate this slide, in order of steps,</a:t>
            </a:r>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Show where user’s end 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The app will go hand in hand with the user’s shopping experience in two parts, the preparation phase before heading to the store where list creation happens, and the actual shopping.</a:t>
            </a:r>
            <a:endParaRPr/>
          </a:p>
          <a:p>
            <a:pPr indent="0" lvl="0" marL="0" marR="0" rtl="0" algn="l">
              <a:spcBef>
                <a:spcPts val="0"/>
              </a:spcBef>
              <a:spcAft>
                <a:spcPts val="0"/>
              </a:spcAft>
              <a:buSzPts val="1100"/>
              <a:buFont typeface="Arial"/>
              <a:buNone/>
            </a:pPr>
            <a:r>
              <a:rPr b="0" i="0" lang="en" sz="1100" u="none" cap="none" strike="noStrike"/>
              <a:t>To accommodate the first phase, we will have designed a list making interface so that the user can have an electronically stored list that is easy to edit, save, and share. </a:t>
            </a:r>
            <a:endParaRPr/>
          </a:p>
          <a:p>
            <a:pPr indent="0" lvl="0" marL="0" marR="0" rtl="0" algn="l">
              <a:spcBef>
                <a:spcPts val="0"/>
              </a:spcBef>
              <a:spcAft>
                <a:spcPts val="0"/>
              </a:spcAft>
              <a:buSzPts val="1100"/>
              <a:buFont typeface="Arial"/>
              <a:buNone/>
            </a:pPr>
            <a:r>
              <a:rPr b="0" i="0" lang="en" sz="1100" u="none" cap="none" strike="noStrike"/>
              <a:t>Crowdsourcing applications involve an incentive to motivate users to contribute and part of our incentive will be this easy to manage list UI.</a:t>
            </a:r>
            <a:endParaRPr/>
          </a:p>
          <a:p>
            <a:pPr indent="0" lvl="0" marL="0" marR="0" rtl="0" algn="l">
              <a:spcBef>
                <a:spcPts val="0"/>
              </a:spcBef>
              <a:spcAft>
                <a:spcPts val="0"/>
              </a:spcAft>
              <a:buSzPts val="1100"/>
              <a:buFont typeface="Arial"/>
              <a:buNone/>
            </a:pPr>
            <a:r>
              <a:rPr b="0" i="0" lang="en" sz="1100" u="none" cap="none" strike="noStrike"/>
              <a:t>Once the user arrives at the store, they will need to check off and remove items from the list that they have collected. It is at this step that we will ask the user to enter details they found out about their item on site.</a:t>
            </a:r>
            <a:endParaRPr/>
          </a:p>
          <a:p>
            <a:pPr indent="0" lvl="0" marL="0" marR="0" rtl="0" algn="l">
              <a:spcBef>
                <a:spcPts val="0"/>
              </a:spcBef>
              <a:spcAft>
                <a:spcPts val="0"/>
              </a:spcAft>
              <a:buSzPts val="1100"/>
              <a:buFont typeface="Arial"/>
              <a:buNone/>
            </a:pPr>
            <a:r>
              <a:rPr b="0" i="0" lang="en" sz="1100" u="none" cap="none" strike="noStrike"/>
              <a:t>This includes the price of the item and the location of the item within the store</a:t>
            </a:r>
            <a:endParaRPr/>
          </a:p>
          <a:p>
            <a:pPr indent="0" lvl="0" marL="0" marR="0" rtl="0" algn="l">
              <a:spcBef>
                <a:spcPts val="0"/>
              </a:spcBef>
              <a:spcAft>
                <a:spcPts val="0"/>
              </a:spcAft>
              <a:buSzPts val="1100"/>
              <a:buFont typeface="Arial"/>
              <a:buNone/>
            </a:pPr>
            <a:r>
              <a:rPr b="0" i="0" lang="en" sz="1100" u="none" cap="none" strike="noStrike"/>
              <a:t>This information will be stored in a database, along with the store it was found at, and once sufficient data is built about each store, we can improve future shopping experiences by analyzing their list and providing services powered by our new found data of the stores. </a:t>
            </a:r>
            <a:endParaRPr/>
          </a:p>
          <a:p>
            <a:pPr indent="0" lvl="0" marL="0" marR="0" rtl="0" algn="l">
              <a:spcBef>
                <a:spcPts val="0"/>
              </a:spcBef>
              <a:spcAft>
                <a:spcPts val="0"/>
              </a:spcAft>
              <a:buSzPts val="1100"/>
              <a:buFont typeface="Arial"/>
              <a:buNone/>
            </a:pPr>
            <a:r>
              <a:rPr b="0" i="0" lang="en" sz="1100" u="none" cap="none" strike="noStrike"/>
              <a:t>As of now these services will be price comparisons of your list items between stores, and ordering their list based on a pathfinding feature that will display the best order to tackle their list within the store</a:t>
            </a:r>
            <a:endParaRPr/>
          </a:p>
          <a:p>
            <a:pPr indent="0" lvl="0" marL="0" marR="0" rtl="0" algn="l">
              <a:lnSpc>
                <a:spcPct val="115000"/>
              </a:lnSpc>
              <a:spcBef>
                <a:spcPts val="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Animate this slide, in order of steps,</a:t>
            </a:r>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Show where user’s end 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a:p>
            <a:pPr indent="0" lvl="0" marL="0" marR="0" rtl="0" algn="l">
              <a:spcBef>
                <a:spcPts val="0"/>
              </a:spcBef>
              <a:spcAft>
                <a:spcPts val="0"/>
              </a:spcAft>
              <a:buSzPts val="1100"/>
              <a:buFont typeface="Arial"/>
              <a:buNone/>
            </a:pPr>
            <a:r>
              <a:rPr b="0" i="0" lang="en" sz="1100" u="none" cap="none" strike="noStrike"/>
              <a:t>The app will go hand in hand with the user’s shopping experience in two parts, the preparation phase before heading to the store where list creation happens, and the actual shopping.</a:t>
            </a:r>
            <a:endParaRPr/>
          </a:p>
          <a:p>
            <a:pPr indent="0" lvl="0" marL="0" marR="0" rtl="0" algn="l">
              <a:spcBef>
                <a:spcPts val="0"/>
              </a:spcBef>
              <a:spcAft>
                <a:spcPts val="0"/>
              </a:spcAft>
              <a:buSzPts val="1100"/>
              <a:buFont typeface="Arial"/>
              <a:buNone/>
            </a:pPr>
            <a:r>
              <a:rPr b="0" i="0" lang="en" sz="1100" u="none" cap="none" strike="noStrike"/>
              <a:t>To accommodate the first phase, we will have designed a list making interface so that the user can have an electronically stored list that is easy to edit, save, and share. </a:t>
            </a:r>
            <a:endParaRPr/>
          </a:p>
          <a:p>
            <a:pPr indent="0" lvl="0" marL="0" marR="0" rtl="0" algn="l">
              <a:spcBef>
                <a:spcPts val="0"/>
              </a:spcBef>
              <a:spcAft>
                <a:spcPts val="0"/>
              </a:spcAft>
              <a:buSzPts val="1100"/>
              <a:buFont typeface="Arial"/>
              <a:buNone/>
            </a:pPr>
            <a:r>
              <a:rPr b="0" i="0" lang="en" sz="1100" u="none" cap="none" strike="noStrike"/>
              <a:t>Crowdsourcing applications involve an incentive to motivate users to contribute and part of our incentive will be this easy to manage list UI.</a:t>
            </a:r>
            <a:endParaRPr/>
          </a:p>
          <a:p>
            <a:pPr indent="0" lvl="0" marL="0" marR="0" rtl="0" algn="l">
              <a:spcBef>
                <a:spcPts val="0"/>
              </a:spcBef>
              <a:spcAft>
                <a:spcPts val="0"/>
              </a:spcAft>
              <a:buSzPts val="1100"/>
              <a:buFont typeface="Arial"/>
              <a:buNone/>
            </a:pPr>
            <a:r>
              <a:rPr b="0" i="0" lang="en" sz="1100" u="none" cap="none" strike="noStrike"/>
              <a:t>Once the user arrives at the store, they will need to check off and remove items from the list that they have collected. It is at this step that we will ask the user to enter details they found out about their item on site.</a:t>
            </a:r>
            <a:endParaRPr/>
          </a:p>
          <a:p>
            <a:pPr indent="0" lvl="0" marL="0" marR="0" rtl="0" algn="l">
              <a:spcBef>
                <a:spcPts val="0"/>
              </a:spcBef>
              <a:spcAft>
                <a:spcPts val="0"/>
              </a:spcAft>
              <a:buSzPts val="1100"/>
              <a:buFont typeface="Arial"/>
              <a:buNone/>
            </a:pPr>
            <a:r>
              <a:rPr b="0" i="0" lang="en" sz="1100" u="none" cap="none" strike="noStrike"/>
              <a:t>This includes the price of the item and the location of the item within the store</a:t>
            </a:r>
            <a:endParaRPr/>
          </a:p>
          <a:p>
            <a:pPr indent="0" lvl="0" marL="0" marR="0" rtl="0" algn="l">
              <a:spcBef>
                <a:spcPts val="0"/>
              </a:spcBef>
              <a:spcAft>
                <a:spcPts val="0"/>
              </a:spcAft>
              <a:buSzPts val="1100"/>
              <a:buFont typeface="Arial"/>
              <a:buNone/>
            </a:pPr>
            <a:r>
              <a:rPr b="0" i="0" lang="en" sz="1100" u="none" cap="none" strike="noStrike"/>
              <a:t>This information will be stored in a database, along with the store it was found at, and once sufficient data is built about each store, we can improve future shopping experiences by analyzing their list and providing services powered by our new found data of the stores. </a:t>
            </a:r>
            <a:endParaRPr/>
          </a:p>
          <a:p>
            <a:pPr indent="0" lvl="0" marL="0" marR="0" rtl="0" algn="l">
              <a:spcBef>
                <a:spcPts val="0"/>
              </a:spcBef>
              <a:spcAft>
                <a:spcPts val="0"/>
              </a:spcAft>
              <a:buSzPts val="1100"/>
              <a:buFont typeface="Arial"/>
              <a:buNone/>
            </a:pPr>
            <a:r>
              <a:rPr b="0" i="0" lang="en" sz="1100" u="none" cap="none" strike="noStrike"/>
              <a:t>As of now these services will be price comparisons of your list items between stores, and ordering their list based on a pathfinding feature that will display the best order to tackle their list within the store</a:t>
            </a:r>
            <a:endParaRPr/>
          </a:p>
          <a:p>
            <a:pPr indent="0" lvl="0" marL="0" marR="0" rtl="0" algn="l">
              <a:lnSpc>
                <a:spcPct val="115000"/>
              </a:lnSpc>
              <a:spcBef>
                <a:spcPts val="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SzPts val="1800"/>
              <a:buFont typeface="Arial"/>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Animate this slide, in order of steps,</a:t>
            </a:r>
            <a:endParaRPr/>
          </a:p>
          <a:p>
            <a:pPr indent="0" lvl="0" marL="0" marR="0" rtl="0" algn="l">
              <a:lnSpc>
                <a:spcPct val="115000"/>
              </a:lnSpc>
              <a:spcBef>
                <a:spcPts val="160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Show where user’s end is,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p:nvPr/>
        </p:nvSpPr>
        <p:spPr>
          <a:xfrm>
            <a:off x="1524800" y="672606"/>
            <a:ext cx="1081500" cy="1125000"/>
          </a:xfrm>
          <a:custGeom>
            <a:pathLst>
              <a:path extrusionOk="0" h="120000" w="120000">
                <a:moveTo>
                  <a:pt x="0" y="120000"/>
                </a:moveTo>
                <a:lnTo>
                  <a:pt x="0" y="0"/>
                </a:lnTo>
                <a:lnTo>
                  <a:pt x="120000" y="0"/>
                </a:lnTo>
              </a:path>
            </a:pathLst>
          </a:custGeom>
          <a:noFill/>
          <a:ln cap="flat" cmpd="sng" w="28575">
            <a:solidFill>
              <a:schemeClr val="accent5"/>
            </a:solidFill>
            <a:prstDash val="solid"/>
            <a:miter lim="8000"/>
            <a:headEnd len="sm" w="sm" type="none"/>
            <a:tailEnd len="sm" w="sm" type="none"/>
          </a:ln>
        </p:spPr>
      </p:sp>
      <p:sp>
        <p:nvSpPr>
          <p:cNvPr id="56" name="Shape 56"/>
          <p:cNvSpPr/>
          <p:nvPr/>
        </p:nvSpPr>
        <p:spPr>
          <a:xfrm rot="10800000">
            <a:off x="6537688" y="3342875"/>
            <a:ext cx="1081500" cy="1125000"/>
          </a:xfrm>
          <a:custGeom>
            <a:pathLst>
              <a:path extrusionOk="0" h="120000" w="120000">
                <a:moveTo>
                  <a:pt x="0" y="120000"/>
                </a:moveTo>
                <a:lnTo>
                  <a:pt x="0" y="0"/>
                </a:lnTo>
                <a:lnTo>
                  <a:pt x="120000" y="0"/>
                </a:lnTo>
              </a:path>
            </a:pathLst>
          </a:custGeom>
          <a:noFill/>
          <a:ln cap="flat" cmpd="sng" w="28575">
            <a:solidFill>
              <a:schemeClr val="accent5"/>
            </a:solidFill>
            <a:prstDash val="solid"/>
            <a:miter lim="8000"/>
            <a:headEnd len="sm" w="sm" type="none"/>
            <a:tailEnd len="sm" w="sm" type="none"/>
          </a:ln>
        </p:spPr>
      </p:sp>
      <p:cxnSp>
        <p:nvCxnSpPr>
          <p:cNvPr id="57" name="Shape 5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Shape 58"/>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1pPr>
            <a:lvl2pPr lvl="1"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rtl="0"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59" name="Shape 59"/>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1pPr>
            <a:lvl2pPr lvl="1"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2pPr>
            <a:lvl3pPr lvl="2"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3pPr>
            <a:lvl4pPr lvl="3"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4pPr>
            <a:lvl5pPr lvl="4"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5pPr>
            <a:lvl6pPr lvl="5"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6pPr>
            <a:lvl7pPr lvl="6"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7pPr>
            <a:lvl8pPr lvl="7"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8pPr>
            <a:lvl9pPr lvl="8" marR="0" rtl="0" algn="ctr">
              <a:lnSpc>
                <a:spcPct val="100000"/>
              </a:lnSpc>
              <a:spcBef>
                <a:spcPts val="0"/>
              </a:spcBef>
              <a:spcAft>
                <a:spcPts val="0"/>
              </a:spcAft>
              <a:buClr>
                <a:schemeClr val="accent5"/>
              </a:buClr>
              <a:buSzPts val="2400"/>
              <a:buFont typeface="Roboto Slab"/>
              <a:buNone/>
              <a:defRPr b="0" i="0" sz="2400" u="none" cap="none" strike="noStrike">
                <a:solidFill>
                  <a:schemeClr val="accent5"/>
                </a:solidFill>
                <a:latin typeface="Roboto Slab"/>
                <a:ea typeface="Roboto Slab"/>
                <a:cs typeface="Roboto Slab"/>
                <a:sym typeface="Roboto Slab"/>
              </a:defRPr>
            </a:lvl9pPr>
          </a:lstStyle>
          <a:p/>
        </p:txBody>
      </p:sp>
      <p:sp>
        <p:nvSpPr>
          <p:cNvPr id="60" name="Shape 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cxnSp>
        <p:nvCxnSpPr>
          <p:cNvPr id="64" name="Shape 6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5" name="Shape 6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66" name="Shape 6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67" name="Shape 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cxnSp>
        <p:nvCxnSpPr>
          <p:cNvPr id="69" name="Shape 69"/>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70" name="Shape 70"/>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800"/>
              <a:buFont typeface="Roboto Slab"/>
              <a:buNone/>
              <a:defRPr b="0" i="0" sz="4800" u="none" cap="none" strike="noStrike">
                <a:solidFill>
                  <a:schemeClr val="dk1"/>
                </a:solidFill>
                <a:latin typeface="Roboto Slab"/>
                <a:ea typeface="Roboto Slab"/>
                <a:cs typeface="Roboto Slab"/>
                <a:sym typeface="Roboto Slab"/>
              </a:defRPr>
            </a:lvl1pPr>
            <a:lvl2pPr lvl="1"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2pPr>
            <a:lvl3pPr lvl="2"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3pPr>
            <a:lvl4pPr lvl="3"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4pPr>
            <a:lvl5pPr lvl="4"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5pPr>
            <a:lvl6pPr lvl="5"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6pPr>
            <a:lvl7pPr lvl="6"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7pPr>
            <a:lvl8pPr lvl="7"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8pPr>
            <a:lvl9pPr lvl="8" rtl="0"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9pPr>
          </a:lstStyle>
          <a:p/>
        </p:txBody>
      </p:sp>
      <p:sp>
        <p:nvSpPr>
          <p:cNvPr id="71" name="Shape 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2" name="Shape 72"/>
        <p:cNvGrpSpPr/>
        <p:nvPr/>
      </p:nvGrpSpPr>
      <p:grpSpPr>
        <a:xfrm>
          <a:off x="0" y="0"/>
          <a:ext cx="0" cy="0"/>
          <a:chOff x="0" y="0"/>
          <a:chExt cx="0" cy="0"/>
        </a:xfrm>
      </p:grpSpPr>
      <p:cxnSp>
        <p:nvCxnSpPr>
          <p:cNvPr id="73" name="Shape 7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4" name="Shape 7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5" name="Shape 75"/>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
        <p:nvSpPr>
          <p:cNvPr id="76" name="Shape 76"/>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
        <p:nvSpPr>
          <p:cNvPr id="77" name="Shape 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Shape 7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80" name="Shape 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81" name="Shape 81"/>
        <p:cNvGrpSpPr/>
        <p:nvPr/>
      </p:nvGrpSpPr>
      <p:grpSpPr>
        <a:xfrm>
          <a:off x="0" y="0"/>
          <a:ext cx="0" cy="0"/>
          <a:chOff x="0" y="0"/>
          <a:chExt cx="0" cy="0"/>
        </a:xfrm>
      </p:grpSpPr>
      <p:cxnSp>
        <p:nvCxnSpPr>
          <p:cNvPr id="82" name="Shape 82"/>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3" name="Shape 83"/>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Roboto Slab"/>
              <a:buNone/>
              <a:defRPr b="0" i="0" sz="24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9pPr>
          </a:lstStyle>
          <a:p/>
        </p:txBody>
      </p:sp>
      <p:sp>
        <p:nvSpPr>
          <p:cNvPr id="84" name="Shape 84"/>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
        <p:nvSpPr>
          <p:cNvPr id="85" name="Shape 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86" name="Shape 86"/>
        <p:cNvGrpSpPr/>
        <p:nvPr/>
      </p:nvGrpSpPr>
      <p:grpSpPr>
        <a:xfrm>
          <a:off x="0" y="0"/>
          <a:ext cx="0" cy="0"/>
          <a:chOff x="0" y="0"/>
          <a:chExt cx="0" cy="0"/>
        </a:xfrm>
      </p:grpSpPr>
      <p:sp>
        <p:nvSpPr>
          <p:cNvPr id="87" name="Shape 87"/>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Roboto Slab"/>
              <a:buNone/>
              <a:defRPr b="0" i="0" sz="48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9pPr>
          </a:lstStyle>
          <a:p/>
        </p:txBody>
      </p:sp>
      <p:sp>
        <p:nvSpPr>
          <p:cNvPr id="88" name="Shape 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89" name="Shape 89"/>
        <p:cNvGrpSpPr/>
        <p:nvPr/>
      </p:nvGrpSpPr>
      <p:grpSpPr>
        <a:xfrm>
          <a:off x="0" y="0"/>
          <a:ext cx="0" cy="0"/>
          <a:chOff x="0" y="0"/>
          <a:chExt cx="0" cy="0"/>
        </a:xfrm>
      </p:grpSpPr>
      <p:sp>
        <p:nvSpPr>
          <p:cNvPr id="90" name="Shape 90"/>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Shape 9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2" name="Shape 92"/>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3800"/>
              <a:buFont typeface="Roboto Slab"/>
              <a:buNone/>
              <a:defRPr b="0" i="0" sz="3800" u="none" cap="none" strike="noStrike">
                <a:solidFill>
                  <a:schemeClr val="dk1"/>
                </a:solidFill>
                <a:latin typeface="Roboto Slab"/>
                <a:ea typeface="Roboto Slab"/>
                <a:cs typeface="Roboto Slab"/>
                <a:sym typeface="Roboto Slab"/>
              </a:defRPr>
            </a:lvl1pPr>
            <a:lvl2pPr lvl="1"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2pPr>
            <a:lvl3pPr lvl="2"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3pPr>
            <a:lvl4pPr lvl="3"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4pPr>
            <a:lvl5pPr lvl="4"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5pPr>
            <a:lvl6pPr lvl="5"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6pPr>
            <a:lvl7pPr lvl="6"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7pPr>
            <a:lvl8pPr lvl="7"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8pPr>
            <a:lvl9pPr lvl="8" rtl="0"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9pPr>
          </a:lstStyle>
          <a:p/>
        </p:txBody>
      </p:sp>
      <p:sp>
        <p:nvSpPr>
          <p:cNvPr id="93" name="Shape 9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1pPr>
            <a:lvl2pPr lvl="1"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2pPr>
            <a:lvl3pPr lvl="2"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3pPr>
            <a:lvl4pPr lvl="3"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4pPr>
            <a:lvl5pPr lvl="4"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5pPr>
            <a:lvl6pPr lvl="5"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6pPr>
            <a:lvl7pPr lvl="6"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7pPr>
            <a:lvl8pPr lvl="7"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8pPr>
            <a:lvl9pPr lvl="8" marR="0" rtl="0" algn="ctr">
              <a:lnSpc>
                <a:spcPct val="100000"/>
              </a:lnSpc>
              <a:spcBef>
                <a:spcPts val="0"/>
              </a:spcBef>
              <a:spcAft>
                <a:spcPts val="0"/>
              </a:spcAft>
              <a:buClr>
                <a:schemeClr val="accent5"/>
              </a:buClr>
              <a:buSzPts val="2100"/>
              <a:buFont typeface="Roboto"/>
              <a:buNone/>
              <a:defRPr b="0" i="0" sz="2100" u="none" cap="none" strike="noStrike">
                <a:solidFill>
                  <a:schemeClr val="accent5"/>
                </a:solidFill>
                <a:latin typeface="Roboto"/>
                <a:ea typeface="Roboto"/>
                <a:cs typeface="Roboto"/>
                <a:sym typeface="Roboto"/>
              </a:defRPr>
            </a:lvl9pPr>
          </a:lstStyle>
          <a:p/>
        </p:txBody>
      </p:sp>
      <p:sp>
        <p:nvSpPr>
          <p:cNvPr id="94" name="Shape 9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95" name="Shape 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6" name="Shape 96"/>
        <p:cNvGrpSpPr/>
        <p:nvPr/>
      </p:nvGrpSpPr>
      <p:grpSpPr>
        <a:xfrm>
          <a:off x="0" y="0"/>
          <a:ext cx="0" cy="0"/>
          <a:chOff x="0" y="0"/>
          <a:chExt cx="0" cy="0"/>
        </a:xfrm>
      </p:grpSpPr>
      <p:sp>
        <p:nvSpPr>
          <p:cNvPr id="97" name="Shape 9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1"/>
              </a:buClr>
              <a:buSzPts val="1800"/>
              <a:buFont typeface="Roboto Slab"/>
              <a:buNone/>
              <a:defRPr b="0" i="0" sz="1800" u="none" cap="none" strike="noStrike">
                <a:solidFill>
                  <a:schemeClr val="dk1"/>
                </a:solidFill>
                <a:latin typeface="Roboto Slab"/>
                <a:ea typeface="Roboto Slab"/>
                <a:cs typeface="Roboto Slab"/>
                <a:sym typeface="Roboto Slab"/>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99" name="Shape 99"/>
        <p:cNvGrpSpPr/>
        <p:nvPr/>
      </p:nvGrpSpPr>
      <p:grpSpPr>
        <a:xfrm>
          <a:off x="0" y="0"/>
          <a:ext cx="0" cy="0"/>
          <a:chOff x="0" y="0"/>
          <a:chExt cx="0" cy="0"/>
        </a:xfrm>
      </p:grpSpPr>
      <p:sp>
        <p:nvSpPr>
          <p:cNvPr id="100" name="Shape 100"/>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txBox="1"/>
          <p:nvPr>
            <p:ph type="title"/>
          </p:nvPr>
        </p:nvSpPr>
        <p:spPr>
          <a:xfrm>
            <a:off x="387900" y="1152450"/>
            <a:ext cx="8368200" cy="1538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accent5"/>
              </a:buClr>
              <a:buSzPts val="13000"/>
              <a:buFont typeface="Roboto Slab"/>
              <a:buNone/>
              <a:defRPr b="0" i="0" sz="13000" u="none" cap="none" strike="noStrike">
                <a:solidFill>
                  <a:schemeClr val="accent5"/>
                </a:solidFill>
                <a:latin typeface="Roboto Slab"/>
                <a:ea typeface="Roboto Slab"/>
                <a:cs typeface="Roboto Slab"/>
                <a:sym typeface="Roboto Slab"/>
              </a:defRPr>
            </a:lvl1pPr>
            <a:lvl2pPr lvl="1"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2pPr>
            <a:lvl3pPr lvl="2"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3pPr>
            <a:lvl4pPr lvl="3"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4pPr>
            <a:lvl5pPr lvl="4"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5pPr>
            <a:lvl6pPr lvl="5"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6pPr>
            <a:lvl7pPr lvl="6"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7pPr>
            <a:lvl8pPr lvl="7"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8pPr>
            <a:lvl9pPr lvl="8" rtl="0"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9pPr>
          </a:lstStyle>
          <a:p/>
        </p:txBody>
      </p:sp>
      <p:sp>
        <p:nvSpPr>
          <p:cNvPr id="102" name="Shape 102"/>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103" name="Shape 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Shape 5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SzPts val="1000"/>
              <a:buFont typeface="Roboto"/>
              <a:buNone/>
              <a:defRPr b="0" i="0" sz="1000" u="none" cap="none" strike="noStrike">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23.png"/><Relationship Id="rId5"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07" name="Shape 107"/>
        <p:cNvGrpSpPr/>
        <p:nvPr/>
      </p:nvGrpSpPr>
      <p:grpSpPr>
        <a:xfrm>
          <a:off x="0" y="0"/>
          <a:ext cx="0" cy="0"/>
          <a:chOff x="0" y="0"/>
          <a:chExt cx="0" cy="0"/>
        </a:xfrm>
      </p:grpSpPr>
      <p:sp>
        <p:nvSpPr>
          <p:cNvPr id="108" name="Shape 108"/>
          <p:cNvSpPr txBox="1"/>
          <p:nvPr>
            <p:ph type="ctrTitle"/>
          </p:nvPr>
        </p:nvSpPr>
        <p:spPr>
          <a:xfrm>
            <a:off x="1733514" y="452875"/>
            <a:ext cx="5783400" cy="1457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000"/>
              <a:buFont typeface="Roboto Slab"/>
              <a:buNone/>
            </a:pPr>
            <a:r>
              <a:rPr b="0" i="0" lang="en" sz="4000" u="none" cap="none" strike="noStrike">
                <a:solidFill>
                  <a:srgbClr val="0000FF"/>
                </a:solidFill>
                <a:latin typeface="Roboto Slab"/>
                <a:ea typeface="Roboto Slab"/>
                <a:cs typeface="Roboto Slab"/>
                <a:sym typeface="Roboto Slab"/>
              </a:rPr>
              <a:t>Gnosis Solutions</a:t>
            </a:r>
            <a:endParaRPr/>
          </a:p>
        </p:txBody>
      </p:sp>
      <p:sp>
        <p:nvSpPr>
          <p:cNvPr id="109" name="Shape 109"/>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5"/>
              </a:buClr>
              <a:buSzPts val="2400"/>
              <a:buFont typeface="Roboto Slab"/>
              <a:buNone/>
            </a:pPr>
            <a:r>
              <a:rPr b="0" i="0" lang="en" sz="2400" u="none" cap="none" strike="noStrike">
                <a:solidFill>
                  <a:srgbClr val="0000DD"/>
                </a:solidFill>
                <a:latin typeface="Roboto Slab"/>
                <a:ea typeface="Roboto Slab"/>
                <a:cs typeface="Roboto Slab"/>
                <a:sym typeface="Roboto Slab"/>
              </a:rPr>
              <a:t>Crowd Intelligence Grocery Shopping Mobile App</a:t>
            </a:r>
            <a:endParaRPr/>
          </a:p>
        </p:txBody>
      </p:sp>
      <p:sp>
        <p:nvSpPr>
          <p:cNvPr id="110" name="Shape 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111" name="Shape 111"/>
          <p:cNvPicPr preferRelativeResize="0"/>
          <p:nvPr/>
        </p:nvPicPr>
        <p:blipFill rotWithShape="1">
          <a:blip r:embed="rId3">
            <a:alphaModFix/>
          </a:blip>
          <a:srcRect b="0" l="0" r="0" t="0"/>
          <a:stretch/>
        </p:blipFill>
        <p:spPr>
          <a:xfrm>
            <a:off x="4005250" y="2190750"/>
            <a:ext cx="1133475" cy="76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Imple</a:t>
            </a:r>
            <a:r>
              <a:rPr lang="en">
                <a:solidFill>
                  <a:srgbClr val="0000DD"/>
                </a:solidFill>
              </a:rPr>
              <a:t>mentation overview for DR2</a:t>
            </a:r>
            <a:endParaRPr/>
          </a:p>
        </p:txBody>
      </p:sp>
      <p:sp>
        <p:nvSpPr>
          <p:cNvPr id="192" name="Shape 19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b="0" i="0" lang="en" sz="1800" u="none" cap="none" strike="noStrike">
                <a:solidFill>
                  <a:schemeClr val="dk1"/>
                </a:solidFill>
                <a:latin typeface="Roboto"/>
                <a:ea typeface="Roboto"/>
                <a:cs typeface="Roboto"/>
                <a:sym typeface="Roboto"/>
              </a:rPr>
              <a:t> </a:t>
            </a:r>
            <a:endParaRPr/>
          </a:p>
        </p:txBody>
      </p:sp>
      <p:pic>
        <p:nvPicPr>
          <p:cNvPr id="193" name="Shape 193"/>
          <p:cNvPicPr preferRelativeResize="0"/>
          <p:nvPr/>
        </p:nvPicPr>
        <p:blipFill rotWithShape="1">
          <a:blip r:embed="rId3">
            <a:alphaModFix/>
          </a:blip>
          <a:srcRect b="0" l="0" r="0" t="0"/>
          <a:stretch/>
        </p:blipFill>
        <p:spPr>
          <a:xfrm>
            <a:off x="1257725" y="1152475"/>
            <a:ext cx="6016375" cy="3416400"/>
          </a:xfrm>
          <a:prstGeom prst="rect">
            <a:avLst/>
          </a:prstGeom>
          <a:noFill/>
          <a:ln>
            <a:noFill/>
          </a:ln>
        </p:spPr>
      </p:pic>
      <p:sp>
        <p:nvSpPr>
          <p:cNvPr id="194" name="Shape 194"/>
          <p:cNvSpPr txBox="1"/>
          <p:nvPr/>
        </p:nvSpPr>
        <p:spPr>
          <a:xfrm>
            <a:off x="1304650" y="4617875"/>
            <a:ext cx="1164000" cy="1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DD"/>
              </a:buClr>
              <a:buSzPts val="1400"/>
              <a:buFont typeface="Arial"/>
              <a:buNone/>
            </a:pPr>
            <a:r>
              <a:rPr b="0" i="0" lang="en" sz="1400" u="none" cap="none" strike="noStrike">
                <a:solidFill>
                  <a:srgbClr val="0000DD"/>
                </a:solidFill>
                <a:latin typeface="Arial"/>
                <a:ea typeface="Arial"/>
                <a:cs typeface="Arial"/>
                <a:sym typeface="Arial"/>
              </a:rPr>
              <a:t>Figure 2.</a:t>
            </a:r>
            <a:endParaRPr/>
          </a:p>
        </p:txBody>
      </p:sp>
      <p:sp>
        <p:nvSpPr>
          <p:cNvPr id="195" name="Shape 1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t/>
            </a:r>
            <a:endParaRPr b="0" i="0" sz="3000" u="none" cap="none" strike="noStrike">
              <a:solidFill>
                <a:srgbClr val="0000DD"/>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Architecture overview for DR2</a:t>
            </a:r>
            <a:endParaRPr>
              <a:solidFill>
                <a:srgbClr val="0000DD"/>
              </a:solidFill>
            </a:endParaRPr>
          </a:p>
        </p:txBody>
      </p:sp>
      <p:sp>
        <p:nvSpPr>
          <p:cNvPr id="201" name="Shape 201"/>
          <p:cNvSpPr txBox="1"/>
          <p:nvPr>
            <p:ph idx="1" type="body"/>
          </p:nvPr>
        </p:nvSpPr>
        <p:spPr>
          <a:xfrm>
            <a:off x="311700" y="1096775"/>
            <a:ext cx="8520600" cy="383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Figure 3.</a:t>
            </a:r>
            <a:endParaRPr>
              <a:solidFill>
                <a:srgbClr val="0000DD"/>
              </a:solidFill>
            </a:endParaRPr>
          </a:p>
        </p:txBody>
      </p:sp>
      <p:sp>
        <p:nvSpPr>
          <p:cNvPr id="202" name="Shape 2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03" name="Shape 203"/>
          <p:cNvPicPr preferRelativeResize="0"/>
          <p:nvPr/>
        </p:nvPicPr>
        <p:blipFill>
          <a:blip r:embed="rId3">
            <a:alphaModFix/>
          </a:blip>
          <a:stretch>
            <a:fillRect/>
          </a:stretch>
        </p:blipFill>
        <p:spPr>
          <a:xfrm>
            <a:off x="0" y="1929413"/>
            <a:ext cx="9143999" cy="20866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Effect filter="fade" transition="in">
                                      <p:cBhvr>
                                        <p:cTn dur="1000"/>
                                        <p:tgtEl>
                                          <p:spTgt spid="2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animEffect filter="fade" transition="in">
                                      <p:cBhvr>
                                        <p:cTn dur="1000"/>
                                        <p:tgtEl>
                                          <p:spTgt spid="2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animEffect filter="fade" transition="in">
                                      <p:cBhvr>
                                        <p:cTn dur="1000"/>
                                        <p:tgtEl>
                                          <p:spTgt spid="2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animEffect filter="fade" transition="in">
                                      <p:cBhvr>
                                        <p:cTn dur="1000"/>
                                        <p:tgtEl>
                                          <p:spTgt spid="2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8" st="8"/>
                                            </p:txEl>
                                          </p:spTgt>
                                        </p:tgtEl>
                                        <p:attrNameLst>
                                          <p:attrName>style.visibility</p:attrName>
                                        </p:attrNameLst>
                                      </p:cBhvr>
                                      <p:to>
                                        <p:strVal val="visible"/>
                                      </p:to>
                                    </p:set>
                                    <p:animEffect filter="fade" transition="in">
                                      <p:cBhvr>
                                        <p:cTn dur="1000"/>
                                        <p:tgtEl>
                                          <p:spTgt spid="2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9" st="9"/>
                                            </p:txEl>
                                          </p:spTgt>
                                        </p:tgtEl>
                                        <p:attrNameLst>
                                          <p:attrName>style.visibility</p:attrName>
                                        </p:attrNameLst>
                                      </p:cBhvr>
                                      <p:to>
                                        <p:strVal val="visible"/>
                                      </p:to>
                                    </p:set>
                                    <p:animEffect filter="fade" transition="in">
                                      <p:cBhvr>
                                        <p:cTn dur="1000"/>
                                        <p:tgtEl>
                                          <p:spTgt spid="2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0" st="10"/>
                                            </p:txEl>
                                          </p:spTgt>
                                        </p:tgtEl>
                                        <p:attrNameLst>
                                          <p:attrName>style.visibility</p:attrName>
                                        </p:attrNameLst>
                                      </p:cBhvr>
                                      <p:to>
                                        <p:strVal val="visible"/>
                                      </p:to>
                                    </p:set>
                                    <p:animEffect filter="fade" transition="in">
                                      <p:cBhvr>
                                        <p:cTn dur="1000"/>
                                        <p:tgtEl>
                                          <p:spTgt spid="20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07" name="Shape 207"/>
        <p:cNvGrpSpPr/>
        <p:nvPr/>
      </p:nvGrpSpPr>
      <p:grpSpPr>
        <a:xfrm>
          <a:off x="0" y="0"/>
          <a:ext cx="0" cy="0"/>
          <a:chOff x="0" y="0"/>
          <a:chExt cx="0" cy="0"/>
        </a:xfrm>
      </p:grpSpPr>
      <p:sp>
        <p:nvSpPr>
          <p:cNvPr id="208" name="Shape 20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Challenges and Resolutions</a:t>
            </a:r>
            <a:endParaRPr/>
          </a:p>
        </p:txBody>
      </p:sp>
      <p:sp>
        <p:nvSpPr>
          <p:cNvPr id="209" name="Shape 209"/>
          <p:cNvSpPr txBox="1"/>
          <p:nvPr>
            <p:ph idx="1" type="body"/>
          </p:nvPr>
        </p:nvSpPr>
        <p:spPr>
          <a:xfrm>
            <a:off x="387900" y="1485249"/>
            <a:ext cx="8368200" cy="307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DD"/>
              </a:buClr>
              <a:buSzPts val="1800"/>
              <a:buChar char="●"/>
            </a:pPr>
            <a:r>
              <a:rPr lang="en">
                <a:solidFill>
                  <a:srgbClr val="0000DD"/>
                </a:solidFill>
              </a:rPr>
              <a:t>Cross platform UI/UX differences</a:t>
            </a:r>
            <a:endParaRPr>
              <a:solidFill>
                <a:srgbClr val="0000DD"/>
              </a:solidFill>
            </a:endParaRPr>
          </a:p>
          <a:p>
            <a:pPr indent="-317500" lvl="1" marL="914400" marR="0" rtl="0" algn="l">
              <a:lnSpc>
                <a:spcPct val="115000"/>
              </a:lnSpc>
              <a:spcBef>
                <a:spcPts val="0"/>
              </a:spcBef>
              <a:spcAft>
                <a:spcPts val="0"/>
              </a:spcAft>
              <a:buClr>
                <a:srgbClr val="0000DD"/>
              </a:buClr>
              <a:buSzPts val="1400"/>
              <a:buChar char="○"/>
            </a:pPr>
            <a:r>
              <a:rPr lang="en">
                <a:solidFill>
                  <a:srgbClr val="0000DD"/>
                </a:solidFill>
              </a:rPr>
              <a:t>Solution: Test on both iOS and Android devices when developing.</a:t>
            </a:r>
            <a:endParaRPr>
              <a:solidFill>
                <a:srgbClr val="0000DD"/>
              </a:solidFill>
            </a:endParaRPr>
          </a:p>
          <a:p>
            <a:pPr indent="-342900" lvl="0" marL="457200" marR="0" rtl="0" algn="l">
              <a:lnSpc>
                <a:spcPct val="115000"/>
              </a:lnSpc>
              <a:spcBef>
                <a:spcPts val="0"/>
              </a:spcBef>
              <a:spcAft>
                <a:spcPts val="0"/>
              </a:spcAft>
              <a:buClr>
                <a:srgbClr val="0000DD"/>
              </a:buClr>
              <a:buSzPts val="1800"/>
              <a:buChar char="●"/>
            </a:pPr>
            <a:r>
              <a:rPr lang="en">
                <a:solidFill>
                  <a:srgbClr val="0000DD"/>
                </a:solidFill>
              </a:rPr>
              <a:t>Geolocation estimations</a:t>
            </a:r>
            <a:endParaRPr>
              <a:solidFill>
                <a:srgbClr val="0000DD"/>
              </a:solidFill>
            </a:endParaRPr>
          </a:p>
          <a:p>
            <a:pPr indent="-317500" lvl="1" marL="914400" marR="0" rtl="0" algn="l">
              <a:lnSpc>
                <a:spcPct val="115000"/>
              </a:lnSpc>
              <a:spcBef>
                <a:spcPts val="0"/>
              </a:spcBef>
              <a:spcAft>
                <a:spcPts val="0"/>
              </a:spcAft>
              <a:buClr>
                <a:srgbClr val="0000DD"/>
              </a:buClr>
              <a:buSzPts val="1400"/>
              <a:buChar char="○"/>
            </a:pPr>
            <a:r>
              <a:rPr lang="en">
                <a:solidFill>
                  <a:srgbClr val="0000DD"/>
                </a:solidFill>
              </a:rPr>
              <a:t>Solution: 3km radius for stores to recommend and __km for store radius’s for when user is within a store.</a:t>
            </a:r>
            <a:endParaRPr>
              <a:solidFill>
                <a:srgbClr val="0000DD"/>
              </a:solidFill>
            </a:endParaRPr>
          </a:p>
          <a:p>
            <a:pPr indent="-342900" lvl="0" marL="457200" marR="0" rtl="0" algn="l">
              <a:lnSpc>
                <a:spcPct val="115000"/>
              </a:lnSpc>
              <a:spcBef>
                <a:spcPts val="0"/>
              </a:spcBef>
              <a:spcAft>
                <a:spcPts val="0"/>
              </a:spcAft>
              <a:buClr>
                <a:srgbClr val="0000DD"/>
              </a:buClr>
              <a:buSzPts val="1800"/>
              <a:buChar char="●"/>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a:p>
            <a:pPr indent="0" lvl="0" marL="0" marR="0" rtl="0" algn="l">
              <a:lnSpc>
                <a:spcPct val="115000"/>
              </a:lnSpc>
              <a:spcBef>
                <a:spcPts val="0"/>
              </a:spcBef>
              <a:spcAft>
                <a:spcPts val="0"/>
              </a:spcAft>
              <a:buNone/>
            </a:pPr>
            <a:r>
              <a:t/>
            </a:r>
            <a:endParaRPr>
              <a:solidFill>
                <a:srgbClr val="0000DD"/>
              </a:solidFill>
            </a:endParaRPr>
          </a:p>
        </p:txBody>
      </p:sp>
      <p:sp>
        <p:nvSpPr>
          <p:cNvPr id="210" name="Shape 2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Timeline</a:t>
            </a:r>
            <a:endParaRPr/>
          </a:p>
        </p:txBody>
      </p:sp>
      <p:sp>
        <p:nvSpPr>
          <p:cNvPr id="216" name="Shape 2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17" name="Shape 217"/>
          <p:cNvPicPr preferRelativeResize="0"/>
          <p:nvPr/>
        </p:nvPicPr>
        <p:blipFill>
          <a:blip r:embed="rId3">
            <a:alphaModFix/>
          </a:blip>
          <a:stretch>
            <a:fillRect/>
          </a:stretch>
        </p:blipFill>
        <p:spPr>
          <a:xfrm>
            <a:off x="152400" y="1595400"/>
            <a:ext cx="8839202" cy="28610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21" name="Shape 221"/>
        <p:cNvGrpSpPr/>
        <p:nvPr/>
      </p:nvGrpSpPr>
      <p:grpSpPr>
        <a:xfrm>
          <a:off x="0" y="0"/>
          <a:ext cx="0" cy="0"/>
          <a:chOff x="0" y="0"/>
          <a:chExt cx="0" cy="0"/>
        </a:xfrm>
      </p:grpSpPr>
      <p:sp>
        <p:nvSpPr>
          <p:cNvPr id="222" name="Shape 22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Progress, progress</a:t>
            </a:r>
            <a:endParaRPr/>
          </a:p>
        </p:txBody>
      </p:sp>
      <p:sp>
        <p:nvSpPr>
          <p:cNvPr id="223" name="Shape 2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224" name="Shape 224"/>
          <p:cNvSpPr txBox="1"/>
          <p:nvPr/>
        </p:nvSpPr>
        <p:spPr>
          <a:xfrm>
            <a:off x="551100" y="1653275"/>
            <a:ext cx="7979400" cy="30099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0000DD"/>
              </a:buClr>
              <a:buSzPts val="1800"/>
              <a:buChar char="●"/>
            </a:pPr>
            <a:r>
              <a:rPr lang="en" sz="1800">
                <a:solidFill>
                  <a:srgbClr val="0000DD"/>
                </a:solidFill>
              </a:rPr>
              <a:t>Database</a:t>
            </a:r>
            <a:endParaRPr sz="1800">
              <a:solidFill>
                <a:srgbClr val="0000DD"/>
              </a:solidFill>
            </a:endParaRPr>
          </a:p>
          <a:p>
            <a:pPr indent="0" lvl="0" marL="0" rtl="0">
              <a:spcBef>
                <a:spcPts val="0"/>
              </a:spcBef>
              <a:spcAft>
                <a:spcPts val="0"/>
              </a:spcAft>
              <a:buNone/>
            </a:pPr>
            <a:r>
              <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User Interface</a:t>
            </a:r>
            <a:endParaRPr sz="1800">
              <a:solidFill>
                <a:srgbClr val="0000DD"/>
              </a:solidFill>
            </a:endParaRPr>
          </a:p>
          <a:p>
            <a:pPr indent="0" lvl="0" marL="0" rtl="0">
              <a:spcBef>
                <a:spcPts val="0"/>
              </a:spcBef>
              <a:spcAft>
                <a:spcPts val="0"/>
              </a:spcAft>
              <a:buNone/>
            </a:pPr>
            <a:r>
              <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Login Options</a:t>
            </a:r>
            <a:endParaRPr sz="1800">
              <a:solidFill>
                <a:srgbClr val="0000DD"/>
              </a:solidFill>
            </a:endParaRPr>
          </a:p>
        </p:txBody>
      </p:sp>
      <p:pic>
        <p:nvPicPr>
          <p:cNvPr id="225" name="Shape 225"/>
          <p:cNvPicPr preferRelativeResize="0"/>
          <p:nvPr/>
        </p:nvPicPr>
        <p:blipFill>
          <a:blip r:embed="rId3">
            <a:alphaModFix/>
          </a:blip>
          <a:stretch>
            <a:fillRect/>
          </a:stretch>
        </p:blipFill>
        <p:spPr>
          <a:xfrm>
            <a:off x="6657450" y="747113"/>
            <a:ext cx="2179925" cy="3649271"/>
          </a:xfrm>
          <a:prstGeom prst="rect">
            <a:avLst/>
          </a:prstGeom>
          <a:noFill/>
          <a:ln>
            <a:noFill/>
          </a:ln>
        </p:spPr>
      </p:pic>
      <p:pic>
        <p:nvPicPr>
          <p:cNvPr id="226" name="Shape 226"/>
          <p:cNvPicPr preferRelativeResize="0"/>
          <p:nvPr/>
        </p:nvPicPr>
        <p:blipFill>
          <a:blip r:embed="rId4">
            <a:alphaModFix/>
          </a:blip>
          <a:stretch>
            <a:fillRect/>
          </a:stretch>
        </p:blipFill>
        <p:spPr>
          <a:xfrm>
            <a:off x="4029975" y="734788"/>
            <a:ext cx="2218419" cy="3673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30" name="Shape 230"/>
        <p:cNvGrpSpPr/>
        <p:nvPr/>
      </p:nvGrpSpPr>
      <p:grpSpPr>
        <a:xfrm>
          <a:off x="0" y="0"/>
          <a:ext cx="0" cy="0"/>
          <a:chOff x="0" y="0"/>
          <a:chExt cx="0" cy="0"/>
        </a:xfrm>
      </p:grpSpPr>
      <p:sp>
        <p:nvSpPr>
          <p:cNvPr id="231" name="Shape 23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UI Design</a:t>
            </a:r>
            <a:endParaRPr/>
          </a:p>
        </p:txBody>
      </p:sp>
      <p:sp>
        <p:nvSpPr>
          <p:cNvPr id="232" name="Shape 2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33" name="Shape 233"/>
          <p:cNvPicPr preferRelativeResize="0"/>
          <p:nvPr/>
        </p:nvPicPr>
        <p:blipFill>
          <a:blip r:embed="rId3">
            <a:alphaModFix/>
          </a:blip>
          <a:stretch>
            <a:fillRect/>
          </a:stretch>
        </p:blipFill>
        <p:spPr>
          <a:xfrm>
            <a:off x="6749525" y="724450"/>
            <a:ext cx="2078199" cy="3694577"/>
          </a:xfrm>
          <a:prstGeom prst="rect">
            <a:avLst/>
          </a:prstGeom>
          <a:noFill/>
          <a:ln>
            <a:noFill/>
          </a:ln>
        </p:spPr>
      </p:pic>
      <p:sp>
        <p:nvSpPr>
          <p:cNvPr id="234" name="Shape 234"/>
          <p:cNvSpPr txBox="1"/>
          <p:nvPr/>
        </p:nvSpPr>
        <p:spPr>
          <a:xfrm>
            <a:off x="387900" y="1584375"/>
            <a:ext cx="2433900" cy="17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0000DD"/>
                </a:solidFill>
              </a:rPr>
              <a:t>“It should be so easy to use, they won’t want to put it down.”</a:t>
            </a:r>
            <a:endParaRPr sz="1800">
              <a:solidFill>
                <a:srgbClr val="0000DD"/>
              </a:solidFill>
            </a:endParaRPr>
          </a:p>
        </p:txBody>
      </p:sp>
      <p:pic>
        <p:nvPicPr>
          <p:cNvPr id="235" name="Shape 235"/>
          <p:cNvPicPr preferRelativeResize="0"/>
          <p:nvPr/>
        </p:nvPicPr>
        <p:blipFill>
          <a:blip r:embed="rId4">
            <a:alphaModFix/>
          </a:blip>
          <a:stretch>
            <a:fillRect/>
          </a:stretch>
        </p:blipFill>
        <p:spPr>
          <a:xfrm>
            <a:off x="2939499" y="453900"/>
            <a:ext cx="3127257" cy="423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39" name="Shape 239"/>
        <p:cNvGrpSpPr/>
        <p:nvPr/>
      </p:nvGrpSpPr>
      <p:grpSpPr>
        <a:xfrm>
          <a:off x="0" y="0"/>
          <a:ext cx="0" cy="0"/>
          <a:chOff x="0" y="0"/>
          <a:chExt cx="0" cy="0"/>
        </a:xfrm>
      </p:grpSpPr>
      <p:sp>
        <p:nvSpPr>
          <p:cNvPr id="240" name="Shape 24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Future Steps</a:t>
            </a:r>
            <a:endParaRPr/>
          </a:p>
        </p:txBody>
      </p:sp>
      <p:sp>
        <p:nvSpPr>
          <p:cNvPr id="241" name="Shape 2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242" name="Shape 242"/>
          <p:cNvSpPr txBox="1"/>
          <p:nvPr/>
        </p:nvSpPr>
        <p:spPr>
          <a:xfrm>
            <a:off x="387975" y="1496500"/>
            <a:ext cx="8368200" cy="30621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0000DD"/>
              </a:buClr>
              <a:buSzPts val="1800"/>
              <a:buChar char="●"/>
            </a:pPr>
            <a:r>
              <a:rPr lang="en" sz="1800">
                <a:solidFill>
                  <a:srgbClr val="0000DD"/>
                </a:solidFill>
              </a:rPr>
              <a:t>UI Design/Survey</a:t>
            </a:r>
            <a:endParaRPr sz="1800">
              <a:solidFill>
                <a:srgbClr val="0000DD"/>
              </a:solidFill>
            </a:endParaRPr>
          </a:p>
          <a:p>
            <a:pPr indent="0" lvl="0" marL="0" rtl="0">
              <a:spcBef>
                <a:spcPts val="0"/>
              </a:spcBef>
              <a:spcAft>
                <a:spcPts val="0"/>
              </a:spcAft>
              <a:buNone/>
            </a:pPr>
            <a:r>
              <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Testing Plan</a:t>
            </a:r>
            <a:endParaRPr sz="1800">
              <a:solidFill>
                <a:srgbClr val="0000DD"/>
              </a:solidFill>
            </a:endParaRPr>
          </a:p>
          <a:p>
            <a:pPr indent="0" lvl="0" marL="0" rtl="0">
              <a:spcBef>
                <a:spcPts val="0"/>
              </a:spcBef>
              <a:spcAft>
                <a:spcPts val="0"/>
              </a:spcAft>
              <a:buNone/>
            </a:pPr>
            <a:r>
              <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Finish Prototype</a:t>
            </a:r>
            <a:endParaRPr sz="1800">
              <a:solidFill>
                <a:srgbClr val="0000D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46" name="Shape 246"/>
        <p:cNvGrpSpPr/>
        <p:nvPr/>
      </p:nvGrpSpPr>
      <p:grpSpPr>
        <a:xfrm>
          <a:off x="0" y="0"/>
          <a:ext cx="0" cy="0"/>
          <a:chOff x="0" y="0"/>
          <a:chExt cx="0" cy="0"/>
        </a:xfrm>
      </p:grpSpPr>
      <p:sp>
        <p:nvSpPr>
          <p:cNvPr id="247" name="Shape 24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Conclusion</a:t>
            </a:r>
            <a:endParaRPr/>
          </a:p>
        </p:txBody>
      </p:sp>
      <p:sp>
        <p:nvSpPr>
          <p:cNvPr id="248" name="Shape 24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b="0" i="0" lang="en" sz="1800" u="none" cap="none" strike="noStrike">
                <a:solidFill>
                  <a:srgbClr val="0000DD"/>
                </a:solidFill>
                <a:latin typeface="Roboto"/>
                <a:ea typeface="Roboto"/>
                <a:cs typeface="Roboto"/>
                <a:sym typeface="Roboto"/>
              </a:rPr>
              <a:t>Give customers an consolidated source of knowledge on local grocers via a shared database on stores and their products</a:t>
            </a:r>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rgbClr val="0000DD"/>
              </a:solidFill>
              <a:latin typeface="Roboto"/>
              <a:ea typeface="Roboto"/>
              <a:cs typeface="Roboto"/>
              <a:sym typeface="Roboto"/>
            </a:endParaRPr>
          </a:p>
        </p:txBody>
      </p:sp>
      <p:sp>
        <p:nvSpPr>
          <p:cNvPr id="249" name="Shape 2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250" name="Shape 250"/>
          <p:cNvPicPr preferRelativeResize="0"/>
          <p:nvPr/>
        </p:nvPicPr>
        <p:blipFill rotWithShape="1">
          <a:blip r:embed="rId3">
            <a:alphaModFix/>
          </a:blip>
          <a:srcRect b="0" l="0" r="0" t="0"/>
          <a:stretch/>
        </p:blipFill>
        <p:spPr>
          <a:xfrm>
            <a:off x="466721" y="2460481"/>
            <a:ext cx="3869430" cy="686100"/>
          </a:xfrm>
          <a:prstGeom prst="rect">
            <a:avLst/>
          </a:prstGeom>
          <a:noFill/>
          <a:ln>
            <a:noFill/>
          </a:ln>
        </p:spPr>
      </p:pic>
      <p:pic>
        <p:nvPicPr>
          <p:cNvPr id="251" name="Shape 251"/>
          <p:cNvPicPr preferRelativeResize="0"/>
          <p:nvPr/>
        </p:nvPicPr>
        <p:blipFill rotWithShape="1">
          <a:blip r:embed="rId4">
            <a:alphaModFix/>
          </a:blip>
          <a:srcRect b="0" l="0" r="0" t="0"/>
          <a:stretch/>
        </p:blipFill>
        <p:spPr>
          <a:xfrm>
            <a:off x="4336150" y="1798750"/>
            <a:ext cx="3921076" cy="2009549"/>
          </a:xfrm>
          <a:prstGeom prst="rect">
            <a:avLst/>
          </a:prstGeom>
          <a:noFill/>
          <a:ln>
            <a:noFill/>
          </a:ln>
        </p:spPr>
      </p:pic>
      <p:pic>
        <p:nvPicPr>
          <p:cNvPr id="252" name="Shape 252"/>
          <p:cNvPicPr preferRelativeResize="0"/>
          <p:nvPr/>
        </p:nvPicPr>
        <p:blipFill rotWithShape="1">
          <a:blip r:embed="rId5">
            <a:alphaModFix/>
          </a:blip>
          <a:srcRect b="0" l="0" r="0" t="0"/>
          <a:stretch/>
        </p:blipFill>
        <p:spPr>
          <a:xfrm>
            <a:off x="4941475" y="3331341"/>
            <a:ext cx="1359075" cy="576125"/>
          </a:xfrm>
          <a:prstGeom prst="rect">
            <a:avLst/>
          </a:prstGeom>
          <a:noFill/>
          <a:ln>
            <a:noFill/>
          </a:ln>
        </p:spPr>
      </p:pic>
      <p:pic>
        <p:nvPicPr>
          <p:cNvPr id="253" name="Shape 253"/>
          <p:cNvPicPr preferRelativeResize="0"/>
          <p:nvPr/>
        </p:nvPicPr>
        <p:blipFill rotWithShape="1">
          <a:blip r:embed="rId6">
            <a:alphaModFix/>
          </a:blip>
          <a:srcRect b="0" l="0" r="0" t="0"/>
          <a:stretch/>
        </p:blipFill>
        <p:spPr>
          <a:xfrm>
            <a:off x="5901300" y="3285525"/>
            <a:ext cx="1147800" cy="1147800"/>
          </a:xfrm>
          <a:prstGeom prst="rect">
            <a:avLst/>
          </a:prstGeom>
          <a:noFill/>
          <a:ln>
            <a:noFill/>
          </a:ln>
        </p:spPr>
      </p:pic>
      <p:pic>
        <p:nvPicPr>
          <p:cNvPr id="254" name="Shape 254"/>
          <p:cNvPicPr preferRelativeResize="0"/>
          <p:nvPr/>
        </p:nvPicPr>
        <p:blipFill rotWithShape="1">
          <a:blip r:embed="rId7">
            <a:alphaModFix/>
          </a:blip>
          <a:srcRect b="0" l="0" r="0" t="0"/>
          <a:stretch/>
        </p:blipFill>
        <p:spPr>
          <a:xfrm>
            <a:off x="6965801" y="3747226"/>
            <a:ext cx="686100" cy="686100"/>
          </a:xfrm>
          <a:prstGeom prst="rect">
            <a:avLst/>
          </a:prstGeom>
          <a:noFill/>
          <a:ln>
            <a:noFill/>
          </a:ln>
        </p:spPr>
      </p:pic>
      <p:pic>
        <p:nvPicPr>
          <p:cNvPr id="255" name="Shape 255"/>
          <p:cNvPicPr preferRelativeResize="0"/>
          <p:nvPr/>
        </p:nvPicPr>
        <p:blipFill rotWithShape="1">
          <a:blip r:embed="rId8">
            <a:alphaModFix/>
          </a:blip>
          <a:srcRect b="0" l="0" r="0" t="0"/>
          <a:stretch/>
        </p:blipFill>
        <p:spPr>
          <a:xfrm>
            <a:off x="1685656" y="3247887"/>
            <a:ext cx="1223051" cy="1223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Our Team and Mentor</a:t>
            </a:r>
            <a:endParaRPr/>
          </a:p>
        </p:txBody>
      </p:sp>
      <p:sp>
        <p:nvSpPr>
          <p:cNvPr id="117" name="Shape 117"/>
          <p:cNvSpPr txBox="1"/>
          <p:nvPr>
            <p:ph type="title"/>
          </p:nvPr>
        </p:nvSpPr>
        <p:spPr>
          <a:xfrm>
            <a:off x="188700" y="1853825"/>
            <a:ext cx="8955300" cy="1217700"/>
          </a:xfrm>
          <a:prstGeom prst="rect">
            <a:avLst/>
          </a:prstGeom>
          <a:noFill/>
          <a:ln>
            <a:noFill/>
          </a:ln>
        </p:spPr>
        <p:txBody>
          <a:bodyPr anchorCtr="0" anchor="b" bIns="91425" lIns="91425" spcFirstLastPara="1" rIns="91425" wrap="square" tIns="91425">
            <a:noAutofit/>
          </a:bodyPr>
          <a:lstStyle/>
          <a:p>
            <a:pPr indent="-342900" lvl="0" marL="457200" rtl="0">
              <a:spcBef>
                <a:spcPts val="0"/>
              </a:spcBef>
              <a:spcAft>
                <a:spcPts val="0"/>
              </a:spcAft>
              <a:buClr>
                <a:srgbClr val="0000DD"/>
              </a:buClr>
              <a:buSzPts val="1800"/>
              <a:buChar char="●"/>
            </a:pPr>
            <a:r>
              <a:rPr lang="en" sz="1800">
                <a:solidFill>
                  <a:srgbClr val="0000DD"/>
                </a:solidFill>
              </a:rPr>
              <a:t>Christopher Simcox - Database/Connections Lead</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Kristoffer Schindele - Front End Developer</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Thomas Back - Front End Lead</a:t>
            </a:r>
            <a:endParaRPr sz="1800">
              <a:solidFill>
                <a:srgbClr val="0000DD"/>
              </a:solidFill>
            </a:endParaRPr>
          </a:p>
          <a:p>
            <a:pPr indent="-342900" lvl="0" marL="457200" rtl="0">
              <a:spcBef>
                <a:spcPts val="0"/>
              </a:spcBef>
              <a:spcAft>
                <a:spcPts val="0"/>
              </a:spcAft>
              <a:buClr>
                <a:srgbClr val="0000DD"/>
              </a:buClr>
              <a:buSzPts val="1800"/>
              <a:buChar char="●"/>
            </a:pPr>
            <a:r>
              <a:rPr lang="en" sz="1800">
                <a:solidFill>
                  <a:srgbClr val="0000DD"/>
                </a:solidFill>
              </a:rPr>
              <a:t>Kalen Wood-Wardlow - Team Leader</a:t>
            </a:r>
            <a:endParaRPr sz="1800">
              <a:solidFill>
                <a:srgbClr val="0000DD"/>
              </a:solidFill>
            </a:endParaRPr>
          </a:p>
          <a:p>
            <a:pPr indent="0" lvl="0" marL="0" marR="0" rtl="0" algn="l">
              <a:lnSpc>
                <a:spcPct val="100000"/>
              </a:lnSpc>
              <a:spcBef>
                <a:spcPts val="0"/>
              </a:spcBef>
              <a:spcAft>
                <a:spcPts val="0"/>
              </a:spcAft>
              <a:buClr>
                <a:schemeClr val="dk1"/>
              </a:buClr>
              <a:buSzPts val="1800"/>
              <a:buFont typeface="Roboto Slab"/>
              <a:buNone/>
            </a:pPr>
            <a:r>
              <a:t/>
            </a:r>
            <a:endParaRPr sz="1800">
              <a:solidFill>
                <a:srgbClr val="0000DD"/>
              </a:solidFill>
            </a:endParaRPr>
          </a:p>
          <a:p>
            <a:pPr indent="0" lvl="0" marL="0" marR="0" rtl="0" algn="l">
              <a:lnSpc>
                <a:spcPct val="100000"/>
              </a:lnSpc>
              <a:spcBef>
                <a:spcPts val="0"/>
              </a:spcBef>
              <a:spcAft>
                <a:spcPts val="0"/>
              </a:spcAft>
              <a:buClr>
                <a:schemeClr val="dk1"/>
              </a:buClr>
              <a:buSzPts val="1800"/>
              <a:buFont typeface="Roboto Slab"/>
              <a:buNone/>
            </a:pPr>
            <a:r>
              <a:rPr lang="en" sz="1800">
                <a:solidFill>
                  <a:srgbClr val="0000DD"/>
                </a:solidFill>
              </a:rPr>
              <a:t>Our Client and Mentor: Dr. Michael Leverington </a:t>
            </a:r>
            <a:endParaRPr sz="1800">
              <a:solidFill>
                <a:srgbClr val="0000DD"/>
              </a:solidFill>
            </a:endParaRPr>
          </a:p>
        </p:txBody>
      </p:sp>
      <p:sp>
        <p:nvSpPr>
          <p:cNvPr id="118" name="Shape 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Problem Statement</a:t>
            </a:r>
            <a:endParaRPr/>
          </a:p>
        </p:txBody>
      </p:sp>
      <p:sp>
        <p:nvSpPr>
          <p:cNvPr id="124" name="Shape 124"/>
          <p:cNvSpPr txBox="1"/>
          <p:nvPr>
            <p:ph idx="1" type="body"/>
          </p:nvPr>
        </p:nvSpPr>
        <p:spPr>
          <a:xfrm>
            <a:off x="387900" y="1516449"/>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What options are available to grocery shoppers to shop smarter and more efficiently?</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chemeClr val="dk1"/>
              </a:solidFill>
              <a:latin typeface="Roboto"/>
              <a:ea typeface="Roboto"/>
              <a:cs typeface="Roboto"/>
              <a:sym typeface="Roboto"/>
            </a:endParaRPr>
          </a:p>
        </p:txBody>
      </p:sp>
      <p:sp>
        <p:nvSpPr>
          <p:cNvPr id="125" name="Shape 1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126" name="Shape 126"/>
          <p:cNvPicPr preferRelativeResize="0"/>
          <p:nvPr/>
        </p:nvPicPr>
        <p:blipFill>
          <a:blip r:embed="rId3">
            <a:alphaModFix/>
          </a:blip>
          <a:stretch>
            <a:fillRect/>
          </a:stretch>
        </p:blipFill>
        <p:spPr>
          <a:xfrm>
            <a:off x="1211798" y="2639175"/>
            <a:ext cx="2142650" cy="1669601"/>
          </a:xfrm>
          <a:prstGeom prst="rect">
            <a:avLst/>
          </a:prstGeom>
          <a:noFill/>
          <a:ln>
            <a:noFill/>
          </a:ln>
        </p:spPr>
      </p:pic>
      <p:sp>
        <p:nvSpPr>
          <p:cNvPr id="127" name="Shape 127"/>
          <p:cNvSpPr/>
          <p:nvPr/>
        </p:nvSpPr>
        <p:spPr>
          <a:xfrm>
            <a:off x="1377150" y="2492900"/>
            <a:ext cx="1977300" cy="18480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8" name="Shape 128"/>
          <p:cNvPicPr preferRelativeResize="0"/>
          <p:nvPr/>
        </p:nvPicPr>
        <p:blipFill>
          <a:blip r:embed="rId4">
            <a:alphaModFix/>
          </a:blip>
          <a:stretch>
            <a:fillRect/>
          </a:stretch>
        </p:blipFill>
        <p:spPr>
          <a:xfrm>
            <a:off x="5193750" y="2492900"/>
            <a:ext cx="2324100" cy="196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lang="en">
                <a:solidFill>
                  <a:srgbClr val="0000DD"/>
                </a:solidFill>
              </a:rPr>
              <a:t>Problem Statement</a:t>
            </a:r>
            <a:endParaRPr/>
          </a:p>
        </p:txBody>
      </p:sp>
      <p:sp>
        <p:nvSpPr>
          <p:cNvPr id="134" name="Shape 134"/>
          <p:cNvSpPr txBox="1"/>
          <p:nvPr>
            <p:ph idx="1" type="body"/>
          </p:nvPr>
        </p:nvSpPr>
        <p:spPr>
          <a:xfrm>
            <a:off x="387900" y="1516449"/>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Shoppers frequent these stores weekly and are quite familiar with layout and expected products.</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rPr lang="en">
                <a:solidFill>
                  <a:srgbClr val="0000DD"/>
                </a:solidFill>
              </a:rPr>
              <a:t>Crowdsourcing</a:t>
            </a:r>
            <a:endParaRPr>
              <a:solidFill>
                <a:srgbClr val="0000DD"/>
              </a:solidFill>
            </a:endParaRPr>
          </a:p>
          <a:p>
            <a:pPr indent="0" lvl="0" marL="0" marR="0" rtl="0" algn="l">
              <a:lnSpc>
                <a:spcPct val="115000"/>
              </a:lnSpc>
              <a:spcBef>
                <a:spcPts val="0"/>
              </a:spcBef>
              <a:spcAft>
                <a:spcPts val="0"/>
              </a:spcAft>
              <a:buClr>
                <a:schemeClr val="dk1"/>
              </a:buClr>
              <a:buSzPts val="1800"/>
              <a:buFont typeface="Roboto"/>
              <a:buNone/>
            </a:pPr>
            <a:r>
              <a:t/>
            </a:r>
            <a:endParaRPr/>
          </a:p>
          <a:p>
            <a:pPr indent="0" lvl="0" marL="0" marR="0" rtl="0" algn="l">
              <a:lnSpc>
                <a:spcPct val="115000"/>
              </a:lnSpc>
              <a:spcBef>
                <a:spcPts val="1600"/>
              </a:spcBef>
              <a:spcAft>
                <a:spcPts val="0"/>
              </a:spcAft>
              <a:buClr>
                <a:schemeClr val="dk1"/>
              </a:buClr>
              <a:buSzPts val="1800"/>
              <a:buFont typeface="Roboto"/>
              <a:buNone/>
            </a:pPr>
            <a:r>
              <a:t/>
            </a:r>
            <a:endParaRPr b="0" i="0" sz="1800" u="none" cap="none" strike="noStrike">
              <a:solidFill>
                <a:schemeClr val="dk1"/>
              </a:solidFill>
              <a:latin typeface="Roboto"/>
              <a:ea typeface="Roboto"/>
              <a:cs typeface="Roboto"/>
              <a:sym typeface="Roboto"/>
            </a:endParaRPr>
          </a:p>
        </p:txBody>
      </p:sp>
      <p:sp>
        <p:nvSpPr>
          <p:cNvPr id="135" name="Shape 1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136" name="Shape 136"/>
          <p:cNvPicPr preferRelativeResize="0"/>
          <p:nvPr/>
        </p:nvPicPr>
        <p:blipFill>
          <a:blip r:embed="rId3">
            <a:alphaModFix/>
          </a:blip>
          <a:stretch>
            <a:fillRect/>
          </a:stretch>
        </p:blipFill>
        <p:spPr>
          <a:xfrm>
            <a:off x="5363913" y="2852263"/>
            <a:ext cx="2619375" cy="1743075"/>
          </a:xfrm>
          <a:prstGeom prst="rect">
            <a:avLst/>
          </a:prstGeom>
          <a:noFill/>
          <a:ln>
            <a:noFill/>
          </a:ln>
        </p:spPr>
      </p:pic>
      <p:pic>
        <p:nvPicPr>
          <p:cNvPr id="137" name="Shape 137"/>
          <p:cNvPicPr preferRelativeResize="0"/>
          <p:nvPr/>
        </p:nvPicPr>
        <p:blipFill>
          <a:blip r:embed="rId4">
            <a:alphaModFix/>
          </a:blip>
          <a:stretch>
            <a:fillRect/>
          </a:stretch>
        </p:blipFill>
        <p:spPr>
          <a:xfrm>
            <a:off x="387900" y="3187800"/>
            <a:ext cx="1072025" cy="1072025"/>
          </a:xfrm>
          <a:prstGeom prst="rect">
            <a:avLst/>
          </a:prstGeom>
          <a:noFill/>
          <a:ln>
            <a:noFill/>
          </a:ln>
        </p:spPr>
      </p:pic>
      <p:pic>
        <p:nvPicPr>
          <p:cNvPr id="138" name="Shape 138"/>
          <p:cNvPicPr preferRelativeResize="0"/>
          <p:nvPr/>
        </p:nvPicPr>
        <p:blipFill>
          <a:blip r:embed="rId5">
            <a:alphaModFix/>
          </a:blip>
          <a:stretch>
            <a:fillRect/>
          </a:stretch>
        </p:blipFill>
        <p:spPr>
          <a:xfrm>
            <a:off x="1715800" y="3187800"/>
            <a:ext cx="1297000" cy="988200"/>
          </a:xfrm>
          <a:prstGeom prst="rect">
            <a:avLst/>
          </a:prstGeom>
          <a:noFill/>
          <a:ln>
            <a:noFill/>
          </a:ln>
        </p:spPr>
      </p:pic>
      <p:sp>
        <p:nvSpPr>
          <p:cNvPr id="139" name="Shape 139"/>
          <p:cNvSpPr/>
          <p:nvPr/>
        </p:nvSpPr>
        <p:spPr>
          <a:xfrm>
            <a:off x="3107275" y="3422725"/>
            <a:ext cx="2259900" cy="50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43" name="Shape 143"/>
        <p:cNvGrpSpPr/>
        <p:nvPr/>
      </p:nvGrpSpPr>
      <p:grpSpPr>
        <a:xfrm>
          <a:off x="0" y="0"/>
          <a:ext cx="0" cy="0"/>
          <a:chOff x="0" y="0"/>
          <a:chExt cx="0" cy="0"/>
        </a:xfrm>
      </p:grpSpPr>
      <p:sp>
        <p:nvSpPr>
          <p:cNvPr id="144" name="Shape 14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a:t>
            </a:r>
            <a:r>
              <a:rPr lang="en">
                <a:solidFill>
                  <a:srgbClr val="0000DD"/>
                </a:solidFill>
              </a:rPr>
              <a:t>Statement</a:t>
            </a:r>
            <a:endParaRPr/>
          </a:p>
        </p:txBody>
      </p:sp>
      <p:sp>
        <p:nvSpPr>
          <p:cNvPr id="145" name="Shape 145"/>
          <p:cNvSpPr txBox="1"/>
          <p:nvPr>
            <p:ph type="title"/>
          </p:nvPr>
        </p:nvSpPr>
        <p:spPr>
          <a:xfrm>
            <a:off x="188700" y="1296425"/>
            <a:ext cx="8955300" cy="12177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Clr>
                <a:schemeClr val="dk1"/>
              </a:buClr>
              <a:buSzPts val="1800"/>
              <a:buFont typeface="Roboto Slab"/>
              <a:buNone/>
            </a:pPr>
            <a:r>
              <a:t/>
            </a:r>
            <a:endParaRPr sz="1800">
              <a:solidFill>
                <a:srgbClr val="0000DD"/>
              </a:solidFill>
            </a:endParaRPr>
          </a:p>
          <a:p>
            <a:pPr indent="0" lvl="0" marL="0" marR="0" rtl="0" algn="l">
              <a:lnSpc>
                <a:spcPct val="100000"/>
              </a:lnSpc>
              <a:spcBef>
                <a:spcPts val="0"/>
              </a:spcBef>
              <a:spcAft>
                <a:spcPts val="0"/>
              </a:spcAft>
              <a:buClr>
                <a:schemeClr val="dk1"/>
              </a:buClr>
              <a:buSzPts val="1800"/>
              <a:buFont typeface="Roboto Slab"/>
              <a:buNone/>
            </a:pPr>
            <a:r>
              <a:rPr lang="en" sz="1800">
                <a:solidFill>
                  <a:srgbClr val="0000DD"/>
                </a:solidFill>
              </a:rPr>
              <a:t>Create a useful shopping list application to serve as an organization tool for users, while collecting the information of products on their list to build a grocery product database.</a:t>
            </a:r>
            <a:endParaRPr b="0" i="0" sz="1800" u="none" cap="none" strike="noStrike">
              <a:solidFill>
                <a:srgbClr val="0000DD"/>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ts val="1800"/>
              <a:buFont typeface="Roboto Slab"/>
              <a:buNone/>
            </a:pPr>
            <a:r>
              <a:t/>
            </a:r>
            <a:endParaRPr sz="1800">
              <a:solidFill>
                <a:srgbClr val="0000DD"/>
              </a:solidFill>
            </a:endParaRPr>
          </a:p>
        </p:txBody>
      </p:sp>
      <p:sp>
        <p:nvSpPr>
          <p:cNvPr id="146" name="Shape 1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147" name="Shape 147"/>
          <p:cNvPicPr preferRelativeResize="0"/>
          <p:nvPr/>
        </p:nvPicPr>
        <p:blipFill>
          <a:blip r:embed="rId3">
            <a:alphaModFix/>
          </a:blip>
          <a:stretch>
            <a:fillRect/>
          </a:stretch>
        </p:blipFill>
        <p:spPr>
          <a:xfrm>
            <a:off x="1750150" y="2139100"/>
            <a:ext cx="5577550" cy="2664025"/>
          </a:xfrm>
          <a:prstGeom prst="rect">
            <a:avLst/>
          </a:prstGeom>
          <a:noFill/>
          <a:ln>
            <a:noFill/>
          </a:ln>
        </p:spPr>
      </p:pic>
      <p:sp>
        <p:nvSpPr>
          <p:cNvPr id="148" name="Shape 148"/>
          <p:cNvSpPr txBox="1"/>
          <p:nvPr/>
        </p:nvSpPr>
        <p:spPr>
          <a:xfrm>
            <a:off x="6578300" y="3282475"/>
            <a:ext cx="663300" cy="247800"/>
          </a:xfrm>
          <a:prstGeom prst="rect">
            <a:avLst/>
          </a:prstGeom>
          <a:solidFill>
            <a:srgbClr val="CFE2F3"/>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txBox="1"/>
          <p:nvPr/>
        </p:nvSpPr>
        <p:spPr>
          <a:xfrm>
            <a:off x="2986025" y="4663225"/>
            <a:ext cx="663300" cy="2478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0" name="Shape 150"/>
          <p:cNvSpPr txBox="1"/>
          <p:nvPr/>
        </p:nvSpPr>
        <p:spPr>
          <a:xfrm>
            <a:off x="1750150" y="4360100"/>
            <a:ext cx="663300" cy="2478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1" name="Shape 151"/>
          <p:cNvSpPr txBox="1"/>
          <p:nvPr/>
        </p:nvSpPr>
        <p:spPr>
          <a:xfrm>
            <a:off x="1869050" y="2904775"/>
            <a:ext cx="663300" cy="2478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55" name="Shape 155"/>
        <p:cNvGrpSpPr/>
        <p:nvPr/>
      </p:nvGrpSpPr>
      <p:grpSpPr>
        <a:xfrm>
          <a:off x="0" y="0"/>
          <a:ext cx="0" cy="0"/>
          <a:chOff x="0" y="0"/>
          <a:chExt cx="0" cy="0"/>
        </a:xfrm>
      </p:grpSpPr>
      <p:sp>
        <p:nvSpPr>
          <p:cNvPr id="156" name="Shape 15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Workflow: Step 1- List Creation </a:t>
            </a:r>
            <a:endParaRPr/>
          </a:p>
        </p:txBody>
      </p:sp>
      <p:sp>
        <p:nvSpPr>
          <p:cNvPr id="157" name="Shape 1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pic>
        <p:nvPicPr>
          <p:cNvPr id="158" name="Shape 158"/>
          <p:cNvPicPr preferRelativeResize="0"/>
          <p:nvPr/>
        </p:nvPicPr>
        <p:blipFill>
          <a:blip r:embed="rId3">
            <a:alphaModFix/>
          </a:blip>
          <a:stretch>
            <a:fillRect/>
          </a:stretch>
        </p:blipFill>
        <p:spPr>
          <a:xfrm>
            <a:off x="4365127" y="1549000"/>
            <a:ext cx="3054750" cy="2185525"/>
          </a:xfrm>
          <a:prstGeom prst="rect">
            <a:avLst/>
          </a:prstGeom>
          <a:noFill/>
          <a:ln>
            <a:noFill/>
          </a:ln>
        </p:spPr>
      </p:pic>
      <p:sp>
        <p:nvSpPr>
          <p:cNvPr id="159" name="Shape 159"/>
          <p:cNvSpPr txBox="1"/>
          <p:nvPr>
            <p:ph idx="1" type="body"/>
          </p:nvPr>
        </p:nvSpPr>
        <p:spPr>
          <a:xfrm>
            <a:off x="190400" y="1438438"/>
            <a:ext cx="3408000" cy="3416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0000DD"/>
              </a:buClr>
              <a:buSzPts val="1400"/>
              <a:buFont typeface="Roboto"/>
              <a:buAutoNum type="arabicPeriod"/>
            </a:pPr>
            <a:r>
              <a:rPr lang="en" sz="1400">
                <a:solidFill>
                  <a:srgbClr val="0000DD"/>
                </a:solidFill>
              </a:rPr>
              <a:t>User will set phase to preparation phase </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User will create a new list</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Desired items will be entered and the list will be saved</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sp>
        <p:nvSpPr>
          <p:cNvPr id="160" name="Shape 160"/>
          <p:cNvSpPr txBox="1"/>
          <p:nvPr>
            <p:ph idx="1" type="body"/>
          </p:nvPr>
        </p:nvSpPr>
        <p:spPr>
          <a:xfrm>
            <a:off x="4365125" y="3816094"/>
            <a:ext cx="2004600" cy="181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0000DD"/>
                </a:solidFill>
              </a:rPr>
              <a:t>Figure 1. List Creation Phase</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Workflow: Step </a:t>
            </a:r>
            <a:r>
              <a:rPr lang="en">
                <a:solidFill>
                  <a:srgbClr val="0000DD"/>
                </a:solidFill>
              </a:rPr>
              <a:t>2</a:t>
            </a:r>
            <a:r>
              <a:rPr b="0" i="0" lang="en" sz="3000" u="none" cap="none" strike="noStrike">
                <a:solidFill>
                  <a:srgbClr val="0000DD"/>
                </a:solidFill>
                <a:latin typeface="Roboto Slab"/>
                <a:ea typeface="Roboto Slab"/>
                <a:cs typeface="Roboto Slab"/>
                <a:sym typeface="Roboto Slab"/>
              </a:rPr>
              <a:t>- </a:t>
            </a:r>
            <a:r>
              <a:rPr lang="en">
                <a:solidFill>
                  <a:srgbClr val="0000DD"/>
                </a:solidFill>
              </a:rPr>
              <a:t>Shopping Mode</a:t>
            </a:r>
            <a:r>
              <a:rPr b="0" i="0" lang="en" sz="3000" u="none" cap="none" strike="noStrike">
                <a:solidFill>
                  <a:srgbClr val="0000DD"/>
                </a:solidFill>
                <a:latin typeface="Roboto Slab"/>
                <a:ea typeface="Roboto Slab"/>
                <a:cs typeface="Roboto Slab"/>
                <a:sym typeface="Roboto Slab"/>
              </a:rPr>
              <a:t> </a:t>
            </a:r>
            <a:endParaRPr/>
          </a:p>
        </p:txBody>
      </p:sp>
      <p:sp>
        <p:nvSpPr>
          <p:cNvPr id="166" name="Shape 1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167" name="Shape 167"/>
          <p:cNvSpPr txBox="1"/>
          <p:nvPr>
            <p:ph idx="1" type="body"/>
          </p:nvPr>
        </p:nvSpPr>
        <p:spPr>
          <a:xfrm>
            <a:off x="190400" y="1438438"/>
            <a:ext cx="3408000" cy="3416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0000DD"/>
              </a:buClr>
              <a:buSzPts val="1400"/>
              <a:buFont typeface="Roboto"/>
              <a:buAutoNum type="arabicPeriod"/>
            </a:pPr>
            <a:r>
              <a:rPr lang="en" sz="1400">
                <a:solidFill>
                  <a:srgbClr val="0000DD"/>
                </a:solidFill>
              </a:rPr>
              <a:t>User will set shopping mode on and head to store of their choice</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Once at store Geolocation tools will recognize store and route product data to that store’s table</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sp>
        <p:nvSpPr>
          <p:cNvPr id="168" name="Shape 168"/>
          <p:cNvSpPr txBox="1"/>
          <p:nvPr>
            <p:ph idx="1" type="body"/>
          </p:nvPr>
        </p:nvSpPr>
        <p:spPr>
          <a:xfrm>
            <a:off x="4365125" y="3816094"/>
            <a:ext cx="2004600" cy="181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0000DD"/>
                </a:solidFill>
              </a:rPr>
              <a:t>Figure 2. List Creation Phase</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pic>
        <p:nvPicPr>
          <p:cNvPr id="169" name="Shape 169"/>
          <p:cNvPicPr preferRelativeResize="0"/>
          <p:nvPr/>
        </p:nvPicPr>
        <p:blipFill>
          <a:blip r:embed="rId3">
            <a:alphaModFix/>
          </a:blip>
          <a:stretch>
            <a:fillRect/>
          </a:stretch>
        </p:blipFill>
        <p:spPr>
          <a:xfrm>
            <a:off x="4474275" y="1568200"/>
            <a:ext cx="2676525" cy="224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Workflow: Step </a:t>
            </a:r>
            <a:r>
              <a:rPr lang="en">
                <a:solidFill>
                  <a:srgbClr val="0000DD"/>
                </a:solidFill>
              </a:rPr>
              <a:t>3</a:t>
            </a:r>
            <a:r>
              <a:rPr b="0" i="0" lang="en" sz="3000" u="none" cap="none" strike="noStrike">
                <a:solidFill>
                  <a:srgbClr val="0000DD"/>
                </a:solidFill>
                <a:latin typeface="Roboto Slab"/>
                <a:ea typeface="Roboto Slab"/>
                <a:cs typeface="Roboto Slab"/>
                <a:sym typeface="Roboto Slab"/>
              </a:rPr>
              <a:t>-</a:t>
            </a:r>
            <a:r>
              <a:rPr lang="en">
                <a:solidFill>
                  <a:srgbClr val="0000DD"/>
                </a:solidFill>
              </a:rPr>
              <a:t>Save Product Info</a:t>
            </a:r>
            <a:endParaRPr/>
          </a:p>
        </p:txBody>
      </p:sp>
      <p:sp>
        <p:nvSpPr>
          <p:cNvPr id="175" name="Shape 1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176" name="Shape 176"/>
          <p:cNvSpPr txBox="1"/>
          <p:nvPr>
            <p:ph idx="1" type="body"/>
          </p:nvPr>
        </p:nvSpPr>
        <p:spPr>
          <a:xfrm>
            <a:off x="190400" y="1438438"/>
            <a:ext cx="3408000" cy="3416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0000DD"/>
              </a:buClr>
              <a:buSzPts val="1400"/>
              <a:buFont typeface="Roboto"/>
              <a:buAutoNum type="arabicPeriod"/>
            </a:pPr>
            <a:r>
              <a:rPr lang="en" sz="1400">
                <a:solidFill>
                  <a:srgbClr val="0000DD"/>
                </a:solidFill>
              </a:rPr>
              <a:t>When a user marks an item off their list, they will be prompted to enter location and price of item., or update price and location if change occured.</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Entry for product with price and location will be stored on cloud database (or entry will be updated if different)</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sp>
        <p:nvSpPr>
          <p:cNvPr id="177" name="Shape 177"/>
          <p:cNvSpPr txBox="1"/>
          <p:nvPr>
            <p:ph idx="1" type="body"/>
          </p:nvPr>
        </p:nvSpPr>
        <p:spPr>
          <a:xfrm>
            <a:off x="4365125" y="3816094"/>
            <a:ext cx="2004600" cy="181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0000DD"/>
                </a:solidFill>
              </a:rPr>
              <a:t>Figure 3. List Creation Phase</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pic>
        <p:nvPicPr>
          <p:cNvPr id="178" name="Shape 178"/>
          <p:cNvPicPr preferRelativeResize="0"/>
          <p:nvPr/>
        </p:nvPicPr>
        <p:blipFill>
          <a:blip r:embed="rId3">
            <a:alphaModFix/>
          </a:blip>
          <a:stretch>
            <a:fillRect/>
          </a:stretch>
        </p:blipFill>
        <p:spPr>
          <a:xfrm>
            <a:off x="4507800" y="1448925"/>
            <a:ext cx="2565939" cy="23671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82" name="Shape 182"/>
        <p:cNvGrpSpPr/>
        <p:nvPr/>
      </p:nvGrpSpPr>
      <p:grpSpPr>
        <a:xfrm>
          <a:off x="0" y="0"/>
          <a:ext cx="0" cy="0"/>
          <a:chOff x="0" y="0"/>
          <a:chExt cx="0" cy="0"/>
        </a:xfrm>
      </p:grpSpPr>
      <p:sp>
        <p:nvSpPr>
          <p:cNvPr id="183" name="Shape 18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Slab"/>
              <a:buNone/>
            </a:pPr>
            <a:r>
              <a:rPr b="0" i="0" lang="en" sz="3000" u="none" cap="none" strike="noStrike">
                <a:solidFill>
                  <a:srgbClr val="0000DD"/>
                </a:solidFill>
                <a:latin typeface="Roboto Slab"/>
                <a:ea typeface="Roboto Slab"/>
                <a:cs typeface="Roboto Slab"/>
                <a:sym typeface="Roboto Slab"/>
              </a:rPr>
              <a:t>Solution Workflow: Step </a:t>
            </a:r>
            <a:r>
              <a:rPr lang="en">
                <a:solidFill>
                  <a:srgbClr val="0000DD"/>
                </a:solidFill>
              </a:rPr>
              <a:t>4</a:t>
            </a:r>
            <a:r>
              <a:rPr b="0" i="0" lang="en" sz="3000" u="none" cap="none" strike="noStrike">
                <a:solidFill>
                  <a:srgbClr val="0000DD"/>
                </a:solidFill>
                <a:latin typeface="Roboto Slab"/>
                <a:ea typeface="Roboto Slab"/>
                <a:cs typeface="Roboto Slab"/>
                <a:sym typeface="Roboto Slab"/>
              </a:rPr>
              <a:t>-</a:t>
            </a:r>
            <a:r>
              <a:rPr lang="en">
                <a:solidFill>
                  <a:srgbClr val="0000DD"/>
                </a:solidFill>
              </a:rPr>
              <a:t>Provide Services</a:t>
            </a:r>
            <a:endParaRPr/>
          </a:p>
        </p:txBody>
      </p:sp>
      <p:sp>
        <p:nvSpPr>
          <p:cNvPr id="184" name="Shape 1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
        <p:nvSpPr>
          <p:cNvPr id="185" name="Shape 185"/>
          <p:cNvSpPr txBox="1"/>
          <p:nvPr>
            <p:ph idx="1" type="body"/>
          </p:nvPr>
        </p:nvSpPr>
        <p:spPr>
          <a:xfrm>
            <a:off x="190400" y="1438438"/>
            <a:ext cx="3408000" cy="3416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0000DD"/>
              </a:buClr>
              <a:buSzPts val="1400"/>
              <a:buFont typeface="Roboto"/>
              <a:buAutoNum type="arabicPeriod"/>
            </a:pPr>
            <a:r>
              <a:rPr lang="en" sz="1400">
                <a:solidFill>
                  <a:srgbClr val="0000DD"/>
                </a:solidFill>
              </a:rPr>
              <a:t>With sufficient data, the preparation phase offers services </a:t>
            </a:r>
            <a:endParaRPr sz="1400">
              <a:solidFill>
                <a:srgbClr val="0000DD"/>
              </a:solidFill>
            </a:endParaRPr>
          </a:p>
          <a:p>
            <a:pPr indent="0" lvl="0" marL="0" rtl="0">
              <a:spcBef>
                <a:spcPts val="0"/>
              </a:spcBef>
              <a:spcAft>
                <a:spcPts val="0"/>
              </a:spcAft>
              <a:buNone/>
            </a:pPr>
            <a:r>
              <a:t/>
            </a:r>
            <a:endParaRPr sz="1400">
              <a:solidFill>
                <a:srgbClr val="0000DD"/>
              </a:solidFill>
            </a:endParaRPr>
          </a:p>
          <a:p>
            <a:pPr indent="-317500" lvl="0" marL="457200" rtl="0">
              <a:spcBef>
                <a:spcPts val="0"/>
              </a:spcBef>
              <a:spcAft>
                <a:spcPts val="0"/>
              </a:spcAft>
              <a:buClr>
                <a:srgbClr val="0000DD"/>
              </a:buClr>
              <a:buSzPts val="1400"/>
              <a:buFont typeface="Roboto"/>
              <a:buAutoNum type="arabicPeriod"/>
            </a:pPr>
            <a:r>
              <a:rPr lang="en" sz="1400">
                <a:solidFill>
                  <a:srgbClr val="0000DD"/>
                </a:solidFill>
              </a:rPr>
              <a:t>Services include price comparisons for lists based on nearby stores; Shortest path for items in list</a:t>
            </a:r>
            <a:endParaRPr sz="1400">
              <a:solidFill>
                <a:srgbClr val="0000DD"/>
              </a:solidFill>
            </a:endParaRPr>
          </a:p>
          <a:p>
            <a:pPr indent="0" lvl="0" marL="0" marR="0" rtl="0" algn="l">
              <a:lnSpc>
                <a:spcPct val="115000"/>
              </a:lnSpc>
              <a:spcBef>
                <a:spcPts val="1600"/>
              </a:spcBef>
              <a:spcAft>
                <a:spcPts val="0"/>
              </a:spcAft>
              <a:buClr>
                <a:schemeClr val="dk1"/>
              </a:buClr>
              <a:buSzPts val="1800"/>
              <a:buFont typeface="Roboto"/>
              <a:buNone/>
            </a:pPr>
            <a:r>
              <a:t/>
            </a:r>
            <a:endParaRPr b="1" i="0" sz="1800" u="none" cap="none" strike="noStrike">
              <a:solidFill>
                <a:schemeClr val="dk1"/>
              </a:solidFill>
              <a:latin typeface="Roboto"/>
              <a:ea typeface="Roboto"/>
              <a:cs typeface="Roboto"/>
              <a:sym typeface="Roboto"/>
            </a:endParaRPr>
          </a:p>
        </p:txBody>
      </p:sp>
      <p:pic>
        <p:nvPicPr>
          <p:cNvPr id="186" name="Shape 186"/>
          <p:cNvPicPr preferRelativeResize="0"/>
          <p:nvPr/>
        </p:nvPicPr>
        <p:blipFill>
          <a:blip r:embed="rId3">
            <a:alphaModFix/>
          </a:blip>
          <a:stretch>
            <a:fillRect/>
          </a:stretch>
        </p:blipFill>
        <p:spPr>
          <a:xfrm>
            <a:off x="3526572" y="1315900"/>
            <a:ext cx="5436676" cy="266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