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
      <p:font typeface="Averag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Shape 1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Speak on our app.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Chris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Talk about aqcuisition graphics!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Mention managing of data remotely</a:t>
            </a:r>
            <a:endParaRPr/>
          </a:p>
          <a:p>
            <a:pPr indent="0" lvl="0" marL="0" marR="0" rtl="0" algn="l">
              <a:spcBef>
                <a:spcPts val="0"/>
              </a:spcBef>
              <a:spcAft>
                <a:spcPts val="0"/>
              </a:spcAft>
              <a:buSzPts val="1100"/>
              <a:buFont typeface="Arial"/>
              <a:buNone/>
            </a:pPr>
            <a:r>
              <a:rPr b="0" i="0" lang="en" sz="1100" u="none" cap="none" strike="noStrike"/>
              <a:t>Animate,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Chris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Talk about aqcuisition graphics!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Mention managing of data remotely</a:t>
            </a:r>
            <a:endParaRPr/>
          </a:p>
          <a:p>
            <a:pPr indent="0" lvl="0" marL="0" marR="0" rtl="0" algn="l">
              <a:spcBef>
                <a:spcPts val="0"/>
              </a:spcBef>
              <a:spcAft>
                <a:spcPts val="0"/>
              </a:spcAft>
              <a:buSzPts val="1100"/>
              <a:buFont typeface="Arial"/>
              <a:buNone/>
            </a:pPr>
            <a:r>
              <a:rPr b="0" i="0" lang="en" sz="1100" u="none" cap="none" strike="noStrike"/>
              <a:t>Animate,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React native deploys on both android and ios platforms which allows users to interact with the firebase data solution to pass data back and forth.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React native deploys on both android and ios platforms which allows users to interact with the firebase data solution to pass data back and forth.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Shape 2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React native deploys on both android and ios platforms which allows users to interact with the firebase data solution to pass data back and forth.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latin typeface="Roboto"/>
                <a:ea typeface="Roboto"/>
                <a:cs typeface="Roboto"/>
                <a:sym typeface="Roboto"/>
              </a:rPr>
              <a:t>Kris</a:t>
            </a:r>
            <a:endParaRPr sz="10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Shape 2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Kris</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Shape 2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Kris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Shape 2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Thomas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Strong conclusion</a:t>
            </a:r>
            <a:endParaRPr/>
          </a:p>
          <a:p>
            <a:pPr indent="0" lvl="0" marL="0" marR="0" rtl="0" algn="l">
              <a:spcBef>
                <a:spcPts val="0"/>
              </a:spcBef>
              <a:spcAft>
                <a:spcPts val="0"/>
              </a:spcAft>
              <a:buSzPts val="1100"/>
              <a:buFont typeface="Arial"/>
              <a:buNone/>
            </a:pPr>
            <a:r>
              <a:rPr b="0" i="0" lang="en" sz="1100" u="none" cap="none" strike="noStrike"/>
              <a:t>Graphics, pop things up and summarize our technologies as well,</a:t>
            </a:r>
            <a:endParaRPr/>
          </a:p>
          <a:p>
            <a:pPr indent="0" lvl="0" marL="0" marR="0" rtl="0" algn="l">
              <a:spcBef>
                <a:spcPts val="0"/>
              </a:spcBef>
              <a:spcAft>
                <a:spcPts val="0"/>
              </a:spcAft>
              <a:buSzPts val="1100"/>
              <a:buFont typeface="Arial"/>
              <a:buNone/>
            </a:pPr>
            <a:r>
              <a:rPr b="0" i="0" lang="en" sz="1100" u="none" cap="none" strike="noStrike"/>
              <a:t>Emphasize ease of use with UI,</a:t>
            </a:r>
            <a:endParaRPr/>
          </a:p>
          <a:p>
            <a:pPr indent="0" lvl="0" marL="0" marR="0" rtl="0" algn="l">
              <a:spcBef>
                <a:spcPts val="0"/>
              </a:spcBef>
              <a:spcAft>
                <a:spcPts val="0"/>
              </a:spcAft>
              <a:buSzPts val="1100"/>
              <a:buFont typeface="Arial"/>
              <a:buNone/>
            </a:pPr>
            <a:r>
              <a:rPr b="0" i="0" lang="en" sz="1100" u="none" cap="none" strike="noStrike"/>
              <a:t>Emphasize the data management</a:t>
            </a:r>
            <a:endParaRPr/>
          </a:p>
          <a:p>
            <a:pPr indent="0" lvl="0" marL="0" marR="0" rtl="0" algn="l">
              <a:spcBef>
                <a:spcPts val="0"/>
              </a:spcBef>
              <a:spcAft>
                <a:spcPts val="0"/>
              </a:spcAft>
              <a:buSzPts val="1100"/>
              <a:buFont typeface="Arial"/>
              <a:buNone/>
            </a:pPr>
            <a:r>
              <a:rPr b="0" i="0" lang="en" sz="1100" u="none" cap="none" strike="noStrike"/>
              <a:t>Show what user’s will do with the list </a:t>
            </a:r>
            <a:endParaRPr b="0" i="0" sz="1100" u="none" cap="none" strike="noStrike"/>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In conclusion given our powerful tools, our app smart shopping looks to create a simple easy to use application that will have a simple to use UI that will improve the effiencieny of users shopping expierience.</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Shape 1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Kalen</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Introduce Team, Client/Mentor and Project name</a:t>
            </a:r>
            <a:endParaRPr sz="1100"/>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Animate the order of introducing the graphic, one by ione</a:t>
            </a:r>
            <a:endParaRPr/>
          </a:p>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I want to present you the question of what resources exist for grocery shoppers to shop smarter and more efficiently? They could sign up for individual stores rewards programs in which they receive deals and price off items, but they can do little to research the prices within local stores through their site, or what products are contained locally. In the way of applications there are curbside pickup programs, but the price is only known when you’ve purchased the items, besides this list making applications catered towards groceries exist, such as out of milk, which allow s virtual list to be built tht is more customizable and saveable than a written list.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For the lack of insight on being able to conduct research about specific grocers and what theirs tore contains, most people develop a favorite tore they frequent mainly because they are familiar with the layout and what is offered at this store. </a:t>
            </a:r>
            <a:endParaRPr sz="1100"/>
          </a:p>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In short, the we want to create a consolidated source of information on local grocers and provide services where current applications are lacking which is for example the ability to compare prices of local grocers, and the ability to cut down on time spent searching through the store by knowing where each item is located on your list. In order to make this information more readily available to the public, we will build a collective database of each store’s products, placement of the products, and prices, through user contributed information on these products. Our solution to this goal is an application which will serve as the vehicle through which we will collect and analyze the data to improve the user’s experiences shopping. </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Animate the order of introducing the graphic, one by ione</a:t>
            </a:r>
            <a:endParaRPr/>
          </a:p>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b="0" i="0" sz="1100" u="none" cap="none" strike="noStrike"/>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For UI mention </a:t>
            </a:r>
            <a:endParaRPr sz="1100"/>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p:nvPr/>
        </p:nvSpPr>
        <p:spPr>
          <a:xfrm>
            <a:off x="1524800" y="672606"/>
            <a:ext cx="1081500" cy="1125000"/>
          </a:xfrm>
          <a:custGeom>
            <a:pathLst>
              <a:path extrusionOk="0" h="120000" w="120000">
                <a:moveTo>
                  <a:pt x="0" y="120000"/>
                </a:moveTo>
                <a:lnTo>
                  <a:pt x="0" y="0"/>
                </a:lnTo>
                <a:lnTo>
                  <a:pt x="120000" y="0"/>
                </a:lnTo>
              </a:path>
            </a:pathLst>
          </a:custGeom>
          <a:noFill/>
          <a:ln cap="flat" cmpd="sng" w="28575">
            <a:solidFill>
              <a:schemeClr val="accent5"/>
            </a:solidFill>
            <a:prstDash val="solid"/>
            <a:miter lim="8000"/>
            <a:headEnd len="sm" w="sm" type="none"/>
            <a:tailEnd len="sm" w="sm" type="none"/>
          </a:ln>
        </p:spPr>
      </p:sp>
      <p:sp>
        <p:nvSpPr>
          <p:cNvPr id="56" name="Shape 56"/>
          <p:cNvSpPr/>
          <p:nvPr/>
        </p:nvSpPr>
        <p:spPr>
          <a:xfrm rot="10800000">
            <a:off x="6537688" y="3342875"/>
            <a:ext cx="1081500" cy="1125000"/>
          </a:xfrm>
          <a:custGeom>
            <a:pathLst>
              <a:path extrusionOk="0" h="120000" w="120000">
                <a:moveTo>
                  <a:pt x="0" y="120000"/>
                </a:moveTo>
                <a:lnTo>
                  <a:pt x="0" y="0"/>
                </a:lnTo>
                <a:lnTo>
                  <a:pt x="120000" y="0"/>
                </a:lnTo>
              </a:path>
            </a:pathLst>
          </a:custGeom>
          <a:noFill/>
          <a:ln cap="flat" cmpd="sng" w="28575">
            <a:solidFill>
              <a:schemeClr val="accent5"/>
            </a:solidFill>
            <a:prstDash val="solid"/>
            <a:miter lim="8000"/>
            <a:headEnd len="sm" w="sm" type="none"/>
            <a:tailEnd len="sm" w="sm" type="none"/>
          </a:ln>
        </p:spPr>
      </p:sp>
      <p:cxnSp>
        <p:nvCxnSpPr>
          <p:cNvPr id="57" name="Shape 5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Shape 58"/>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1pPr>
            <a:lvl2pPr lvl="1"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59" name="Shape 59"/>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1pPr>
            <a:lvl2pPr lvl="1"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2pPr>
            <a:lvl3pPr lvl="2"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3pPr>
            <a:lvl4pPr lvl="3"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4pPr>
            <a:lvl5pPr lvl="4"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5pPr>
            <a:lvl6pPr lvl="5"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6pPr>
            <a:lvl7pPr lvl="6"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7pPr>
            <a:lvl8pPr lvl="7"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8pPr>
            <a:lvl9pPr lvl="8"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9pPr>
          </a:lstStyle>
          <a:p/>
        </p:txBody>
      </p:sp>
      <p:sp>
        <p:nvSpPr>
          <p:cNvPr id="60" name="Shape 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cxnSp>
        <p:nvCxnSpPr>
          <p:cNvPr id="64" name="Shape 6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5" name="Shape 6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66" name="Shape 6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67" name="Shape 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cxnSp>
        <p:nvCxnSpPr>
          <p:cNvPr id="69" name="Shape 6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70" name="Shape 70"/>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800"/>
              <a:buFont typeface="Roboto Slab"/>
              <a:buNone/>
              <a:defRPr b="0" i="0" sz="4800" u="none" cap="none" strike="noStrike">
                <a:solidFill>
                  <a:schemeClr val="dk1"/>
                </a:solidFill>
                <a:latin typeface="Roboto Slab"/>
                <a:ea typeface="Roboto Slab"/>
                <a:cs typeface="Roboto Slab"/>
                <a:sym typeface="Roboto Slab"/>
              </a:defRPr>
            </a:lvl1pPr>
            <a:lvl2pPr lvl="1"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2pPr>
            <a:lvl3pPr lvl="2"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3pPr>
            <a:lvl4pPr lvl="3"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4pPr>
            <a:lvl5pPr lvl="4"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5pPr>
            <a:lvl6pPr lvl="5"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6pPr>
            <a:lvl7pPr lvl="6"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7pPr>
            <a:lvl8pPr lvl="7"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8pPr>
            <a:lvl9pPr lvl="8"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9pPr>
          </a:lstStyle>
          <a:p/>
        </p:txBody>
      </p:sp>
      <p:sp>
        <p:nvSpPr>
          <p:cNvPr id="71" name="Shape 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2" name="Shape 72"/>
        <p:cNvGrpSpPr/>
        <p:nvPr/>
      </p:nvGrpSpPr>
      <p:grpSpPr>
        <a:xfrm>
          <a:off x="0" y="0"/>
          <a:ext cx="0" cy="0"/>
          <a:chOff x="0" y="0"/>
          <a:chExt cx="0" cy="0"/>
        </a:xfrm>
      </p:grpSpPr>
      <p:cxnSp>
        <p:nvCxnSpPr>
          <p:cNvPr id="73" name="Shape 7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4" name="Shape 7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5" name="Shape 7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76" name="Shape 76"/>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77" name="Shape 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Shape 7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80" name="Shape 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1" name="Shape 81"/>
        <p:cNvGrpSpPr/>
        <p:nvPr/>
      </p:nvGrpSpPr>
      <p:grpSpPr>
        <a:xfrm>
          <a:off x="0" y="0"/>
          <a:ext cx="0" cy="0"/>
          <a:chOff x="0" y="0"/>
          <a:chExt cx="0" cy="0"/>
        </a:xfrm>
      </p:grpSpPr>
      <p:cxnSp>
        <p:nvCxnSpPr>
          <p:cNvPr id="82" name="Shape 82"/>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3" name="Shape 83"/>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Roboto Slab"/>
              <a:buNone/>
              <a:defRPr b="0" i="0" sz="24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9pPr>
          </a:lstStyle>
          <a:p/>
        </p:txBody>
      </p:sp>
      <p:sp>
        <p:nvSpPr>
          <p:cNvPr id="84" name="Shape 84"/>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85" name="Shape 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6" name="Shape 86"/>
        <p:cNvGrpSpPr/>
        <p:nvPr/>
      </p:nvGrpSpPr>
      <p:grpSpPr>
        <a:xfrm>
          <a:off x="0" y="0"/>
          <a:ext cx="0" cy="0"/>
          <a:chOff x="0" y="0"/>
          <a:chExt cx="0" cy="0"/>
        </a:xfrm>
      </p:grpSpPr>
      <p:sp>
        <p:nvSpPr>
          <p:cNvPr id="87" name="Shape 8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Roboto Slab"/>
              <a:buNone/>
              <a:defRPr b="0" i="0" sz="48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9pPr>
          </a:lstStyle>
          <a:p/>
        </p:txBody>
      </p:sp>
      <p:sp>
        <p:nvSpPr>
          <p:cNvPr id="88" name="Shape 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Shape 9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Shape 9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2" name="Shape 92"/>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3800"/>
              <a:buFont typeface="Roboto Slab"/>
              <a:buNone/>
              <a:defRPr b="0" i="0" sz="3800" u="none" cap="none" strike="noStrike">
                <a:solidFill>
                  <a:schemeClr val="dk1"/>
                </a:solidFill>
                <a:latin typeface="Roboto Slab"/>
                <a:ea typeface="Roboto Slab"/>
                <a:cs typeface="Roboto Slab"/>
                <a:sym typeface="Roboto Slab"/>
              </a:defRPr>
            </a:lvl1pPr>
            <a:lvl2pPr lvl="1"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2pPr>
            <a:lvl3pPr lvl="2"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3pPr>
            <a:lvl4pPr lvl="3"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4pPr>
            <a:lvl5pPr lvl="4"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5pPr>
            <a:lvl6pPr lvl="5"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6pPr>
            <a:lvl7pPr lvl="6"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7pPr>
            <a:lvl8pPr lvl="7"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8pPr>
            <a:lvl9pPr lvl="8"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9pPr>
          </a:lstStyle>
          <a:p/>
        </p:txBody>
      </p:sp>
      <p:sp>
        <p:nvSpPr>
          <p:cNvPr id="93" name="Shape 9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1pPr>
            <a:lvl2pPr lvl="1"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2pPr>
            <a:lvl3pPr lvl="2"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3pPr>
            <a:lvl4pPr lvl="3"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4pPr>
            <a:lvl5pPr lvl="4"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5pPr>
            <a:lvl6pPr lvl="5"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6pPr>
            <a:lvl7pPr lvl="6"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7pPr>
            <a:lvl8pPr lvl="7"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8pPr>
            <a:lvl9pPr lvl="8"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9pPr>
          </a:lstStyle>
          <a:p/>
        </p:txBody>
      </p:sp>
      <p:sp>
        <p:nvSpPr>
          <p:cNvPr id="94" name="Shape 9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95" name="Shape 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6" name="Shape 96"/>
        <p:cNvGrpSpPr/>
        <p:nvPr/>
      </p:nvGrpSpPr>
      <p:grpSpPr>
        <a:xfrm>
          <a:off x="0" y="0"/>
          <a:ext cx="0" cy="0"/>
          <a:chOff x="0" y="0"/>
          <a:chExt cx="0" cy="0"/>
        </a:xfrm>
      </p:grpSpPr>
      <p:sp>
        <p:nvSpPr>
          <p:cNvPr id="97" name="Shape 9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1"/>
              </a:buClr>
              <a:buSzPts val="1800"/>
              <a:buFont typeface="Roboto Slab"/>
              <a:buNone/>
              <a:defRPr b="0" i="0" sz="1800" u="none" cap="none" strike="noStrike">
                <a:solidFill>
                  <a:schemeClr val="dk1"/>
                </a:solidFill>
                <a:latin typeface="Roboto Slab"/>
                <a:ea typeface="Roboto Slab"/>
                <a:cs typeface="Roboto Slab"/>
                <a:sym typeface="Roboto Slab"/>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9" name="Shape 99"/>
        <p:cNvGrpSpPr/>
        <p:nvPr/>
      </p:nvGrpSpPr>
      <p:grpSpPr>
        <a:xfrm>
          <a:off x="0" y="0"/>
          <a:ext cx="0" cy="0"/>
          <a:chOff x="0" y="0"/>
          <a:chExt cx="0" cy="0"/>
        </a:xfrm>
      </p:grpSpPr>
      <p:sp>
        <p:nvSpPr>
          <p:cNvPr id="100" name="Shape 100"/>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txBox="1"/>
          <p:nvPr>
            <p:ph type="title"/>
          </p:nvPr>
        </p:nvSpPr>
        <p:spPr>
          <a:xfrm>
            <a:off x="387900" y="1152450"/>
            <a:ext cx="8368200" cy="1538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accent5"/>
              </a:buClr>
              <a:buSzPts val="13000"/>
              <a:buFont typeface="Roboto Slab"/>
              <a:buNone/>
              <a:defRPr b="0" i="0" sz="13000" u="none" cap="none" strike="noStrike">
                <a:solidFill>
                  <a:schemeClr val="accent5"/>
                </a:solidFill>
                <a:latin typeface="Roboto Slab"/>
                <a:ea typeface="Roboto Slab"/>
                <a:cs typeface="Roboto Slab"/>
                <a:sym typeface="Roboto Slab"/>
              </a:defRPr>
            </a:lvl1pPr>
            <a:lvl2pPr lvl="1"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2pPr>
            <a:lvl3pPr lvl="2"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3pPr>
            <a:lvl4pPr lvl="3"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4pPr>
            <a:lvl5pPr lvl="4"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5pPr>
            <a:lvl6pPr lvl="5"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6pPr>
            <a:lvl7pPr lvl="6"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7pPr>
            <a:lvl8pPr lvl="7"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8pPr>
            <a:lvl9pPr lvl="8"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9pPr>
          </a:lstStyle>
          <a:p/>
        </p:txBody>
      </p:sp>
      <p:sp>
        <p:nvSpPr>
          <p:cNvPr id="102" name="Shape 10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103" name="Shape 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Shape 5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07" name="Shape 107"/>
        <p:cNvGrpSpPr/>
        <p:nvPr/>
      </p:nvGrpSpPr>
      <p:grpSpPr>
        <a:xfrm>
          <a:off x="0" y="0"/>
          <a:ext cx="0" cy="0"/>
          <a:chOff x="0" y="0"/>
          <a:chExt cx="0" cy="0"/>
        </a:xfrm>
      </p:grpSpPr>
      <p:sp>
        <p:nvSpPr>
          <p:cNvPr id="108" name="Shape 108"/>
          <p:cNvSpPr txBox="1"/>
          <p:nvPr>
            <p:ph type="ctrTitle"/>
          </p:nvPr>
        </p:nvSpPr>
        <p:spPr>
          <a:xfrm>
            <a:off x="1733514" y="452875"/>
            <a:ext cx="5783400" cy="145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000"/>
              <a:buFont typeface="Roboto Slab"/>
              <a:buNone/>
            </a:pPr>
            <a:r>
              <a:rPr b="0" i="0" lang="en" sz="4000" u="none" cap="none" strike="noStrike">
                <a:solidFill>
                  <a:srgbClr val="0000FF"/>
                </a:solidFill>
                <a:latin typeface="Roboto Slab"/>
                <a:ea typeface="Roboto Slab"/>
                <a:cs typeface="Roboto Slab"/>
                <a:sym typeface="Roboto Slab"/>
              </a:rPr>
              <a:t>Gnosis Solutions</a:t>
            </a:r>
            <a:endParaRPr/>
          </a:p>
        </p:txBody>
      </p:sp>
      <p:sp>
        <p:nvSpPr>
          <p:cNvPr id="109" name="Shape 109"/>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5"/>
              </a:buClr>
              <a:buSzPts val="2400"/>
              <a:buFont typeface="Roboto Slab"/>
              <a:buNone/>
            </a:pPr>
            <a:r>
              <a:rPr b="0" i="0" lang="en" sz="2400" u="none" cap="none" strike="noStrike">
                <a:solidFill>
                  <a:srgbClr val="0000DD"/>
                </a:solidFill>
                <a:latin typeface="Roboto Slab"/>
                <a:ea typeface="Roboto Slab"/>
                <a:cs typeface="Roboto Slab"/>
                <a:sym typeface="Roboto Slab"/>
              </a:rPr>
              <a:t>Crowd Intelligence Grocery Shopping Mobile App</a:t>
            </a:r>
            <a:endParaRPr/>
          </a:p>
        </p:txBody>
      </p:sp>
      <p:sp>
        <p:nvSpPr>
          <p:cNvPr id="110" name="Shape 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11" name="Shape 111"/>
          <p:cNvPicPr preferRelativeResize="0"/>
          <p:nvPr/>
        </p:nvPicPr>
        <p:blipFill rotWithShape="1">
          <a:blip r:embed="rId3">
            <a:alphaModFix/>
          </a:blip>
          <a:srcRect b="0" l="0" r="0" t="0"/>
          <a:stretch/>
        </p:blipFill>
        <p:spPr>
          <a:xfrm>
            <a:off x="4005250" y="2190750"/>
            <a:ext cx="1133475" cy="7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4" name="Shape 194"/>
        <p:cNvGrpSpPr/>
        <p:nvPr/>
      </p:nvGrpSpPr>
      <p:grpSpPr>
        <a:xfrm>
          <a:off x="0" y="0"/>
          <a:ext cx="0" cy="0"/>
          <a:chOff x="0" y="0"/>
          <a:chExt cx="0" cy="0"/>
        </a:xfrm>
      </p:grpSpPr>
      <p:sp>
        <p:nvSpPr>
          <p:cNvPr id="195" name="Shape 19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5 </a:t>
            </a:r>
            <a:r>
              <a:rPr b="0" i="0" lang="en" sz="3000" u="none" cap="none" strike="noStrike">
                <a:solidFill>
                  <a:srgbClr val="0000DD"/>
                </a:solidFill>
                <a:latin typeface="Roboto Slab"/>
                <a:ea typeface="Roboto Slab"/>
                <a:cs typeface="Roboto Slab"/>
                <a:sym typeface="Roboto Slab"/>
              </a:rPr>
              <a:t>-</a:t>
            </a:r>
            <a:r>
              <a:rPr lang="en">
                <a:solidFill>
                  <a:srgbClr val="0000DD"/>
                </a:solidFill>
              </a:rPr>
              <a:t>Provide Services</a:t>
            </a:r>
            <a:endParaRPr/>
          </a:p>
        </p:txBody>
      </p:sp>
      <p:sp>
        <p:nvSpPr>
          <p:cNvPr id="196" name="Shape 1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97" name="Shape 197"/>
          <p:cNvSpPr txBox="1"/>
          <p:nvPr>
            <p:ph idx="1" type="body"/>
          </p:nvPr>
        </p:nvSpPr>
        <p:spPr>
          <a:xfrm>
            <a:off x="222875"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With sufficient data, the preparation phase offers services </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Services include price comparisons for lists based on nearby stores; Shortest path for items in list</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98" name="Shape 198"/>
          <p:cNvPicPr preferRelativeResize="0"/>
          <p:nvPr/>
        </p:nvPicPr>
        <p:blipFill>
          <a:blip r:embed="rId3">
            <a:alphaModFix/>
          </a:blip>
          <a:stretch>
            <a:fillRect/>
          </a:stretch>
        </p:blipFill>
        <p:spPr>
          <a:xfrm>
            <a:off x="4124200" y="1438450"/>
            <a:ext cx="4570300" cy="2240550"/>
          </a:xfrm>
          <a:prstGeom prst="rect">
            <a:avLst/>
          </a:prstGeom>
          <a:noFill/>
          <a:ln>
            <a:noFill/>
          </a:ln>
        </p:spPr>
      </p:pic>
      <p:sp>
        <p:nvSpPr>
          <p:cNvPr id="199" name="Shape 199"/>
          <p:cNvSpPr txBox="1"/>
          <p:nvPr/>
        </p:nvSpPr>
        <p:spPr>
          <a:xfrm>
            <a:off x="4124200" y="279375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a:solidFill>
                  <a:srgbClr val="0000DD"/>
                </a:solidFill>
                <a:latin typeface="Roboto"/>
                <a:ea typeface="Roboto"/>
                <a:cs typeface="Roboto"/>
                <a:sym typeface="Roboto"/>
              </a:rPr>
              <a:t>Figure 3. Services Offered</a:t>
            </a:r>
            <a:endParaRPr>
              <a:solidFill>
                <a:srgbClr val="0000DD"/>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t/>
            </a:r>
            <a:endParaRPr b="0" i="0" sz="3000" u="none" cap="none" strike="noStrike">
              <a:solidFill>
                <a:srgbClr val="0000DD"/>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Requirements Overview</a:t>
            </a:r>
            <a:endParaRPr>
              <a:solidFill>
                <a:srgbClr val="0000DD"/>
              </a:solidFill>
            </a:endParaRPr>
          </a:p>
        </p:txBody>
      </p:sp>
      <p:sp>
        <p:nvSpPr>
          <p:cNvPr id="205" name="Shape 205"/>
          <p:cNvSpPr txBox="1"/>
          <p:nvPr>
            <p:ph idx="1" type="body"/>
          </p:nvPr>
        </p:nvSpPr>
        <p:spPr>
          <a:xfrm>
            <a:off x="311700" y="1096775"/>
            <a:ext cx="8160900" cy="383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Key Requirements:</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rPr lang="en">
                <a:solidFill>
                  <a:srgbClr val="0000DD"/>
                </a:solidFill>
              </a:rPr>
              <a:t>A mobile app that is fun and easy to use,</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rPr lang="en">
                <a:solidFill>
                  <a:srgbClr val="0000DD"/>
                </a:solidFill>
              </a:rPr>
              <a:t>Shopping list capability,</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rPr lang="en">
                <a:solidFill>
                  <a:srgbClr val="0000DD"/>
                </a:solidFill>
              </a:rPr>
              <a:t>Crowd sourcing of user data,</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rPr lang="en">
                <a:solidFill>
                  <a:srgbClr val="0000DD"/>
                </a:solidFill>
              </a:rPr>
              <a:t>Minimal device impact</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p:txBody>
      </p:sp>
      <p:sp>
        <p:nvSpPr>
          <p:cNvPr id="206" name="Shape 2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10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1000"/>
                                        <p:tgtEl>
                                          <p:spTgt spid="2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animEffect filter="fade" transition="in">
                                      <p:cBhvr>
                                        <p:cTn dur="1000"/>
                                        <p:tgtEl>
                                          <p:spTgt spid="2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8" st="8"/>
                                            </p:txEl>
                                          </p:spTgt>
                                        </p:tgtEl>
                                        <p:attrNameLst>
                                          <p:attrName>style.visibility</p:attrName>
                                        </p:attrNameLst>
                                      </p:cBhvr>
                                      <p:to>
                                        <p:strVal val="visible"/>
                                      </p:to>
                                    </p:set>
                                    <p:animEffect filter="fade" transition="in">
                                      <p:cBhvr>
                                        <p:cTn dur="1000"/>
                                        <p:tgtEl>
                                          <p:spTgt spid="2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9" st="9"/>
                                            </p:txEl>
                                          </p:spTgt>
                                        </p:tgtEl>
                                        <p:attrNameLst>
                                          <p:attrName>style.visibility</p:attrName>
                                        </p:attrNameLst>
                                      </p:cBhvr>
                                      <p:to>
                                        <p:strVal val="visible"/>
                                      </p:to>
                                    </p:set>
                                    <p:animEffect filter="fade" transition="in">
                                      <p:cBhvr>
                                        <p:cTn dur="1000"/>
                                        <p:tgtEl>
                                          <p:spTgt spid="2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0" st="10"/>
                                            </p:txEl>
                                          </p:spTgt>
                                        </p:tgtEl>
                                        <p:attrNameLst>
                                          <p:attrName>style.visibility</p:attrName>
                                        </p:attrNameLst>
                                      </p:cBhvr>
                                      <p:to>
                                        <p:strVal val="visible"/>
                                      </p:to>
                                    </p:set>
                                    <p:animEffect filter="fade" transition="in">
                                      <p:cBhvr>
                                        <p:cTn dur="1000"/>
                                        <p:tgtEl>
                                          <p:spTgt spid="2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1" st="11"/>
                                            </p:txEl>
                                          </p:spTgt>
                                        </p:tgtEl>
                                        <p:attrNameLst>
                                          <p:attrName>style.visibility</p:attrName>
                                        </p:attrNameLst>
                                      </p:cBhvr>
                                      <p:to>
                                        <p:strVal val="visible"/>
                                      </p:to>
                                    </p:set>
                                    <p:animEffect filter="fade" transition="in">
                                      <p:cBhvr>
                                        <p:cTn dur="1000"/>
                                        <p:tgtEl>
                                          <p:spTgt spid="2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2" st="12"/>
                                            </p:txEl>
                                          </p:spTgt>
                                        </p:tgtEl>
                                        <p:attrNameLst>
                                          <p:attrName>style.visibility</p:attrName>
                                        </p:attrNameLst>
                                      </p:cBhvr>
                                      <p:to>
                                        <p:strVal val="visible"/>
                                      </p:to>
                                    </p:set>
                                    <p:animEffect filter="fade" transition="in">
                                      <p:cBhvr>
                                        <p:cTn dur="1000"/>
                                        <p:tgtEl>
                                          <p:spTgt spid="2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3" st="13"/>
                                            </p:txEl>
                                          </p:spTgt>
                                        </p:tgtEl>
                                        <p:attrNameLst>
                                          <p:attrName>style.visibility</p:attrName>
                                        </p:attrNameLst>
                                      </p:cBhvr>
                                      <p:to>
                                        <p:strVal val="visible"/>
                                      </p:to>
                                    </p:set>
                                    <p:animEffect filter="fade" transition="in">
                                      <p:cBhvr>
                                        <p:cTn dur="1000"/>
                                        <p:tgtEl>
                                          <p:spTgt spid="2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4" st="14"/>
                                            </p:txEl>
                                          </p:spTgt>
                                        </p:tgtEl>
                                        <p:attrNameLst>
                                          <p:attrName>style.visibility</p:attrName>
                                        </p:attrNameLst>
                                      </p:cBhvr>
                                      <p:to>
                                        <p:strVal val="visible"/>
                                      </p:to>
                                    </p:set>
                                    <p:animEffect filter="fade" transition="in">
                                      <p:cBhvr>
                                        <p:cTn dur="1000"/>
                                        <p:tgtEl>
                                          <p:spTgt spid="20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5" st="15"/>
                                            </p:txEl>
                                          </p:spTgt>
                                        </p:tgtEl>
                                        <p:attrNameLst>
                                          <p:attrName>style.visibility</p:attrName>
                                        </p:attrNameLst>
                                      </p:cBhvr>
                                      <p:to>
                                        <p:strVal val="visible"/>
                                      </p:to>
                                    </p:set>
                                    <p:animEffect filter="fade" transition="in">
                                      <p:cBhvr>
                                        <p:cTn dur="1000"/>
                                        <p:tgtEl>
                                          <p:spTgt spid="20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6" st="16"/>
                                            </p:txEl>
                                          </p:spTgt>
                                        </p:tgtEl>
                                        <p:attrNameLst>
                                          <p:attrName>style.visibility</p:attrName>
                                        </p:attrNameLst>
                                      </p:cBhvr>
                                      <p:to>
                                        <p:strVal val="visible"/>
                                      </p:to>
                                    </p:set>
                                    <p:animEffect filter="fade" transition="in">
                                      <p:cBhvr>
                                        <p:cTn dur="1000"/>
                                        <p:tgtEl>
                                          <p:spTgt spid="205">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t/>
            </a:r>
            <a:endParaRPr b="0" i="0" sz="3000" u="none" cap="none" strike="noStrike">
              <a:solidFill>
                <a:srgbClr val="0000DD"/>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Architecture Overview</a:t>
            </a:r>
            <a:endParaRPr>
              <a:solidFill>
                <a:srgbClr val="0000DD"/>
              </a:solidFill>
            </a:endParaRPr>
          </a:p>
        </p:txBody>
      </p:sp>
      <p:sp>
        <p:nvSpPr>
          <p:cNvPr id="212" name="Shape 212"/>
          <p:cNvSpPr txBox="1"/>
          <p:nvPr>
            <p:ph idx="1" type="body"/>
          </p:nvPr>
        </p:nvSpPr>
        <p:spPr>
          <a:xfrm>
            <a:off x="311700" y="1096775"/>
            <a:ext cx="8520600" cy="383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               Figure 5.</a:t>
            </a:r>
            <a:endParaRPr>
              <a:solidFill>
                <a:srgbClr val="0000DD"/>
              </a:solidFill>
            </a:endParaRPr>
          </a:p>
        </p:txBody>
      </p:sp>
      <p:sp>
        <p:nvSpPr>
          <p:cNvPr id="213" name="Shape 2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14" name="Shape 214"/>
          <p:cNvPicPr preferRelativeResize="0"/>
          <p:nvPr/>
        </p:nvPicPr>
        <p:blipFill>
          <a:blip r:embed="rId3">
            <a:alphaModFix/>
          </a:blip>
          <a:stretch>
            <a:fillRect/>
          </a:stretch>
        </p:blipFill>
        <p:spPr>
          <a:xfrm>
            <a:off x="0" y="1572073"/>
            <a:ext cx="9144001" cy="19993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1000"/>
                                        <p:tgtEl>
                                          <p:spTgt spid="2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animEffect filter="fade" transition="in">
                                      <p:cBhvr>
                                        <p:cTn dur="1000"/>
                                        <p:tgtEl>
                                          <p:spTgt spid="2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9" st="9"/>
                                            </p:txEl>
                                          </p:spTgt>
                                        </p:tgtEl>
                                        <p:attrNameLst>
                                          <p:attrName>style.visibility</p:attrName>
                                        </p:attrNameLst>
                                      </p:cBhvr>
                                      <p:to>
                                        <p:strVal val="visible"/>
                                      </p:to>
                                    </p:set>
                                    <p:animEffect filter="fade" transition="in">
                                      <p:cBhvr>
                                        <p:cTn dur="1000"/>
                                        <p:tgtEl>
                                          <p:spTgt spid="2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0" st="10"/>
                                            </p:txEl>
                                          </p:spTgt>
                                        </p:tgtEl>
                                        <p:attrNameLst>
                                          <p:attrName>style.visibility</p:attrName>
                                        </p:attrNameLst>
                                      </p:cBhvr>
                                      <p:to>
                                        <p:strVal val="visible"/>
                                      </p:to>
                                    </p:set>
                                    <p:animEffect filter="fade" transition="in">
                                      <p:cBhvr>
                                        <p:cTn dur="1000"/>
                                        <p:tgtEl>
                                          <p:spTgt spid="2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1" st="11"/>
                                            </p:txEl>
                                          </p:spTgt>
                                        </p:tgtEl>
                                        <p:attrNameLst>
                                          <p:attrName>style.visibility</p:attrName>
                                        </p:attrNameLst>
                                      </p:cBhvr>
                                      <p:to>
                                        <p:strVal val="visible"/>
                                      </p:to>
                                    </p:set>
                                    <p:animEffect filter="fade" transition="in">
                                      <p:cBhvr>
                                        <p:cTn dur="1000"/>
                                        <p:tgtEl>
                                          <p:spTgt spid="21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Imple</a:t>
            </a:r>
            <a:r>
              <a:rPr lang="en">
                <a:solidFill>
                  <a:srgbClr val="0000DD"/>
                </a:solidFill>
              </a:rPr>
              <a:t>mentation Overview</a:t>
            </a:r>
            <a:endParaRPr/>
          </a:p>
        </p:txBody>
      </p:sp>
      <p:sp>
        <p:nvSpPr>
          <p:cNvPr id="220" name="Shape 2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b="0" i="0" lang="en" sz="1800" u="none" cap="none" strike="noStrike">
                <a:solidFill>
                  <a:schemeClr val="dk1"/>
                </a:solidFill>
                <a:latin typeface="Roboto"/>
                <a:ea typeface="Roboto"/>
                <a:cs typeface="Roboto"/>
                <a:sym typeface="Roboto"/>
              </a:rPr>
              <a:t> </a:t>
            </a:r>
            <a:endParaRPr/>
          </a:p>
        </p:txBody>
      </p:sp>
      <p:sp>
        <p:nvSpPr>
          <p:cNvPr id="221" name="Shape 221"/>
          <p:cNvSpPr txBox="1"/>
          <p:nvPr/>
        </p:nvSpPr>
        <p:spPr>
          <a:xfrm>
            <a:off x="387900" y="4663225"/>
            <a:ext cx="11640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DD"/>
              </a:buClr>
              <a:buSzPts val="1400"/>
              <a:buFont typeface="Arial"/>
              <a:buNone/>
            </a:pPr>
            <a:r>
              <a:rPr b="0" i="0" lang="en" sz="1800" u="none" cap="none" strike="noStrike">
                <a:solidFill>
                  <a:srgbClr val="0000DD"/>
                </a:solidFill>
                <a:latin typeface="Arial"/>
                <a:ea typeface="Arial"/>
                <a:cs typeface="Arial"/>
                <a:sym typeface="Arial"/>
              </a:rPr>
              <a:t>Figure </a:t>
            </a:r>
            <a:r>
              <a:rPr lang="en" sz="1800">
                <a:solidFill>
                  <a:srgbClr val="0000DD"/>
                </a:solidFill>
              </a:rPr>
              <a:t>6</a:t>
            </a:r>
            <a:r>
              <a:rPr b="0" i="0" lang="en" sz="1800" u="none" cap="none" strike="noStrike">
                <a:solidFill>
                  <a:srgbClr val="0000DD"/>
                </a:solidFill>
                <a:latin typeface="Arial"/>
                <a:ea typeface="Arial"/>
                <a:cs typeface="Arial"/>
                <a:sym typeface="Arial"/>
              </a:rPr>
              <a:t>.</a:t>
            </a:r>
            <a:endParaRPr sz="1800"/>
          </a:p>
        </p:txBody>
      </p:sp>
      <p:sp>
        <p:nvSpPr>
          <p:cNvPr id="222" name="Shape 2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23" name="Shape 223"/>
          <p:cNvPicPr preferRelativeResize="0"/>
          <p:nvPr/>
        </p:nvPicPr>
        <p:blipFill>
          <a:blip r:embed="rId3">
            <a:alphaModFix/>
          </a:blip>
          <a:stretch>
            <a:fillRect/>
          </a:stretch>
        </p:blipFill>
        <p:spPr>
          <a:xfrm>
            <a:off x="0" y="1929413"/>
            <a:ext cx="9143999" cy="20866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Prototype Review</a:t>
            </a:r>
            <a:endParaRPr/>
          </a:p>
        </p:txBody>
      </p:sp>
      <p:sp>
        <p:nvSpPr>
          <p:cNvPr id="229" name="Shape 22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Usability:</a:t>
            </a:r>
            <a:r>
              <a:rPr b="0" i="0" lang="en" sz="1800" u="none" cap="none" strike="noStrike">
                <a:solidFill>
                  <a:schemeClr val="dk1"/>
                </a:solidFill>
                <a:latin typeface="Roboto"/>
                <a:ea typeface="Roboto"/>
                <a:cs typeface="Roboto"/>
                <a:sym typeface="Roboto"/>
              </a:rPr>
              <a:t> </a:t>
            </a:r>
            <a:endParaRPr/>
          </a:p>
        </p:txBody>
      </p:sp>
      <p:sp>
        <p:nvSpPr>
          <p:cNvPr id="230" name="Shape 230"/>
          <p:cNvSpPr txBox="1"/>
          <p:nvPr/>
        </p:nvSpPr>
        <p:spPr>
          <a:xfrm>
            <a:off x="1304650" y="4617875"/>
            <a:ext cx="11640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DD"/>
              </a:buClr>
              <a:buSzPts val="1400"/>
              <a:buFont typeface="Arial"/>
              <a:buNone/>
            </a:pPr>
            <a:r>
              <a:t/>
            </a:r>
            <a:endParaRPr/>
          </a:p>
        </p:txBody>
      </p:sp>
      <p:sp>
        <p:nvSpPr>
          <p:cNvPr id="231" name="Shape 2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32" name="Shape 232"/>
          <p:cNvPicPr preferRelativeResize="0"/>
          <p:nvPr/>
        </p:nvPicPr>
        <p:blipFill>
          <a:blip r:embed="rId3">
            <a:alphaModFix/>
          </a:blip>
          <a:stretch>
            <a:fillRect/>
          </a:stretch>
        </p:blipFill>
        <p:spPr>
          <a:xfrm>
            <a:off x="2897928" y="1134263"/>
            <a:ext cx="2131874" cy="3790027"/>
          </a:xfrm>
          <a:prstGeom prst="rect">
            <a:avLst/>
          </a:prstGeom>
          <a:noFill/>
          <a:ln>
            <a:noFill/>
          </a:ln>
        </p:spPr>
      </p:pic>
      <p:sp>
        <p:nvSpPr>
          <p:cNvPr id="233" name="Shape 233"/>
          <p:cNvSpPr txBox="1"/>
          <p:nvPr/>
        </p:nvSpPr>
        <p:spPr>
          <a:xfrm>
            <a:off x="2104150" y="4564175"/>
            <a:ext cx="1473000" cy="28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0000D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Prototype Review Continued</a:t>
            </a:r>
            <a:endParaRPr/>
          </a:p>
        </p:txBody>
      </p:sp>
      <p:sp>
        <p:nvSpPr>
          <p:cNvPr id="239" name="Shape 23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Functionality:</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p:txBody>
      </p:sp>
      <p:sp>
        <p:nvSpPr>
          <p:cNvPr id="240" name="Shape 240"/>
          <p:cNvSpPr txBox="1"/>
          <p:nvPr/>
        </p:nvSpPr>
        <p:spPr>
          <a:xfrm>
            <a:off x="1304650" y="4617875"/>
            <a:ext cx="11640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DD"/>
              </a:buClr>
              <a:buSzPts val="1400"/>
              <a:buFont typeface="Arial"/>
              <a:buNone/>
            </a:pPr>
            <a:r>
              <a:t/>
            </a:r>
            <a:endParaRPr/>
          </a:p>
        </p:txBody>
      </p:sp>
      <p:sp>
        <p:nvSpPr>
          <p:cNvPr id="241" name="Shape 2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42" name="Shape 242"/>
          <p:cNvPicPr preferRelativeResize="0"/>
          <p:nvPr/>
        </p:nvPicPr>
        <p:blipFill>
          <a:blip r:embed="rId3">
            <a:alphaModFix/>
          </a:blip>
          <a:stretch>
            <a:fillRect/>
          </a:stretch>
        </p:blipFill>
        <p:spPr>
          <a:xfrm>
            <a:off x="2840278" y="1309751"/>
            <a:ext cx="2107725" cy="3747077"/>
          </a:xfrm>
          <a:prstGeom prst="rect">
            <a:avLst/>
          </a:prstGeom>
          <a:noFill/>
          <a:ln>
            <a:noFill/>
          </a:ln>
        </p:spPr>
      </p:pic>
      <p:pic>
        <p:nvPicPr>
          <p:cNvPr id="243" name="Shape 243"/>
          <p:cNvPicPr preferRelativeResize="0"/>
          <p:nvPr/>
        </p:nvPicPr>
        <p:blipFill>
          <a:blip r:embed="rId4">
            <a:alphaModFix/>
          </a:blip>
          <a:stretch>
            <a:fillRect/>
          </a:stretch>
        </p:blipFill>
        <p:spPr>
          <a:xfrm>
            <a:off x="5924024" y="1309725"/>
            <a:ext cx="2107725" cy="3747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47" name="Shape 247"/>
        <p:cNvGrpSpPr/>
        <p:nvPr/>
      </p:nvGrpSpPr>
      <p:grpSpPr>
        <a:xfrm>
          <a:off x="0" y="0"/>
          <a:ext cx="0" cy="0"/>
          <a:chOff x="0" y="0"/>
          <a:chExt cx="0" cy="0"/>
        </a:xfrm>
      </p:grpSpPr>
      <p:sp>
        <p:nvSpPr>
          <p:cNvPr id="248" name="Shape 24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Challenges and Resolutions</a:t>
            </a:r>
            <a:endParaRPr/>
          </a:p>
        </p:txBody>
      </p:sp>
      <p:sp>
        <p:nvSpPr>
          <p:cNvPr id="249" name="Shape 249"/>
          <p:cNvSpPr txBox="1"/>
          <p:nvPr>
            <p:ph idx="1" type="body"/>
          </p:nvPr>
        </p:nvSpPr>
        <p:spPr>
          <a:xfrm>
            <a:off x="387900" y="1485249"/>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DD"/>
              </a:buClr>
              <a:buSzPts val="1800"/>
              <a:buFont typeface="Roboto"/>
              <a:buChar char="●"/>
            </a:pPr>
            <a:r>
              <a:rPr lang="en">
                <a:solidFill>
                  <a:srgbClr val="0000DD"/>
                </a:solidFill>
              </a:rPr>
              <a:t>React-Native</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342900" lvl="0" marL="457200" marR="0" rtl="0" algn="l">
              <a:lnSpc>
                <a:spcPct val="115000"/>
              </a:lnSpc>
              <a:spcBef>
                <a:spcPts val="0"/>
              </a:spcBef>
              <a:spcAft>
                <a:spcPts val="0"/>
              </a:spcAft>
              <a:buClr>
                <a:srgbClr val="0000DD"/>
              </a:buClr>
              <a:buSzPts val="1800"/>
              <a:buFont typeface="Roboto"/>
              <a:buChar char="●"/>
            </a:pPr>
            <a:r>
              <a:rPr lang="en">
                <a:solidFill>
                  <a:srgbClr val="0000DD"/>
                </a:solidFill>
              </a:rPr>
              <a:t>Custom Geolocation</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rPr lang="en">
                <a:solidFill>
                  <a:srgbClr val="0000DD"/>
                </a:solidFill>
              </a:rPr>
              <a:t>Malicious User Input</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p:txBody>
      </p:sp>
      <p:sp>
        <p:nvSpPr>
          <p:cNvPr id="250" name="Shape 2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51" name="Shape 251"/>
          <p:cNvPicPr preferRelativeResize="0"/>
          <p:nvPr/>
        </p:nvPicPr>
        <p:blipFill>
          <a:blip r:embed="rId3">
            <a:alphaModFix/>
          </a:blip>
          <a:stretch>
            <a:fillRect/>
          </a:stretch>
        </p:blipFill>
        <p:spPr>
          <a:xfrm>
            <a:off x="5041450" y="1463275"/>
            <a:ext cx="3122850" cy="312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55" name="Shape 255"/>
        <p:cNvGrpSpPr/>
        <p:nvPr/>
      </p:nvGrpSpPr>
      <p:grpSpPr>
        <a:xfrm>
          <a:off x="0" y="0"/>
          <a:ext cx="0" cy="0"/>
          <a:chOff x="0" y="0"/>
          <a:chExt cx="0" cy="0"/>
        </a:xfrm>
      </p:grpSpPr>
      <p:sp>
        <p:nvSpPr>
          <p:cNvPr id="256" name="Shape 25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Timeline</a:t>
            </a:r>
            <a:endParaRPr/>
          </a:p>
        </p:txBody>
      </p:sp>
      <p:sp>
        <p:nvSpPr>
          <p:cNvPr id="257" name="Shape 2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58" name="Shape 258"/>
          <p:cNvPicPr preferRelativeResize="0"/>
          <p:nvPr/>
        </p:nvPicPr>
        <p:blipFill>
          <a:blip r:embed="rId3">
            <a:alphaModFix/>
          </a:blip>
          <a:stretch>
            <a:fillRect/>
          </a:stretch>
        </p:blipFill>
        <p:spPr>
          <a:xfrm>
            <a:off x="380388" y="1323750"/>
            <a:ext cx="8383222" cy="32142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62" name="Shape 262"/>
        <p:cNvGrpSpPr/>
        <p:nvPr/>
      </p:nvGrpSpPr>
      <p:grpSpPr>
        <a:xfrm>
          <a:off x="0" y="0"/>
          <a:ext cx="0" cy="0"/>
          <a:chOff x="0" y="0"/>
          <a:chExt cx="0" cy="0"/>
        </a:xfrm>
      </p:grpSpPr>
      <p:sp>
        <p:nvSpPr>
          <p:cNvPr id="263" name="Shape 26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Testing</a:t>
            </a:r>
            <a:endParaRPr/>
          </a:p>
        </p:txBody>
      </p:sp>
      <p:sp>
        <p:nvSpPr>
          <p:cNvPr id="264" name="Shape 2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265" name="Shape 265"/>
          <p:cNvSpPr txBox="1"/>
          <p:nvPr/>
        </p:nvSpPr>
        <p:spPr>
          <a:xfrm>
            <a:off x="551100" y="1653275"/>
            <a:ext cx="7979400" cy="3009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000DD"/>
              </a:buClr>
              <a:buSzPts val="1800"/>
              <a:buChar char="●"/>
            </a:pPr>
            <a:r>
              <a:rPr lang="en" sz="1800">
                <a:solidFill>
                  <a:srgbClr val="0000DD"/>
                </a:solidFill>
              </a:rPr>
              <a:t>Intuitive</a:t>
            </a:r>
            <a:endParaRPr sz="1800">
              <a:solidFill>
                <a:srgbClr val="0000DD"/>
              </a:solidFill>
            </a:endParaRPr>
          </a:p>
          <a:p>
            <a:pPr indent="0" lvl="0" marL="0" rtl="0">
              <a:spcBef>
                <a:spcPts val="0"/>
              </a:spcBef>
              <a:spcAft>
                <a:spcPts val="0"/>
              </a:spcAft>
              <a:buNone/>
            </a:pPr>
            <a:r>
              <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Responsive</a:t>
            </a:r>
            <a:endParaRPr sz="1800">
              <a:solidFill>
                <a:srgbClr val="0000DD"/>
              </a:solidFill>
            </a:endParaRPr>
          </a:p>
          <a:p>
            <a:pPr indent="0" lvl="0" marL="0" rtl="0">
              <a:spcBef>
                <a:spcPts val="0"/>
              </a:spcBef>
              <a:spcAft>
                <a:spcPts val="0"/>
              </a:spcAft>
              <a:buNone/>
            </a:pPr>
            <a:r>
              <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Attractive</a:t>
            </a:r>
            <a:endParaRPr sz="1800">
              <a:solidFill>
                <a:srgbClr val="0000DD"/>
              </a:solidFill>
            </a:endParaRPr>
          </a:p>
        </p:txBody>
      </p:sp>
      <p:sp>
        <p:nvSpPr>
          <p:cNvPr id="266" name="Shape 266"/>
          <p:cNvSpPr txBox="1"/>
          <p:nvPr/>
        </p:nvSpPr>
        <p:spPr>
          <a:xfrm>
            <a:off x="6327450" y="1078550"/>
            <a:ext cx="2693700" cy="2738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0000DD"/>
                </a:solidFill>
              </a:rPr>
              <a:t>“It should be so easy to use, they won’t want to put it down.”</a:t>
            </a:r>
            <a:endParaRPr/>
          </a:p>
        </p:txBody>
      </p:sp>
      <p:pic>
        <p:nvPicPr>
          <p:cNvPr id="267" name="Shape 267"/>
          <p:cNvPicPr preferRelativeResize="0"/>
          <p:nvPr/>
        </p:nvPicPr>
        <p:blipFill>
          <a:blip r:embed="rId3">
            <a:alphaModFix/>
          </a:blip>
          <a:stretch>
            <a:fillRect/>
          </a:stretch>
        </p:blipFill>
        <p:spPr>
          <a:xfrm>
            <a:off x="2432275" y="530675"/>
            <a:ext cx="4279450" cy="427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Conclusion</a:t>
            </a:r>
            <a:endParaRPr/>
          </a:p>
        </p:txBody>
      </p:sp>
      <p:sp>
        <p:nvSpPr>
          <p:cNvPr id="273" name="Shape 27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b="0" i="0" lang="en" sz="1800" u="none" cap="none" strike="noStrike">
                <a:solidFill>
                  <a:srgbClr val="0000DD"/>
                </a:solidFill>
                <a:latin typeface="Roboto"/>
                <a:ea typeface="Roboto"/>
                <a:cs typeface="Roboto"/>
                <a:sym typeface="Roboto"/>
              </a:rPr>
              <a:t>Give customers an consolidated source of knowledge on local grocers via a shared database on stores and their products</a:t>
            </a:r>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p:txBody>
      </p:sp>
      <p:sp>
        <p:nvSpPr>
          <p:cNvPr id="274" name="Shape 2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75" name="Shape 275"/>
          <p:cNvPicPr preferRelativeResize="0"/>
          <p:nvPr/>
        </p:nvPicPr>
        <p:blipFill>
          <a:blip r:embed="rId3">
            <a:alphaModFix/>
          </a:blip>
          <a:stretch>
            <a:fillRect/>
          </a:stretch>
        </p:blipFill>
        <p:spPr>
          <a:xfrm>
            <a:off x="2714750" y="2252025"/>
            <a:ext cx="2747350" cy="274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Our Team and Mentor</a:t>
            </a:r>
            <a:endParaRPr/>
          </a:p>
        </p:txBody>
      </p:sp>
      <p:sp>
        <p:nvSpPr>
          <p:cNvPr id="117" name="Shape 117"/>
          <p:cNvSpPr txBox="1"/>
          <p:nvPr>
            <p:ph type="title"/>
          </p:nvPr>
        </p:nvSpPr>
        <p:spPr>
          <a:xfrm>
            <a:off x="188700" y="1853825"/>
            <a:ext cx="8955300" cy="1217700"/>
          </a:xfrm>
          <a:prstGeom prst="rect">
            <a:avLst/>
          </a:prstGeom>
          <a:noFill/>
          <a:ln>
            <a:noFill/>
          </a:ln>
        </p:spPr>
        <p:txBody>
          <a:bodyPr anchorCtr="0" anchor="b" bIns="91425" lIns="91425" spcFirstLastPara="1" rIns="91425" wrap="square" tIns="91425">
            <a:noAutofit/>
          </a:bodyPr>
          <a:lstStyle/>
          <a:p>
            <a:pPr indent="-342900" lvl="0" marL="457200" rtl="0">
              <a:spcBef>
                <a:spcPts val="0"/>
              </a:spcBef>
              <a:spcAft>
                <a:spcPts val="0"/>
              </a:spcAft>
              <a:buClr>
                <a:srgbClr val="0000DD"/>
              </a:buClr>
              <a:buSzPts val="1800"/>
              <a:buChar char="●"/>
            </a:pPr>
            <a:r>
              <a:rPr lang="en" sz="1800">
                <a:solidFill>
                  <a:srgbClr val="0000DD"/>
                </a:solidFill>
              </a:rPr>
              <a:t>Christopher Simcox - Database/Connections Lead</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Kristoffer Schindele - Front End Developer</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Thomas Back - Front End Lead</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Kalen Wood-Wardlow - Team Leader</a:t>
            </a:r>
            <a:endParaRPr sz="1800">
              <a:solidFill>
                <a:srgbClr val="0000DD"/>
              </a:solidFill>
            </a:endParaRPr>
          </a:p>
          <a:p>
            <a:pPr indent="0" lvl="0" marL="0" marR="0" rtl="0" algn="l">
              <a:lnSpc>
                <a:spcPct val="100000"/>
              </a:lnSpc>
              <a:spcBef>
                <a:spcPts val="0"/>
              </a:spcBef>
              <a:spcAft>
                <a:spcPts val="0"/>
              </a:spcAft>
              <a:buClr>
                <a:schemeClr val="dk1"/>
              </a:buClr>
              <a:buSzPts val="1800"/>
              <a:buFont typeface="Roboto Slab"/>
              <a:buNone/>
            </a:pPr>
            <a:r>
              <a:t/>
            </a:r>
            <a:endParaRPr sz="1800">
              <a:solidFill>
                <a:srgbClr val="0000DD"/>
              </a:solidFill>
            </a:endParaRPr>
          </a:p>
          <a:p>
            <a:pPr indent="0" lvl="0" marL="0" marR="0" rtl="0" algn="l">
              <a:lnSpc>
                <a:spcPct val="100000"/>
              </a:lnSpc>
              <a:spcBef>
                <a:spcPts val="0"/>
              </a:spcBef>
              <a:spcAft>
                <a:spcPts val="0"/>
              </a:spcAft>
              <a:buClr>
                <a:schemeClr val="dk1"/>
              </a:buClr>
              <a:buSzPts val="1800"/>
              <a:buFont typeface="Roboto Slab"/>
              <a:buNone/>
            </a:pPr>
            <a:r>
              <a:rPr lang="en" sz="1800">
                <a:solidFill>
                  <a:srgbClr val="0000DD"/>
                </a:solidFill>
              </a:rPr>
              <a:t>Our Client and Mentor: Dr. Michael Leverington </a:t>
            </a:r>
            <a:endParaRPr sz="1800">
              <a:solidFill>
                <a:srgbClr val="0000DD"/>
              </a:solidFill>
            </a:endParaRPr>
          </a:p>
        </p:txBody>
      </p:sp>
      <p:sp>
        <p:nvSpPr>
          <p:cNvPr id="118" name="Shape 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Problem Statement</a:t>
            </a:r>
            <a:endParaRPr/>
          </a:p>
        </p:txBody>
      </p:sp>
      <p:sp>
        <p:nvSpPr>
          <p:cNvPr id="124" name="Shape 124"/>
          <p:cNvSpPr txBox="1"/>
          <p:nvPr>
            <p:ph idx="1" type="body"/>
          </p:nvPr>
        </p:nvSpPr>
        <p:spPr>
          <a:xfrm>
            <a:off x="387900" y="1516449"/>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What options are available to grocery shoppers to shop smarter and more efficiently?</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125" name="Shape 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26" name="Shape 126"/>
          <p:cNvPicPr preferRelativeResize="0"/>
          <p:nvPr/>
        </p:nvPicPr>
        <p:blipFill>
          <a:blip r:embed="rId3">
            <a:alphaModFix/>
          </a:blip>
          <a:stretch>
            <a:fillRect/>
          </a:stretch>
        </p:blipFill>
        <p:spPr>
          <a:xfrm>
            <a:off x="1211798" y="2639175"/>
            <a:ext cx="2142650" cy="1669601"/>
          </a:xfrm>
          <a:prstGeom prst="rect">
            <a:avLst/>
          </a:prstGeom>
          <a:noFill/>
          <a:ln>
            <a:noFill/>
          </a:ln>
        </p:spPr>
      </p:pic>
      <p:sp>
        <p:nvSpPr>
          <p:cNvPr id="127" name="Shape 127"/>
          <p:cNvSpPr/>
          <p:nvPr/>
        </p:nvSpPr>
        <p:spPr>
          <a:xfrm>
            <a:off x="1377150" y="2492900"/>
            <a:ext cx="1977300" cy="18480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8" name="Shape 128"/>
          <p:cNvPicPr preferRelativeResize="0"/>
          <p:nvPr/>
        </p:nvPicPr>
        <p:blipFill>
          <a:blip r:embed="rId4">
            <a:alphaModFix/>
          </a:blip>
          <a:stretch>
            <a:fillRect/>
          </a:stretch>
        </p:blipFill>
        <p:spPr>
          <a:xfrm>
            <a:off x="5193750" y="2492900"/>
            <a:ext cx="2324100" cy="196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Problem Statement</a:t>
            </a:r>
            <a:endParaRPr/>
          </a:p>
        </p:txBody>
      </p:sp>
      <p:sp>
        <p:nvSpPr>
          <p:cNvPr id="134" name="Shape 134"/>
          <p:cNvSpPr txBox="1"/>
          <p:nvPr>
            <p:ph idx="1" type="body"/>
          </p:nvPr>
        </p:nvSpPr>
        <p:spPr>
          <a:xfrm>
            <a:off x="387900" y="1516449"/>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Shoppers frequent these stores weekly and are quite familiar with layout and expected products.</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Crowdsourcing</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135" name="Shape 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36" name="Shape 136"/>
          <p:cNvPicPr preferRelativeResize="0"/>
          <p:nvPr/>
        </p:nvPicPr>
        <p:blipFill>
          <a:blip r:embed="rId3">
            <a:alphaModFix/>
          </a:blip>
          <a:stretch>
            <a:fillRect/>
          </a:stretch>
        </p:blipFill>
        <p:spPr>
          <a:xfrm>
            <a:off x="5363913" y="2852263"/>
            <a:ext cx="2619375" cy="1743075"/>
          </a:xfrm>
          <a:prstGeom prst="rect">
            <a:avLst/>
          </a:prstGeom>
          <a:noFill/>
          <a:ln>
            <a:noFill/>
          </a:ln>
        </p:spPr>
      </p:pic>
      <p:pic>
        <p:nvPicPr>
          <p:cNvPr id="137" name="Shape 137"/>
          <p:cNvPicPr preferRelativeResize="0"/>
          <p:nvPr/>
        </p:nvPicPr>
        <p:blipFill>
          <a:blip r:embed="rId4">
            <a:alphaModFix/>
          </a:blip>
          <a:stretch>
            <a:fillRect/>
          </a:stretch>
        </p:blipFill>
        <p:spPr>
          <a:xfrm>
            <a:off x="387900" y="3187800"/>
            <a:ext cx="1072025" cy="1072025"/>
          </a:xfrm>
          <a:prstGeom prst="rect">
            <a:avLst/>
          </a:prstGeom>
          <a:noFill/>
          <a:ln>
            <a:noFill/>
          </a:ln>
        </p:spPr>
      </p:pic>
      <p:pic>
        <p:nvPicPr>
          <p:cNvPr id="138" name="Shape 138"/>
          <p:cNvPicPr preferRelativeResize="0"/>
          <p:nvPr/>
        </p:nvPicPr>
        <p:blipFill>
          <a:blip r:embed="rId5">
            <a:alphaModFix/>
          </a:blip>
          <a:stretch>
            <a:fillRect/>
          </a:stretch>
        </p:blipFill>
        <p:spPr>
          <a:xfrm>
            <a:off x="1715800" y="3187800"/>
            <a:ext cx="1297000" cy="988200"/>
          </a:xfrm>
          <a:prstGeom prst="rect">
            <a:avLst/>
          </a:prstGeom>
          <a:noFill/>
          <a:ln>
            <a:noFill/>
          </a:ln>
        </p:spPr>
      </p:pic>
      <p:sp>
        <p:nvSpPr>
          <p:cNvPr id="139" name="Shape 139"/>
          <p:cNvSpPr/>
          <p:nvPr/>
        </p:nvSpPr>
        <p:spPr>
          <a:xfrm>
            <a:off x="3107275" y="3422725"/>
            <a:ext cx="2259900" cy="50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43" name="Shape 143"/>
        <p:cNvGrpSpPr/>
        <p:nvPr/>
      </p:nvGrpSpPr>
      <p:grpSpPr>
        <a:xfrm>
          <a:off x="0" y="0"/>
          <a:ext cx="0" cy="0"/>
          <a:chOff x="0" y="0"/>
          <a:chExt cx="0" cy="0"/>
        </a:xfrm>
      </p:grpSpPr>
      <p:sp>
        <p:nvSpPr>
          <p:cNvPr id="144" name="Shape 14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a:t>
            </a:r>
            <a:r>
              <a:rPr lang="en">
                <a:solidFill>
                  <a:srgbClr val="0000DD"/>
                </a:solidFill>
              </a:rPr>
              <a:t>Statement</a:t>
            </a:r>
            <a:endParaRPr/>
          </a:p>
        </p:txBody>
      </p:sp>
      <p:sp>
        <p:nvSpPr>
          <p:cNvPr id="145" name="Shape 145"/>
          <p:cNvSpPr txBox="1"/>
          <p:nvPr>
            <p:ph type="title"/>
          </p:nvPr>
        </p:nvSpPr>
        <p:spPr>
          <a:xfrm>
            <a:off x="188700" y="1296425"/>
            <a:ext cx="8955300" cy="12177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chemeClr val="dk1"/>
              </a:buClr>
              <a:buSzPts val="1800"/>
              <a:buFont typeface="Roboto Slab"/>
              <a:buNone/>
            </a:pPr>
            <a:r>
              <a:t/>
            </a:r>
            <a:endParaRPr sz="1800">
              <a:solidFill>
                <a:srgbClr val="0000DD"/>
              </a:solidFill>
            </a:endParaRPr>
          </a:p>
          <a:p>
            <a:pPr indent="0" lvl="0" marL="0" marR="0" rtl="0" algn="l">
              <a:lnSpc>
                <a:spcPct val="100000"/>
              </a:lnSpc>
              <a:spcBef>
                <a:spcPts val="0"/>
              </a:spcBef>
              <a:spcAft>
                <a:spcPts val="0"/>
              </a:spcAft>
              <a:buClr>
                <a:schemeClr val="dk1"/>
              </a:buClr>
              <a:buSzPts val="1800"/>
              <a:buFont typeface="Roboto Slab"/>
              <a:buNone/>
            </a:pPr>
            <a:r>
              <a:rPr lang="en" sz="1800">
                <a:solidFill>
                  <a:srgbClr val="0000DD"/>
                </a:solidFill>
              </a:rPr>
              <a:t>Create a useful shopping list application to serve as an organization tool for users, while collecting the information of products on their list to build a grocery product database.</a:t>
            </a:r>
            <a:endParaRPr b="0" i="0" sz="1800" u="none" cap="none" strike="noStrike">
              <a:solidFill>
                <a:srgbClr val="0000DD"/>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1800"/>
              <a:buFont typeface="Roboto Slab"/>
              <a:buNone/>
            </a:pPr>
            <a:r>
              <a:t/>
            </a:r>
            <a:endParaRPr sz="1800">
              <a:solidFill>
                <a:srgbClr val="0000DD"/>
              </a:solidFill>
            </a:endParaRPr>
          </a:p>
        </p:txBody>
      </p:sp>
      <p:sp>
        <p:nvSpPr>
          <p:cNvPr id="146" name="Shape 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47" name="Shape 147"/>
          <p:cNvPicPr preferRelativeResize="0"/>
          <p:nvPr/>
        </p:nvPicPr>
        <p:blipFill>
          <a:blip r:embed="rId3">
            <a:alphaModFix/>
          </a:blip>
          <a:stretch>
            <a:fillRect/>
          </a:stretch>
        </p:blipFill>
        <p:spPr>
          <a:xfrm>
            <a:off x="1783225" y="2284900"/>
            <a:ext cx="5577550" cy="2664025"/>
          </a:xfrm>
          <a:prstGeom prst="rect">
            <a:avLst/>
          </a:prstGeom>
          <a:noFill/>
          <a:ln>
            <a:noFill/>
          </a:ln>
        </p:spPr>
      </p:pic>
      <p:sp>
        <p:nvSpPr>
          <p:cNvPr id="148" name="Shape 148"/>
          <p:cNvSpPr txBox="1"/>
          <p:nvPr/>
        </p:nvSpPr>
        <p:spPr>
          <a:xfrm>
            <a:off x="6611375" y="3428275"/>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txBox="1"/>
          <p:nvPr/>
        </p:nvSpPr>
        <p:spPr>
          <a:xfrm>
            <a:off x="3019100" y="4809025"/>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0" name="Shape 150"/>
          <p:cNvSpPr txBox="1"/>
          <p:nvPr/>
        </p:nvSpPr>
        <p:spPr>
          <a:xfrm>
            <a:off x="1783225" y="4505900"/>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txBox="1"/>
          <p:nvPr/>
        </p:nvSpPr>
        <p:spPr>
          <a:xfrm>
            <a:off x="1902125" y="3050575"/>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1- </a:t>
            </a:r>
            <a:r>
              <a:rPr lang="en">
                <a:solidFill>
                  <a:srgbClr val="0000DD"/>
                </a:solidFill>
              </a:rPr>
              <a:t>User Accounts</a:t>
            </a:r>
            <a:endParaRPr/>
          </a:p>
        </p:txBody>
      </p:sp>
      <p:sp>
        <p:nvSpPr>
          <p:cNvPr id="157" name="Shape 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58" name="Shape 158"/>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Create user accounts for each individual</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Database saves user’s list data under their account</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
        <p:nvSpPr>
          <p:cNvPr id="159" name="Shape 159"/>
          <p:cNvSpPr txBox="1"/>
          <p:nvPr>
            <p:ph idx="1" type="body"/>
          </p:nvPr>
        </p:nvSpPr>
        <p:spPr>
          <a:xfrm>
            <a:off x="4365125" y="3816094"/>
            <a:ext cx="2004600" cy="181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60" name="Shape 160"/>
          <p:cNvPicPr preferRelativeResize="0"/>
          <p:nvPr/>
        </p:nvPicPr>
        <p:blipFill>
          <a:blip r:embed="rId3">
            <a:alphaModFix/>
          </a:blip>
          <a:stretch>
            <a:fillRect/>
          </a:stretch>
        </p:blipFill>
        <p:spPr>
          <a:xfrm>
            <a:off x="4221250" y="1438450"/>
            <a:ext cx="1797933" cy="3196325"/>
          </a:xfrm>
          <a:prstGeom prst="rect">
            <a:avLst/>
          </a:prstGeom>
          <a:noFill/>
          <a:ln>
            <a:noFill/>
          </a:ln>
        </p:spPr>
      </p:pic>
      <p:pic>
        <p:nvPicPr>
          <p:cNvPr id="161" name="Shape 161"/>
          <p:cNvPicPr preferRelativeResize="0"/>
          <p:nvPr/>
        </p:nvPicPr>
        <p:blipFill>
          <a:blip r:embed="rId4">
            <a:alphaModFix/>
          </a:blip>
          <a:stretch>
            <a:fillRect/>
          </a:stretch>
        </p:blipFill>
        <p:spPr>
          <a:xfrm>
            <a:off x="6461950" y="1438450"/>
            <a:ext cx="1797933" cy="319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2 </a:t>
            </a:r>
            <a:r>
              <a:rPr b="0" i="0" lang="en" sz="3000" u="none" cap="none" strike="noStrike">
                <a:solidFill>
                  <a:srgbClr val="0000DD"/>
                </a:solidFill>
                <a:latin typeface="Roboto Slab"/>
                <a:ea typeface="Roboto Slab"/>
                <a:cs typeface="Roboto Slab"/>
                <a:sym typeface="Roboto Slab"/>
              </a:rPr>
              <a:t>- List Creation </a:t>
            </a:r>
            <a:endParaRPr/>
          </a:p>
        </p:txBody>
      </p:sp>
      <p:sp>
        <p:nvSpPr>
          <p:cNvPr id="167" name="Shape 1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68" name="Shape 168"/>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User will create a new list</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Desired items will be entered and the list will be saved</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69" name="Shape 169"/>
          <p:cNvPicPr preferRelativeResize="0"/>
          <p:nvPr/>
        </p:nvPicPr>
        <p:blipFill>
          <a:blip r:embed="rId3">
            <a:alphaModFix/>
          </a:blip>
          <a:stretch>
            <a:fillRect/>
          </a:stretch>
        </p:blipFill>
        <p:spPr>
          <a:xfrm>
            <a:off x="4069373" y="1299375"/>
            <a:ext cx="2078198" cy="3694574"/>
          </a:xfrm>
          <a:prstGeom prst="rect">
            <a:avLst/>
          </a:prstGeom>
          <a:noFill/>
          <a:ln>
            <a:noFill/>
          </a:ln>
        </p:spPr>
      </p:pic>
      <p:pic>
        <p:nvPicPr>
          <p:cNvPr id="170" name="Shape 170"/>
          <p:cNvPicPr preferRelativeResize="0"/>
          <p:nvPr/>
        </p:nvPicPr>
        <p:blipFill>
          <a:blip r:embed="rId4">
            <a:alphaModFix/>
          </a:blip>
          <a:stretch>
            <a:fillRect/>
          </a:stretch>
        </p:blipFill>
        <p:spPr>
          <a:xfrm>
            <a:off x="6347426" y="1299375"/>
            <a:ext cx="2078201" cy="36945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3 </a:t>
            </a:r>
            <a:r>
              <a:rPr b="0" i="0" lang="en" sz="3000" u="none" cap="none" strike="noStrike">
                <a:solidFill>
                  <a:srgbClr val="0000DD"/>
                </a:solidFill>
                <a:latin typeface="Roboto Slab"/>
                <a:ea typeface="Roboto Slab"/>
                <a:cs typeface="Roboto Slab"/>
                <a:sym typeface="Roboto Slab"/>
              </a:rPr>
              <a:t>- </a:t>
            </a:r>
            <a:r>
              <a:rPr lang="en">
                <a:solidFill>
                  <a:srgbClr val="0000DD"/>
                </a:solidFill>
              </a:rPr>
              <a:t>Shopping Mode</a:t>
            </a:r>
            <a:r>
              <a:rPr b="0" i="0" lang="en" sz="3000" u="none" cap="none" strike="noStrike">
                <a:solidFill>
                  <a:srgbClr val="0000DD"/>
                </a:solidFill>
                <a:latin typeface="Roboto Slab"/>
                <a:ea typeface="Roboto Slab"/>
                <a:cs typeface="Roboto Slab"/>
                <a:sym typeface="Roboto Slab"/>
              </a:rPr>
              <a:t> </a:t>
            </a:r>
            <a:endParaRPr/>
          </a:p>
        </p:txBody>
      </p:sp>
      <p:sp>
        <p:nvSpPr>
          <p:cNvPr id="176" name="Shape 1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77" name="Shape 177"/>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User will set shopping mode on and head to store of their choice</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Once at store Geolocation tools will recognize store and route product data to that store’s table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
        <p:nvSpPr>
          <p:cNvPr id="178" name="Shape 178"/>
          <p:cNvSpPr txBox="1"/>
          <p:nvPr>
            <p:ph idx="1" type="body"/>
          </p:nvPr>
        </p:nvSpPr>
        <p:spPr>
          <a:xfrm>
            <a:off x="3905750" y="3655569"/>
            <a:ext cx="2004600" cy="181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DD"/>
                </a:solidFill>
              </a:rPr>
              <a:t>Figure 1. List Creation Phase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79" name="Shape 179"/>
          <p:cNvPicPr preferRelativeResize="0"/>
          <p:nvPr/>
        </p:nvPicPr>
        <p:blipFill>
          <a:blip r:embed="rId3">
            <a:alphaModFix/>
          </a:blip>
          <a:stretch>
            <a:fillRect/>
          </a:stretch>
        </p:blipFill>
        <p:spPr>
          <a:xfrm>
            <a:off x="3905750" y="1356163"/>
            <a:ext cx="2676525" cy="2247900"/>
          </a:xfrm>
          <a:prstGeom prst="rect">
            <a:avLst/>
          </a:prstGeom>
          <a:noFill/>
          <a:ln>
            <a:noFill/>
          </a:ln>
        </p:spPr>
      </p:pic>
      <p:pic>
        <p:nvPicPr>
          <p:cNvPr id="180" name="Shape 180"/>
          <p:cNvPicPr preferRelativeResize="0"/>
          <p:nvPr/>
        </p:nvPicPr>
        <p:blipFill>
          <a:blip r:embed="rId4">
            <a:alphaModFix/>
          </a:blip>
          <a:stretch>
            <a:fillRect/>
          </a:stretch>
        </p:blipFill>
        <p:spPr>
          <a:xfrm>
            <a:off x="6734675" y="1296525"/>
            <a:ext cx="192173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84" name="Shape 184"/>
        <p:cNvGrpSpPr/>
        <p:nvPr/>
      </p:nvGrpSpPr>
      <p:grpSpPr>
        <a:xfrm>
          <a:off x="0" y="0"/>
          <a:ext cx="0" cy="0"/>
          <a:chOff x="0" y="0"/>
          <a:chExt cx="0" cy="0"/>
        </a:xfrm>
      </p:grpSpPr>
      <p:sp>
        <p:nvSpPr>
          <p:cNvPr id="185" name="Shape 18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4 </a:t>
            </a:r>
            <a:r>
              <a:rPr b="0" i="0" lang="en" sz="3000" u="none" cap="none" strike="noStrike">
                <a:solidFill>
                  <a:srgbClr val="0000DD"/>
                </a:solidFill>
                <a:latin typeface="Roboto Slab"/>
                <a:ea typeface="Roboto Slab"/>
                <a:cs typeface="Roboto Slab"/>
                <a:sym typeface="Roboto Slab"/>
              </a:rPr>
              <a:t>-</a:t>
            </a:r>
            <a:r>
              <a:rPr lang="en">
                <a:solidFill>
                  <a:srgbClr val="0000DD"/>
                </a:solidFill>
              </a:rPr>
              <a:t>Save Product Info</a:t>
            </a:r>
            <a:endParaRPr/>
          </a:p>
        </p:txBody>
      </p:sp>
      <p:sp>
        <p:nvSpPr>
          <p:cNvPr id="186" name="Shape 1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87" name="Shape 187"/>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When a user marks an item off their list, they will be prompted to enter location and price of item, or update price and location if change occured.</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Entry for product with price and location will be stored on cloud database (or entry will be updated if different)</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
        <p:nvSpPr>
          <p:cNvPr id="188" name="Shape 188"/>
          <p:cNvSpPr txBox="1"/>
          <p:nvPr>
            <p:ph idx="1" type="body"/>
          </p:nvPr>
        </p:nvSpPr>
        <p:spPr>
          <a:xfrm>
            <a:off x="4093100" y="3555244"/>
            <a:ext cx="2004600" cy="181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DD"/>
                </a:solidFill>
              </a:rPr>
              <a:t>Figure 2. List Creation Phase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89" name="Shape 189"/>
          <p:cNvPicPr preferRelativeResize="0"/>
          <p:nvPr/>
        </p:nvPicPr>
        <p:blipFill>
          <a:blip r:embed="rId3">
            <a:alphaModFix/>
          </a:blip>
          <a:stretch>
            <a:fillRect/>
          </a:stretch>
        </p:blipFill>
        <p:spPr>
          <a:xfrm>
            <a:off x="4093100" y="1438450"/>
            <a:ext cx="2221532" cy="2049437"/>
          </a:xfrm>
          <a:prstGeom prst="rect">
            <a:avLst/>
          </a:prstGeom>
          <a:noFill/>
          <a:ln>
            <a:noFill/>
          </a:ln>
        </p:spPr>
      </p:pic>
      <p:pic>
        <p:nvPicPr>
          <p:cNvPr id="190" name="Shape 190"/>
          <p:cNvPicPr preferRelativeResize="0"/>
          <p:nvPr/>
        </p:nvPicPr>
        <p:blipFill>
          <a:blip r:embed="rId4">
            <a:alphaModFix/>
          </a:blip>
          <a:stretch>
            <a:fillRect/>
          </a:stretch>
        </p:blipFill>
        <p:spPr>
          <a:xfrm>
            <a:off x="6661007" y="1438450"/>
            <a:ext cx="1853026" cy="32942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