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314" r:id="rId4"/>
    <p:sldId id="297" r:id="rId5"/>
    <p:sldId id="298" r:id="rId6"/>
    <p:sldId id="296" r:id="rId7"/>
    <p:sldId id="299" r:id="rId8"/>
    <p:sldId id="300" r:id="rId9"/>
    <p:sldId id="303" r:id="rId10"/>
    <p:sldId id="304" r:id="rId11"/>
    <p:sldId id="306" r:id="rId12"/>
    <p:sldId id="305" r:id="rId13"/>
    <p:sldId id="308" r:id="rId14"/>
    <p:sldId id="309" r:id="rId15"/>
    <p:sldId id="310" r:id="rId16"/>
    <p:sldId id="311" r:id="rId17"/>
    <p:sldId id="313" r:id="rId18"/>
    <p:sldId id="312" r:id="rId19"/>
    <p:sldId id="316" r:id="rId20"/>
    <p:sldId id="317" r:id="rId21"/>
    <p:sldId id="290" r:id="rId22"/>
    <p:sldId id="315" r:id="rId23"/>
    <p:sldId id="27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DEDAC-C188-4D3E-BC91-8DDDEB469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7C670A-2935-4B8B-8366-522F21CD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01B12-5099-466B-AF10-C2C4EC15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EA71-09CC-41FA-A0E2-4FA0DB5FA07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1E0080-5075-4F1C-A60A-7837D6DF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F8520-E857-40D6-A387-5E8C4C01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E976-FDE2-42C2-B81D-180D93B51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47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0A175-B39A-4CF8-B552-93E571A3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6D52BE-0087-4A63-BFF2-D87D5531A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96AA8-3B69-441D-9BD6-674C1E78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EA71-09CC-41FA-A0E2-4FA0DB5FA07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E719B-F35B-4DE9-9FA1-C7152A79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A11D3-8374-4733-B5BA-E4CC50AF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E976-FDE2-42C2-B81D-180D93B51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62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7DF1CD-DF79-475E-8AE8-9CD24A0A8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CD8291-5CFC-43AA-ADD0-C6BF234FA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5FFC7-BF08-4ECF-9B13-5ECF5C64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EA71-09CC-41FA-A0E2-4FA0DB5FA07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99AF7B-6C9E-45B1-8AEB-5578C7FC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1AD6AE-86F2-4652-A855-08CD5522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E976-FDE2-42C2-B81D-180D93B51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5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19E94-EFE2-447A-9287-A22C7504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0A7B0-EE5A-4FB5-89CD-C13EB44D7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E1BDB-AD1C-4F5C-8B89-4B3032BD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EA71-09CC-41FA-A0E2-4FA0DB5FA07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94BA2-1F75-446F-8782-F96C450D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44C70-24D1-4C92-A524-70E6A734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E976-FDE2-42C2-B81D-180D93B51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92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3B66A-A3D7-425C-9E70-E511877B7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969FA-69F9-49D9-A1FA-18911538A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0E1B8-759D-4FDF-8C70-E8990C25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EA71-09CC-41FA-A0E2-4FA0DB5FA07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15F01-6E5B-4A91-B0C4-1EED4110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50E37-CA09-4D57-9550-FA57D036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E976-FDE2-42C2-B81D-180D93B51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25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486A0-BE35-400C-8F75-FF1D0778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C9858-D459-4A5F-915F-ED9C3CF56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16BDE3-4686-4334-9E17-6FF2BEDC0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9EA9C-413D-4F65-9F9F-BE5090D1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EA71-09CC-41FA-A0E2-4FA0DB5FA07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19383-BA91-46A1-BD67-EFB2A7251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A163FA-6C10-4481-9C3E-0B9C27D2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E976-FDE2-42C2-B81D-180D93B51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7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3BBF8-2931-4AA8-99F1-E9375439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C1E907-DD5C-4A0C-BFD5-2C23DB4B6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87120-62C7-43FB-AB5E-24A3D7B16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3F961C-BED3-4612-B4CD-5DF200678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C7D95C-EEF5-47A1-BF46-B58A65A5E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7277E8-0316-47A9-8783-9AB2D8CF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EA71-09CC-41FA-A0E2-4FA0DB5FA07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BC8720-7790-415E-B003-4F1777CD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210092-18D5-4F7C-A67A-C2856975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E976-FDE2-42C2-B81D-180D93B51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45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40EFD-4386-454E-B153-2ECBBC23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7E6753-8017-441A-8A96-62744E9E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EA71-09CC-41FA-A0E2-4FA0DB5FA07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695D79-ED6E-4E5D-997B-451CB890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AF8365-E7FD-40D8-B758-0D96D548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E976-FDE2-42C2-B81D-180D93B51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79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AE4F5A-500F-457A-B455-F4265126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EA71-09CC-41FA-A0E2-4FA0DB5FA07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26022-2363-4FC8-A435-C71070B5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D4C44A-E87A-45F2-845B-27F7D87C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E976-FDE2-42C2-B81D-180D93B51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4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4AAD3-6B6E-4FAB-ADB7-001440DE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C7CEF-6A33-4094-95E3-A7BC3793E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865252-D5A0-420E-A266-0E1785BC2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73D293-E83C-462E-AE86-BA8D695E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EA71-09CC-41FA-A0E2-4FA0DB5FA07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9B9BC-87A9-49D4-A453-5D8C037E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D5CA64-03E3-4E14-90D9-E066B68D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E976-FDE2-42C2-B81D-180D93B51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53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2B9D3-3FDE-48CC-A700-67508FB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839548-FD63-4C11-ADCA-00A67F51D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858A93-4D9A-4202-A288-C6C2CEE70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99FC35-CC0D-4DCA-9BFC-77E2A92E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EA71-09CC-41FA-A0E2-4FA0DB5FA07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E2F16-E479-455E-B52A-4F232D88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CCACE6-B8BC-4CFE-A968-8D7C0580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E976-FDE2-42C2-B81D-180D93B51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44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7ABA8D-E60E-409C-8F04-6E540F35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5B611-5C89-4477-93C6-713B1A8B8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6E87F-E49C-4C9B-829B-3C687C216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7EA71-09CC-41FA-A0E2-4FA0DB5FA07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7BAB4-6E0F-4F03-AD40-EAA1C07D0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4C1B82-DEB8-413E-8BD4-FE9015BC5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3E976-FDE2-42C2-B81D-180D93B51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46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AAF4-FCD6-4A76-BAC1-E4F0BF2FA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58" y="609016"/>
            <a:ext cx="11309684" cy="2387600"/>
          </a:xfrm>
        </p:spPr>
        <p:txBody>
          <a:bodyPr/>
          <a:lstStyle/>
          <a:p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빅데이터 프로그래밍 기말발표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C42443-D384-4C5E-A523-CE8F4B08E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6227"/>
            <a:ext cx="9144000" cy="1655762"/>
          </a:xfrm>
        </p:spPr>
        <p:txBody>
          <a:bodyPr/>
          <a:lstStyle/>
          <a:p>
            <a:pPr algn="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20150300</a:t>
            </a:r>
          </a:p>
          <a:p>
            <a:pPr algn="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김민준</a:t>
            </a:r>
          </a:p>
        </p:txBody>
      </p:sp>
      <p:pic>
        <p:nvPicPr>
          <p:cNvPr id="1038" name="Picture 14" descr="대형 마트 아이콘 일러스트 ai 다운로드 free mart icon - Urbanbrush">
            <a:extLst>
              <a:ext uri="{FF2B5EF4-FFF2-40B4-BE49-F238E27FC236}">
                <a16:creationId xmlns:a16="http://schemas.microsoft.com/office/drawing/2014/main" id="{38D74CB0-5EDA-450C-B8AB-90D9AA0BD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10" b="13217"/>
          <a:stretch/>
        </p:blipFill>
        <p:spPr bwMode="auto">
          <a:xfrm>
            <a:off x="3725153" y="2996616"/>
            <a:ext cx="4741694" cy="349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036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E4CD-A242-471F-9E6B-1D9A4597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3" y="184482"/>
            <a:ext cx="2434391" cy="629486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02.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분석 내용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BBC0B-9418-4120-8693-9378C8B753FA}"/>
              </a:ext>
            </a:extLst>
          </p:cNvPr>
          <p:cNvSpPr txBox="1"/>
          <p:nvPr/>
        </p:nvSpPr>
        <p:spPr>
          <a:xfrm>
            <a:off x="8913537" y="2090172"/>
            <a:ext cx="30319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[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가정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대형마트가 많을수록 매출이 하락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]</a:t>
            </a:r>
          </a:p>
          <a:p>
            <a:pPr algn="ctr"/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예상한 그래프의 모습과는 전혀 다른 모습을 보여주고 있음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67C475D-BC9C-4243-842C-D3D6A9C7EE79}"/>
              </a:ext>
            </a:extLst>
          </p:cNvPr>
          <p:cNvSpPr txBox="1">
            <a:spLocks/>
          </p:cNvSpPr>
          <p:nvPr/>
        </p:nvSpPr>
        <p:spPr>
          <a:xfrm>
            <a:off x="8825161" y="813968"/>
            <a:ext cx="3281330" cy="629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solidFill>
                  <a:schemeClr val="accent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 + B </a:t>
            </a:r>
            <a:r>
              <a:rPr lang="ko-KR" altLang="en-US" sz="2400" dirty="0">
                <a:solidFill>
                  <a:schemeClr val="accent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방법</a:t>
            </a:r>
            <a:endParaRPr lang="en-US" altLang="ko-KR" sz="2400" dirty="0">
              <a:solidFill>
                <a:schemeClr val="accent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accent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accent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단일점포 매출 </a:t>
            </a:r>
            <a:r>
              <a:rPr lang="en-US" altLang="ko-KR" sz="2400" dirty="0">
                <a:solidFill>
                  <a:schemeClr val="accent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+ 1km</a:t>
            </a:r>
            <a:r>
              <a:rPr lang="ko-KR" altLang="en-US" sz="2400" dirty="0">
                <a:solidFill>
                  <a:schemeClr val="accent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이내</a:t>
            </a:r>
            <a:r>
              <a:rPr lang="en-US" altLang="ko-KR" sz="2400" dirty="0">
                <a:solidFill>
                  <a:schemeClr val="accent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ko-KR" altLang="en-US" sz="2400" dirty="0">
              <a:solidFill>
                <a:schemeClr val="accent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6E6902F-F268-4683-9E5D-AA0511A1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3" y="1627343"/>
            <a:ext cx="8814014" cy="3713914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9575025-8A2A-4919-8FBE-58C1CFA51422}"/>
              </a:ext>
            </a:extLst>
          </p:cNvPr>
          <p:cNvCxnSpPr>
            <a:cxnSpLocks/>
          </p:cNvCxnSpPr>
          <p:nvPr/>
        </p:nvCxnSpPr>
        <p:spPr>
          <a:xfrm>
            <a:off x="718302" y="1846906"/>
            <a:ext cx="7641927" cy="30153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53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E4CD-A242-471F-9E6B-1D9A4597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184482"/>
            <a:ext cx="2787316" cy="629486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02.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분석 내용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40155-74C0-4AE2-92F9-A4E66DE6371A}"/>
              </a:ext>
            </a:extLst>
          </p:cNvPr>
          <p:cNvSpPr txBox="1"/>
          <p:nvPr/>
        </p:nvSpPr>
        <p:spPr>
          <a:xfrm>
            <a:off x="502820" y="1313123"/>
            <a:ext cx="1073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대형마트와 전통시장 </a:t>
            </a:r>
            <a:r>
              <a:rPr lang="en-US" altLang="ko-KR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대형마트 휴무일의 전통시장 매출</a:t>
            </a:r>
            <a:endParaRPr lang="en-US" altLang="ko-KR" sz="36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87941-068D-4169-A566-CC6DFD3D51B0}"/>
              </a:ext>
            </a:extLst>
          </p:cNvPr>
          <p:cNvSpPr txBox="1"/>
          <p:nvPr/>
        </p:nvSpPr>
        <p:spPr>
          <a:xfrm>
            <a:off x="502820" y="2990332"/>
            <a:ext cx="107381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&lt;</a:t>
            </a:r>
            <a:r>
              <a:rPr lang="ko-KR" altLang="en-US" sz="32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분석 방법</a:t>
            </a:r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&gt;</a:t>
            </a:r>
          </a:p>
          <a:p>
            <a:pPr marL="514350" indent="-514350">
              <a:buAutoNum type="arabicPeriod"/>
            </a:pP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일요일과 다른 요일간의 매출 비교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일요일과 다른 요일간의 유동인구 비교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시장별로 어느 요일에 매출이 가장 높았는지 분석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511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E4CD-A242-471F-9E6B-1D9A4597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3" y="184482"/>
            <a:ext cx="2434391" cy="629486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02.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분석 내용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E449B13-A057-468F-BFD5-518D50F5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1" y="1082973"/>
            <a:ext cx="5705475" cy="343871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81C34CE-D6E9-45FD-A88D-5C69238AF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869" y="1204459"/>
            <a:ext cx="5555343" cy="3317232"/>
          </a:xfrm>
          <a:prstGeom prst="rect">
            <a:avLst/>
          </a:prstGeom>
        </p:spPr>
      </p:pic>
      <p:sp>
        <p:nvSpPr>
          <p:cNvPr id="23" name="제목 1">
            <a:extLst>
              <a:ext uri="{FF2B5EF4-FFF2-40B4-BE49-F238E27FC236}">
                <a16:creationId xmlns:a16="http://schemas.microsoft.com/office/drawing/2014/main" id="{76C4B8E4-31C0-44A3-BC7E-FE6C0A9AE1FF}"/>
              </a:ext>
            </a:extLst>
          </p:cNvPr>
          <p:cNvSpPr txBox="1">
            <a:spLocks/>
          </p:cNvSpPr>
          <p:nvPr/>
        </p:nvSpPr>
        <p:spPr>
          <a:xfrm>
            <a:off x="4223012" y="489007"/>
            <a:ext cx="3734948" cy="629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우이시장 </a:t>
            </a:r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최단거리 </a:t>
            </a:r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59m)</a:t>
            </a:r>
            <a:endParaRPr lang="ko-KR" altLang="en-US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6FB4B6-6DE2-4D54-B809-B161CC8A5837}"/>
              </a:ext>
            </a:extLst>
          </p:cNvPr>
          <p:cNvSpPr txBox="1"/>
          <p:nvPr/>
        </p:nvSpPr>
        <p:spPr>
          <a:xfrm>
            <a:off x="721394" y="4857636"/>
            <a:ext cx="10738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선별 시장 중 대형마트와의 거리가 가장 짧았던 우이시장은 일요일 매출이 다른 요일에 비해 높은 모습을 보여줌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.(</a:t>
            </a:r>
            <a:r>
              <a:rPr lang="ko-KR" altLang="en-US" sz="24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그림</a:t>
            </a:r>
            <a:r>
              <a:rPr lang="en-US" altLang="ko-KR" sz="24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</a:p>
          <a:p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매출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유동인구에서 일요일이 차지하는 비율이 어느정도 높은 모습을 보여줌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24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그림</a:t>
            </a:r>
            <a:r>
              <a:rPr lang="en-US" altLang="ko-KR" sz="24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74F839D-AD52-4344-8794-22F8A5175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1241" y="868514"/>
            <a:ext cx="732971" cy="33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17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E4CD-A242-471F-9E6B-1D9A4597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3" y="184482"/>
            <a:ext cx="2434391" cy="629486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02.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분석 내용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76C4B8E4-31C0-44A3-BC7E-FE6C0A9AE1FF}"/>
              </a:ext>
            </a:extLst>
          </p:cNvPr>
          <p:cNvSpPr txBox="1">
            <a:spLocks/>
          </p:cNvSpPr>
          <p:nvPr/>
        </p:nvSpPr>
        <p:spPr>
          <a:xfrm>
            <a:off x="3915333" y="572164"/>
            <a:ext cx="4538855" cy="629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연서시장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최단거리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445m,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도보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7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분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6FB4B6-6DE2-4D54-B809-B161CC8A5837}"/>
              </a:ext>
            </a:extLst>
          </p:cNvPr>
          <p:cNvSpPr txBox="1"/>
          <p:nvPr/>
        </p:nvSpPr>
        <p:spPr>
          <a:xfrm>
            <a:off x="612154" y="4633516"/>
            <a:ext cx="10738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하지만 최단거리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445m,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도보로 대형마트까지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7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분 거리인 연서시장은 일요일의 매출이 다른 요일보다 낮은 모습을 보임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.(</a:t>
            </a:r>
            <a:r>
              <a:rPr lang="ko-KR" altLang="en-US" sz="24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그림</a:t>
            </a:r>
            <a:r>
              <a:rPr lang="en-US" altLang="ko-KR" sz="24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</a:p>
          <a:p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매출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유동인구에서 일요일이 차지하는 비율이 다른 요일보다 비슷하거나 낮은 모습을 보여줌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24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그림</a:t>
            </a:r>
            <a:r>
              <a:rPr lang="en-US" altLang="ko-KR" sz="24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74F839D-AD52-4344-8794-22F8A5175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1" y="978753"/>
            <a:ext cx="732971" cy="3359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4E8C9D-ED0D-4AE1-AC99-4C46B1D4D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71" y="1381011"/>
            <a:ext cx="5667375" cy="3028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C79E5B-BA48-4A63-A4CD-BD3AF5E67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69749"/>
            <a:ext cx="5454589" cy="33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85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E4CD-A242-471F-9E6B-1D9A4597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3" y="184482"/>
            <a:ext cx="2434391" cy="629486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02.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분석 내용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76C4B8E4-31C0-44A3-BC7E-FE6C0A9AE1FF}"/>
              </a:ext>
            </a:extLst>
          </p:cNvPr>
          <p:cNvSpPr txBox="1">
            <a:spLocks/>
          </p:cNvSpPr>
          <p:nvPr/>
        </p:nvSpPr>
        <p:spPr>
          <a:xfrm>
            <a:off x="4245319" y="532825"/>
            <a:ext cx="3622653" cy="839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망원시장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최단거리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900m)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6FB4B6-6DE2-4D54-B809-B161CC8A5837}"/>
              </a:ext>
            </a:extLst>
          </p:cNvPr>
          <p:cNvSpPr txBox="1"/>
          <p:nvPr/>
        </p:nvSpPr>
        <p:spPr>
          <a:xfrm>
            <a:off x="620319" y="5147422"/>
            <a:ext cx="10738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다른 예시로 유명시장인 망원시장은 주말에 유동인구</a:t>
            </a:r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매출이 눈에 띄게 높은 모습을 보임</a:t>
            </a:r>
            <a:endParaRPr lang="en-US" altLang="ko-KR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74F839D-AD52-4344-8794-22F8A5175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166" y="1158300"/>
            <a:ext cx="732971" cy="3359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92F0CA-F32E-41BC-A1F3-EB4AFAF26E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62"/>
          <a:stretch/>
        </p:blipFill>
        <p:spPr>
          <a:xfrm>
            <a:off x="322596" y="1651748"/>
            <a:ext cx="5734050" cy="3216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C95171C-AC8F-4E2B-90C1-0AD52B903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94245"/>
            <a:ext cx="5527783" cy="337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0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E4CD-A242-471F-9E6B-1D9A4597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3" y="184482"/>
            <a:ext cx="2434391" cy="629486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02.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분석 내용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DBBE92A-9E44-42CF-856F-FA199D51E1E6}"/>
              </a:ext>
            </a:extLst>
          </p:cNvPr>
          <p:cNvSpPr txBox="1">
            <a:spLocks/>
          </p:cNvSpPr>
          <p:nvPr/>
        </p:nvSpPr>
        <p:spPr>
          <a:xfrm>
            <a:off x="7096723" y="1553316"/>
            <a:ext cx="4511650" cy="4121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[</a:t>
            </a:r>
            <a:r>
              <a:rPr lang="ko-KR" altLang="en-US" sz="28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선별 시장</a:t>
            </a:r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31</a:t>
            </a:r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</a:t>
            </a:r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)]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중 </a:t>
            </a:r>
            <a:endParaRPr lang="en-US" altLang="ko-KR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요일 별 매출 순위 그래프</a:t>
            </a:r>
            <a:endParaRPr lang="en-US" altLang="ko-KR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-&gt; 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일요일의 매출이 상대적으로 낮았다</a:t>
            </a:r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endParaRPr lang="en-US" altLang="ko-KR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B2EF85-9A87-410C-9F74-D7557EFF3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84" y="1339265"/>
            <a:ext cx="6720688" cy="4549872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7CF765-D15E-455A-A1B5-059572533F7B}"/>
              </a:ext>
            </a:extLst>
          </p:cNvPr>
          <p:cNvCxnSpPr>
            <a:cxnSpLocks/>
          </p:cNvCxnSpPr>
          <p:nvPr/>
        </p:nvCxnSpPr>
        <p:spPr>
          <a:xfrm>
            <a:off x="914400" y="3875315"/>
            <a:ext cx="580571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712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E4CD-A242-471F-9E6B-1D9A4597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3" y="184482"/>
            <a:ext cx="2434391" cy="629486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02.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분석 내용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DBBE92A-9E44-42CF-856F-FA199D51E1E6}"/>
              </a:ext>
            </a:extLst>
          </p:cNvPr>
          <p:cNvSpPr txBox="1">
            <a:spLocks/>
          </p:cNvSpPr>
          <p:nvPr/>
        </p:nvSpPr>
        <p:spPr>
          <a:xfrm>
            <a:off x="7301449" y="1727197"/>
            <a:ext cx="4368800" cy="3947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[</a:t>
            </a:r>
            <a:r>
              <a:rPr lang="ko-KR" altLang="en-US" sz="2800" dirty="0">
                <a:solidFill>
                  <a:schemeClr val="accent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전체 시장</a:t>
            </a:r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218</a:t>
            </a:r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</a:t>
            </a:r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)]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중 요일 별 매출 순위 그래프 </a:t>
            </a:r>
            <a:endParaRPr lang="en-US" altLang="ko-KR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-&gt; 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마찬가지로 일요일의 매출 순위가 예상과 다르게 높지 </a:t>
            </a:r>
            <a:endParaRPr lang="en-US" altLang="ko-KR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않은 모습을 보여준다</a:t>
            </a:r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ACEAF8-FC5D-4430-B8BF-DC7C3CE0B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99" y="1473196"/>
            <a:ext cx="7012450" cy="445588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C215725-2DCC-4304-94B2-A453F016B876}"/>
              </a:ext>
            </a:extLst>
          </p:cNvPr>
          <p:cNvCxnSpPr>
            <a:cxnSpLocks/>
          </p:cNvCxnSpPr>
          <p:nvPr/>
        </p:nvCxnSpPr>
        <p:spPr>
          <a:xfrm>
            <a:off x="973221" y="3817257"/>
            <a:ext cx="580571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678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E4CD-A242-471F-9E6B-1D9A4597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3" y="184482"/>
            <a:ext cx="2434391" cy="629486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02.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분석 내용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76C4B8E4-31C0-44A3-BC7E-FE6C0A9AE1FF}"/>
              </a:ext>
            </a:extLst>
          </p:cNvPr>
          <p:cNvSpPr txBox="1">
            <a:spLocks/>
          </p:cNvSpPr>
          <p:nvPr/>
        </p:nvSpPr>
        <p:spPr>
          <a:xfrm>
            <a:off x="4235643" y="1166300"/>
            <a:ext cx="3720709" cy="629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전통시장 리뷰 분석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6FB4B6-6DE2-4D54-B809-B161CC8A5837}"/>
              </a:ext>
            </a:extLst>
          </p:cNvPr>
          <p:cNvSpPr txBox="1"/>
          <p:nvPr/>
        </p:nvSpPr>
        <p:spPr>
          <a:xfrm>
            <a:off x="932996" y="4586861"/>
            <a:ext cx="10738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매출이 높거나 선호되는 전통시장의 리뷰를 분석하여 선호 요인을 조사</a:t>
            </a:r>
            <a:endParaRPr lang="en-US" altLang="ko-KR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인스타그램 해시태그 </a:t>
            </a:r>
            <a:r>
              <a:rPr lang="ko-KR" altLang="en-US" sz="2800" dirty="0" err="1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크롤링을</a:t>
            </a:r>
            <a:r>
              <a:rPr lang="ko-KR" altLang="en-US" sz="28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통해 해당 전통시장 관련 키워드를 수집</a:t>
            </a:r>
            <a:endParaRPr lang="en-US" altLang="ko-KR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800" dirty="0" err="1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WordCloud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통한 시각화</a:t>
            </a:r>
            <a:endParaRPr lang="en-US" altLang="ko-KR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050" name="Picture 2" descr="인스타그램 오류 발생 8시간 넘었다 - 조선비즈">
            <a:extLst>
              <a:ext uri="{FF2B5EF4-FFF2-40B4-BE49-F238E27FC236}">
                <a16:creationId xmlns:a16="http://schemas.microsoft.com/office/drawing/2014/main" id="{367C7D71-8B7E-4476-B4F0-6D57AE463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724" y="1896049"/>
            <a:ext cx="2590549" cy="259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013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E4CD-A242-471F-9E6B-1D9A4597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184482"/>
            <a:ext cx="2787316" cy="629486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02.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분석 내용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699FC-93E3-4925-8F34-FEC823F379E9}"/>
              </a:ext>
            </a:extLst>
          </p:cNvPr>
          <p:cNvSpPr txBox="1"/>
          <p:nvPr/>
        </p:nvSpPr>
        <p:spPr>
          <a:xfrm>
            <a:off x="6864270" y="1808579"/>
            <a:ext cx="512519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망원시장</a:t>
            </a:r>
            <a:endParaRPr lang="en-US" altLang="ko-KR" sz="3600" dirty="0">
              <a:solidFill>
                <a:schemeClr val="accent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선호요인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주변 유명지역과 인접하여 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접근이 용이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인접 지역들과 함께 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나들이 코스로 선호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주로 맛집과 관련된 키워드가 많음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BD17BA-7514-486E-BEA4-CDCDE4D26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38" y="1109412"/>
            <a:ext cx="5629028" cy="4268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D34307-1DF6-438C-AE76-A68E907E1794}"/>
              </a:ext>
            </a:extLst>
          </p:cNvPr>
          <p:cNvSpPr txBox="1"/>
          <p:nvPr/>
        </p:nvSpPr>
        <p:spPr>
          <a:xfrm>
            <a:off x="1389152" y="5534745"/>
            <a:ext cx="5125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최근 </a:t>
            </a:r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1000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 게시물 중</a:t>
            </a:r>
            <a:endParaRPr lang="en-US" altLang="ko-KR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 이내 게시물 </a:t>
            </a:r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986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</a:t>
            </a:r>
            <a:endParaRPr lang="en-US" altLang="ko-KR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894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E4CD-A242-471F-9E6B-1D9A4597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184482"/>
            <a:ext cx="2787316" cy="629486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02.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분석 내용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699FC-93E3-4925-8F34-FEC823F379E9}"/>
              </a:ext>
            </a:extLst>
          </p:cNvPr>
          <p:cNvSpPr txBox="1"/>
          <p:nvPr/>
        </p:nvSpPr>
        <p:spPr>
          <a:xfrm>
            <a:off x="6864270" y="1808579"/>
            <a:ext cx="512519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광장시장</a:t>
            </a:r>
            <a:endParaRPr lang="en-US" altLang="ko-KR" sz="3600" dirty="0">
              <a:solidFill>
                <a:schemeClr val="accent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선호요인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구제상점으로 유명</a:t>
            </a:r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algn="ctr"/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쇼핑의 목적으로 선호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광고 게시물이 많아 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정확한 분석 어려움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</a:p>
          <a:p>
            <a:pPr algn="ctr"/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34307-1DF6-438C-AE76-A68E907E1794}"/>
              </a:ext>
            </a:extLst>
          </p:cNvPr>
          <p:cNvSpPr txBox="1"/>
          <p:nvPr/>
        </p:nvSpPr>
        <p:spPr>
          <a:xfrm>
            <a:off x="1171743" y="5478414"/>
            <a:ext cx="5125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최근 </a:t>
            </a:r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300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 게시물 중</a:t>
            </a:r>
            <a:endParaRPr lang="en-US" altLang="ko-KR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 이내 게시물 </a:t>
            </a:r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292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</a:t>
            </a:r>
            <a:endParaRPr lang="en-US" altLang="ko-KR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9613DF-7830-432B-8D9A-549B84626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89" y="1042736"/>
            <a:ext cx="5605505" cy="42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5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14F45-186D-4897-B489-50B7C007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</a:t>
            </a:r>
            <a:r>
              <a:rPr lang="ko-KR" altLang="en-US" sz="5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목차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C1C3D6C5-4995-4653-B277-0175197785B8}"/>
              </a:ext>
            </a:extLst>
          </p:cNvPr>
          <p:cNvGrpSpPr/>
          <p:nvPr/>
        </p:nvGrpSpPr>
        <p:grpSpPr>
          <a:xfrm>
            <a:off x="3918499" y="1802092"/>
            <a:ext cx="7365716" cy="1174814"/>
            <a:chOff x="3131840" y="1491630"/>
            <a:chExt cx="5256584" cy="576064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B46C843-5F30-4BBD-A34F-1EC5F1D7BD76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" name="Right Triangle 4">
              <a:extLst>
                <a:ext uri="{FF2B5EF4-FFF2-40B4-BE49-F238E27FC236}">
                  <a16:creationId xmlns:a16="http://schemas.microsoft.com/office/drawing/2014/main" id="{8A6D40AC-02B9-4DA0-921E-D362E072258B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17D416-A9BF-48A6-966C-F11ED6DC77A4}"/>
              </a:ext>
            </a:extLst>
          </p:cNvPr>
          <p:cNvSpPr txBox="1"/>
          <p:nvPr/>
        </p:nvSpPr>
        <p:spPr>
          <a:xfrm>
            <a:off x="3918499" y="1913603"/>
            <a:ext cx="747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4379E3DF-9AB6-4935-AEF3-26D7B59021E5}"/>
              </a:ext>
            </a:extLst>
          </p:cNvPr>
          <p:cNvGrpSpPr/>
          <p:nvPr/>
        </p:nvGrpSpPr>
        <p:grpSpPr>
          <a:xfrm>
            <a:off x="4878499" y="1968348"/>
            <a:ext cx="6155025" cy="853601"/>
            <a:chOff x="3851840" y="1356248"/>
            <a:chExt cx="4392568" cy="5231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2C7105-2965-43F2-ADD9-83626E2C6D0C}"/>
                </a:ext>
              </a:extLst>
            </p:cNvPr>
            <p:cNvSpPr txBox="1"/>
            <p:nvPr/>
          </p:nvSpPr>
          <p:spPr>
            <a:xfrm>
              <a:off x="3851840" y="1356248"/>
              <a:ext cx="4392567" cy="396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목표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0A3CE0-E6C0-4D05-9DAA-581626E75BBB}"/>
                </a:ext>
              </a:extLst>
            </p:cNvPr>
            <p:cNvSpPr txBox="1"/>
            <p:nvPr/>
          </p:nvSpPr>
          <p:spPr>
            <a:xfrm>
              <a:off x="3851840" y="1625473"/>
              <a:ext cx="43925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5">
            <a:extLst>
              <a:ext uri="{FF2B5EF4-FFF2-40B4-BE49-F238E27FC236}">
                <a16:creationId xmlns:a16="http://schemas.microsoft.com/office/drawing/2014/main" id="{22BA19D9-5F3A-4C2E-91B9-EAC81B148737}"/>
              </a:ext>
            </a:extLst>
          </p:cNvPr>
          <p:cNvGrpSpPr/>
          <p:nvPr/>
        </p:nvGrpSpPr>
        <p:grpSpPr>
          <a:xfrm>
            <a:off x="3932469" y="3318152"/>
            <a:ext cx="7365716" cy="1174814"/>
            <a:chOff x="3131840" y="1491630"/>
            <a:chExt cx="5256584" cy="576064"/>
          </a:xfrm>
        </p:grpSpPr>
        <p:sp>
          <p:nvSpPr>
            <p:cNvPr id="47" name="Rectangle 1">
              <a:extLst>
                <a:ext uri="{FF2B5EF4-FFF2-40B4-BE49-F238E27FC236}">
                  <a16:creationId xmlns:a16="http://schemas.microsoft.com/office/drawing/2014/main" id="{9179715F-4C27-4D09-A06E-F9AC15549769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8" name="Right Triangle 4">
              <a:extLst>
                <a:ext uri="{FF2B5EF4-FFF2-40B4-BE49-F238E27FC236}">
                  <a16:creationId xmlns:a16="http://schemas.microsoft.com/office/drawing/2014/main" id="{2B06C03E-D305-4B04-A899-C408A6FB25CD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BE3ACD7-BE72-47A0-B622-1748D4EF4732}"/>
              </a:ext>
            </a:extLst>
          </p:cNvPr>
          <p:cNvSpPr txBox="1"/>
          <p:nvPr/>
        </p:nvSpPr>
        <p:spPr>
          <a:xfrm>
            <a:off x="3918499" y="3429556"/>
            <a:ext cx="747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</p:txBody>
      </p:sp>
      <p:grpSp>
        <p:nvGrpSpPr>
          <p:cNvPr id="50" name="Group 6">
            <a:extLst>
              <a:ext uri="{FF2B5EF4-FFF2-40B4-BE49-F238E27FC236}">
                <a16:creationId xmlns:a16="http://schemas.microsoft.com/office/drawing/2014/main" id="{A0528FD3-ABD3-4C68-B055-9194467A0882}"/>
              </a:ext>
            </a:extLst>
          </p:cNvPr>
          <p:cNvGrpSpPr/>
          <p:nvPr/>
        </p:nvGrpSpPr>
        <p:grpSpPr>
          <a:xfrm>
            <a:off x="4892469" y="3484408"/>
            <a:ext cx="6155025" cy="853601"/>
            <a:chOff x="3851840" y="1356248"/>
            <a:chExt cx="4392568" cy="52314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0C6944-3F32-40C3-A2AD-9378C6691E5C}"/>
                </a:ext>
              </a:extLst>
            </p:cNvPr>
            <p:cNvSpPr txBox="1"/>
            <p:nvPr/>
          </p:nvSpPr>
          <p:spPr>
            <a:xfrm>
              <a:off x="3851840" y="1356248"/>
              <a:ext cx="4392567" cy="396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분석 내용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37CC249-0A6F-4C6B-A2E0-07C0E0E95471}"/>
                </a:ext>
              </a:extLst>
            </p:cNvPr>
            <p:cNvSpPr txBox="1"/>
            <p:nvPr/>
          </p:nvSpPr>
          <p:spPr>
            <a:xfrm>
              <a:off x="3851840" y="1625473"/>
              <a:ext cx="43925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">
            <a:extLst>
              <a:ext uri="{FF2B5EF4-FFF2-40B4-BE49-F238E27FC236}">
                <a16:creationId xmlns:a16="http://schemas.microsoft.com/office/drawing/2014/main" id="{6DD6E234-DD7B-4F4F-B9B6-0C0D5A30F15A}"/>
              </a:ext>
            </a:extLst>
          </p:cNvPr>
          <p:cNvGrpSpPr/>
          <p:nvPr/>
        </p:nvGrpSpPr>
        <p:grpSpPr>
          <a:xfrm>
            <a:off x="3932470" y="4876505"/>
            <a:ext cx="7365716" cy="1174814"/>
            <a:chOff x="3131840" y="1491630"/>
            <a:chExt cx="5256584" cy="576064"/>
          </a:xfrm>
        </p:grpSpPr>
        <p:sp>
          <p:nvSpPr>
            <p:cNvPr id="54" name="Rectangle 1">
              <a:extLst>
                <a:ext uri="{FF2B5EF4-FFF2-40B4-BE49-F238E27FC236}">
                  <a16:creationId xmlns:a16="http://schemas.microsoft.com/office/drawing/2014/main" id="{A3BE5343-1A2E-431F-A9EF-F8DC6F93EC46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5" name="Right Triangle 4">
              <a:extLst>
                <a:ext uri="{FF2B5EF4-FFF2-40B4-BE49-F238E27FC236}">
                  <a16:creationId xmlns:a16="http://schemas.microsoft.com/office/drawing/2014/main" id="{D4E1FE5C-21A1-412D-98D3-98B38B777C00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03A7985-AA9A-4F73-9103-D8498BB46E74}"/>
              </a:ext>
            </a:extLst>
          </p:cNvPr>
          <p:cNvSpPr txBox="1"/>
          <p:nvPr/>
        </p:nvSpPr>
        <p:spPr>
          <a:xfrm>
            <a:off x="3932470" y="4987909"/>
            <a:ext cx="747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</p:txBody>
      </p:sp>
      <p:grpSp>
        <p:nvGrpSpPr>
          <p:cNvPr id="57" name="Group 6">
            <a:extLst>
              <a:ext uri="{FF2B5EF4-FFF2-40B4-BE49-F238E27FC236}">
                <a16:creationId xmlns:a16="http://schemas.microsoft.com/office/drawing/2014/main" id="{5294F0A3-2914-4EC1-9ADF-B6FC7C8BA383}"/>
              </a:ext>
            </a:extLst>
          </p:cNvPr>
          <p:cNvGrpSpPr/>
          <p:nvPr/>
        </p:nvGrpSpPr>
        <p:grpSpPr>
          <a:xfrm>
            <a:off x="4892470" y="5046794"/>
            <a:ext cx="6155025" cy="853601"/>
            <a:chOff x="3851840" y="1356248"/>
            <a:chExt cx="4392568" cy="52314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B20E7D2-6AFC-4721-B22B-1CBCCBFFE342}"/>
                </a:ext>
              </a:extLst>
            </p:cNvPr>
            <p:cNvSpPr txBox="1"/>
            <p:nvPr/>
          </p:nvSpPr>
          <p:spPr>
            <a:xfrm>
              <a:off x="3851840" y="1356248"/>
              <a:ext cx="4392567" cy="396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프로젝트 결과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9EC9505-1593-4625-93FF-E67CBB79B590}"/>
                </a:ext>
              </a:extLst>
            </p:cNvPr>
            <p:cNvSpPr txBox="1"/>
            <p:nvPr/>
          </p:nvSpPr>
          <p:spPr>
            <a:xfrm>
              <a:off x="3851840" y="1625473"/>
              <a:ext cx="43925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218D4E7-A18F-41C9-A3CD-9EE5EC978195}"/>
              </a:ext>
            </a:extLst>
          </p:cNvPr>
          <p:cNvSpPr txBox="1"/>
          <p:nvPr/>
        </p:nvSpPr>
        <p:spPr>
          <a:xfrm>
            <a:off x="3932470" y="6163453"/>
            <a:ext cx="747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816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E4CD-A242-471F-9E6B-1D9A4597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184482"/>
            <a:ext cx="2787316" cy="629486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02.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분석 내용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699FC-93E3-4925-8F34-FEC823F379E9}"/>
              </a:ext>
            </a:extLst>
          </p:cNvPr>
          <p:cNvSpPr txBox="1"/>
          <p:nvPr/>
        </p:nvSpPr>
        <p:spPr>
          <a:xfrm>
            <a:off x="6740153" y="1800483"/>
            <a:ext cx="51251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새마을시장</a:t>
            </a:r>
            <a:endParaRPr lang="en-US" altLang="ko-KR" sz="3600" dirty="0">
              <a:solidFill>
                <a:schemeClr val="accent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선호요인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역 근처 위치적 특성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맛집으로 선호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34307-1DF6-438C-AE76-A68E907E1794}"/>
              </a:ext>
            </a:extLst>
          </p:cNvPr>
          <p:cNvSpPr txBox="1"/>
          <p:nvPr/>
        </p:nvSpPr>
        <p:spPr>
          <a:xfrm>
            <a:off x="1171743" y="5478414"/>
            <a:ext cx="5125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최근 </a:t>
            </a:r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300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 게시물 중</a:t>
            </a:r>
            <a:endParaRPr lang="en-US" altLang="ko-KR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 이내 게시물 </a:t>
            </a:r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93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</a:t>
            </a:r>
            <a:endParaRPr lang="en-US" altLang="ko-KR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FC9296-F772-4955-A48B-28B6C6501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20" y="976366"/>
            <a:ext cx="5737733" cy="433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9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E4CD-A242-471F-9E6B-1D9A4597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184482"/>
            <a:ext cx="2787316" cy="629486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03.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프로젝트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699FC-93E3-4925-8F34-FEC823F379E9}"/>
              </a:ext>
            </a:extLst>
          </p:cNvPr>
          <p:cNvSpPr txBox="1"/>
          <p:nvPr/>
        </p:nvSpPr>
        <p:spPr>
          <a:xfrm>
            <a:off x="726908" y="978899"/>
            <a:ext cx="107381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분석 결과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대형마트와의 </a:t>
            </a:r>
            <a:r>
              <a:rPr lang="ko-KR" altLang="en-US" sz="32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거리대비 매출</a:t>
            </a: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분석해 보았을 때</a:t>
            </a:r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거리가 매출에 크게 영향을 주지 않음</a:t>
            </a:r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휴무일인 </a:t>
            </a:r>
            <a:r>
              <a:rPr lang="ko-KR" altLang="en-US" sz="32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일요일 매출</a:t>
            </a: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분석해 보았을 때</a:t>
            </a:r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전체적으로 일요일의 매출이 예상보다 크지 않음</a:t>
            </a:r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정책의 효과가 크지 않다는 것을 짐작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</a:t>
            </a: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인기 시장의 선호 요인은 위치적 특성이 큼</a:t>
            </a:r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</a:t>
            </a: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또한 맛집의 유무가 선호의 요인이 됨</a:t>
            </a:r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en-US" altLang="ko-KR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696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E4CD-A242-471F-9E6B-1D9A4597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184482"/>
            <a:ext cx="2787316" cy="629486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03.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프로젝트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699FC-93E3-4925-8F34-FEC823F379E9}"/>
              </a:ext>
            </a:extLst>
          </p:cNvPr>
          <p:cNvSpPr txBox="1"/>
          <p:nvPr/>
        </p:nvSpPr>
        <p:spPr>
          <a:xfrm>
            <a:off x="726908" y="978899"/>
            <a:ext cx="1073818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한계점</a:t>
            </a:r>
            <a:endParaRPr lang="en-US" altLang="ko-KR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거리대비 매출 분석 시 수집 데이터의 양이 적다는 문제점</a:t>
            </a:r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일별 시장 매출 데이터가 아니기에 대형마트 휴무일에 대한 정확한 정보를 알 수 없음</a:t>
            </a:r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</a:t>
            </a: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중년층</a:t>
            </a:r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노년층은 청년층에 비해 </a:t>
            </a:r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SNS</a:t>
            </a: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하지 않는 경우가 많아 요인 분석이 대부분 청년층이 선호하는 요인에만 치우쳐져 있음</a:t>
            </a:r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en-US" altLang="ko-KR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4407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F40155-74C0-4AE2-92F9-A4E66DE6371A}"/>
              </a:ext>
            </a:extLst>
          </p:cNvPr>
          <p:cNvSpPr txBox="1"/>
          <p:nvPr/>
        </p:nvSpPr>
        <p:spPr>
          <a:xfrm>
            <a:off x="726908" y="2875002"/>
            <a:ext cx="10738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감사합니다</a:t>
            </a:r>
            <a:r>
              <a:rPr lang="en-US" altLang="ko-KR" sz="6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873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E4CD-A242-471F-9E6B-1D9A4597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184482"/>
            <a:ext cx="2787316" cy="629486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01.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목표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40155-74C0-4AE2-92F9-A4E66DE6371A}"/>
              </a:ext>
            </a:extLst>
          </p:cNvPr>
          <p:cNvSpPr txBox="1"/>
          <p:nvPr/>
        </p:nvSpPr>
        <p:spPr>
          <a:xfrm>
            <a:off x="726908" y="1930035"/>
            <a:ext cx="107381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대형마트가 전통시장 매출에 끼치는 영향 조사</a:t>
            </a:r>
            <a:endParaRPr lang="en-US" altLang="ko-KR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</a:t>
            </a:r>
            <a:r>
              <a:rPr lang="ko-KR" altLang="en-US" sz="36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대형마트와의 거리 대비 전통시장 매출 분석</a:t>
            </a:r>
            <a:endParaRPr lang="en-US" altLang="ko-KR" sz="36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</a:t>
            </a:r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대형마트 규제 정책의 실효성 조사</a:t>
            </a:r>
            <a:endParaRPr lang="en-US" altLang="ko-KR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</a:t>
            </a:r>
            <a:r>
              <a:rPr lang="ko-KR" altLang="en-US" sz="36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대형마트 휴무일의 전통시장 매출 분석</a:t>
            </a:r>
            <a:endParaRPr lang="en-US" altLang="ko-KR" sz="36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</a:t>
            </a:r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전통시장의 경쟁력을 위한 방안</a:t>
            </a:r>
            <a:endParaRPr lang="en-US" altLang="ko-KR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</a:t>
            </a:r>
            <a:r>
              <a:rPr lang="ko-KR" altLang="en-US" sz="36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유명시장의 선호 요인 리뷰 분석</a:t>
            </a:r>
            <a:endParaRPr lang="en-US" altLang="ko-KR" sz="36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24D10F-C3D4-4B00-8E69-FB7D1DC4FADA}"/>
              </a:ext>
            </a:extLst>
          </p:cNvPr>
          <p:cNvSpPr txBox="1"/>
          <p:nvPr/>
        </p:nvSpPr>
        <p:spPr>
          <a:xfrm>
            <a:off x="726908" y="1096865"/>
            <a:ext cx="10738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목표</a:t>
            </a:r>
            <a:endParaRPr lang="en-US" altLang="ko-KR" sz="4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82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E4CD-A242-471F-9E6B-1D9A4597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184482"/>
            <a:ext cx="2787316" cy="629486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02.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분석 내용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40155-74C0-4AE2-92F9-A4E66DE6371A}"/>
              </a:ext>
            </a:extLst>
          </p:cNvPr>
          <p:cNvSpPr txBox="1"/>
          <p:nvPr/>
        </p:nvSpPr>
        <p:spPr>
          <a:xfrm>
            <a:off x="502820" y="1313123"/>
            <a:ext cx="1073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대형마트와 전통시장 </a:t>
            </a:r>
            <a:r>
              <a:rPr lang="en-US" altLang="ko-KR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거리대비 매출</a:t>
            </a:r>
            <a:endParaRPr lang="en-US" altLang="ko-KR" sz="36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87941-068D-4169-A566-CC6DFD3D51B0}"/>
              </a:ext>
            </a:extLst>
          </p:cNvPr>
          <p:cNvSpPr txBox="1"/>
          <p:nvPr/>
        </p:nvSpPr>
        <p:spPr>
          <a:xfrm>
            <a:off x="502820" y="2458609"/>
            <a:ext cx="10962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&lt;</a:t>
            </a:r>
            <a:r>
              <a:rPr lang="ko-KR" altLang="en-US" sz="32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분석 방법</a:t>
            </a:r>
            <a:r>
              <a:rPr lang="en-US" altLang="ko-KR" sz="32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&gt;</a:t>
            </a:r>
          </a:p>
          <a:p>
            <a:pPr marL="514350" indent="-514350">
              <a:buAutoNum type="arabicPeriod"/>
            </a:pP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규모 별로 시장을 나누어 매출 분석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시장 점포 하나 당 매출을 구하여 분석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5A50E-C1B1-4094-83F4-F3C31D840C0D}"/>
              </a:ext>
            </a:extLst>
          </p:cNvPr>
          <p:cNvSpPr txBox="1"/>
          <p:nvPr/>
        </p:nvSpPr>
        <p:spPr>
          <a:xfrm>
            <a:off x="502820" y="4279388"/>
            <a:ext cx="10962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&lt;</a:t>
            </a:r>
            <a:r>
              <a:rPr lang="ko-KR" altLang="en-US" sz="32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분석 방법</a:t>
            </a:r>
            <a:r>
              <a:rPr lang="en-US" altLang="ko-KR" sz="32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&gt;</a:t>
            </a:r>
          </a:p>
          <a:p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A. </a:t>
            </a: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대형마트와 전통시장의 최단거리와 매출을 분석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B. </a:t>
            </a: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전통시장 반경 </a:t>
            </a:r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1km </a:t>
            </a: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이내의 대형마트 수와 매출을 분석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50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E4CD-A242-471F-9E6B-1D9A4597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184482"/>
            <a:ext cx="2787316" cy="629486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02.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분석 내용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87941-068D-4169-A566-CC6DFD3D51B0}"/>
              </a:ext>
            </a:extLst>
          </p:cNvPr>
          <p:cNvSpPr txBox="1"/>
          <p:nvPr/>
        </p:nvSpPr>
        <p:spPr>
          <a:xfrm>
            <a:off x="757413" y="1280214"/>
            <a:ext cx="10962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 필터링 </a:t>
            </a:r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F340D1-8D28-4484-92CA-BBDBE9241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147" y="1384405"/>
            <a:ext cx="6493143" cy="25207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5A1092-F193-4293-848A-3484F842806A}"/>
              </a:ext>
            </a:extLst>
          </p:cNvPr>
          <p:cNvSpPr txBox="1"/>
          <p:nvPr/>
        </p:nvSpPr>
        <p:spPr>
          <a:xfrm>
            <a:off x="757413" y="4500568"/>
            <a:ext cx="10962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특정 요일에 매출액이 </a:t>
            </a:r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</a:t>
            </a: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인 경우가 많은 업종</a:t>
            </a:r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</a:p>
          <a:p>
            <a:pPr algn="ctr"/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대형마트와의 매출 비교에서 크게 관련 없는 업종 제외 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77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E4CD-A242-471F-9E6B-1D9A4597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3" y="184482"/>
            <a:ext cx="2434391" cy="629486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02.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분석 내용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15275F-B295-4893-ADCB-418551F0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19" y="1530517"/>
            <a:ext cx="8406063" cy="348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992E5-87CE-47FE-912C-D5704CA0F4A7}"/>
              </a:ext>
            </a:extLst>
          </p:cNvPr>
          <p:cNvSpPr txBox="1"/>
          <p:nvPr/>
        </p:nvSpPr>
        <p:spPr>
          <a:xfrm>
            <a:off x="8951495" y="1594832"/>
            <a:ext cx="2851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점포 수로 시장을 분류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점포 수가 너무 많은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en-US" altLang="ko-KR" sz="2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600</a:t>
            </a:r>
            <a:r>
              <a:rPr lang="ko-KR" altLang="en-US" sz="2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이상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), </a:t>
            </a:r>
          </a:p>
          <a:p>
            <a:pPr algn="ctr"/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너무 적은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en-US" altLang="ko-KR" sz="2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</a:t>
            </a:r>
            <a:r>
              <a:rPr lang="ko-KR" altLang="en-US" sz="2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이하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시장은 제외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나머지 시장을 나누어 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중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소 규모로 분류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CFE3C71-CFAA-4F82-AD04-2A855109E97A}"/>
              </a:ext>
            </a:extLst>
          </p:cNvPr>
          <p:cNvSpPr txBox="1">
            <a:spLocks/>
          </p:cNvSpPr>
          <p:nvPr/>
        </p:nvSpPr>
        <p:spPr>
          <a:xfrm>
            <a:off x="2865517" y="5098215"/>
            <a:ext cx="3453065" cy="629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필터링 한 전통시장 점포 수</a:t>
            </a:r>
          </a:p>
        </p:txBody>
      </p:sp>
    </p:spTree>
    <p:extLst>
      <p:ext uri="{BB962C8B-B14F-4D97-AF65-F5344CB8AC3E}">
        <p14:creationId xmlns:p14="http://schemas.microsoft.com/office/powerpoint/2010/main" val="271407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E4CD-A242-471F-9E6B-1D9A4597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3" y="184482"/>
            <a:ext cx="2691063" cy="629486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02.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분석 내용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AE70D99-22E3-4012-BAD7-E27C5C5B228D}"/>
              </a:ext>
            </a:extLst>
          </p:cNvPr>
          <p:cNvSpPr txBox="1">
            <a:spLocks/>
          </p:cNvSpPr>
          <p:nvPr/>
        </p:nvSpPr>
        <p:spPr>
          <a:xfrm>
            <a:off x="6753727" y="1762198"/>
            <a:ext cx="5855367" cy="126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분류한 시장 중에서 </a:t>
            </a:r>
            <a:endParaRPr lang="en-US" altLang="ko-KR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무작위로 시장을 선별</a:t>
            </a:r>
            <a:endParaRPr lang="en-US" altLang="ko-KR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BAAFE4-0455-440D-BDCA-67B359716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30" y="1491790"/>
            <a:ext cx="6679054" cy="2009839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26C3DC7D-E94E-4DAE-8DCD-C35B2F95F7C0}"/>
              </a:ext>
            </a:extLst>
          </p:cNvPr>
          <p:cNvSpPr txBox="1">
            <a:spLocks/>
          </p:cNvSpPr>
          <p:nvPr/>
        </p:nvSpPr>
        <p:spPr>
          <a:xfrm>
            <a:off x="1098884" y="4274658"/>
            <a:ext cx="5855367" cy="126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B47E73F-9F6F-4D0E-A35A-34043021A23E}"/>
              </a:ext>
            </a:extLst>
          </p:cNvPr>
          <p:cNvSpPr txBox="1">
            <a:spLocks/>
          </p:cNvSpPr>
          <p:nvPr/>
        </p:nvSpPr>
        <p:spPr>
          <a:xfrm>
            <a:off x="1343525" y="4274657"/>
            <a:ext cx="9504949" cy="1596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A. </a:t>
            </a:r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대형마트와</a:t>
            </a:r>
            <a:r>
              <a:rPr lang="en-US" altLang="ko-KR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전통시장 간의 최단거리</a:t>
            </a:r>
            <a:endParaRPr lang="en-US" altLang="ko-KR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B. </a:t>
            </a:r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전통시장 반경 </a:t>
            </a:r>
            <a:r>
              <a:rPr lang="en-US" altLang="ko-KR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1km </a:t>
            </a:r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이내에 있는 대형마트 수</a:t>
            </a:r>
            <a:endParaRPr lang="en-US" altLang="ko-KR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19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E4CD-A242-471F-9E6B-1D9A4597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3" y="184482"/>
            <a:ext cx="2434391" cy="629486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02.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분석 내용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BBC0B-9418-4120-8693-9378C8B753FA}"/>
              </a:ext>
            </a:extLst>
          </p:cNvPr>
          <p:cNvSpPr txBox="1"/>
          <p:nvPr/>
        </p:nvSpPr>
        <p:spPr>
          <a:xfrm>
            <a:off x="8738364" y="1259903"/>
            <a:ext cx="303195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[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가정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거리가 멀 수록 매출이 상승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]</a:t>
            </a:r>
          </a:p>
          <a:p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중규모</a:t>
            </a:r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소규모 시장 모두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</a:t>
            </a:r>
          </a:p>
          <a:p>
            <a:pPr algn="ctr"/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위와 같은 모습이 이상적이지만 실제로는 거리에 크게 영향을 받지 않는 모습을 보임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ACC3A9-DC1E-4927-8090-F0CCEE27B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83" y="740566"/>
            <a:ext cx="8236117" cy="5932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CF53F4-0468-4423-9718-C7903DC86632}"/>
              </a:ext>
            </a:extLst>
          </p:cNvPr>
          <p:cNvSpPr txBox="1"/>
          <p:nvPr/>
        </p:nvSpPr>
        <p:spPr>
          <a:xfrm>
            <a:off x="7657050" y="1023594"/>
            <a:ext cx="456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중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DDBB6-6740-46F0-B787-43007A5598DB}"/>
              </a:ext>
            </a:extLst>
          </p:cNvPr>
          <p:cNvSpPr txBox="1"/>
          <p:nvPr/>
        </p:nvSpPr>
        <p:spPr>
          <a:xfrm>
            <a:off x="7657050" y="3983726"/>
            <a:ext cx="456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소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52D93F1-FEE5-4D5A-9FA7-CC39CF4C3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307" y="2802533"/>
            <a:ext cx="1660071" cy="125293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7BA89BB7-EED2-4E7A-8F5E-D5DAB3D51FE2}"/>
              </a:ext>
            </a:extLst>
          </p:cNvPr>
          <p:cNvSpPr txBox="1">
            <a:spLocks/>
          </p:cNvSpPr>
          <p:nvPr/>
        </p:nvSpPr>
        <p:spPr>
          <a:xfrm>
            <a:off x="8649987" y="506819"/>
            <a:ext cx="3281330" cy="629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solidFill>
                  <a:schemeClr val="accent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 + A </a:t>
            </a:r>
            <a:r>
              <a:rPr lang="ko-KR" altLang="en-US" sz="2400" dirty="0">
                <a:solidFill>
                  <a:schemeClr val="accent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방법</a:t>
            </a:r>
            <a:endParaRPr lang="en-US" altLang="ko-KR" sz="2400" dirty="0">
              <a:solidFill>
                <a:schemeClr val="accent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accent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accent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규모 별 </a:t>
            </a:r>
            <a:r>
              <a:rPr lang="en-US" altLang="ko-KR" sz="2400" dirty="0">
                <a:solidFill>
                  <a:schemeClr val="accent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+ </a:t>
            </a:r>
            <a:r>
              <a:rPr lang="ko-KR" altLang="en-US" sz="2400" dirty="0">
                <a:solidFill>
                  <a:schemeClr val="accent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최단거리</a:t>
            </a:r>
            <a:r>
              <a:rPr lang="en-US" altLang="ko-KR" sz="2400" dirty="0">
                <a:solidFill>
                  <a:schemeClr val="accent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ko-KR" altLang="en-US" sz="2400" dirty="0">
              <a:solidFill>
                <a:schemeClr val="accent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9810803-A7D3-49AF-86B2-AAD53AD362BC}"/>
              </a:ext>
            </a:extLst>
          </p:cNvPr>
          <p:cNvCxnSpPr>
            <a:cxnSpLocks/>
          </p:cNvCxnSpPr>
          <p:nvPr/>
        </p:nvCxnSpPr>
        <p:spPr>
          <a:xfrm flipV="1">
            <a:off x="955865" y="1259903"/>
            <a:ext cx="6701185" cy="20390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8C3D8AD-12A1-448A-9033-5B75F8AAE619}"/>
              </a:ext>
            </a:extLst>
          </p:cNvPr>
          <p:cNvCxnSpPr>
            <a:cxnSpLocks/>
          </p:cNvCxnSpPr>
          <p:nvPr/>
        </p:nvCxnSpPr>
        <p:spPr>
          <a:xfrm flipV="1">
            <a:off x="918541" y="4276113"/>
            <a:ext cx="6701185" cy="20390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41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E4CD-A242-471F-9E6B-1D9A4597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3" y="184482"/>
            <a:ext cx="2434391" cy="629486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02.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분석 내용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BBC0B-9418-4120-8693-9378C8B753FA}"/>
              </a:ext>
            </a:extLst>
          </p:cNvPr>
          <p:cNvSpPr txBox="1"/>
          <p:nvPr/>
        </p:nvSpPr>
        <p:spPr>
          <a:xfrm>
            <a:off x="8738363" y="1383843"/>
            <a:ext cx="303195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[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가정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거리가 멀 수록 매출이 상승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]</a:t>
            </a:r>
          </a:p>
          <a:p>
            <a:pPr algn="ctr"/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+</a:t>
            </a:r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 </a:t>
            </a:r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방법과 마찬가지로 </a:t>
            </a:r>
            <a:endParaRPr lang="en-US" altLang="ko-KR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</a:t>
            </a:r>
          </a:p>
          <a:p>
            <a:pPr algn="ctr"/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위와 같은 모습이 이상적이다</a:t>
            </a:r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algn="ctr"/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+</a:t>
            </a:r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 </a:t>
            </a:r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방법 보다는 거리가 멀 수록 매출이 늘어난 모습을 보이지만 크게 다르지 않다</a:t>
            </a:r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52D93F1-FEE5-4D5A-9FA7-CC39CF4C3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306" y="2865645"/>
            <a:ext cx="1660071" cy="12529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AFB891-B8C8-486C-851D-94A18287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7" y="1776610"/>
            <a:ext cx="8572500" cy="3774038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67C475D-BC9C-4243-842C-D3D6A9C7EE79}"/>
              </a:ext>
            </a:extLst>
          </p:cNvPr>
          <p:cNvSpPr txBox="1">
            <a:spLocks/>
          </p:cNvSpPr>
          <p:nvPr/>
        </p:nvSpPr>
        <p:spPr>
          <a:xfrm>
            <a:off x="8649987" y="506819"/>
            <a:ext cx="3281330" cy="629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solidFill>
                  <a:schemeClr val="accent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 + A </a:t>
            </a:r>
            <a:r>
              <a:rPr lang="ko-KR" altLang="en-US" sz="2400" dirty="0">
                <a:solidFill>
                  <a:schemeClr val="accent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방법</a:t>
            </a:r>
            <a:endParaRPr lang="en-US" altLang="ko-KR" sz="2400" dirty="0">
              <a:solidFill>
                <a:schemeClr val="accent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accent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accent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단일점포 매출 </a:t>
            </a:r>
            <a:r>
              <a:rPr lang="en-US" altLang="ko-KR" sz="2400" dirty="0">
                <a:solidFill>
                  <a:schemeClr val="accent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+ </a:t>
            </a:r>
            <a:r>
              <a:rPr lang="ko-KR" altLang="en-US" sz="2400" dirty="0">
                <a:solidFill>
                  <a:schemeClr val="accent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최단거리</a:t>
            </a:r>
            <a:r>
              <a:rPr lang="en-US" altLang="ko-KR" sz="2400" dirty="0">
                <a:solidFill>
                  <a:schemeClr val="accent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ko-KR" altLang="en-US" sz="2400" dirty="0">
              <a:solidFill>
                <a:schemeClr val="accent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687997F-53CB-4D65-B2CC-E3500E68B66E}"/>
              </a:ext>
            </a:extLst>
          </p:cNvPr>
          <p:cNvCxnSpPr/>
          <p:nvPr/>
        </p:nvCxnSpPr>
        <p:spPr>
          <a:xfrm flipV="1">
            <a:off x="1045029" y="2278743"/>
            <a:ext cx="7010400" cy="26125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5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751</Words>
  <Application>Microsoft Office PowerPoint</Application>
  <PresentationFormat>와이드스크린</PresentationFormat>
  <Paragraphs>166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배달의민족 도현</vt:lpstr>
      <vt:lpstr>배달의민족 한나체 Pro</vt:lpstr>
      <vt:lpstr>Arial</vt:lpstr>
      <vt:lpstr>Office 테마</vt:lpstr>
      <vt:lpstr>빅데이터 프로그래밍 기말발표</vt:lpstr>
      <vt:lpstr>   목차</vt:lpstr>
      <vt:lpstr>01. 목표</vt:lpstr>
      <vt:lpstr>02. 분석 내용</vt:lpstr>
      <vt:lpstr>02. 분석 내용</vt:lpstr>
      <vt:lpstr>02. 분석 내용</vt:lpstr>
      <vt:lpstr>02. 분석 내용</vt:lpstr>
      <vt:lpstr>02. 분석 내용</vt:lpstr>
      <vt:lpstr>02. 분석 내용</vt:lpstr>
      <vt:lpstr>02. 분석 내용</vt:lpstr>
      <vt:lpstr>02. 분석 내용</vt:lpstr>
      <vt:lpstr>02. 분석 내용</vt:lpstr>
      <vt:lpstr>02. 분석 내용</vt:lpstr>
      <vt:lpstr>02. 분석 내용</vt:lpstr>
      <vt:lpstr>02. 분석 내용</vt:lpstr>
      <vt:lpstr>02. 분석 내용</vt:lpstr>
      <vt:lpstr>02. 분석 내용</vt:lpstr>
      <vt:lpstr>02. 분석 내용</vt:lpstr>
      <vt:lpstr>02. 분석 내용</vt:lpstr>
      <vt:lpstr>02. 분석 내용</vt:lpstr>
      <vt:lpstr>03. 프로젝트 결과</vt:lpstr>
      <vt:lpstr>03.프로젝트 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프로그래밍 기획발표</dc:title>
  <dc:creator>김 민준</dc:creator>
  <cp:lastModifiedBy>김 민준</cp:lastModifiedBy>
  <cp:revision>384</cp:revision>
  <dcterms:created xsi:type="dcterms:W3CDTF">2021-03-29T17:15:30Z</dcterms:created>
  <dcterms:modified xsi:type="dcterms:W3CDTF">2021-06-01T21:49:04Z</dcterms:modified>
</cp:coreProperties>
</file>