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7"/>
  </p:notesMasterIdLst>
  <p:sldIdLst>
    <p:sldId id="490" r:id="rId2"/>
    <p:sldId id="507" r:id="rId3"/>
    <p:sldId id="508" r:id="rId4"/>
    <p:sldId id="287" r:id="rId5"/>
    <p:sldId id="267" r:id="rId6"/>
    <p:sldId id="324" r:id="rId7"/>
    <p:sldId id="291" r:id="rId8"/>
    <p:sldId id="509" r:id="rId9"/>
    <p:sldId id="510" r:id="rId10"/>
    <p:sldId id="269" r:id="rId11"/>
    <p:sldId id="288" r:id="rId12"/>
    <p:sldId id="511" r:id="rId13"/>
    <p:sldId id="272" r:id="rId14"/>
    <p:sldId id="275" r:id="rId15"/>
    <p:sldId id="274" r:id="rId16"/>
    <p:sldId id="357" r:id="rId17"/>
    <p:sldId id="481" r:id="rId18"/>
    <p:sldId id="336" r:id="rId19"/>
    <p:sldId id="332" r:id="rId20"/>
    <p:sldId id="343" r:id="rId21"/>
    <p:sldId id="344" r:id="rId22"/>
    <p:sldId id="337" r:id="rId23"/>
    <p:sldId id="345" r:id="rId24"/>
    <p:sldId id="346" r:id="rId25"/>
    <p:sldId id="334" r:id="rId26"/>
    <p:sldId id="363" r:id="rId27"/>
    <p:sldId id="596" r:id="rId28"/>
    <p:sldId id="348" r:id="rId29"/>
    <p:sldId id="347" r:id="rId30"/>
    <p:sldId id="333" r:id="rId31"/>
    <p:sldId id="364" r:id="rId32"/>
    <p:sldId id="350" r:id="rId33"/>
    <p:sldId id="351" r:id="rId34"/>
    <p:sldId id="353" r:id="rId35"/>
    <p:sldId id="358" r:id="rId36"/>
    <p:sldId id="359" r:id="rId37"/>
    <p:sldId id="360" r:id="rId38"/>
    <p:sldId id="349" r:id="rId39"/>
    <p:sldId id="300" r:id="rId40"/>
    <p:sldId id="301" r:id="rId41"/>
    <p:sldId id="366" r:id="rId42"/>
    <p:sldId id="352" r:id="rId43"/>
    <p:sldId id="278" r:id="rId44"/>
    <p:sldId id="361" r:id="rId45"/>
    <p:sldId id="362" r:id="rId46"/>
    <p:sldId id="354" r:id="rId47"/>
    <p:sldId id="368" r:id="rId48"/>
    <p:sldId id="371" r:id="rId49"/>
    <p:sldId id="595" r:id="rId50"/>
    <p:sldId id="380" r:id="rId51"/>
    <p:sldId id="341" r:id="rId52"/>
    <p:sldId id="342" r:id="rId53"/>
    <p:sldId id="369" r:id="rId54"/>
    <p:sldId id="302" r:id="rId55"/>
    <p:sldId id="303" r:id="rId56"/>
    <p:sldId id="597" r:id="rId57"/>
    <p:sldId id="598" r:id="rId58"/>
    <p:sldId id="599" r:id="rId59"/>
    <p:sldId id="601" r:id="rId60"/>
    <p:sldId id="600" r:id="rId61"/>
    <p:sldId id="370" r:id="rId62"/>
    <p:sldId id="602" r:id="rId63"/>
    <p:sldId id="375" r:id="rId64"/>
    <p:sldId id="321" r:id="rId65"/>
    <p:sldId id="381" r:id="rId66"/>
    <p:sldId id="606" r:id="rId67"/>
    <p:sldId id="382" r:id="rId68"/>
    <p:sldId id="309" r:id="rId69"/>
    <p:sldId id="383" r:id="rId70"/>
    <p:sldId id="734" r:id="rId71"/>
    <p:sldId id="322" r:id="rId72"/>
    <p:sldId id="384" r:id="rId73"/>
    <p:sldId id="377" r:id="rId74"/>
    <p:sldId id="307" r:id="rId75"/>
    <p:sldId id="466" r:id="rId76"/>
    <p:sldId id="308" r:id="rId77"/>
    <p:sldId id="310" r:id="rId78"/>
    <p:sldId id="311" r:id="rId79"/>
    <p:sldId id="482" r:id="rId80"/>
    <p:sldId id="313" r:id="rId81"/>
    <p:sldId id="314" r:id="rId82"/>
    <p:sldId id="387" r:id="rId83"/>
    <p:sldId id="317" r:id="rId84"/>
    <p:sldId id="318" r:id="rId85"/>
    <p:sldId id="607" r:id="rId86"/>
    <p:sldId id="319" r:id="rId87"/>
    <p:sldId id="390" r:id="rId88"/>
    <p:sldId id="608" r:id="rId89"/>
    <p:sldId id="609" r:id="rId90"/>
    <p:sldId id="610" r:id="rId91"/>
    <p:sldId id="611" r:id="rId92"/>
    <p:sldId id="612" r:id="rId93"/>
    <p:sldId id="613" r:id="rId94"/>
    <p:sldId id="614" r:id="rId95"/>
    <p:sldId id="615" r:id="rId96"/>
    <p:sldId id="320" r:id="rId97"/>
    <p:sldId id="394" r:id="rId98"/>
    <p:sldId id="420" r:id="rId99"/>
    <p:sldId id="331" r:id="rId100"/>
    <p:sldId id="616" r:id="rId101"/>
    <p:sldId id="604" r:id="rId102"/>
    <p:sldId id="605" r:id="rId103"/>
    <p:sldId id="433" r:id="rId104"/>
    <p:sldId id="434" r:id="rId105"/>
    <p:sldId id="435" r:id="rId106"/>
    <p:sldId id="446" r:id="rId107"/>
    <p:sldId id="436" r:id="rId108"/>
    <p:sldId id="437" r:id="rId109"/>
    <p:sldId id="315" r:id="rId110"/>
    <p:sldId id="385" r:id="rId111"/>
    <p:sldId id="325" r:id="rId112"/>
    <p:sldId id="329" r:id="rId113"/>
    <p:sldId id="330" r:id="rId114"/>
    <p:sldId id="617" r:id="rId115"/>
    <p:sldId id="395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255B-A4FD-4E69-825C-3590D6F03A81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A1B9-EEA7-4BEC-A9A0-5D3542B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775-85B8-45B1-9599-52387181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B3628-2B4F-47B7-87B8-6227FD1C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D7F9183-622A-4F7B-BA6E-900BF5F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F761-ADD0-4ACE-B364-3D332AAF2D47}" type="datetime1">
              <a:rPr lang="en-US" smtClean="0"/>
              <a:t>9/20/2019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B426E68-F4EF-4112-AD69-396B447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EA16E4-97C8-44F9-9F04-00EEC3DB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A6-E806-4BFB-94F6-4A5EA5E8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5C2F-9A56-49FB-9A69-CFA9A3BF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DA3CE2-DC36-4C75-9C92-6EEAE669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DC8F-31EF-4AAE-B061-28BE3BB1A3A3}" type="datetime1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6B78D-41CC-4227-B73E-884E5889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114D2B-A3F4-49BB-ABCF-F11EEE33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5DE6-BE86-40C5-B96D-0CC89F51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2900-1EAE-4A3D-AEF4-FDC9FE46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8C6E92-C3F9-4147-9AF0-F1F616C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4852-F3B4-4319-8F2F-F85E553B7A28}" type="datetime1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4B51739-FBBE-46FB-AAF4-A432505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924FF3-2B37-40BE-9A91-7D3DBE27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17C7-B1F0-4C8E-8AC5-71B84A6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2607-FB13-4570-8D4C-6C6548C0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3D5795-87D5-416C-A28E-C9891C59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61B0-1F11-44F0-8920-D9FDD38A6022}" type="datetime1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11971C-26B9-498B-8DBC-AE881F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F4F025-8624-434D-97BA-A1DD67E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1BF-3DC1-4378-8B17-E3BAC2B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0C37-9125-4BB8-8AD3-DD5C850A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E86760-CE9A-4260-92C7-99E9D92E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BE8D-0D61-48F5-8E22-A27002092C89}" type="datetime1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AED46E-3811-4E52-A733-AEE02A5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1A49D9-43CE-46BE-8836-B9BE71C6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CA88-CC3C-4155-B416-43E6B6F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224D-4C68-4F5A-9980-1BB5488C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E9A6-CC81-46E2-9C9D-B61FDC4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0F73-43E9-40A8-B736-8FC9668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DC10-9F4F-481E-A9E7-8785AB63637D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F99C-C32A-47DE-A867-C1A2A86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79048B-83C9-49A4-BF70-DB5A3D6E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404-E756-41A5-B053-F54EC74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81BA-FFB5-451F-AFF2-C3A4BBA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873D-F9BE-4EB9-AEEB-3B5E742B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5D28-347D-4202-8CAE-24EB8261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16FD-6516-43E2-8E1C-48226A70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E7C78A-2AEA-4022-BA4B-59450057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3B64-E63E-4FB1-B78C-F881D3AF754A}" type="datetime1">
              <a:rPr lang="en-US" smtClean="0"/>
              <a:t>9/20/2019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83F709-1EC8-4DEE-A182-D8C8321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BFC542-B817-44A6-AEA5-E0A628E7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A1D-19F2-411D-A090-797466D4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E102-5DD5-4541-8ED7-9045E689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03F4-2EEE-418A-B562-E44950F05224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51FCF-F13C-415C-BB73-54E6BD4B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911C3-B46B-4700-9EB7-FE76518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799B491-C669-4826-8D5B-5981681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A604-08A2-4120-8D42-D8212D0A1E7A}" type="datetime1">
              <a:rPr lang="en-US" smtClean="0"/>
              <a:t>9/20/2019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2AEAA3-BC29-4099-92BA-15BD0FE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234A06-ACB3-40DC-A9A1-C877605D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AAE2-B523-4BC6-B3D5-C5D0D5B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F6D-199A-434A-B4F8-E8E921C8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70BC-4140-491E-9135-835CCF26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BB15D67-AE93-4BE9-89C0-CAD242EE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39E-3187-4E9F-9C5F-79FD6868CC53}" type="datetime1">
              <a:rPr lang="en-US" smtClean="0"/>
              <a:t>9/20/2019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F6BA5CB-FED1-4954-B888-6E81B97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74D7AB-E867-4890-BA72-7AA8CE5F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5F4-E3C3-4E07-A2B5-C8806E5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22C9-A3EF-4098-ADF6-092EEBF9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1D8B-F553-4859-A19F-D84C0E17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3B6C408-D90D-4999-ADE5-488BFCC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DC-DA54-45E1-AFFF-DB56A4FAEC09}" type="datetime1">
              <a:rPr lang="en-US" smtClean="0"/>
              <a:t>9/20/2019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3D2F3D-CE62-4D70-8B09-EA7EA165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0DE2138-8E24-4476-9E96-BEC2A378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E59D-E5A5-46DD-9B9A-C9FC3FE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746F-6668-4688-BE55-6321A06B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F6E4-1BC7-49D8-B6DE-045E165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5307-7E9E-485F-8249-56B55BC773E1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51A2-8BFE-4992-A430-9C19410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D921-9FCA-4BE8-8980-6AD5A171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20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hang school logo">
            <a:extLst>
              <a:ext uri="{FF2B5EF4-FFF2-40B4-BE49-F238E27FC236}">
                <a16:creationId xmlns:a16="http://schemas.microsoft.com/office/drawing/2014/main" id="{573EE76C-8E19-429A-8ED9-E237E1646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8"/>
          <a:stretch/>
        </p:blipFill>
        <p:spPr bwMode="auto">
          <a:xfrm>
            <a:off x="8018601" y="5483537"/>
            <a:ext cx="3971629" cy="12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0DE8C1-A7DD-4460-BE19-9899B10B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463"/>
            <a:ext cx="9144000" cy="1556456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+mn-lt"/>
                <a:cs typeface="Calibri" panose="020F0502020204030204" pitchFamily="34" charset="0"/>
              </a:rPr>
              <a:t>CCPS 506</a:t>
            </a:r>
            <a:endParaRPr lang="en-US" sz="54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645812-ECFA-4E2D-A787-B2263FEFE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919"/>
            <a:ext cx="9144000" cy="1400936"/>
          </a:xfrm>
        </p:spPr>
        <p:txBody>
          <a:bodyPr>
            <a:normAutofit/>
          </a:bodyPr>
          <a:lstStyle/>
          <a:p>
            <a:r>
              <a:rPr lang="en-US" sz="3200" b="1" dirty="0"/>
              <a:t>Comparative Programming Languages</a:t>
            </a:r>
          </a:p>
          <a:p>
            <a:r>
              <a:rPr lang="en-US" sz="3200" b="1" dirty="0"/>
              <a:t>Fall 2019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C9804-8149-4B7C-B2C8-FAA0B03BB8E0}"/>
              </a:ext>
            </a:extLst>
          </p:cNvPr>
          <p:cNvSpPr txBox="1"/>
          <p:nvPr/>
        </p:nvSpPr>
        <p:spPr>
          <a:xfrm>
            <a:off x="512222" y="5823389"/>
            <a:ext cx="64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Lecture 3: </a:t>
            </a:r>
            <a:r>
              <a:rPr lang="en-US" sz="2800" dirty="0"/>
              <a:t>Functional paradigm, Elixir intro</a:t>
            </a:r>
          </a:p>
        </p:txBody>
      </p:sp>
    </p:spTree>
    <p:extLst>
      <p:ext uri="{BB962C8B-B14F-4D97-AF65-F5344CB8AC3E}">
        <p14:creationId xmlns:p14="http://schemas.microsoft.com/office/powerpoint/2010/main" val="11372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4AB59-5632-47ED-BB45-1FC1EBE80014}"/>
              </a:ext>
            </a:extLst>
          </p:cNvPr>
          <p:cNvSpPr txBox="1"/>
          <p:nvPr/>
        </p:nvSpPr>
        <p:spPr>
          <a:xfrm>
            <a:off x="1509204" y="2139518"/>
            <a:ext cx="933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Moving on…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CA8F7-90A5-4A7D-BC80-7D91828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147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5923DC-D12E-4F81-8912-215AE865ED9F}"/>
              </a:ext>
            </a:extLst>
          </p:cNvPr>
          <p:cNvSpPr/>
          <p:nvPr/>
        </p:nvSpPr>
        <p:spPr>
          <a:xfrm>
            <a:off x="2266765" y="294795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defmodule</a:t>
            </a:r>
            <a:r>
              <a:rPr lang="en-US" sz="3200" dirty="0">
                <a:latin typeface="Consolas" panose="020B0609020204030204" pitchFamily="49" charset="0"/>
              </a:rPr>
              <a:t> Greeter do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def hello(name) do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"Hello, " &lt;&gt; name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end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ED769-673A-45F5-B407-B24135E54A10}"/>
              </a:ext>
            </a:extLst>
          </p:cNvPr>
          <p:cNvSpPr txBox="1"/>
          <p:nvPr/>
        </p:nvSpPr>
        <p:spPr>
          <a:xfrm>
            <a:off x="4172504" y="2140412"/>
            <a:ext cx="2284521" cy="46166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Module name: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1D5A75-330F-4289-A38B-C63FC5DBBE7C}"/>
              </a:ext>
            </a:extLst>
          </p:cNvPr>
          <p:cNvCxnSpPr>
            <a:cxnSpLocks/>
          </p:cNvCxnSpPr>
          <p:nvPr/>
        </p:nvCxnSpPr>
        <p:spPr>
          <a:xfrm>
            <a:off x="5314765" y="2602077"/>
            <a:ext cx="0" cy="41690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A399E8-AAEC-4B13-9DD2-4BA3D45BBD58}"/>
              </a:ext>
            </a:extLst>
          </p:cNvPr>
          <p:cNvSpPr txBox="1"/>
          <p:nvPr/>
        </p:nvSpPr>
        <p:spPr>
          <a:xfrm>
            <a:off x="7281169" y="2529626"/>
            <a:ext cx="2564166" cy="8309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 name and argument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99DB7-7092-4273-934D-77DE5BD68B2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34469" y="2945125"/>
            <a:ext cx="1146700" cy="6505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34E6A0-1E24-42AD-983D-0E645B5982AF}"/>
              </a:ext>
            </a:extLst>
          </p:cNvPr>
          <p:cNvSpPr txBox="1"/>
          <p:nvPr/>
        </p:nvSpPr>
        <p:spPr>
          <a:xfrm>
            <a:off x="8362765" y="3809731"/>
            <a:ext cx="1908699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 expressions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46F47-3082-40A7-85CA-16CE268D033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208667" y="4225230"/>
            <a:ext cx="11540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7908DB2-57FA-4D88-9142-DBDDFE87865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Modules and Named Functions</a:t>
            </a:r>
            <a:endParaRPr lang="en-US" sz="4000" i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BC8848-4293-480A-9A96-31DB14C2EF8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63C15E-43CD-4B76-B405-97C46A64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D5E63-3F4D-40BF-887B-E84FEDB5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1" y="409575"/>
            <a:ext cx="6513303" cy="3588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F546D-CA54-4EED-A37B-48C7FB3A9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3"/>
          <a:stretch/>
        </p:blipFill>
        <p:spPr>
          <a:xfrm>
            <a:off x="5562868" y="904401"/>
            <a:ext cx="6629132" cy="2598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49D1A-970D-4BFC-99C7-95CC6A3EB5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47" b="23237"/>
          <a:stretch/>
        </p:blipFill>
        <p:spPr>
          <a:xfrm>
            <a:off x="3131388" y="3503289"/>
            <a:ext cx="7653837" cy="33547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E92D8-2270-4CD7-B301-DF42C4B270E7}"/>
              </a:ext>
            </a:extLst>
          </p:cNvPr>
          <p:cNvCxnSpPr/>
          <p:nvPr/>
        </p:nvCxnSpPr>
        <p:spPr>
          <a:xfrm>
            <a:off x="2139350" y="4994694"/>
            <a:ext cx="169077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C9C4E-4B85-481A-B8AB-F4133FF77186}"/>
              </a:ext>
            </a:extLst>
          </p:cNvPr>
          <p:cNvSpPr txBox="1"/>
          <p:nvPr/>
        </p:nvSpPr>
        <p:spPr>
          <a:xfrm>
            <a:off x="818839" y="4517640"/>
            <a:ext cx="1811547" cy="95410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Erlang bytecode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7846158-DF66-4DAD-9207-80FC66D6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D71C1-2875-4D96-B3B6-1B87F60B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9" y="193915"/>
            <a:ext cx="5981700" cy="329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92BB5-1E59-4E5F-80D0-D923290BE4B2}"/>
              </a:ext>
            </a:extLst>
          </p:cNvPr>
          <p:cNvSpPr txBox="1"/>
          <p:nvPr/>
        </p:nvSpPr>
        <p:spPr>
          <a:xfrm>
            <a:off x="785002" y="1858992"/>
            <a:ext cx="3640348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a script file (.</a:t>
            </a:r>
            <a:r>
              <a:rPr lang="en-US" sz="2800" dirty="0" err="1"/>
              <a:t>exs</a:t>
            </a:r>
            <a:r>
              <a:rPr lang="en-US" sz="2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A2477-82D0-4313-BD8A-0397A5E3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94" y="523876"/>
            <a:ext cx="7336497" cy="249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40984-3F81-4F7A-940B-5400F898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08" y="2620930"/>
            <a:ext cx="10710311" cy="371319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92F4F-9482-47D7-8A4B-F52489D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590E2-BF9F-4959-9950-4A55B70A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9" y="1731284"/>
            <a:ext cx="63246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03EDD-8615-4D8F-85CE-076B7B2F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1"/>
          <a:stretch/>
        </p:blipFill>
        <p:spPr>
          <a:xfrm>
            <a:off x="5460692" y="1897971"/>
            <a:ext cx="6731308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6EE57-D04C-4438-B159-4AD99AA906C5}"/>
              </a:ext>
            </a:extLst>
          </p:cNvPr>
          <p:cNvSpPr txBox="1"/>
          <p:nvPr/>
        </p:nvSpPr>
        <p:spPr>
          <a:xfrm>
            <a:off x="1675596" y="4940108"/>
            <a:ext cx="884080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Named functions (and modules) can be defined in a script, but then we can’t use them later (without including their source code)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22B4FC-73D7-4416-AC0D-F190DBDAB99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Named Functions</a:t>
            </a:r>
            <a:endParaRPr lang="en-US" sz="4000" i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CA7921-975D-478E-AF9B-EAE297AC3E5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0F837D-A7C6-44AF-A2C7-AFD91EB8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F3FF5-BD0F-4AD9-98CD-B9CC57BDC3A2}"/>
              </a:ext>
            </a:extLst>
          </p:cNvPr>
          <p:cNvSpPr txBox="1"/>
          <p:nvPr/>
        </p:nvSpPr>
        <p:spPr>
          <a:xfrm>
            <a:off x="1451837" y="434996"/>
            <a:ext cx="9288326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Named functions (and modules) can be defined in a script, but then we can’t use them later (without including their source 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BE153-DEA5-420B-A3EA-D9CD2D9D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2" y="1795509"/>
            <a:ext cx="7621849" cy="4407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18B77-1E8B-497B-8DF4-0EFC3E57D210}"/>
              </a:ext>
            </a:extLst>
          </p:cNvPr>
          <p:cNvSpPr txBox="1"/>
          <p:nvPr/>
        </p:nvSpPr>
        <p:spPr>
          <a:xfrm>
            <a:off x="4873841" y="2290439"/>
            <a:ext cx="665825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Greeter module in the file “</a:t>
            </a:r>
            <a:r>
              <a:rPr lang="en-US" sz="2400" dirty="0" err="1"/>
              <a:t>Greeter.ex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Compile it with </a:t>
            </a:r>
            <a:r>
              <a:rPr lang="en-US" sz="2400" dirty="0" err="1">
                <a:latin typeface="Consolas" panose="020B0609020204030204" pitchFamily="49" charset="0"/>
              </a:rPr>
              <a:t>elixerc</a:t>
            </a:r>
            <a:r>
              <a:rPr lang="en-US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2B2CF-6CAB-4185-A311-C4C797169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25"/>
          <a:stretch/>
        </p:blipFill>
        <p:spPr>
          <a:xfrm>
            <a:off x="4285508" y="3349471"/>
            <a:ext cx="7486650" cy="35085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9429DC-EC55-4227-B01D-50D27175104A}"/>
              </a:ext>
            </a:extLst>
          </p:cNvPr>
          <p:cNvCxnSpPr/>
          <p:nvPr/>
        </p:nvCxnSpPr>
        <p:spPr>
          <a:xfrm>
            <a:off x="8744505" y="4234647"/>
            <a:ext cx="246799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C86B4A5-8DBC-4E1C-A989-775C57AB1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" t="21240" b="54653"/>
          <a:stretch/>
        </p:blipFill>
        <p:spPr>
          <a:xfrm>
            <a:off x="2521350" y="4991839"/>
            <a:ext cx="8682269" cy="1593542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E0DDD-A01C-4997-8D0B-371D87A6CAC5}"/>
              </a:ext>
            </a:extLst>
          </p:cNvPr>
          <p:cNvCxnSpPr/>
          <p:nvPr/>
        </p:nvCxnSpPr>
        <p:spPr>
          <a:xfrm flipH="1">
            <a:off x="5104663" y="5725014"/>
            <a:ext cx="133165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503C93-9AE8-4D38-BE9F-A2F1925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464DC-0C6A-4171-941D-69DF68FFB472}"/>
              </a:ext>
            </a:extLst>
          </p:cNvPr>
          <p:cNvSpPr txBox="1"/>
          <p:nvPr/>
        </p:nvSpPr>
        <p:spPr>
          <a:xfrm>
            <a:off x="878889" y="825623"/>
            <a:ext cx="7546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long as the script is in the same folder, we can invoke functions from Greeter: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BEC1D-B6FC-41A8-AA0D-61378B9E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1" y="2315655"/>
            <a:ext cx="6324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25CABA-B293-4DB7-AACF-56BE98EB4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27"/>
          <a:stretch/>
        </p:blipFill>
        <p:spPr>
          <a:xfrm>
            <a:off x="5149048" y="2125155"/>
            <a:ext cx="7042952" cy="4038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6AC44D-372B-4349-86A0-5066DEEC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6764C-A0F7-4762-9B5F-BC63B527E077}"/>
              </a:ext>
            </a:extLst>
          </p:cNvPr>
          <p:cNvSpPr txBox="1"/>
          <p:nvPr/>
        </p:nvSpPr>
        <p:spPr>
          <a:xfrm>
            <a:off x="2165758" y="1655588"/>
            <a:ext cx="816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don’t have an imperative-style return statement in Elixir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evaluation of the final expression is returned.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7B320-176F-4CB0-B623-EEB9CAF0F66B}"/>
              </a:ext>
            </a:extLst>
          </p:cNvPr>
          <p:cNvSpPr/>
          <p:nvPr/>
        </p:nvSpPr>
        <p:spPr>
          <a:xfrm>
            <a:off x="2892370" y="2925128"/>
            <a:ext cx="33382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defmodule</a:t>
            </a:r>
            <a:r>
              <a:rPr lang="en-US" sz="2400" dirty="0">
                <a:latin typeface="Consolas" panose="020B0609020204030204" pitchFamily="49" charset="0"/>
              </a:rPr>
              <a:t> Silly do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def print() do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"Hello"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","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 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"World!"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end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D2F9291-73B6-4A6E-8EB9-F0014076BD49}"/>
              </a:ext>
            </a:extLst>
          </p:cNvPr>
          <p:cNvSpPr/>
          <p:nvPr/>
        </p:nvSpPr>
        <p:spPr>
          <a:xfrm rot="10800000">
            <a:off x="3189141" y="3737897"/>
            <a:ext cx="427839" cy="1438388"/>
          </a:xfrm>
          <a:prstGeom prst="rightBrace">
            <a:avLst>
              <a:gd name="adj1" fmla="val 32759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146C8-5F9D-46EF-8273-3B6052371C2A}"/>
              </a:ext>
            </a:extLst>
          </p:cNvPr>
          <p:cNvSpPr txBox="1"/>
          <p:nvPr/>
        </p:nvSpPr>
        <p:spPr>
          <a:xfrm>
            <a:off x="918065" y="4005968"/>
            <a:ext cx="1904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</a:rPr>
              <a:t>Four expressions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ABAB2-43E0-47F8-8650-CB1E27D79B11}"/>
              </a:ext>
            </a:extLst>
          </p:cNvPr>
          <p:cNvSpPr txBox="1"/>
          <p:nvPr/>
        </p:nvSpPr>
        <p:spPr>
          <a:xfrm>
            <a:off x="6379013" y="3579466"/>
            <a:ext cx="399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IO.puts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Silly.print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151321-EA38-492E-9BCC-A3F99D440078}"/>
              </a:ext>
            </a:extLst>
          </p:cNvPr>
          <p:cNvCxnSpPr/>
          <p:nvPr/>
        </p:nvCxnSpPr>
        <p:spPr>
          <a:xfrm>
            <a:off x="8296418" y="4102686"/>
            <a:ext cx="0" cy="6375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6E42B4-D6FC-4634-8504-D45DC7EB93F0}"/>
              </a:ext>
            </a:extLst>
          </p:cNvPr>
          <p:cNvSpPr txBox="1"/>
          <p:nvPr/>
        </p:nvSpPr>
        <p:spPr>
          <a:xfrm>
            <a:off x="6379013" y="4740249"/>
            <a:ext cx="399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World!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EF0B3-1F22-42A6-B9EB-82CD85A3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106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79CC1C-B02A-46E3-8441-21654A7EF17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Return Values</a:t>
            </a:r>
            <a:endParaRPr lang="en-US" sz="4000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A02CAC-1D66-4017-A1E9-02FBB403797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/>
      <p:bldP spid="8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F55DD-0D9A-4F40-9453-958010EF6670}"/>
              </a:ext>
            </a:extLst>
          </p:cNvPr>
          <p:cNvSpPr txBox="1"/>
          <p:nvPr/>
        </p:nvSpPr>
        <p:spPr>
          <a:xfrm>
            <a:off x="352849" y="376292"/>
            <a:ext cx="3656578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“Overloading”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9DA03-FE07-46BF-9B3A-3A2E6D5C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2" y="1329154"/>
            <a:ext cx="7296150" cy="405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59A90-BC26-4CD2-BF82-4150EDB29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0"/>
          <a:stretch/>
        </p:blipFill>
        <p:spPr>
          <a:xfrm>
            <a:off x="6638740" y="131315"/>
            <a:ext cx="555326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72DA2-E8FF-43C5-A631-BCE418000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426" b="27587"/>
          <a:stretch/>
        </p:blipFill>
        <p:spPr>
          <a:xfrm>
            <a:off x="5036691" y="3924577"/>
            <a:ext cx="7155309" cy="292445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D7CB2-9A67-4D62-AF85-AE5564D2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33BDD-BACE-4A66-86C1-2D450A60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8" y="1562701"/>
            <a:ext cx="6829425" cy="515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2C76-807F-412C-8A72-56082F7EE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58"/>
          <a:stretch/>
        </p:blipFill>
        <p:spPr>
          <a:xfrm>
            <a:off x="4483316" y="4707754"/>
            <a:ext cx="7486650" cy="2150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A8AA7-4984-46AE-B344-112B7D9F4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89"/>
          <a:stretch/>
        </p:blipFill>
        <p:spPr>
          <a:xfrm>
            <a:off x="6549224" y="1692031"/>
            <a:ext cx="5642776" cy="3581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E8A094-C856-423A-A73F-3D95728613DF}"/>
              </a:ext>
            </a:extLst>
          </p:cNvPr>
          <p:cNvSpPr/>
          <p:nvPr/>
        </p:nvSpPr>
        <p:spPr>
          <a:xfrm>
            <a:off x="8111904" y="3657600"/>
            <a:ext cx="1120661" cy="526878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CDBBD8-9301-42AF-A3A7-8082D4C27DAF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Multiple Modules</a:t>
            </a:r>
            <a:endParaRPr lang="en-US" sz="4000" i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03175-497F-45B3-9FE2-68C340FBD4E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7D03313-9688-4F1C-B316-A4262E43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E9857D-157F-4306-9E5C-DA298375F5FD}"/>
              </a:ext>
            </a:extLst>
          </p:cNvPr>
          <p:cNvSpPr txBox="1"/>
          <p:nvPr/>
        </p:nvSpPr>
        <p:spPr>
          <a:xfrm>
            <a:off x="1923495" y="1909615"/>
            <a:ext cx="83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be created live, inline:</a:t>
            </a:r>
            <a:endParaRPr lang="en-US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7061D-6DCF-433E-8910-DF102457BF12}"/>
              </a:ext>
            </a:extLst>
          </p:cNvPr>
          <p:cNvSpPr/>
          <p:nvPr/>
        </p:nvSpPr>
        <p:spPr>
          <a:xfrm>
            <a:off x="1388716" y="2832398"/>
            <a:ext cx="941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latin typeface="Consolas" panose="020B0609020204030204" pitchFamily="49" charset="0"/>
              </a:rPr>
              <a:t> add = 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fn</a:t>
            </a:r>
            <a:r>
              <a:rPr lang="en-US" sz="3200" dirty="0">
                <a:latin typeface="Consolas" panose="020B0609020204030204" pitchFamily="49" charset="0"/>
              </a:rPr>
              <a:t> a, b -&gt; a + b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A4276-F81D-4EC3-89E6-0F2BFC968CDF}"/>
              </a:ext>
            </a:extLst>
          </p:cNvPr>
          <p:cNvSpPr txBox="1"/>
          <p:nvPr/>
        </p:nvSpPr>
        <p:spPr>
          <a:xfrm rot="404229">
            <a:off x="8858976" y="1960314"/>
            <a:ext cx="2601157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Delimited by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/>
              <a:t> keywords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22BA74-3457-43FF-B9E6-95D8E246FDE0}"/>
              </a:ext>
            </a:extLst>
          </p:cNvPr>
          <p:cNvSpPr/>
          <p:nvPr/>
        </p:nvSpPr>
        <p:spPr>
          <a:xfrm rot="16200000">
            <a:off x="6001501" y="2962926"/>
            <a:ext cx="408372" cy="1139305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D5201-6B8B-4F21-9A61-45129E96BB66}"/>
              </a:ext>
            </a:extLst>
          </p:cNvPr>
          <p:cNvSpPr txBox="1"/>
          <p:nvPr/>
        </p:nvSpPr>
        <p:spPr>
          <a:xfrm>
            <a:off x="5351751" y="4060016"/>
            <a:ext cx="1704512" cy="83099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 arguments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10E3A60-B176-425D-A67A-96DC58BEEFAB}"/>
              </a:ext>
            </a:extLst>
          </p:cNvPr>
          <p:cNvSpPr/>
          <p:nvPr/>
        </p:nvSpPr>
        <p:spPr>
          <a:xfrm rot="16200000">
            <a:off x="7904797" y="2862771"/>
            <a:ext cx="408372" cy="1339614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9B28A-5458-4013-A3CA-6F442FEA282F}"/>
              </a:ext>
            </a:extLst>
          </p:cNvPr>
          <p:cNvSpPr txBox="1"/>
          <p:nvPr/>
        </p:nvSpPr>
        <p:spPr>
          <a:xfrm>
            <a:off x="7439176" y="4060016"/>
            <a:ext cx="1704512" cy="83099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 behavior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3DA9D5-D8AE-4484-8CFD-1DE987F126D0}"/>
              </a:ext>
            </a:extLst>
          </p:cNvPr>
          <p:cNvSpPr/>
          <p:nvPr/>
        </p:nvSpPr>
        <p:spPr>
          <a:xfrm>
            <a:off x="3648151" y="2814642"/>
            <a:ext cx="1339615" cy="65847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D4EFE-0E6D-4F12-8C3F-03B505D7F051}"/>
              </a:ext>
            </a:extLst>
          </p:cNvPr>
          <p:cNvSpPr txBox="1"/>
          <p:nvPr/>
        </p:nvSpPr>
        <p:spPr>
          <a:xfrm>
            <a:off x="619953" y="3647987"/>
            <a:ext cx="4367814" cy="193899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Anonymous functions can be assigned to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first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passed to another function and </a:t>
            </a:r>
            <a:r>
              <a:rPr lang="en-US" sz="2400" b="1" i="1" dirty="0"/>
              <a:t>invoked</a:t>
            </a:r>
            <a:r>
              <a:rPr lang="en-US" sz="2400" dirty="0"/>
              <a:t> there.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D7CD005-D067-404C-92AD-3246B0FA0699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Anonymous Functions</a:t>
            </a:r>
            <a:endParaRPr lang="en-US" sz="4000" i="1" dirty="0"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9956F0-6A74-4D7F-8D23-2BF645604A4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7BF-45B5-4DC7-9D62-B2B2358F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708A3-8494-4DAF-ACDE-E4BB9C0CC0D4}"/>
              </a:ext>
            </a:extLst>
          </p:cNvPr>
          <p:cNvSpPr/>
          <p:nvPr/>
        </p:nvSpPr>
        <p:spPr>
          <a:xfrm>
            <a:off x="3046186" y="2333060"/>
            <a:ext cx="64722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 programming paradigm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Erlang VM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 to Elixir programming language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Basic types, strings, lists, tuples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Named and anonymous functions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1A83C6-1A1F-46E1-8787-7E2FDDCF8DB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Today: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4C8B5-4D02-46B2-BE23-596F25D8410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971D36-7D23-4215-B352-EBCDB74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E9857D-157F-4306-9E5C-DA298375F5FD}"/>
              </a:ext>
            </a:extLst>
          </p:cNvPr>
          <p:cNvSpPr txBox="1"/>
          <p:nvPr/>
        </p:nvSpPr>
        <p:spPr>
          <a:xfrm>
            <a:off x="1923495" y="1622233"/>
            <a:ext cx="83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Invoke using the dot operator:</a:t>
            </a:r>
            <a:endParaRPr lang="en-US" sz="24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B5992-CE51-4A77-8179-DA62068DB1F8}"/>
              </a:ext>
            </a:extLst>
          </p:cNvPr>
          <p:cNvSpPr/>
          <p:nvPr/>
        </p:nvSpPr>
        <p:spPr>
          <a:xfrm>
            <a:off x="2133601" y="2259183"/>
            <a:ext cx="90433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latin typeface="Consolas" panose="020B0609020204030204" pitchFamily="49" charset="0"/>
              </a:rPr>
              <a:t>add = </a:t>
            </a:r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(a, b) -&gt; a + b end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#Function&lt;12.99386804/2 in :</a:t>
            </a:r>
            <a:r>
              <a:rPr lang="en-US" sz="2400" dirty="0" err="1">
                <a:latin typeface="Consolas" panose="020B0609020204030204" pitchFamily="49" charset="0"/>
              </a:rPr>
              <a:t>erl_eval.expr</a:t>
            </a:r>
            <a:r>
              <a:rPr lang="en-US" sz="2400" dirty="0">
                <a:latin typeface="Consolas" panose="020B0609020204030204" pitchFamily="49" charset="0"/>
              </a:rPr>
              <a:t>/5&gt;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latin typeface="Consolas" panose="020B0609020204030204" pitchFamily="49" charset="0"/>
              </a:rPr>
              <a:t>add.(1,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3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latin typeface="Consolas" panose="020B0609020204030204" pitchFamily="49" charset="0"/>
              </a:rPr>
              <a:t>add.(8, 9)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D07E8-DC7C-436B-9430-508F23914959}"/>
              </a:ext>
            </a:extLst>
          </p:cNvPr>
          <p:cNvSpPr txBox="1"/>
          <p:nvPr/>
        </p:nvSpPr>
        <p:spPr>
          <a:xfrm>
            <a:off x="5569468" y="3348505"/>
            <a:ext cx="3016927" cy="83099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Arguments are passed in the usual manner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F8AC7-A482-4583-9732-905B5F2509FD}"/>
              </a:ext>
            </a:extLst>
          </p:cNvPr>
          <p:cNvSpPr/>
          <p:nvPr/>
        </p:nvSpPr>
        <p:spPr>
          <a:xfrm>
            <a:off x="2133601" y="5550223"/>
            <a:ext cx="8750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latin typeface="Consolas" panose="020B0609020204030204" pitchFamily="49" charset="0"/>
              </a:rPr>
              <a:t>add 8,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** (</a:t>
            </a:r>
            <a:r>
              <a:rPr lang="en-US" sz="2400" dirty="0" err="1">
                <a:latin typeface="Consolas" panose="020B0609020204030204" pitchFamily="49" charset="0"/>
              </a:rPr>
              <a:t>CompileError</a:t>
            </a:r>
            <a:r>
              <a:rPr lang="en-US" sz="2400" dirty="0">
                <a:latin typeface="Consolas" panose="020B0609020204030204" pitchFamily="49" charset="0"/>
              </a:rPr>
              <a:t>) iex:8: undefined function add/2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1BF8DE-4FCC-4EE3-8DBF-4466ADBAC035}"/>
              </a:ext>
            </a:extLst>
          </p:cNvPr>
          <p:cNvSpPr/>
          <p:nvPr/>
        </p:nvSpPr>
        <p:spPr>
          <a:xfrm>
            <a:off x="4918229" y="3075985"/>
            <a:ext cx="399495" cy="1376039"/>
          </a:xfrm>
          <a:prstGeom prst="rightBrace">
            <a:avLst>
              <a:gd name="adj1" fmla="val 30132"/>
              <a:gd name="adj2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E2252-B406-42CC-853F-7CA5DE222DAE}"/>
              </a:ext>
            </a:extLst>
          </p:cNvPr>
          <p:cNvSpPr txBox="1"/>
          <p:nvPr/>
        </p:nvSpPr>
        <p:spPr>
          <a:xfrm>
            <a:off x="2829016" y="4931385"/>
            <a:ext cx="6533965" cy="4616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Can’t use this syntax with anonymous functions: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6CB9C8-1A67-414A-938A-FF097D7FD30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Anonymous Functions</a:t>
            </a:r>
            <a:endParaRPr lang="en-US" sz="4000" i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3D9177-6BFC-4AEB-BFD0-054A2A1C616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15400F-CE28-4005-930B-CD85882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  <p:bldP spid="3" grpId="0" animBg="1"/>
      <p:bldP spid="4" grpId="0"/>
      <p:bldP spid="9" grpId="0" animBg="1"/>
      <p:bldP spid="1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3CAC2-547C-47AD-9A51-A8F16A8AF5D1}"/>
              </a:ext>
            </a:extLst>
          </p:cNvPr>
          <p:cNvSpPr/>
          <p:nvPr/>
        </p:nvSpPr>
        <p:spPr>
          <a:xfrm>
            <a:off x="3545362" y="2213948"/>
            <a:ext cx="55367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latin typeface="Consolas" panose="020B0609020204030204" pitchFamily="49" charset="0"/>
              </a:rPr>
              <a:t>add = &amp;(&amp;1 + &amp;2)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&amp;:erlang.+/2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latin typeface="Consolas" panose="020B0609020204030204" pitchFamily="49" charset="0"/>
              </a:rPr>
              <a:t>add.(3, 4)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7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latin typeface="Consolas" panose="020B0609020204030204" pitchFamily="49" charset="0"/>
              </a:rPr>
              <a:t>add.(8, -4)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80A32-0CA1-4D24-8970-24FF1C0655E6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Shorthand</a:t>
            </a:r>
            <a:endParaRPr lang="en-US" sz="4000" i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597229-C7B5-4C00-AB26-4350F992372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E02BEE-F95B-476B-9917-ABA805D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5F7FF-B438-4EFC-AECE-0D441757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412"/>
            <a:ext cx="6019800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5A67F-0B4E-41D1-BE8F-3C9F42B9F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5"/>
          <a:stretch/>
        </p:blipFill>
        <p:spPr>
          <a:xfrm>
            <a:off x="5723987" y="2121708"/>
            <a:ext cx="5629813" cy="3338564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8EB7E0F0-3A0F-4127-B010-5CF0D3F731FA}"/>
              </a:ext>
            </a:extLst>
          </p:cNvPr>
          <p:cNvSpPr/>
          <p:nvPr/>
        </p:nvSpPr>
        <p:spPr>
          <a:xfrm rot="16200000">
            <a:off x="3326641" y="1856176"/>
            <a:ext cx="408372" cy="3234438"/>
          </a:xfrm>
          <a:prstGeom prst="leftBrace">
            <a:avLst>
              <a:gd name="adj1" fmla="val 25393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A7343-C73B-4E5F-A9E7-703366F5173F}"/>
              </a:ext>
            </a:extLst>
          </p:cNvPr>
          <p:cNvSpPr txBox="1"/>
          <p:nvPr/>
        </p:nvSpPr>
        <p:spPr>
          <a:xfrm>
            <a:off x="1198994" y="4024745"/>
            <a:ext cx="4266019" cy="461665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(Maybe) not the most readable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C6FF76-C20F-4DCF-AA42-840D65E5C44B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 Composition</a:t>
            </a:r>
            <a:endParaRPr lang="en-US" sz="4000" i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73777-B0F8-4DFC-BAFC-6A1616B564D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1266B9-8D13-48DD-A617-9F6404FA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4FFB0-F071-460B-873C-74B08386A370}"/>
              </a:ext>
            </a:extLst>
          </p:cNvPr>
          <p:cNvSpPr txBox="1"/>
          <p:nvPr/>
        </p:nvSpPr>
        <p:spPr>
          <a:xfrm>
            <a:off x="1856909" y="1719421"/>
            <a:ext cx="847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pipe operator: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33FB9-90F7-4549-B75D-29BBB6A5640C}"/>
              </a:ext>
            </a:extLst>
          </p:cNvPr>
          <p:cNvSpPr/>
          <p:nvPr/>
        </p:nvSpPr>
        <p:spPr>
          <a:xfrm>
            <a:off x="2613315" y="2430323"/>
            <a:ext cx="696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(0))))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CF064-C1E5-41C3-810E-B7864386DC7B}"/>
              </a:ext>
            </a:extLst>
          </p:cNvPr>
          <p:cNvSpPr txBox="1"/>
          <p:nvPr/>
        </p:nvSpPr>
        <p:spPr>
          <a:xfrm>
            <a:off x="3388306" y="3264335"/>
            <a:ext cx="541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Can be written as: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96CCA-B444-40EE-BC2B-47B13F9964DC}"/>
              </a:ext>
            </a:extLst>
          </p:cNvPr>
          <p:cNvSpPr/>
          <p:nvPr/>
        </p:nvSpPr>
        <p:spPr>
          <a:xfrm>
            <a:off x="918135" y="4036792"/>
            <a:ext cx="10355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x = 0 |&gt; 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() |&gt; 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() |&gt; 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() |&gt; </a:t>
            </a:r>
            <a:r>
              <a:rPr lang="en-US" sz="3200" dirty="0" err="1">
                <a:latin typeface="Consolas" panose="020B0609020204030204" pitchFamily="49" charset="0"/>
              </a:rPr>
              <a:t>inc.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6C763-D2FB-4F62-9007-BEF65A5D254D}"/>
              </a:ext>
            </a:extLst>
          </p:cNvPr>
          <p:cNvSpPr txBox="1"/>
          <p:nvPr/>
        </p:nvSpPr>
        <p:spPr>
          <a:xfrm>
            <a:off x="2823092" y="4870804"/>
            <a:ext cx="654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Results just cascade into each other.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79F7ED-954C-404A-AB7D-D194F941AF7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 Composition</a:t>
            </a:r>
            <a:endParaRPr lang="en-US" sz="4000" i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EBDBD-2849-4E90-B921-38496082A8A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C62AB65-3EC4-4F85-9687-DF6F0BA3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708A3-8494-4DAF-ACDE-E4BB9C0CC0D4}"/>
              </a:ext>
            </a:extLst>
          </p:cNvPr>
          <p:cNvSpPr/>
          <p:nvPr/>
        </p:nvSpPr>
        <p:spPr>
          <a:xfrm>
            <a:off x="2932975" y="2211140"/>
            <a:ext cx="64722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 programming paradigm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Erlang VM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 to Elixir programming language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Basic types, strings, lists, tuples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Named and anonymous functions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1A83C6-1A1F-46E1-8787-7E2FDDCF8DB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Summary: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4C8B5-4D02-46B2-BE23-596F25D8410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36FD1E-2F8A-4C64-A8EB-80A3751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pattern matching">
            <a:extLst>
              <a:ext uri="{FF2B5EF4-FFF2-40B4-BE49-F238E27FC236}">
                <a16:creationId xmlns:a16="http://schemas.microsoft.com/office/drawing/2014/main" id="{63C24984-4981-4A94-B2BC-B83589A9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25" y="0"/>
            <a:ext cx="68742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2C57E4-9963-4C43-86E5-512AD74C4D69}"/>
              </a:ext>
            </a:extLst>
          </p:cNvPr>
          <p:cNvSpPr txBox="1"/>
          <p:nvPr/>
        </p:nvSpPr>
        <p:spPr>
          <a:xfrm>
            <a:off x="991340" y="2257634"/>
            <a:ext cx="5104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Next Week:</a:t>
            </a:r>
            <a:endParaRPr lang="en-US" sz="5400" dirty="0"/>
          </a:p>
          <a:p>
            <a:r>
              <a:rPr lang="en-US" sz="5400" dirty="0"/>
              <a:t>Pattern Matching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A3D8-9C57-4D7C-9E68-0F5E2D86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elixir lang">
            <a:extLst>
              <a:ext uri="{FF2B5EF4-FFF2-40B4-BE49-F238E27FC236}">
                <a16:creationId xmlns:a16="http://schemas.microsoft.com/office/drawing/2014/main" id="{709A52BF-BC9B-4069-8F7E-081FD4723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4" t="8661" r="35678" b="34907"/>
          <a:stretch/>
        </p:blipFill>
        <p:spPr bwMode="auto">
          <a:xfrm>
            <a:off x="1915885" y="1770743"/>
            <a:ext cx="2899954" cy="43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haskell">
            <a:extLst>
              <a:ext uri="{FF2B5EF4-FFF2-40B4-BE49-F238E27FC236}">
                <a16:creationId xmlns:a16="http://schemas.microsoft.com/office/drawing/2014/main" id="{4CA4550A-F5B8-48CD-B086-043A924B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67" y="2220535"/>
            <a:ext cx="4680102" cy="330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C8F08E-B51A-4EA4-B0E9-CF6A3A83499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A11C7B-873A-4339-B374-CD6470F678EC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DA008-7D96-4590-A770-A39A1A0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C1B0F-EB0F-4CBD-AC7F-27B697B3A1CF}"/>
              </a:ext>
            </a:extLst>
          </p:cNvPr>
          <p:cNvSpPr txBox="1"/>
          <p:nvPr/>
        </p:nvSpPr>
        <p:spPr>
          <a:xfrm>
            <a:off x="1242876" y="1946165"/>
            <a:ext cx="10138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Declarative programming paradigm: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Style of building and structuring computer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programming languages are characterized by a </a:t>
            </a:r>
            <a:r>
              <a:rPr lang="en-US" sz="2400" i="1" dirty="0"/>
              <a:t>declarative</a:t>
            </a:r>
            <a:r>
              <a:rPr lang="en-US" sz="2400" dirty="0"/>
              <a:t>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the logic of a computation rather than its control flow.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E0E4E9-F1E8-4531-879B-3A3C17536E13}"/>
              </a:ext>
            </a:extLst>
          </p:cNvPr>
          <p:cNvCxnSpPr/>
          <p:nvPr/>
        </p:nvCxnSpPr>
        <p:spPr>
          <a:xfrm>
            <a:off x="7794596" y="3483001"/>
            <a:ext cx="15269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6A79CB-0843-4831-8F63-C4B783DE46C4}"/>
              </a:ext>
            </a:extLst>
          </p:cNvPr>
          <p:cNvSpPr txBox="1"/>
          <p:nvPr/>
        </p:nvSpPr>
        <p:spPr>
          <a:xfrm>
            <a:off x="9278011" y="2953174"/>
            <a:ext cx="48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414B0-5ED4-4B2C-B099-CA0D74274E54}"/>
              </a:ext>
            </a:extLst>
          </p:cNvPr>
          <p:cNvSpPr txBox="1"/>
          <p:nvPr/>
        </p:nvSpPr>
        <p:spPr>
          <a:xfrm>
            <a:off x="1887983" y="3823713"/>
            <a:ext cx="8416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The order in which individual statements, instructions or function calls of an </a:t>
            </a:r>
            <a:r>
              <a:rPr lang="en-CA" sz="2400" b="1" i="1" u="sng" dirty="0"/>
              <a:t>imperative</a:t>
            </a:r>
            <a:r>
              <a:rPr lang="en-CA" sz="2400" i="1" dirty="0"/>
              <a:t> program are executed or evaluated.</a:t>
            </a: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07820-637E-4AAB-86D9-384657B16CE8}"/>
              </a:ext>
            </a:extLst>
          </p:cNvPr>
          <p:cNvSpPr txBox="1"/>
          <p:nvPr/>
        </p:nvSpPr>
        <p:spPr>
          <a:xfrm>
            <a:off x="1887984" y="4962598"/>
            <a:ext cx="8416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Emphasis on explicit control flow separates </a:t>
            </a:r>
            <a:r>
              <a:rPr lang="en-CA" sz="2400" b="1" i="1" dirty="0"/>
              <a:t>imperative</a:t>
            </a:r>
            <a:r>
              <a:rPr lang="en-CA" sz="2400" dirty="0"/>
              <a:t> languages from </a:t>
            </a:r>
            <a:r>
              <a:rPr lang="en-CA" sz="2400" b="1" i="1" dirty="0"/>
              <a:t>declarative</a:t>
            </a:r>
            <a:r>
              <a:rPr lang="en-CA" sz="2400" dirty="0"/>
              <a:t> languages.</a:t>
            </a: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D2B8D4-E7AE-431B-890B-C865BEFEAC3F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Declarative VS Imperative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D1A45-409E-449B-8102-07CD8214CAF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4E180-D793-4972-A12D-D5085050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69DCC-69C0-44A0-BEE6-990E820F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24" y="1863934"/>
            <a:ext cx="6788629" cy="4031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511E5-4AAE-4BE3-A8C0-3E00370229FD}"/>
              </a:ext>
            </a:extLst>
          </p:cNvPr>
          <p:cNvSpPr txBox="1"/>
          <p:nvPr/>
        </p:nvSpPr>
        <p:spPr>
          <a:xfrm>
            <a:off x="5425436" y="3188511"/>
            <a:ext cx="5634109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Determined using control structures in imperative languages.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9F8F2F-AA8B-47C1-8F3A-2B2C9DE79DA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Control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3E5093-3888-4941-966C-26430EC3891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60615-276E-4424-876A-1A40A162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1FF44-DF91-49A5-AF00-FAA0D768337B}"/>
              </a:ext>
            </a:extLst>
          </p:cNvPr>
          <p:cNvSpPr/>
          <p:nvPr/>
        </p:nvSpPr>
        <p:spPr>
          <a:xfrm>
            <a:off x="6499847" y="1290444"/>
            <a:ext cx="5041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C/CPS 590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A443F-C742-4E28-ACE0-6ACC8331008B}"/>
              </a:ext>
            </a:extLst>
          </p:cNvPr>
          <p:cNvSpPr txBox="1"/>
          <p:nvPr/>
        </p:nvSpPr>
        <p:spPr>
          <a:xfrm>
            <a:off x="6499846" y="2246296"/>
            <a:ext cx="504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the machine instruction level, control flow typically works by altering the program counter.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6EA62-A681-4940-B714-8D823D6B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0" y="429359"/>
            <a:ext cx="5543639" cy="5999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CD7C7-D209-4CAD-ADE8-0B9D200C3DA9}"/>
              </a:ext>
            </a:extLst>
          </p:cNvPr>
          <p:cNvSpPr txBox="1"/>
          <p:nvPr/>
        </p:nvSpPr>
        <p:spPr>
          <a:xfrm>
            <a:off x="6499846" y="3694591"/>
            <a:ext cx="5041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Program counter tells the OS which instruction to fetch next.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F44E-A480-40B1-9A8E-74995FD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C737-020B-4BC4-ADD4-4CE11CBB7BAF}"/>
              </a:ext>
            </a:extLst>
          </p:cNvPr>
          <p:cNvSpPr txBox="1"/>
          <p:nvPr/>
        </p:nvSpPr>
        <p:spPr>
          <a:xfrm>
            <a:off x="922979" y="3111080"/>
            <a:ext cx="1022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Declarative language syntax describes the </a:t>
            </a:r>
            <a:r>
              <a:rPr lang="en-US" sz="2400" i="1" dirty="0"/>
              <a:t>logic</a:t>
            </a:r>
            <a:r>
              <a:rPr lang="en-US" sz="2400" dirty="0"/>
              <a:t> of 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3F530-E3CF-49DB-B8D8-F49913A47BF9}"/>
              </a:ext>
            </a:extLst>
          </p:cNvPr>
          <p:cNvSpPr txBox="1"/>
          <p:nvPr/>
        </p:nvSpPr>
        <p:spPr>
          <a:xfrm>
            <a:off x="1701550" y="2039824"/>
            <a:ext cx="878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Imperative languages implement algorithms as a sequence of explicit steps (statements, control flow)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FF628-6AE3-42C2-9F18-C157CF06DD22}"/>
              </a:ext>
            </a:extLst>
          </p:cNvPr>
          <p:cNvSpPr txBox="1"/>
          <p:nvPr/>
        </p:nvSpPr>
        <p:spPr>
          <a:xfrm>
            <a:off x="2180574" y="3813004"/>
            <a:ext cx="7830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declarative paradigm allows developers to worry about the </a:t>
            </a:r>
            <a:r>
              <a:rPr lang="en-US" sz="2400" b="1" i="1" dirty="0"/>
              <a:t>what</a:t>
            </a:r>
            <a:r>
              <a:rPr lang="en-US" sz="2400" dirty="0"/>
              <a:t>, not the </a:t>
            </a:r>
            <a:r>
              <a:rPr lang="en-US" sz="2400" b="1" i="1" dirty="0"/>
              <a:t>how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EC890-3272-428A-8952-0FEFC6F723B3}"/>
              </a:ext>
            </a:extLst>
          </p:cNvPr>
          <p:cNvSpPr txBox="1"/>
          <p:nvPr/>
        </p:nvSpPr>
        <p:spPr>
          <a:xfrm>
            <a:off x="983939" y="4884260"/>
            <a:ext cx="1022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how is left up to the language’s implementation (interpreter/compiler)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3CE2C5-A940-4B67-9C64-F2B09E7B70A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Declarative VS Imperative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B62D1D-EE75-41DE-AE97-5FC9F889383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3F3A1-030C-4F86-9F39-0B85C3F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9C73C-84C1-4668-A57A-7204836EA074}"/>
              </a:ext>
            </a:extLst>
          </p:cNvPr>
          <p:cNvSpPr txBox="1"/>
          <p:nvPr/>
        </p:nvSpPr>
        <p:spPr>
          <a:xfrm>
            <a:off x="1048624" y="2046914"/>
            <a:ext cx="977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code is </a:t>
            </a:r>
            <a:r>
              <a:rPr lang="en-US" sz="2400" b="1" i="1" dirty="0"/>
              <a:t>imperative</a:t>
            </a:r>
            <a:r>
              <a:rPr lang="en-US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DB9E-562F-4BD2-AC36-3993955B83C4}"/>
              </a:ext>
            </a:extLst>
          </p:cNvPr>
          <p:cNvSpPr txBox="1"/>
          <p:nvPr/>
        </p:nvSpPr>
        <p:spPr>
          <a:xfrm>
            <a:off x="2021747" y="2824722"/>
            <a:ext cx="782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Functional programs compile into machine code, just like imperative ones.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2255C-835C-4856-A3E9-97D012447D00}"/>
              </a:ext>
            </a:extLst>
          </p:cNvPr>
          <p:cNvSpPr txBox="1"/>
          <p:nvPr/>
        </p:nvSpPr>
        <p:spPr>
          <a:xfrm>
            <a:off x="1388378" y="3971862"/>
            <a:ext cx="909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distinction is in what the programmer is required to think about, and what the language hides behind the scenes.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11D380-3C85-448A-879E-37C76CD42BD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Always Remember!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B664-2CEB-457F-B5A8-0A373339AB6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238D33-BAC9-498E-BD8E-54F83E4F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1E155-0FF4-435A-AA60-00B11A6DB86E}"/>
              </a:ext>
            </a:extLst>
          </p:cNvPr>
          <p:cNvSpPr txBox="1"/>
          <p:nvPr/>
        </p:nvSpPr>
        <p:spPr>
          <a:xfrm>
            <a:off x="1967884" y="2128105"/>
            <a:ext cx="8256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actual, practical difference between these two paradigms can be very hard to grasp.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7C8C-0555-4938-B35E-F5923F8AF86F}"/>
              </a:ext>
            </a:extLst>
          </p:cNvPr>
          <p:cNvSpPr txBox="1"/>
          <p:nvPr/>
        </p:nvSpPr>
        <p:spPr>
          <a:xfrm>
            <a:off x="1569868" y="3385395"/>
            <a:ext cx="905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a programming language not have flow control?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EDC00-EABA-44B7-9E36-1A6F1F6AA982}"/>
              </a:ext>
            </a:extLst>
          </p:cNvPr>
          <p:cNvSpPr txBox="1"/>
          <p:nvPr/>
        </p:nvSpPr>
        <p:spPr>
          <a:xfrm>
            <a:off x="4043421" y="4403983"/>
            <a:ext cx="6218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What makes a language declarative? The fact that it’s not imperative.</a:t>
            </a:r>
          </a:p>
        </p:txBody>
      </p:sp>
      <p:pic>
        <p:nvPicPr>
          <p:cNvPr id="3074" name="Picture 2" descr="Image result for thumbs up">
            <a:extLst>
              <a:ext uri="{FF2B5EF4-FFF2-40B4-BE49-F238E27FC236}">
                <a16:creationId xmlns:a16="http://schemas.microsoft.com/office/drawing/2014/main" id="{52DE6905-3153-4263-81BD-C2392793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71" y="4119883"/>
            <a:ext cx="1520239" cy="15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AA7C85-9522-4421-9348-DCA2C50213D2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Declarative VS Imperative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DE392-283A-4852-9479-FA6F1E465EB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5FCD35-6810-4D97-B07B-9FA104C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7DEE0-89E3-4550-8B6F-08CAD305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532"/>
            <a:ext cx="6390460" cy="4214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E2A55-EF75-41E0-B318-144ACF737168}"/>
              </a:ext>
            </a:extLst>
          </p:cNvPr>
          <p:cNvSpPr txBox="1"/>
          <p:nvPr/>
        </p:nvSpPr>
        <p:spPr>
          <a:xfrm>
            <a:off x="5876278" y="1731215"/>
            <a:ext cx="5383905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C++ code is 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 a control structure (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/>
              <a:t> loop) to tell the program to iterate.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specify how this iteration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Initialization, condition, update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72DFE-E0CD-4B39-9F7F-1ED7FBCCA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8422" b="19136"/>
          <a:stretch/>
        </p:blipFill>
        <p:spPr>
          <a:xfrm>
            <a:off x="7146946" y="3891165"/>
            <a:ext cx="5045053" cy="29585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0F8E390-4E27-4F8E-8225-931DAD8B9B6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Faking it in C++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27EBA-9F58-45FB-B5FB-6C2DE86EA5E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7DB1D-89AB-487D-A1EE-AC5F7226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7D2EF-6728-4B06-8CB4-B3E036FE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71011-47BF-4E87-B9F7-0D063F0D31A0}"/>
              </a:ext>
            </a:extLst>
          </p:cNvPr>
          <p:cNvSpPr txBox="1"/>
          <p:nvPr/>
        </p:nvSpPr>
        <p:spPr>
          <a:xfrm>
            <a:off x="1579880" y="3887984"/>
            <a:ext cx="9773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We’re done with Smalltalk (for now)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You will of course be tested on it on the midterm and the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Midterm is on October 19, will cover Smalltalk, Elixir, and related concepts.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AD9E-F690-4A61-B2FB-8CF606EC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32F9C7-FC48-45AF-B4E9-C9FFB4F88E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793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8E70BD-5510-4F1A-840B-9856928E8FF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48A99-BE1A-4FFB-9E53-3E26F8BD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23346"/>
            <a:ext cx="5814433" cy="45094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0698D-F82D-494E-820E-AA73B7DBBE99}"/>
              </a:ext>
            </a:extLst>
          </p:cNvPr>
          <p:cNvSpPr/>
          <p:nvPr/>
        </p:nvSpPr>
        <p:spPr>
          <a:xfrm>
            <a:off x="838199" y="2602003"/>
            <a:ext cx="5712781" cy="203095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874EA-54DF-4D8F-B512-86246E872135}"/>
              </a:ext>
            </a:extLst>
          </p:cNvPr>
          <p:cNvSpPr txBox="1"/>
          <p:nvPr/>
        </p:nvSpPr>
        <p:spPr>
          <a:xfrm>
            <a:off x="6550980" y="2184983"/>
            <a:ext cx="4802820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declarative programming using preprocessor directives.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Directives here are basically a list of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Assume that this is done by the programming language behind the scenes.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A816B-ACA2-4C27-95CA-8FAAFD2DF08E}"/>
              </a:ext>
            </a:extLst>
          </p:cNvPr>
          <p:cNvSpPr/>
          <p:nvPr/>
        </p:nvSpPr>
        <p:spPr>
          <a:xfrm>
            <a:off x="6799554" y="2930478"/>
            <a:ext cx="4367814" cy="834501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F05B66-4DC4-49AF-957E-D13689C660E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Faking it in C++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0BF54D-7AAC-477F-9E45-305EF9214F8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62E80-4341-4432-B863-A4419231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E0439E-5ED0-4A89-B9A8-577F6A2A7DEB}"/>
              </a:ext>
            </a:extLst>
          </p:cNvPr>
          <p:cNvSpPr txBox="1"/>
          <p:nvPr/>
        </p:nvSpPr>
        <p:spPr>
          <a:xfrm>
            <a:off x="701335" y="2858610"/>
            <a:ext cx="810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ALoop</a:t>
            </a:r>
            <a:r>
              <a:rPr lang="en-US" sz="2400" dirty="0">
                <a:latin typeface="Consolas" panose="020B0609020204030204" pitchFamily="49" charset="0"/>
              </a:rPr>
              <a:t>(5, </a:t>
            </a:r>
            <a:r>
              <a:rPr lang="en-US" sz="2400" dirty="0" err="1">
                <a:latin typeface="Consolas" panose="020B0609020204030204" pitchFamily="49" charset="0"/>
              </a:rPr>
              <a:t>PrintWord</a:t>
            </a:r>
            <a:r>
              <a:rPr lang="en-US" sz="2400" dirty="0">
                <a:latin typeface="Consolas" panose="020B0609020204030204" pitchFamily="49" charset="0"/>
              </a:rPr>
              <a:t>("declarative"));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8A31C-EAFA-484A-8E98-854D75AF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1" y="174177"/>
            <a:ext cx="5743575" cy="212407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C3AE2C-3D1C-41D1-9381-2B9C4BB86283}"/>
              </a:ext>
            </a:extLst>
          </p:cNvPr>
          <p:cNvSpPr/>
          <p:nvPr/>
        </p:nvSpPr>
        <p:spPr>
          <a:xfrm>
            <a:off x="1180730" y="200811"/>
            <a:ext cx="4715382" cy="4295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44D6AD-0F44-4F85-935E-20FF42D45A02}"/>
              </a:ext>
            </a:extLst>
          </p:cNvPr>
          <p:cNvSpPr/>
          <p:nvPr/>
        </p:nvSpPr>
        <p:spPr>
          <a:xfrm>
            <a:off x="2157274" y="2835926"/>
            <a:ext cx="4270159" cy="493227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2FCDC-9464-4B88-995A-BCBADC7D899E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3538421" y="630316"/>
            <a:ext cx="753933" cy="2205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47FDC8-5A54-436C-B1D6-30B11BE32DAC}"/>
              </a:ext>
            </a:extLst>
          </p:cNvPr>
          <p:cNvSpPr/>
          <p:nvPr/>
        </p:nvSpPr>
        <p:spPr>
          <a:xfrm>
            <a:off x="6560597" y="336586"/>
            <a:ext cx="4358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Faking it in C++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FC0D2-3E7C-4467-B816-C41A660CAC3E}"/>
              </a:ext>
            </a:extLst>
          </p:cNvPr>
          <p:cNvSpPr/>
          <p:nvPr/>
        </p:nvSpPr>
        <p:spPr>
          <a:xfrm>
            <a:off x="6883866" y="1236214"/>
            <a:ext cx="3712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Directives here are basically a list of substitutions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06836-A6EB-4CB5-9806-2AB3D3A3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06027D-BCAF-44F6-AE1E-26726C21A55F}"/>
              </a:ext>
            </a:extLst>
          </p:cNvPr>
          <p:cNvSpPr/>
          <p:nvPr/>
        </p:nvSpPr>
        <p:spPr>
          <a:xfrm>
            <a:off x="6560597" y="336586"/>
            <a:ext cx="4358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Faking it in 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0439E-5ED0-4A89-B9A8-577F6A2A7DEB}"/>
              </a:ext>
            </a:extLst>
          </p:cNvPr>
          <p:cNvSpPr txBox="1"/>
          <p:nvPr/>
        </p:nvSpPr>
        <p:spPr>
          <a:xfrm>
            <a:off x="701335" y="2858610"/>
            <a:ext cx="810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ALoop</a:t>
            </a:r>
            <a:r>
              <a:rPr lang="en-US" sz="2400" dirty="0">
                <a:latin typeface="Consolas" panose="020B0609020204030204" pitchFamily="49" charset="0"/>
              </a:rPr>
              <a:t>(5, </a:t>
            </a:r>
            <a:r>
              <a:rPr lang="en-US" sz="2400" dirty="0" err="1">
                <a:latin typeface="Consolas" panose="020B0609020204030204" pitchFamily="49" charset="0"/>
              </a:rPr>
              <a:t>PrintWord</a:t>
            </a:r>
            <a:r>
              <a:rPr lang="en-US" sz="2400" dirty="0">
                <a:latin typeface="Consolas" panose="020B0609020204030204" pitchFamily="49" charset="0"/>
              </a:rPr>
              <a:t>("declarative"));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8A31C-EAFA-484A-8E98-854D75AF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1" y="174177"/>
            <a:ext cx="5743575" cy="2124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859350-58BF-422A-83B0-7923CECDE19C}"/>
              </a:ext>
            </a:extLst>
          </p:cNvPr>
          <p:cNvSpPr txBox="1"/>
          <p:nvPr/>
        </p:nvSpPr>
        <p:spPr>
          <a:xfrm>
            <a:off x="701335" y="3819794"/>
            <a:ext cx="810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LOOP_5 (action)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LOOP_5 (</a:t>
            </a:r>
            <a:r>
              <a:rPr lang="en-US" sz="2400" dirty="0" err="1">
                <a:latin typeface="Consolas" panose="020B0609020204030204" pitchFamily="49" charset="0"/>
              </a:rPr>
              <a:t>PrintWord</a:t>
            </a:r>
            <a:r>
              <a:rPr lang="en-US" sz="2400" dirty="0">
                <a:latin typeface="Consolas" panose="020B0609020204030204" pitchFamily="49" charset="0"/>
              </a:rPr>
              <a:t>("declarative"))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LOOP_5 (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word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65C79-3BC7-4BDE-A774-56937A5E83D7}"/>
              </a:ext>
            </a:extLst>
          </p:cNvPr>
          <p:cNvSpPr/>
          <p:nvPr/>
        </p:nvSpPr>
        <p:spPr>
          <a:xfrm>
            <a:off x="1899823" y="497150"/>
            <a:ext cx="355107" cy="41725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2700-104C-4FEB-B3D2-F945A832003B}"/>
              </a:ext>
            </a:extLst>
          </p:cNvPr>
          <p:cNvSpPr/>
          <p:nvPr/>
        </p:nvSpPr>
        <p:spPr>
          <a:xfrm>
            <a:off x="2254930" y="497150"/>
            <a:ext cx="994297" cy="41725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301ABA-A2E7-418B-9B6F-A2E30C0727BB}"/>
              </a:ext>
            </a:extLst>
          </p:cNvPr>
          <p:cNvCxnSpPr/>
          <p:nvPr/>
        </p:nvCxnSpPr>
        <p:spPr>
          <a:xfrm flipV="1">
            <a:off x="1899823" y="914400"/>
            <a:ext cx="177552" cy="194421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E0C5A-352A-402B-A4FD-470764A512D1}"/>
              </a:ext>
            </a:extLst>
          </p:cNvPr>
          <p:cNvCxnSpPr/>
          <p:nvPr/>
        </p:nvCxnSpPr>
        <p:spPr>
          <a:xfrm flipH="1" flipV="1">
            <a:off x="3009530" y="914400"/>
            <a:ext cx="798990" cy="19442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27047-1B41-477D-B0E6-FC91A0E8D768}"/>
              </a:ext>
            </a:extLst>
          </p:cNvPr>
          <p:cNvSpPr/>
          <p:nvPr/>
        </p:nvSpPr>
        <p:spPr>
          <a:xfrm>
            <a:off x="6883866" y="1236214"/>
            <a:ext cx="3712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Directives here are basically a list of substitutions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6FA321-51BC-469C-A24C-C8922199B694}"/>
              </a:ext>
            </a:extLst>
          </p:cNvPr>
          <p:cNvCxnSpPr/>
          <p:nvPr/>
        </p:nvCxnSpPr>
        <p:spPr>
          <a:xfrm>
            <a:off x="1189608" y="3358155"/>
            <a:ext cx="0" cy="4616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3B420F-E648-46AE-BEBC-3AD13AEC1112}"/>
              </a:ext>
            </a:extLst>
          </p:cNvPr>
          <p:cNvSpPr txBox="1"/>
          <p:nvPr/>
        </p:nvSpPr>
        <p:spPr>
          <a:xfrm>
            <a:off x="7339702" y="2716567"/>
            <a:ext cx="388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24FDC-3E3F-4404-A541-567CC43951DB}"/>
              </a:ext>
            </a:extLst>
          </p:cNvPr>
          <p:cNvSpPr txBox="1"/>
          <p:nvPr/>
        </p:nvSpPr>
        <p:spPr>
          <a:xfrm>
            <a:off x="7339702" y="3597248"/>
            <a:ext cx="388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word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36DA8D-746B-407C-82BC-03BE1C7BC022}"/>
              </a:ext>
            </a:extLst>
          </p:cNvPr>
          <p:cNvSpPr/>
          <p:nvPr/>
        </p:nvSpPr>
        <p:spPr>
          <a:xfrm>
            <a:off x="7144393" y="2583405"/>
            <a:ext cx="4350059" cy="164236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EB9039-4F77-41E2-9DB0-6430DEEB51B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283912" y="3178232"/>
            <a:ext cx="0" cy="419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F8BF2-55C9-479F-96C2-95CDEBA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27" grpId="0"/>
      <p:bldP spid="28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06027D-BCAF-44F6-AE1E-26726C21A55F}"/>
              </a:ext>
            </a:extLst>
          </p:cNvPr>
          <p:cNvSpPr/>
          <p:nvPr/>
        </p:nvSpPr>
        <p:spPr>
          <a:xfrm>
            <a:off x="6560597" y="336586"/>
            <a:ext cx="4358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/>
              <a:t>Faking it in 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0439E-5ED0-4A89-B9A8-577F6A2A7DEB}"/>
              </a:ext>
            </a:extLst>
          </p:cNvPr>
          <p:cNvSpPr txBox="1"/>
          <p:nvPr/>
        </p:nvSpPr>
        <p:spPr>
          <a:xfrm>
            <a:off x="701335" y="2858610"/>
            <a:ext cx="810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ALoop</a:t>
            </a:r>
            <a:r>
              <a:rPr lang="en-US" sz="2400" dirty="0">
                <a:latin typeface="Consolas" panose="020B0609020204030204" pitchFamily="49" charset="0"/>
              </a:rPr>
              <a:t>(5, </a:t>
            </a:r>
            <a:r>
              <a:rPr lang="en-US" sz="2400" dirty="0" err="1">
                <a:latin typeface="Consolas" panose="020B0609020204030204" pitchFamily="49" charset="0"/>
              </a:rPr>
              <a:t>PrintWord</a:t>
            </a:r>
            <a:r>
              <a:rPr lang="en-US" sz="2400" dirty="0">
                <a:latin typeface="Consolas" panose="020B0609020204030204" pitchFamily="49" charset="0"/>
              </a:rPr>
              <a:t>("declarative"));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8A31C-EAFA-484A-8E98-854D75AF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1" y="174177"/>
            <a:ext cx="5743575" cy="2124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859350-58BF-422A-83B0-7923CECDE19C}"/>
              </a:ext>
            </a:extLst>
          </p:cNvPr>
          <p:cNvSpPr txBox="1"/>
          <p:nvPr/>
        </p:nvSpPr>
        <p:spPr>
          <a:xfrm>
            <a:off x="701335" y="3819794"/>
            <a:ext cx="8105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LOOP_5 (action)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LOOP_4 (action) action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LOOP_3 (action) action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LOOP_2 (action) action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LOOP_1 (action) action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action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27047-1B41-477D-B0E6-FC91A0E8D768}"/>
              </a:ext>
            </a:extLst>
          </p:cNvPr>
          <p:cNvSpPr/>
          <p:nvPr/>
        </p:nvSpPr>
        <p:spPr>
          <a:xfrm>
            <a:off x="6883866" y="1236214"/>
            <a:ext cx="3712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Directives here are basically a list of substitutions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6FA321-51BC-469C-A24C-C8922199B694}"/>
              </a:ext>
            </a:extLst>
          </p:cNvPr>
          <p:cNvCxnSpPr/>
          <p:nvPr/>
        </p:nvCxnSpPr>
        <p:spPr>
          <a:xfrm>
            <a:off x="1189608" y="3358155"/>
            <a:ext cx="0" cy="4616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25E120-FE6D-406E-99E2-8789C3D668D0}"/>
              </a:ext>
            </a:extLst>
          </p:cNvPr>
          <p:cNvSpPr txBox="1"/>
          <p:nvPr/>
        </p:nvSpPr>
        <p:spPr>
          <a:xfrm>
            <a:off x="7339702" y="2716567"/>
            <a:ext cx="388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DF94D-6525-4B2F-B185-1B996A5AD4EE}"/>
              </a:ext>
            </a:extLst>
          </p:cNvPr>
          <p:cNvSpPr txBox="1"/>
          <p:nvPr/>
        </p:nvSpPr>
        <p:spPr>
          <a:xfrm>
            <a:off x="7339702" y="3597248"/>
            <a:ext cx="388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word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9F74-1FB7-40D3-9B54-A7546638B407}"/>
              </a:ext>
            </a:extLst>
          </p:cNvPr>
          <p:cNvSpPr/>
          <p:nvPr/>
        </p:nvSpPr>
        <p:spPr>
          <a:xfrm>
            <a:off x="7144393" y="2583405"/>
            <a:ext cx="4350059" cy="164236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CF36A6-0422-4BA1-BF02-6586A272BC8B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9283912" y="3178232"/>
            <a:ext cx="0" cy="419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CBEB6F-F298-4296-90B6-7DA5364C72EE}"/>
              </a:ext>
            </a:extLst>
          </p:cNvPr>
          <p:cNvSpPr/>
          <p:nvPr/>
        </p:nvSpPr>
        <p:spPr>
          <a:xfrm>
            <a:off x="223561" y="763480"/>
            <a:ext cx="5564680" cy="146481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BEE4C-D21C-4DB7-A4A8-AB83EF49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48A99-BE1A-4FFB-9E53-3E26F8BD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6889"/>
            <a:ext cx="5708641" cy="442736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C8DA7B9-653A-4ED4-A531-3D1607634BA3}"/>
              </a:ext>
            </a:extLst>
          </p:cNvPr>
          <p:cNvSpPr/>
          <p:nvPr/>
        </p:nvSpPr>
        <p:spPr>
          <a:xfrm>
            <a:off x="6096000" y="2532499"/>
            <a:ext cx="683580" cy="2086253"/>
          </a:xfrm>
          <a:prstGeom prst="rightBrace">
            <a:avLst>
              <a:gd name="adj1" fmla="val 23621"/>
              <a:gd name="adj2" fmla="val 18936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686FA-A749-488B-BE76-7CD8EEBD2A8D}"/>
              </a:ext>
            </a:extLst>
          </p:cNvPr>
          <p:cNvSpPr txBox="1"/>
          <p:nvPr/>
        </p:nvSpPr>
        <p:spPr>
          <a:xfrm>
            <a:off x="7093258" y="2002021"/>
            <a:ext cx="3906174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Imagine this was all done behind the scenes by the implementation of the programming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2890C-8A1A-4C1C-B84E-1066F30E1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85" b="8426"/>
          <a:stretch/>
        </p:blipFill>
        <p:spPr>
          <a:xfrm>
            <a:off x="6853561" y="4099025"/>
            <a:ext cx="5338439" cy="2758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39D4C1-6810-46A5-B18C-0D1EFDA99A5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Faking it in C++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E900D7-C2DB-4401-9BD3-44FE738C29E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D64DD-B709-4155-A173-A1CB4F8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CF4C0-06FA-4C6B-997F-6A7BB999484F}"/>
              </a:ext>
            </a:extLst>
          </p:cNvPr>
          <p:cNvSpPr txBox="1"/>
          <p:nvPr/>
        </p:nvSpPr>
        <p:spPr>
          <a:xfrm>
            <a:off x="1003665" y="2019702"/>
            <a:ext cx="6178266" cy="15696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latin typeface="Consolas" panose="020B0609020204030204" pitchFamily="49" charset="0"/>
              </a:rPr>
              <a:t> for (int i = 0; i &lt; 5; i++)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"Imperative"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90C2F-AC4F-4E29-AAF9-A788BFB65FC8}"/>
              </a:ext>
            </a:extLst>
          </p:cNvPr>
          <p:cNvSpPr txBox="1"/>
          <p:nvPr/>
        </p:nvSpPr>
        <p:spPr>
          <a:xfrm>
            <a:off x="1003665" y="4575873"/>
            <a:ext cx="6178266" cy="46166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ALoop</a:t>
            </a:r>
            <a:r>
              <a:rPr lang="en-US" sz="2400" dirty="0">
                <a:latin typeface="Consolas" panose="020B0609020204030204" pitchFamily="49" charset="0"/>
              </a:rPr>
              <a:t>(5, </a:t>
            </a:r>
            <a:r>
              <a:rPr lang="en-US" sz="2400" dirty="0" err="1">
                <a:latin typeface="Consolas" panose="020B0609020204030204" pitchFamily="49" charset="0"/>
              </a:rPr>
              <a:t>PrintWord</a:t>
            </a:r>
            <a:r>
              <a:rPr lang="en-US" sz="2400" dirty="0">
                <a:latin typeface="Consolas" panose="020B0609020204030204" pitchFamily="49" charset="0"/>
              </a:rPr>
              <a:t>("declarative"));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F3A01-EA7F-47BF-BCD5-23A246784689}"/>
              </a:ext>
            </a:extLst>
          </p:cNvPr>
          <p:cNvSpPr txBox="1"/>
          <p:nvPr/>
        </p:nvSpPr>
        <p:spPr>
          <a:xfrm>
            <a:off x="7609261" y="1843150"/>
            <a:ext cx="363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Imperative: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Programmer specifies control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loop iteration explicitly defined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3D4B-31A1-425A-9824-E87143F33887}"/>
              </a:ext>
            </a:extLst>
          </p:cNvPr>
          <p:cNvSpPr txBox="1"/>
          <p:nvPr/>
        </p:nvSpPr>
        <p:spPr>
          <a:xfrm>
            <a:off x="7609262" y="4139497"/>
            <a:ext cx="3639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Declarative (</a:t>
            </a:r>
            <a:r>
              <a:rPr lang="en-US" sz="2400" b="1" i="1" u="sng" dirty="0"/>
              <a:t>C++ fakery</a:t>
            </a:r>
            <a:r>
              <a:rPr lang="en-US" sz="2400" b="1" u="sng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Programmer says what they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Nevermind</a:t>
            </a:r>
            <a:r>
              <a:rPr lang="en-US" sz="2400" dirty="0"/>
              <a:t> how it’s done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0921D-4C4E-40BA-8099-DBEA6908FD5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Declarative VS Imperative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B1894C-BADA-47DB-8672-D34BA9690F1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DBC9D-D733-4395-B72B-D3A12129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functional programming">
            <a:extLst>
              <a:ext uri="{FF2B5EF4-FFF2-40B4-BE49-F238E27FC236}">
                <a16:creationId xmlns:a16="http://schemas.microsoft.com/office/drawing/2014/main" id="{A88CB1DE-A8C1-438F-B1A0-D07C0223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744"/>
            <a:ext cx="12192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2765F7-96D9-4EAB-89E3-D4B186C3C75F}"/>
              </a:ext>
            </a:extLst>
          </p:cNvPr>
          <p:cNvSpPr/>
          <p:nvPr/>
        </p:nvSpPr>
        <p:spPr>
          <a:xfrm>
            <a:off x="985421" y="548054"/>
            <a:ext cx="7963270" cy="923330"/>
          </a:xfrm>
          <a:prstGeom prst="rect">
            <a:avLst/>
          </a:prstGeom>
          <a:ln w="762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Functional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DDE44-7CC5-4208-8B42-B038576959EE}"/>
              </a:ext>
            </a:extLst>
          </p:cNvPr>
          <p:cNvSpPr txBox="1"/>
          <p:nvPr/>
        </p:nvSpPr>
        <p:spPr>
          <a:xfrm>
            <a:off x="4737461" y="6049576"/>
            <a:ext cx="6767573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Depends what you’re doing, depends who you ask…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88CB-5A51-4479-B261-C40F04AF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34F7E-F204-4A66-B9A2-4EE01DE305DF}"/>
              </a:ext>
            </a:extLst>
          </p:cNvPr>
          <p:cNvSpPr/>
          <p:nvPr/>
        </p:nvSpPr>
        <p:spPr>
          <a:xfrm>
            <a:off x="1106749" y="1604544"/>
            <a:ext cx="9978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Functional</a:t>
            </a:r>
            <a:r>
              <a:rPr lang="en-US" sz="2400" dirty="0"/>
              <a:t> programming languages are characterized by a </a:t>
            </a:r>
            <a:r>
              <a:rPr lang="en-US" sz="2400" b="1" dirty="0"/>
              <a:t>declarative</a:t>
            </a:r>
            <a:r>
              <a:rPr lang="en-US" sz="2400" dirty="0"/>
              <a:t> style.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4C320-A132-4D0C-B1B1-F62F8DBE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1" b="39191"/>
          <a:stretch/>
        </p:blipFill>
        <p:spPr>
          <a:xfrm>
            <a:off x="6051563" y="2428738"/>
            <a:ext cx="3316965" cy="4420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B2B6F-BAB1-4015-A947-12B898A0F3CE}"/>
              </a:ext>
            </a:extLst>
          </p:cNvPr>
          <p:cNvSpPr txBox="1"/>
          <p:nvPr/>
        </p:nvSpPr>
        <p:spPr>
          <a:xfrm>
            <a:off x="1775566" y="3576060"/>
            <a:ext cx="386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Functional are not the only declarative languages: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C9E94F-977B-45CE-B58B-7C4DFD3D3D3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16482B-11FE-4577-8E75-00A1BF4B9A3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1A7B17-9A44-47E0-9A85-8F7702B0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F63D3-35A3-4506-9C7C-1A1DD1DC54B4}"/>
              </a:ext>
            </a:extLst>
          </p:cNvPr>
          <p:cNvSpPr txBox="1"/>
          <p:nvPr/>
        </p:nvSpPr>
        <p:spPr>
          <a:xfrm>
            <a:off x="1030549" y="2101702"/>
            <a:ext cx="1013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line between imperative and functional programming is grey.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77D15-F43F-43AD-BDB4-B6DCA4791861}"/>
              </a:ext>
            </a:extLst>
          </p:cNvPr>
          <p:cNvSpPr txBox="1"/>
          <p:nvPr/>
        </p:nvSpPr>
        <p:spPr>
          <a:xfrm>
            <a:off x="1426344" y="2915705"/>
            <a:ext cx="9339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 can be written in a functional style using a language not specifically designed for functional programming.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493C-55B3-4F85-8B86-094248592155}"/>
              </a:ext>
            </a:extLst>
          </p:cNvPr>
          <p:cNvSpPr txBox="1"/>
          <p:nvPr/>
        </p:nvSpPr>
        <p:spPr>
          <a:xfrm>
            <a:off x="1631924" y="4099040"/>
            <a:ext cx="892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Some languages are designed to be functional, but still contain imperative elements.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E67201-A312-4531-9150-A391C2A96408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Always Remember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BF3E5E-3DD7-4697-B173-4C50C788FB8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77150-87EF-4B31-87F0-A419AF63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A96DA-C669-4A14-877F-8411E2FA6454}"/>
              </a:ext>
            </a:extLst>
          </p:cNvPr>
          <p:cNvSpPr/>
          <p:nvPr/>
        </p:nvSpPr>
        <p:spPr>
          <a:xfrm>
            <a:off x="1106749" y="1532762"/>
            <a:ext cx="9978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Functional</a:t>
            </a:r>
            <a:r>
              <a:rPr lang="en-US" sz="2400" dirty="0"/>
              <a:t> programming languages are characterized by a </a:t>
            </a:r>
            <a:r>
              <a:rPr lang="en-US" sz="2400" b="1" dirty="0"/>
              <a:t>declarative</a:t>
            </a:r>
            <a:r>
              <a:rPr lang="en-US" sz="2400" dirty="0"/>
              <a:t> style.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1510-493A-4E15-B7F4-830386B6786B}"/>
              </a:ext>
            </a:extLst>
          </p:cNvPr>
          <p:cNvSpPr txBox="1"/>
          <p:nvPr/>
        </p:nvSpPr>
        <p:spPr>
          <a:xfrm>
            <a:off x="2330387" y="2098809"/>
            <a:ext cx="760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Avoids changing global state, no state to reason about.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E03C3-F5A3-423B-A03C-ECCD6112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7909"/>
            <a:ext cx="12192000" cy="37367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F34F8F-B3D4-46DD-BDFF-2A9396A24B7B}"/>
              </a:ext>
            </a:extLst>
          </p:cNvPr>
          <p:cNvCxnSpPr/>
          <p:nvPr/>
        </p:nvCxnSpPr>
        <p:spPr>
          <a:xfrm flipV="1">
            <a:off x="213064" y="3090947"/>
            <a:ext cx="4234649" cy="32314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0B5AB7-EC2A-4F26-8659-5B2209114D5E}"/>
              </a:ext>
            </a:extLst>
          </p:cNvPr>
          <p:cNvCxnSpPr>
            <a:cxnSpLocks/>
          </p:cNvCxnSpPr>
          <p:nvPr/>
        </p:nvCxnSpPr>
        <p:spPr>
          <a:xfrm>
            <a:off x="213063" y="3090947"/>
            <a:ext cx="4234649" cy="32314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3D9B496-494B-4A52-BFC1-8C72A53E60A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7EBD1-0E9F-485B-A22F-B5A2E2E6C42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D1E07-2336-4B77-ADFC-2CFC101A2FFE}"/>
              </a:ext>
            </a:extLst>
          </p:cNvPr>
          <p:cNvSpPr txBox="1"/>
          <p:nvPr/>
        </p:nvSpPr>
        <p:spPr>
          <a:xfrm>
            <a:off x="6609805" y="4863574"/>
            <a:ext cx="3884023" cy="707886"/>
          </a:xfrm>
          <a:prstGeom prst="rect">
            <a:avLst/>
          </a:prstGeom>
          <a:solidFill>
            <a:srgbClr val="FFFFFF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No </a:t>
            </a:r>
            <a:r>
              <a:rPr lang="en-US" sz="4000" b="1" i="1" dirty="0"/>
              <a:t>side effects</a:t>
            </a:r>
            <a:r>
              <a:rPr lang="en-US" sz="4000" b="1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4EA8E-C237-4F8E-B65E-D2D88CFE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7D2EF-6728-4B06-8CB4-B3E036FE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71011-47BF-4E87-B9F7-0D063F0D31A0}"/>
              </a:ext>
            </a:extLst>
          </p:cNvPr>
          <p:cNvSpPr txBox="1"/>
          <p:nvPr/>
        </p:nvSpPr>
        <p:spPr>
          <a:xfrm>
            <a:off x="1428206" y="3774773"/>
            <a:ext cx="982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Assignment description for Smalltalk is posted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liked Smalltalk, you can start working on the Smalltalk 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Eventually (after reading week) I will post test cases for your assignments.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way you can verify that your code is correct for simple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1408-2DD1-4E8E-AEBB-96D32436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32F9C7-FC48-45AF-B4E9-C9FFB4F88E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793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8E70BD-5510-4F1A-840B-9856928E8FF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EAB26-2D01-4082-92B0-D5945BBAA7C7}"/>
              </a:ext>
            </a:extLst>
          </p:cNvPr>
          <p:cNvSpPr txBox="1"/>
          <p:nvPr/>
        </p:nvSpPr>
        <p:spPr>
          <a:xfrm>
            <a:off x="1368640" y="1768660"/>
            <a:ext cx="945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Another common definition of a declarative language: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5C153-B6BB-4973-8C23-41BF68312A91}"/>
              </a:ext>
            </a:extLst>
          </p:cNvPr>
          <p:cNvSpPr txBox="1"/>
          <p:nvPr/>
        </p:nvSpPr>
        <p:spPr>
          <a:xfrm>
            <a:off x="1848034" y="2432137"/>
            <a:ext cx="849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“Any programming language that lacks side effects”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B178C-4FBE-4615-8222-7E0C3EE0F96A}"/>
              </a:ext>
            </a:extLst>
          </p:cNvPr>
          <p:cNvSpPr txBox="1"/>
          <p:nvPr/>
        </p:nvSpPr>
        <p:spPr>
          <a:xfrm>
            <a:off x="1368640" y="3097112"/>
            <a:ext cx="9676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can be said to have a side effect if it has an observable interaction with the outside world aside from returning a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DE389-C767-41DF-B4C4-2F760F82BA68}"/>
              </a:ext>
            </a:extLst>
          </p:cNvPr>
          <p:cNvSpPr txBox="1"/>
          <p:nvPr/>
        </p:nvSpPr>
        <p:spPr>
          <a:xfrm>
            <a:off x="3994698" y="4131419"/>
            <a:ext cx="455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global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Raise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data to display or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2C1704-1085-45F4-881E-9D64024EE1D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Side Effects?</a:t>
            </a:r>
            <a:endParaRPr lang="en-US" sz="4000" b="1" dirty="0">
              <a:highlight>
                <a:srgbClr val="FFFF00"/>
              </a:highlight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EA647A-386C-4ED2-9CCA-952D5F5DE26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E3B6A-1ED0-4B55-B895-552A0A0C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9D347C-43A7-4980-B299-399134A9A435}"/>
              </a:ext>
            </a:extLst>
          </p:cNvPr>
          <p:cNvSpPr txBox="1"/>
          <p:nvPr/>
        </p:nvSpPr>
        <p:spPr>
          <a:xfrm>
            <a:off x="838200" y="2845428"/>
            <a:ext cx="4514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A function can be said to have a side effect if it has an observable interaction with the outside world aside from returning a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4E8EA-9640-4659-AA64-6F1F3D7A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58" y="1933014"/>
            <a:ext cx="5649342" cy="35214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C8F2E4-741B-4C28-8F4B-5E177A2ECAA6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Side Effects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54EE15-7C39-4644-B8A2-FC7E39B6434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25BE8-0B58-4DEB-95D5-D394AEF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CC3266-4177-4716-B9F3-B57052A86628}"/>
              </a:ext>
            </a:extLst>
          </p:cNvPr>
          <p:cNvSpPr txBox="1"/>
          <p:nvPr/>
        </p:nvSpPr>
        <p:spPr>
          <a:xfrm>
            <a:off x="600722" y="1630668"/>
            <a:ext cx="1099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function’s output can depend on history (or current state):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4618-6A00-4CD7-8B1E-DF38B1BE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142"/>
            <a:ext cx="6821875" cy="3907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DFC7A-4691-4BE3-BF38-C9B7A429BE4E}"/>
              </a:ext>
            </a:extLst>
          </p:cNvPr>
          <p:cNvSpPr txBox="1"/>
          <p:nvPr/>
        </p:nvSpPr>
        <p:spPr>
          <a:xfrm>
            <a:off x="6194881" y="2757272"/>
            <a:ext cx="5158919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 the same function, with the same argument, 5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result each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imperative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Rarely used in functional languages.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C19960-8713-42B1-B91E-8A6160B07E7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Side Effects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9E333-6F0C-43B9-9A87-99B6118DF6C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F611C-A09F-4BCE-819E-A9BDC0B8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B1510-493A-4E15-B7F4-830386B6786B}"/>
              </a:ext>
            </a:extLst>
          </p:cNvPr>
          <p:cNvSpPr txBox="1"/>
          <p:nvPr/>
        </p:nvSpPr>
        <p:spPr>
          <a:xfrm>
            <a:off x="1967969" y="2039453"/>
            <a:ext cx="8726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 is accomplished primarily by evaluating mathematical functions and returning a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of a function depends </a:t>
            </a:r>
            <a:r>
              <a:rPr lang="en-US" sz="2400" b="1" i="1" dirty="0"/>
              <a:t>solely</a:t>
            </a:r>
            <a:r>
              <a:rPr lang="en-US" sz="2400" dirty="0"/>
              <a:t> on the input arguments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side effects, no dependence on global or local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makes it much easier to predict the behavior of a program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Primary motivation for developing functional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no state to be concerned of, parallel processing becomes much easier. No race conditions!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Functions can be spawned as separate processes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DFBB8-1542-49F7-857B-F7DE5FD485DE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Side Effects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A0A89-764C-4366-BDA8-DD4F2EFBA94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F815F-4458-4140-AB69-229660D4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B1510-493A-4E15-B7F4-830386B6786B}"/>
              </a:ext>
            </a:extLst>
          </p:cNvPr>
          <p:cNvSpPr txBox="1"/>
          <p:nvPr/>
        </p:nvSpPr>
        <p:spPr>
          <a:xfrm>
            <a:off x="2708199" y="2228671"/>
            <a:ext cx="704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control accomplished with functions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Much lower focus on loop/if-else/case constructs.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Collections are operated upon using recursion.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31CA5-CCBF-40A8-A8C9-9109A171928C}"/>
              </a:ext>
            </a:extLst>
          </p:cNvPr>
          <p:cNvSpPr txBox="1"/>
          <p:nvPr/>
        </p:nvSpPr>
        <p:spPr>
          <a:xfrm>
            <a:off x="1828630" y="4091743"/>
            <a:ext cx="8717872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Specifically, tail recursion. Tail recursion can be recognized and optimized by the compiler into the same machine code as iteration.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773DD2-C759-48F0-8B4D-DFE37F69087B}"/>
              </a:ext>
            </a:extLst>
          </p:cNvPr>
          <p:cNvSpPr/>
          <p:nvPr/>
        </p:nvSpPr>
        <p:spPr>
          <a:xfrm>
            <a:off x="7551774" y="2943666"/>
            <a:ext cx="1482568" cy="56350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2E3678-2692-4E05-B271-F9E3D57D6CE6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Recursion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1BF585-DFB6-40AC-8CE0-4BEA01C35EE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4C8BB-A792-4F5F-892B-449FE78F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11382A-07DC-4F2A-987E-23DDB33D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891"/>
            <a:ext cx="8047545" cy="4471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53CB2-6695-4208-B701-E3E377DC7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15552" b="39364"/>
          <a:stretch/>
        </p:blipFill>
        <p:spPr>
          <a:xfrm>
            <a:off x="8211846" y="4759280"/>
            <a:ext cx="3980154" cy="2098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F4D70C-EA21-41FB-96C2-3EBF4CC65C76}"/>
              </a:ext>
            </a:extLst>
          </p:cNvPr>
          <p:cNvSpPr txBox="1"/>
          <p:nvPr/>
        </p:nvSpPr>
        <p:spPr>
          <a:xfrm>
            <a:off x="6902028" y="1698546"/>
            <a:ext cx="4451772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(3, 4)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3+mult(3, 3)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3+(3+mult(3, 2))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3+(3+(3+mult(3, 1)))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3+(3+(3+(3+mult(3, 0))))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3+(3+(3+(3+0)))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5B0B9-E401-416F-B31B-0CF58D89534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Recursion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E7275D-F5F1-4F8E-9292-E7455CE3BE7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40722-C7DB-41B5-A165-D882442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9C9CD-D974-46A4-92B3-F8228D3A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190"/>
            <a:ext cx="9610817" cy="460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A38BD-9E14-4E48-8CA5-59632E09A70F}"/>
              </a:ext>
            </a:extLst>
          </p:cNvPr>
          <p:cNvSpPr txBox="1"/>
          <p:nvPr/>
        </p:nvSpPr>
        <p:spPr>
          <a:xfrm>
            <a:off x="7760563" y="1961647"/>
            <a:ext cx="3559946" cy="23083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(3, 4, 0)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(3, 3, 3)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(3, 2, 6)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(3, 1, 9)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(3, 0, 12)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56432D-5422-4B8C-A876-CC55FE16B30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Tail Recursion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6C47B-EAFA-46FA-84B9-D99BDA01CB0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36AFF3-6ADE-40BF-B7CE-6EF1F3B98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15552" b="39364"/>
          <a:stretch/>
        </p:blipFill>
        <p:spPr>
          <a:xfrm>
            <a:off x="8211846" y="4759280"/>
            <a:ext cx="3980154" cy="20987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A5D643-E2EF-4DBB-BCF8-66EF2B1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E7BC53-1474-4104-A1C4-8A79357FF739}"/>
              </a:ext>
            </a:extLst>
          </p:cNvPr>
          <p:cNvSpPr txBox="1"/>
          <p:nvPr/>
        </p:nvSpPr>
        <p:spPr>
          <a:xfrm>
            <a:off x="852254" y="1846773"/>
            <a:ext cx="5681709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(3, 4)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 + </a:t>
            </a:r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(3, 3)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 + (3 + </a:t>
            </a:r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2))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 + (3 + (3 + </a:t>
            </a:r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1)))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 + (3 + (3 + (3 + </a:t>
            </a:r>
            <a:r>
              <a:rPr lang="en-US" sz="2400" dirty="0" err="1">
                <a:latin typeface="Consolas" panose="020B0609020204030204" pitchFamily="49" charset="0"/>
              </a:rPr>
              <a:t>mult</a:t>
            </a:r>
            <a:r>
              <a:rPr lang="en-US" sz="2400" dirty="0">
                <a:latin typeface="Consolas" panose="020B0609020204030204" pitchFamily="49" charset="0"/>
              </a:rPr>
              <a:t>(3, 0))))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 + (3 + (3 + (3 + 0)))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20553-478D-4332-ABF5-3592D07769FE}"/>
              </a:ext>
            </a:extLst>
          </p:cNvPr>
          <p:cNvSpPr txBox="1"/>
          <p:nvPr/>
        </p:nvSpPr>
        <p:spPr>
          <a:xfrm>
            <a:off x="7550459" y="2031439"/>
            <a:ext cx="3559946" cy="230832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(3, 4, 0)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(3, 3, 3)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(3, 2, 6)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(3, 1, 9)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tail_mult</a:t>
            </a:r>
            <a:r>
              <a:rPr lang="en-US" sz="2400" dirty="0">
                <a:latin typeface="Consolas" panose="020B0609020204030204" pitchFamily="49" charset="0"/>
              </a:rPr>
              <a:t>(3, 0, 12)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B2FAC-E694-4155-BB63-FC8ECED29BEB}"/>
              </a:ext>
            </a:extLst>
          </p:cNvPr>
          <p:cNvSpPr txBox="1"/>
          <p:nvPr/>
        </p:nvSpPr>
        <p:spPr>
          <a:xfrm>
            <a:off x="905519" y="4814562"/>
            <a:ext cx="557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Every recursive call must complete before we even begin adding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8A6F2-F08E-4DC2-BBF4-9CD26C92A4BE}"/>
              </a:ext>
            </a:extLst>
          </p:cNvPr>
          <p:cNvSpPr txBox="1"/>
          <p:nvPr/>
        </p:nvSpPr>
        <p:spPr>
          <a:xfrm>
            <a:off x="7226424" y="4629895"/>
            <a:ext cx="420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Here, total is updated each call. This version looks a lot more like iteration. Optimizable.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87CEE1-ADF7-43CD-A865-9900795BF97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Tail Recursion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CBC9E-F568-4E0C-9E4A-21475314A45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DE24-6E6B-4C2C-A76B-CFD9F1CA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1A787-B1BF-4F51-96BD-4AFAA2CABFE0}"/>
              </a:ext>
            </a:extLst>
          </p:cNvPr>
          <p:cNvSpPr txBox="1"/>
          <p:nvPr/>
        </p:nvSpPr>
        <p:spPr>
          <a:xfrm>
            <a:off x="1723746" y="1656099"/>
            <a:ext cx="87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Things that are generally foreign to imperative programming: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4D3CB-7D3C-4355-91BB-8C559EBC15AA}"/>
              </a:ext>
            </a:extLst>
          </p:cNvPr>
          <p:cNvSpPr txBox="1"/>
          <p:nvPr/>
        </p:nvSpPr>
        <p:spPr>
          <a:xfrm>
            <a:off x="982461" y="2405168"/>
            <a:ext cx="10227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First class functions and higher order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that return functions or accept them as arguments (mathematical)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In calculus, differential operator. Derivative of function is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“First class” describes programming language entities that have no restriction on their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I.e., first class functions can appear anywhere in the program that other first class entities (such as numbers) can.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Functions as arguments, return values, 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40CC39-84A7-4E27-A971-7D188D7CB3B1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Functional-Specific Concepts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4519-8D1B-4414-8303-911A7DBD550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D64DFD-D9E2-4411-A787-62F7D80C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A68064-7C6F-4831-95FB-3A8404A7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81"/>
          <a:stretch/>
        </p:blipFill>
        <p:spPr>
          <a:xfrm>
            <a:off x="888413" y="1832730"/>
            <a:ext cx="5574530" cy="5025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DEA5C-C2C9-439C-B9F3-A24DA8FC39AA}"/>
              </a:ext>
            </a:extLst>
          </p:cNvPr>
          <p:cNvSpPr txBox="1"/>
          <p:nvPr/>
        </p:nvSpPr>
        <p:spPr>
          <a:xfrm>
            <a:off x="6937271" y="2212041"/>
            <a:ext cx="4570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line between imperative and functional programming is grey.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91062-9F05-4AF7-BC3D-A41D3FAB7A65}"/>
              </a:ext>
            </a:extLst>
          </p:cNvPr>
          <p:cNvSpPr txBox="1"/>
          <p:nvPr/>
        </p:nvSpPr>
        <p:spPr>
          <a:xfrm>
            <a:off x="6937271" y="3210194"/>
            <a:ext cx="421689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 supports passing functions as arguments via function pointers.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D82790-3362-4B95-82AB-DB70EAE94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73" b="75682"/>
          <a:stretch/>
        </p:blipFill>
        <p:spPr>
          <a:xfrm>
            <a:off x="5899437" y="4540059"/>
            <a:ext cx="6292563" cy="23179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379020-4FE1-4DA9-9F6A-B2361F34211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Always Remember…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8CF7D-CB9A-4535-9C71-ED21CDDAD80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53745-774A-4860-850B-E47CA8E3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7E2-2EB1-4DDC-84FC-DB143C681C39}"/>
              </a:ext>
            </a:extLst>
          </p:cNvPr>
          <p:cNvSpPr txBox="1">
            <a:spLocks/>
          </p:cNvSpPr>
          <p:nvPr/>
        </p:nvSpPr>
        <p:spPr>
          <a:xfrm>
            <a:off x="884068" y="83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Any Questions?</a:t>
            </a:r>
          </a:p>
        </p:txBody>
      </p:sp>
      <p:pic>
        <p:nvPicPr>
          <p:cNvPr id="2050" name="Picture 2" descr="Image result for question button">
            <a:extLst>
              <a:ext uri="{FF2B5EF4-FFF2-40B4-BE49-F238E27FC236}">
                <a16:creationId xmlns:a16="http://schemas.microsoft.com/office/drawing/2014/main" id="{4CD38008-5E57-4BAD-BB3D-090D0E5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05" y="1821958"/>
            <a:ext cx="40481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C817-2EA0-4DB5-90AE-556EFF3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90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7A0C6-27C1-4C3B-AD35-BFDE75E882E8}"/>
              </a:ext>
            </a:extLst>
          </p:cNvPr>
          <p:cNvSpPr txBox="1"/>
          <p:nvPr/>
        </p:nvSpPr>
        <p:spPr>
          <a:xfrm>
            <a:off x="2187796" y="2445952"/>
            <a:ext cx="8433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Pure Functions: </a:t>
            </a:r>
            <a:r>
              <a:rPr lang="en-US" sz="2400" u="sng" dirty="0"/>
              <a:t>Functions that have no side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results in several useful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return value of a pure function is not used, the function can be safely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to one mapping between function input and output.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Sometimes called </a:t>
            </a:r>
            <a:r>
              <a:rPr lang="en-US" sz="2400" i="1" dirty="0"/>
              <a:t>referential transparency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two pure functions do not have a data dependency, their ordering is irrelevant and they can be parallelized (</a:t>
            </a:r>
            <a:r>
              <a:rPr lang="en-US" sz="2400" i="1" dirty="0"/>
              <a:t>thread-safe</a:t>
            </a:r>
            <a:r>
              <a:rPr lang="en-US" sz="2400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88C893-71F9-4CDE-B21C-C1EC1DE5577E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Functional-Specific Concepts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D16FC4-DF59-43BC-8FF6-D79C8F32E50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7E4DE-D63C-4635-9266-E0D232485D5F}"/>
              </a:ext>
            </a:extLst>
          </p:cNvPr>
          <p:cNvSpPr txBox="1"/>
          <p:nvPr/>
        </p:nvSpPr>
        <p:spPr>
          <a:xfrm>
            <a:off x="1723746" y="1656099"/>
            <a:ext cx="87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Things that are generally foreign to imperative programming: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C9512-1E5C-4377-8FEA-684D957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861DF-C6FE-4917-A59D-8C7A9C81D50A}"/>
              </a:ext>
            </a:extLst>
          </p:cNvPr>
          <p:cNvSpPr txBox="1"/>
          <p:nvPr/>
        </p:nvSpPr>
        <p:spPr>
          <a:xfrm>
            <a:off x="1938376" y="2083249"/>
            <a:ext cx="8558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practice it’s unreasonable to have a programming language containing only pure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would preclude things like file I/O and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to have a pure function “core” surrounded by impure functions that interact with the outside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the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Pure functions can be written in any language, but functional languages enforce them.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4FAC0A-8BDE-4DA4-8075-A59E4A1D7B61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Quick Note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355737-572A-46C6-BE86-2EC71D08E07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86C730-AC91-450A-BF81-96C5E49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5B44FC-62DD-4AC1-BD6A-A5EB95D637FD}"/>
              </a:ext>
            </a:extLst>
          </p:cNvPr>
          <p:cNvSpPr txBox="1"/>
          <p:nvPr/>
        </p:nvSpPr>
        <p:spPr>
          <a:xfrm>
            <a:off x="1225511" y="2397017"/>
            <a:ext cx="993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Strict (eager) VS. non-strict (lazy) 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Strict:</a:t>
            </a:r>
            <a:r>
              <a:rPr lang="en-US" sz="2400" dirty="0"/>
              <a:t> Always evaluate function arguments before invoking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Lazy:</a:t>
            </a:r>
            <a:r>
              <a:rPr lang="en-US" sz="2400" dirty="0"/>
              <a:t> Evaluates arguments if their value is required to invoke the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B211-A231-4E88-9754-63FBC8398954}"/>
              </a:ext>
            </a:extLst>
          </p:cNvPr>
          <p:cNvSpPr txBox="1"/>
          <p:nvPr/>
        </p:nvSpPr>
        <p:spPr>
          <a:xfrm>
            <a:off x="1775336" y="3806927"/>
            <a:ext cx="8432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print length( [2+1, 3*2, 1/0, 5-4]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696F7-6430-43FD-B517-744747BFC1DA}"/>
              </a:ext>
            </a:extLst>
          </p:cNvPr>
          <p:cNvSpPr txBox="1"/>
          <p:nvPr/>
        </p:nvSpPr>
        <p:spPr>
          <a:xfrm>
            <a:off x="1225512" y="4539728"/>
            <a:ext cx="993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Fails under strict evaluation, can’t divide by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 lazy evaluation we get the correct value of 4. We don’t need to know the actual values of the array elements to know how many there are.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CCEE59-D8EF-42BD-940D-F9211197238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Functional-Specific Concepts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E211CD-7CC9-41CB-A23F-44CBDA770F5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A6ADF8-597B-4CCB-8162-9FA7638C08FF}"/>
              </a:ext>
            </a:extLst>
          </p:cNvPr>
          <p:cNvSpPr txBox="1"/>
          <p:nvPr/>
        </p:nvSpPr>
        <p:spPr>
          <a:xfrm>
            <a:off x="1723746" y="1656099"/>
            <a:ext cx="87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Things that are generally foreign to imperative programming: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3B372-6FE1-4373-A7FA-75B1928A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5AB4A-551F-4C5F-84B0-744EB0BC3FEF}"/>
              </a:ext>
            </a:extLst>
          </p:cNvPr>
          <p:cNvSpPr txBox="1"/>
          <p:nvPr/>
        </p:nvSpPr>
        <p:spPr>
          <a:xfrm>
            <a:off x="1764036" y="1679544"/>
            <a:ext cx="916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Easier to reason about pure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function is internally consistent, it’s </a:t>
            </a:r>
            <a:r>
              <a:rPr lang="en-US" sz="2400" i="1" dirty="0"/>
              <a:t>always</a:t>
            </a:r>
            <a:r>
              <a:rPr lang="en-US" sz="2400" dirty="0"/>
              <a:t>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tracking down global variables, tracing pointers/references,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1123B-D7F5-43F1-AB97-4D8CAD4CD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2"/>
          <a:stretch/>
        </p:blipFill>
        <p:spPr>
          <a:xfrm>
            <a:off x="0" y="3413490"/>
            <a:ext cx="12192000" cy="34445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D0A186-0D12-401C-8AB8-2EBD59DC141E}"/>
              </a:ext>
            </a:extLst>
          </p:cNvPr>
          <p:cNvCxnSpPr/>
          <p:nvPr/>
        </p:nvCxnSpPr>
        <p:spPr>
          <a:xfrm flipV="1">
            <a:off x="195308" y="3546584"/>
            <a:ext cx="4234649" cy="32314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BFFAD2-E5CA-4C0D-9B0E-E4FD99800E51}"/>
              </a:ext>
            </a:extLst>
          </p:cNvPr>
          <p:cNvCxnSpPr>
            <a:cxnSpLocks/>
          </p:cNvCxnSpPr>
          <p:nvPr/>
        </p:nvCxnSpPr>
        <p:spPr>
          <a:xfrm>
            <a:off x="195307" y="3546584"/>
            <a:ext cx="4234649" cy="32314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087918B-7180-46A9-B4A8-A56C4E9CEE6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 Advantages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8A1700-3EFD-4068-ABEF-A91F83106BA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43247-C8C1-4202-A7B2-B2816793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ACC42-7DFF-4EC8-8C0F-2D5975FF967F}"/>
              </a:ext>
            </a:extLst>
          </p:cNvPr>
          <p:cNvSpPr txBox="1"/>
          <p:nvPr/>
        </p:nvSpPr>
        <p:spPr>
          <a:xfrm>
            <a:off x="1746619" y="1932721"/>
            <a:ext cx="9161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Parallel programming is easier: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side effects, functions can be spawned as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state to be shared between different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need for semaphores (or similar) if you don’t have side effects!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Pure functions never access or modify things outside their scope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such thing as a race condition when values are immutable.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15DEF-696C-4B93-AE70-AE3BC2F76D0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 Advantages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491808-9FF8-489D-B68A-3CDC6CCEF2A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84852-42C9-45B7-B0F3-0666E6BB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ACC42-7DFF-4EC8-8C0F-2D5975FF967F}"/>
              </a:ext>
            </a:extLst>
          </p:cNvPr>
          <p:cNvSpPr txBox="1"/>
          <p:nvPr/>
        </p:nvSpPr>
        <p:spPr>
          <a:xfrm>
            <a:off x="3453414" y="1748792"/>
            <a:ext cx="52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Programs are easier to understand: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4FF71-C314-47EF-9E2E-4E5B464EB0B8}"/>
              </a:ext>
            </a:extLst>
          </p:cNvPr>
          <p:cNvSpPr txBox="1"/>
          <p:nvPr/>
        </p:nvSpPr>
        <p:spPr>
          <a:xfrm>
            <a:off x="838200" y="2695054"/>
            <a:ext cx="5623560" cy="15696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latin typeface="Consolas" panose="020B0609020204030204" pitchFamily="49" charset="0"/>
              </a:rPr>
              <a:t>for (int i = 0; i &lt; 5; i++)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"Imperative"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BAA20-C1AD-4AEE-B960-9B60F7317047}"/>
              </a:ext>
            </a:extLst>
          </p:cNvPr>
          <p:cNvSpPr txBox="1"/>
          <p:nvPr/>
        </p:nvSpPr>
        <p:spPr>
          <a:xfrm>
            <a:off x="838199" y="4858847"/>
            <a:ext cx="7199811" cy="523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ALoop</a:t>
            </a:r>
            <a:r>
              <a:rPr lang="en-US" sz="2800" dirty="0">
                <a:latin typeface="Consolas" panose="020B0609020204030204" pitchFamily="49" charset="0"/>
              </a:rPr>
              <a:t>(5, </a:t>
            </a:r>
            <a:r>
              <a:rPr lang="en-US" sz="2800" dirty="0" err="1">
                <a:latin typeface="Consolas" panose="020B0609020204030204" pitchFamily="49" charset="0"/>
              </a:rPr>
              <a:t>PrintWord</a:t>
            </a:r>
            <a:r>
              <a:rPr lang="en-US" sz="2800" dirty="0">
                <a:latin typeface="Consolas" panose="020B0609020204030204" pitchFamily="49" charset="0"/>
              </a:rPr>
              <a:t>("declarative"));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43F15-7B10-43F0-9CA1-F0A5482685B6}"/>
              </a:ext>
            </a:extLst>
          </p:cNvPr>
          <p:cNvSpPr txBox="1"/>
          <p:nvPr/>
        </p:nvSpPr>
        <p:spPr>
          <a:xfrm>
            <a:off x="8246615" y="4889624"/>
            <a:ext cx="310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thing</a:t>
            </a:r>
            <a:r>
              <a:rPr lang="en-US" sz="2400" dirty="0"/>
              <a:t> 5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A4D33-9A31-4F7B-884B-7D3733787B79}"/>
              </a:ext>
            </a:extLst>
          </p:cNvPr>
          <p:cNvSpPr txBox="1"/>
          <p:nvPr/>
        </p:nvSpPr>
        <p:spPr>
          <a:xfrm>
            <a:off x="6710780" y="2690322"/>
            <a:ext cx="4643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Allocate space for variable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Initialize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/>
              <a:t>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Iterate as long as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/>
              <a:t> is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Increment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/>
              <a:t> after each iteration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D594AC-DD17-4CDF-8EC3-1733E13B4F7E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Functional Programming Advantages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B7A67F-55F4-414A-B087-2A7A2DE9B96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015CF-878F-48ED-BF9B-4461F0CA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ACC42-7DFF-4EC8-8C0F-2D5975FF967F}"/>
              </a:ext>
            </a:extLst>
          </p:cNvPr>
          <p:cNvSpPr txBox="1"/>
          <p:nvPr/>
        </p:nvSpPr>
        <p:spPr>
          <a:xfrm>
            <a:off x="1784410" y="1685083"/>
            <a:ext cx="9161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Recursion can cause memory use to explode: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Iterating over a list with 1000 items requires 1000 recursive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size explodes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Tail recursion mitigates this as we saw, but using tail recursion can often require inelegant code gymnastics.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F2956-E212-4E8A-A917-1E724ABD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5293"/>
            <a:ext cx="10515600" cy="21736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525F26-2D75-43E9-BDEB-EF6A2F75A211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Downsides?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5E5EA-17BB-4ED3-9DFB-38000EE746B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2BC6E-7905-40F1-996F-50B15D4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8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ACC42-7DFF-4EC8-8C0F-2D5975FF967F}"/>
              </a:ext>
            </a:extLst>
          </p:cNvPr>
          <p:cNvSpPr txBox="1"/>
          <p:nvPr/>
        </p:nvSpPr>
        <p:spPr>
          <a:xfrm>
            <a:off x="1784410" y="1685722"/>
            <a:ext cx="9161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Recursion can cause memory use to explode: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Iterating over a list with 1000 items requires 1000 recursive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size explodes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Tail recursion mitigates this as we saw, but using tail recursion can often require inelegant code gymnastics.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5AB4A-551F-4C5F-84B0-744EB0BC3FEF}"/>
              </a:ext>
            </a:extLst>
          </p:cNvPr>
          <p:cNvSpPr txBox="1"/>
          <p:nvPr/>
        </p:nvSpPr>
        <p:spPr>
          <a:xfrm>
            <a:off x="1784409" y="3854898"/>
            <a:ext cx="9161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 assignment statements, data is immutable: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Performing actions requires allocating new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strings in Java – Changing the value of a string actually creates a new string object with the new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Garbage collection very important!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4929C9-891A-4812-9E47-D657AB153BA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Downsides?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78EA0A-E7D1-4ED4-AA11-CD58AC6F199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78CC6-84A1-45E6-BE7D-2FB0E78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78777-92D1-4D86-A4EF-F8AA045DA096}"/>
              </a:ext>
            </a:extLst>
          </p:cNvPr>
          <p:cNvSpPr txBox="1"/>
          <p:nvPr/>
        </p:nvSpPr>
        <p:spPr>
          <a:xfrm>
            <a:off x="2386402" y="1964402"/>
            <a:ext cx="7794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languages will typically perform worse than imperative languages when: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 is </a:t>
            </a:r>
            <a:r>
              <a:rPr lang="en-US" sz="2400" i="1" dirty="0"/>
              <a:t>strictly</a:t>
            </a:r>
            <a:r>
              <a:rPr lang="en-US" sz="2400" dirty="0"/>
              <a:t> sequential (CPU)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 is </a:t>
            </a:r>
            <a:r>
              <a:rPr lang="en-US" sz="2400" i="1" dirty="0"/>
              <a:t>uniformly</a:t>
            </a:r>
            <a:r>
              <a:rPr lang="en-US" sz="2400" dirty="0"/>
              <a:t> parallel (GPU)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7E44BF-749B-4359-B683-4F3CB09A22E8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Downsides?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A738F-9DE0-4469-9B82-9462E140205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82AB2-DB09-493E-BD45-4E467A9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75DD3-F57E-47B5-B7F8-622A5AB5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00037"/>
            <a:ext cx="8315325" cy="62579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74017A-6AD5-4E21-8268-8FCE0683FE99}"/>
              </a:ext>
            </a:extLst>
          </p:cNvPr>
          <p:cNvCxnSpPr/>
          <p:nvPr/>
        </p:nvCxnSpPr>
        <p:spPr>
          <a:xfrm flipH="1">
            <a:off x="6435304" y="2536166"/>
            <a:ext cx="90577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72AAEA-3791-4EE5-8E82-B74976B9F980}"/>
              </a:ext>
            </a:extLst>
          </p:cNvPr>
          <p:cNvSpPr txBox="1"/>
          <p:nvPr/>
        </p:nvSpPr>
        <p:spPr>
          <a:xfrm>
            <a:off x="7341078" y="2305333"/>
            <a:ext cx="3812875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predated by FORTRAN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873036-863D-4F69-BAF2-6522BE47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C646-127E-4062-8C20-CDC6255C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52638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788153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elixir lang">
            <a:extLst>
              <a:ext uri="{FF2B5EF4-FFF2-40B4-BE49-F238E27FC236}">
                <a16:creationId xmlns:a16="http://schemas.microsoft.com/office/drawing/2014/main" id="{824D0E98-8ED4-4CAA-96AF-2D45B4F99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5301"/>
          <a:stretch/>
        </p:blipFill>
        <p:spPr bwMode="auto">
          <a:xfrm>
            <a:off x="4367403" y="372863"/>
            <a:ext cx="3338416" cy="59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9007-114F-43DE-AE6C-377AF66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7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elixir lang">
            <a:extLst>
              <a:ext uri="{FF2B5EF4-FFF2-40B4-BE49-F238E27FC236}">
                <a16:creationId xmlns:a16="http://schemas.microsoft.com/office/drawing/2014/main" id="{D75EAD62-2D85-4D99-8FDE-032FFD08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5301"/>
          <a:stretch/>
        </p:blipFill>
        <p:spPr bwMode="auto">
          <a:xfrm>
            <a:off x="2255148" y="689218"/>
            <a:ext cx="2932119" cy="518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14E08-90ED-4BA1-B2A1-BE82DD742DD2}"/>
              </a:ext>
            </a:extLst>
          </p:cNvPr>
          <p:cNvSpPr txBox="1"/>
          <p:nvPr/>
        </p:nvSpPr>
        <p:spPr>
          <a:xfrm>
            <a:off x="6261465" y="1438155"/>
            <a:ext cx="3822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History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Paradigm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Language Intro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Lab #3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15CEF-1C83-4A44-A7FD-B8026990C649}"/>
              </a:ext>
            </a:extLst>
          </p:cNvPr>
          <p:cNvCxnSpPr/>
          <p:nvPr/>
        </p:nvCxnSpPr>
        <p:spPr>
          <a:xfrm flipH="1">
            <a:off x="8409860" y="1788555"/>
            <a:ext cx="149144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E4578-5C23-46CB-9D7D-97C8B3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9BC01-D639-4506-AEB1-E1F68569E1C7}"/>
              </a:ext>
            </a:extLst>
          </p:cNvPr>
          <p:cNvSpPr txBox="1"/>
          <p:nvPr/>
        </p:nvSpPr>
        <p:spPr>
          <a:xfrm>
            <a:off x="4096325" y="639193"/>
            <a:ext cx="71627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History: Erlang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Proprietary language used at Ericsson, developed by Joe Armstrong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Initially implemented in Prolog at Ericsson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1988, it had been proven suitable for prototyping telephone exchanges but…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Prolog interpreter was much too slow, needed to be 40x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1992 work began on BEAM VM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Compiles Erlang to 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Balance between performance and disk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Went from lab product to real applications by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1998, Ericsson banned internal use of Erlang, causing Armstrong to quit.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Rehired in 2004, after ban was lifted.</a:t>
            </a:r>
          </a:p>
        </p:txBody>
      </p:sp>
      <p:pic>
        <p:nvPicPr>
          <p:cNvPr id="26626" name="Picture 2" descr="Image result for erlang">
            <a:extLst>
              <a:ext uri="{FF2B5EF4-FFF2-40B4-BE49-F238E27FC236}">
                <a16:creationId xmlns:a16="http://schemas.microsoft.com/office/drawing/2014/main" id="{D323A66E-A47E-42A7-B965-2E003153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38" y="891742"/>
            <a:ext cx="2455472" cy="2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elixir lang">
            <a:extLst>
              <a:ext uri="{FF2B5EF4-FFF2-40B4-BE49-F238E27FC236}">
                <a16:creationId xmlns:a16="http://schemas.microsoft.com/office/drawing/2014/main" id="{D9D7D66F-4F58-4915-95E0-90F3FD2E3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33599"/>
          <a:stretch/>
        </p:blipFill>
        <p:spPr bwMode="auto">
          <a:xfrm>
            <a:off x="1159377" y="3308253"/>
            <a:ext cx="2352994" cy="28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CAFDF-D8F3-4353-8CBF-4D68FAA1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9BC01-D639-4506-AEB1-E1F68569E1C7}"/>
              </a:ext>
            </a:extLst>
          </p:cNvPr>
          <p:cNvSpPr txBox="1"/>
          <p:nvPr/>
        </p:nvSpPr>
        <p:spPr>
          <a:xfrm>
            <a:off x="5382404" y="841467"/>
            <a:ext cx="5660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History: Elixir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Builds on Erlang, runs on BEAM 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Erlang was prolog-like, Elixir is more conventional.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appeared in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by Jose </a:t>
            </a:r>
            <a:r>
              <a:rPr lang="en-US" sz="2400" dirty="0" err="1"/>
              <a:t>Valim</a:t>
            </a:r>
            <a:r>
              <a:rPr lang="en-US" sz="2400" dirty="0"/>
              <a:t> as an R&amp;D project at </a:t>
            </a:r>
            <a:r>
              <a:rPr lang="en-US" sz="2400" dirty="0" err="1"/>
              <a:t>Plataformatec</a:t>
            </a:r>
            <a:r>
              <a:rPr lang="en-US" sz="2400" dirty="0"/>
              <a:t> (consulting firm)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at Pinterest, and for web development by Discord.</a:t>
            </a:r>
          </a:p>
        </p:txBody>
      </p:sp>
      <p:pic>
        <p:nvPicPr>
          <p:cNvPr id="3" name="Picture 4" descr="Image result for elixir lang">
            <a:extLst>
              <a:ext uri="{FF2B5EF4-FFF2-40B4-BE49-F238E27FC236}">
                <a16:creationId xmlns:a16="http://schemas.microsoft.com/office/drawing/2014/main" id="{F8D7FD99-11B2-420A-A385-1CF0E814C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5301"/>
          <a:stretch/>
        </p:blipFill>
        <p:spPr bwMode="auto">
          <a:xfrm>
            <a:off x="1507101" y="732667"/>
            <a:ext cx="3047614" cy="53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interest">
            <a:extLst>
              <a:ext uri="{FF2B5EF4-FFF2-40B4-BE49-F238E27FC236}">
                <a16:creationId xmlns:a16="http://schemas.microsoft.com/office/drawing/2014/main" id="{DA2AEDA8-E1AA-443F-AE87-D16DAEDC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7" y="4669014"/>
            <a:ext cx="1347519" cy="13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scord">
            <a:extLst>
              <a:ext uri="{FF2B5EF4-FFF2-40B4-BE49-F238E27FC236}">
                <a16:creationId xmlns:a16="http://schemas.microsoft.com/office/drawing/2014/main" id="{3DA9BCE2-582A-4D2E-85FB-59C7DF3C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31" y="4669014"/>
            <a:ext cx="1347519" cy="13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BADF-CC8C-4418-AE40-CCFB697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6CD37-56BF-4B18-9D70-195E4C171EDA}"/>
              </a:ext>
            </a:extLst>
          </p:cNvPr>
          <p:cNvSpPr txBox="1"/>
          <p:nvPr/>
        </p:nvSpPr>
        <p:spPr>
          <a:xfrm>
            <a:off x="2631679" y="2063932"/>
            <a:ext cx="6928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Elixir is a functional programming language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Mostly immutable, rich support for 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Everything is an expression.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Remember Smalltalk, everything is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Elixir compiles into Erlang bytecode.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Thus, Erlang functions can be called from Elixir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Emphasizes recursion and higher-order functions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As opposed to side-effect based looping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83489-BDDF-496C-93D9-14B7DFCF033B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0A529-EF4A-4E46-8F82-13AA13035D4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1DA73A-5B16-4001-957E-80D2A00E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8C240-5209-402D-BC07-E61EA12094E4}"/>
              </a:ext>
            </a:extLst>
          </p:cNvPr>
          <p:cNvSpPr txBox="1"/>
          <p:nvPr/>
        </p:nvSpPr>
        <p:spPr>
          <a:xfrm>
            <a:off x="2351948" y="2175537"/>
            <a:ext cx="7488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Elixir code runs inside lightweight threads of execution.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Isolated, exchange information via message passing.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uncommon to have hundreds of thousands of processes running </a:t>
            </a:r>
            <a:r>
              <a:rPr lang="en-US" sz="2400" i="1" dirty="0"/>
              <a:t>concurrently</a:t>
            </a:r>
            <a:r>
              <a:rPr lang="en-US" sz="2400" dirty="0"/>
              <a:t> in same VM.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Note: These are NOT </a:t>
            </a:r>
            <a:r>
              <a:rPr lang="en-US" sz="2400" i="1" dirty="0"/>
              <a:t>operating system</a:t>
            </a:r>
            <a:r>
              <a:rPr lang="en-US" sz="2400" dirty="0"/>
              <a:t> processes!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Extremely lightweight in terms of CPU and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A process need not be an expensive resource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545C0F-FBFF-4CA8-9F52-5A5505579B4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E7901-D8E7-4829-9B43-D50A5B02CAA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2A9AE-751F-4711-AD8B-69F6A216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D1D26-2353-438E-B8AA-8622988B7B77}"/>
              </a:ext>
            </a:extLst>
          </p:cNvPr>
          <p:cNvSpPr/>
          <p:nvPr/>
        </p:nvSpPr>
        <p:spPr>
          <a:xfrm>
            <a:off x="3716572" y="1695379"/>
            <a:ext cx="4758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https://elixir-lang.org/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D8AA7-9CE0-4A19-9080-25C124E5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0" y="2641674"/>
            <a:ext cx="11232889" cy="42163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B8C926-5123-4F2B-B1AD-5AEF7E3AE30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Installing Elixir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61964-00D1-42AD-BAF5-C22CFB48B19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57BC5-4833-4C66-A995-A50B1E2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125C5-957D-4D03-BE89-79C17DC3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92" y="699903"/>
            <a:ext cx="6391275" cy="57245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A5DBF-B5C8-4741-B0A1-F9B9BC529B7B}"/>
              </a:ext>
            </a:extLst>
          </p:cNvPr>
          <p:cNvSpPr/>
          <p:nvPr/>
        </p:nvSpPr>
        <p:spPr>
          <a:xfrm>
            <a:off x="5024762" y="781236"/>
            <a:ext cx="798991" cy="44388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43BF47F-6E2B-490B-A5B0-926D59EE1C3A}"/>
              </a:ext>
            </a:extLst>
          </p:cNvPr>
          <p:cNvSpPr/>
          <p:nvPr/>
        </p:nvSpPr>
        <p:spPr>
          <a:xfrm>
            <a:off x="3746377" y="2787588"/>
            <a:ext cx="337351" cy="1775534"/>
          </a:xfrm>
          <a:prstGeom prst="righ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F9B6-3323-4BDC-883C-FF115DA60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268" b="-10791"/>
          <a:stretch/>
        </p:blipFill>
        <p:spPr>
          <a:xfrm>
            <a:off x="5953819" y="1915912"/>
            <a:ext cx="2947849" cy="164625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50EB4-A058-487C-99AB-65F8DBBB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19" y="3996569"/>
            <a:ext cx="4314825" cy="223837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AE17DE-1D72-46B8-BDAE-04128644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BFFCD-BEC1-42DB-8CA9-640F0A2E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7" y="610525"/>
            <a:ext cx="9926992" cy="52673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692-4D94-4903-A573-EB6A1E68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319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94E15-A0F9-459F-9B28-C6517CBFBC9E}"/>
              </a:ext>
            </a:extLst>
          </p:cNvPr>
          <p:cNvSpPr/>
          <p:nvPr/>
        </p:nvSpPr>
        <p:spPr>
          <a:xfrm>
            <a:off x="2009013" y="1499331"/>
            <a:ext cx="8052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Better than just a terminal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A79D7-1059-4EAD-B790-06726FBE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5" y="2151819"/>
            <a:ext cx="8724900" cy="4552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2CF74-26B0-44BF-9E25-DCC7BE87F86E}"/>
              </a:ext>
            </a:extLst>
          </p:cNvPr>
          <p:cNvCxnSpPr>
            <a:cxnSpLocks/>
          </p:cNvCxnSpPr>
          <p:nvPr/>
        </p:nvCxnSpPr>
        <p:spPr>
          <a:xfrm>
            <a:off x="3481229" y="1907702"/>
            <a:ext cx="0" cy="73396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08E41-139E-4C9D-88F5-1310D3CD2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03" y="2756656"/>
            <a:ext cx="4124325" cy="3343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B392CC-8381-4BCC-AEF0-8FD19D370C6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Erlang Shell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97C8C5-4C57-4AC2-8D0E-BC6CC9FCCF3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0D8F59-B790-42BB-8A2B-6538AFBF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34CB2-E6DF-436A-9743-9329DE7496DB}"/>
              </a:ext>
            </a:extLst>
          </p:cNvPr>
          <p:cNvSpPr txBox="1"/>
          <p:nvPr/>
        </p:nvSpPr>
        <p:spPr>
          <a:xfrm>
            <a:off x="1753552" y="2024881"/>
            <a:ext cx="8922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Imperative paradigm uses statements to change a program’s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programmer specifies an explicit sequence of steps for the program to follow.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767B4-DE50-422C-B3DE-8B3CF36FC123}"/>
              </a:ext>
            </a:extLst>
          </p:cNvPr>
          <p:cNvSpPr txBox="1"/>
          <p:nvPr/>
        </p:nvSpPr>
        <p:spPr>
          <a:xfrm>
            <a:off x="1753552" y="3497459"/>
            <a:ext cx="944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Adding procedures/functions/subroutines can improve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can be made more readable, less duplication, easier to reuse.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Principle of modularity – separate program functionality into independent, interchangeable modules.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61D3-AD6C-450C-A392-0C25747B79E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Imperative Paradigm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53D89-45D7-406A-83F7-88BC8C247AF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B7F360-FC3E-4D3F-BF54-278FDC726D49}"/>
              </a:ext>
            </a:extLst>
          </p:cNvPr>
          <p:cNvSpPr txBox="1"/>
          <p:nvPr/>
        </p:nvSpPr>
        <p:spPr>
          <a:xfrm rot="21075847">
            <a:off x="350719" y="396253"/>
            <a:ext cx="1850769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From Week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55B02-6EE0-41DC-9263-7F049ADE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F93367-6F8F-4B00-8657-90C475FCF44A}"/>
              </a:ext>
            </a:extLst>
          </p:cNvPr>
          <p:cNvSpPr txBox="1"/>
          <p:nvPr/>
        </p:nvSpPr>
        <p:spPr>
          <a:xfrm>
            <a:off x="622915" y="2043488"/>
            <a:ext cx="1094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IDEs exist, but you’re on your own. I won’t help troubleshoot IDE-related problems.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87DCC-25E6-431A-9073-51667BDA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56" y="2709125"/>
            <a:ext cx="9934575" cy="3724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72768-0475-494F-8655-12A1E43CF4D1}"/>
              </a:ext>
            </a:extLst>
          </p:cNvPr>
          <p:cNvSpPr txBox="1"/>
          <p:nvPr/>
        </p:nvSpPr>
        <p:spPr>
          <a:xfrm>
            <a:off x="2911876" y="4403244"/>
            <a:ext cx="7457241" cy="15696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This is the Erlang shell. We can: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code into here line by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Copy and paste code into here large chunks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modules and functions – though it’s tedious.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516B4A-B9F4-423E-AE78-C03C6AA00095}"/>
              </a:ext>
            </a:extLst>
          </p:cNvPr>
          <p:cNvSpPr/>
          <p:nvPr/>
        </p:nvSpPr>
        <p:spPr>
          <a:xfrm>
            <a:off x="1047565" y="3800958"/>
            <a:ext cx="3551068" cy="337351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B71DD-C4D7-42C9-A507-50BB7DA76AD0}"/>
              </a:ext>
            </a:extLst>
          </p:cNvPr>
          <p:cNvSpPr txBox="1"/>
          <p:nvPr/>
        </p:nvSpPr>
        <p:spPr>
          <a:xfrm>
            <a:off x="622915" y="1519312"/>
            <a:ext cx="1094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Play around in the interactive shell, or do things from the command line.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339D6-CFB3-435E-A5DC-BD9907FD7849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Writing and Compiling Elixir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FB92D-ABCC-4511-8A69-FC4C6550605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B522B-EB76-4081-A737-0FF46FF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6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 animBg="1"/>
      <p:bldP spid="11" grpId="0" animBg="1"/>
      <p:bldP spid="1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A4DB-0716-4939-9067-25D235A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979F2-9921-4239-98D4-3711C7E96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971630"/>
            <a:ext cx="10515600" cy="12827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Elixir 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7671A-8196-4BD1-852B-E0A321C23D5F}"/>
              </a:ext>
            </a:extLst>
          </p:cNvPr>
          <p:cNvSpPr txBox="1"/>
          <p:nvPr/>
        </p:nvSpPr>
        <p:spPr>
          <a:xfrm>
            <a:off x="0" y="34023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https://elixir-lang.org/getting-started/introduction.html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2B331-BB51-4918-B83A-AAE64FC6399C}"/>
              </a:ext>
            </a:extLst>
          </p:cNvPr>
          <p:cNvSpPr/>
          <p:nvPr/>
        </p:nvSpPr>
        <p:spPr>
          <a:xfrm>
            <a:off x="-1" y="429448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https://hexdocs.pm/elixir/master/api-reference.html#content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F2DE0-178D-4BE7-BAD0-9057A6DDA962}"/>
              </a:ext>
            </a:extLst>
          </p:cNvPr>
          <p:cNvSpPr/>
          <p:nvPr/>
        </p:nvSpPr>
        <p:spPr>
          <a:xfrm>
            <a:off x="0" y="251027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https://media.pragprog.com/titles/elixir/ElixirCheat.pdf</a:t>
            </a:r>
          </a:p>
        </p:txBody>
      </p:sp>
    </p:spTree>
    <p:extLst>
      <p:ext uri="{BB962C8B-B14F-4D97-AF65-F5344CB8AC3E}">
        <p14:creationId xmlns:p14="http://schemas.microsoft.com/office/powerpoint/2010/main" val="1463106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52830-7768-48D8-A73F-D6296CDF1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1"/>
          <a:stretch/>
        </p:blipFill>
        <p:spPr>
          <a:xfrm>
            <a:off x="1822327" y="2485285"/>
            <a:ext cx="8724900" cy="4372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0A07D-867C-4B8B-922B-ABE80E24CDC5}"/>
              </a:ext>
            </a:extLst>
          </p:cNvPr>
          <p:cNvSpPr txBox="1"/>
          <p:nvPr/>
        </p:nvSpPr>
        <p:spPr>
          <a:xfrm>
            <a:off x="2868966" y="1610885"/>
            <a:ext cx="645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</a:rPr>
              <a:t>IO.puts</a:t>
            </a:r>
            <a:r>
              <a:rPr lang="en-US" sz="2800" b="1" dirty="0">
                <a:latin typeface="Consolas" panose="020B0609020204030204" pitchFamily="49" charset="0"/>
              </a:rPr>
              <a:t> “Hello, World!”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1FABA1-F03C-405C-AC3E-63328F120F4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Hello World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338335-6CED-4404-B06D-FFB4F12C81D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1D57AC-EDC8-40DD-88D4-F3FBF85F2E91}"/>
              </a:ext>
            </a:extLst>
          </p:cNvPr>
          <p:cNvSpPr txBox="1"/>
          <p:nvPr/>
        </p:nvSpPr>
        <p:spPr>
          <a:xfrm>
            <a:off x="3500846" y="4371703"/>
            <a:ext cx="7323908" cy="1938992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IO.puts</a:t>
            </a:r>
            <a:r>
              <a:rPr lang="en-US" sz="2400" dirty="0"/>
              <a:t> prints to the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executing in the shell, return values get echoed.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case, </a:t>
            </a:r>
            <a:r>
              <a:rPr lang="en-US" sz="2400" b="1" dirty="0" err="1">
                <a:latin typeface="Consolas" panose="020B0609020204030204" pitchFamily="49" charset="0"/>
              </a:rPr>
              <a:t>IO.puts</a:t>
            </a:r>
            <a:r>
              <a:rPr lang="en-US" sz="2400" dirty="0"/>
              <a:t> returns the atom </a:t>
            </a:r>
            <a:r>
              <a:rPr lang="en-US" sz="2400" b="1" dirty="0">
                <a:latin typeface="Consolas" panose="020B0609020204030204" pitchFamily="49" charset="0"/>
              </a:rPr>
              <a:t>:ok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Atoms in Elixir are similar in concept to symbols in Smalltalk.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3B2FF-4B8D-403D-8429-3E7EB6F6EA09}"/>
              </a:ext>
            </a:extLst>
          </p:cNvPr>
          <p:cNvCxnSpPr>
            <a:cxnSpLocks/>
          </p:cNvCxnSpPr>
          <p:nvPr/>
        </p:nvCxnSpPr>
        <p:spPr>
          <a:xfrm>
            <a:off x="1166949" y="4249784"/>
            <a:ext cx="655378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55D949-901A-4F77-80C3-251E1C47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52830-7768-48D8-A73F-D6296CDF1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1"/>
          <a:stretch/>
        </p:blipFill>
        <p:spPr>
          <a:xfrm>
            <a:off x="1822327" y="2485285"/>
            <a:ext cx="8724900" cy="4372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0A07D-867C-4B8B-922B-ABE80E24CDC5}"/>
              </a:ext>
            </a:extLst>
          </p:cNvPr>
          <p:cNvSpPr txBox="1"/>
          <p:nvPr/>
        </p:nvSpPr>
        <p:spPr>
          <a:xfrm>
            <a:off x="2868966" y="1610885"/>
            <a:ext cx="645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</a:rPr>
              <a:t>IO.puts</a:t>
            </a:r>
            <a:r>
              <a:rPr lang="en-US" sz="2800" b="1" dirty="0">
                <a:latin typeface="Consolas" panose="020B0609020204030204" pitchFamily="49" charset="0"/>
              </a:rPr>
              <a:t> “Hello, World!”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01B41-10C1-40EC-A5A9-8F216D1042A3}"/>
              </a:ext>
            </a:extLst>
          </p:cNvPr>
          <p:cNvSpPr txBox="1"/>
          <p:nvPr/>
        </p:nvSpPr>
        <p:spPr>
          <a:xfrm>
            <a:off x="1346446" y="5379868"/>
            <a:ext cx="949910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start in this shell for basic concepts. Later, we will see how to run scripts and compile code from the command line (It’s not so bad)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1FABA1-F03C-405C-AC3E-63328F120F4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Hello World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338335-6CED-4404-B06D-FFB4F12C81D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D0D161-C2D3-429A-97F4-D5C5C9EF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34EFF-42F0-4525-A655-D249486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204"/>
            <a:ext cx="9094559" cy="3964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03CDA-3996-494B-BFD6-8783B4326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9" b="10071"/>
          <a:stretch/>
        </p:blipFill>
        <p:spPr>
          <a:xfrm>
            <a:off x="6489577" y="3389133"/>
            <a:ext cx="5702423" cy="3460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32E71-0396-41E8-98B0-0C8C0F1D96F6}"/>
              </a:ext>
            </a:extLst>
          </p:cNvPr>
          <p:cNvSpPr/>
          <p:nvPr/>
        </p:nvSpPr>
        <p:spPr>
          <a:xfrm>
            <a:off x="5162917" y="2298304"/>
            <a:ext cx="2610035" cy="506028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E01D7A-08C3-4B32-BD56-A40D3CBD7816}"/>
              </a:ext>
            </a:extLst>
          </p:cNvPr>
          <p:cNvSpPr/>
          <p:nvPr/>
        </p:nvSpPr>
        <p:spPr>
          <a:xfrm>
            <a:off x="6393403" y="4054585"/>
            <a:ext cx="1081596" cy="38696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66B528-9FAB-443F-9BAC-E07FB0D3282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Scripts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33180E-3F9D-4527-A8C7-144798DB943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1D8D4A-5F24-47C6-9D4C-81520C4D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0C9F6-ADDE-4D36-8848-8221BF389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5"/>
          <a:stretch/>
        </p:blipFill>
        <p:spPr>
          <a:xfrm>
            <a:off x="1866900" y="2112609"/>
            <a:ext cx="8458200" cy="4745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B2079-5D32-4EF5-B736-61251F25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43" y="3754051"/>
            <a:ext cx="22860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861A1-F621-45B3-A219-4C88898C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085" y="4080489"/>
            <a:ext cx="23812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2180A-4C64-4E4C-80A8-A321F64EE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762" y="4460195"/>
            <a:ext cx="276225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7AC0F-2842-4E08-BEB1-06AD86354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680" y="4842006"/>
            <a:ext cx="381000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E486E-4B24-432F-8CE2-13C64BF92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640" y="5174109"/>
            <a:ext cx="241935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42651-11EC-4985-A592-51C262D75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2629" y="5832535"/>
            <a:ext cx="2257425" cy="981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48BF56-1B81-42EC-9842-3FACD6B4E8FD}"/>
              </a:ext>
            </a:extLst>
          </p:cNvPr>
          <p:cNvSpPr txBox="1"/>
          <p:nvPr/>
        </p:nvSpPr>
        <p:spPr>
          <a:xfrm>
            <a:off x="5386279" y="4485304"/>
            <a:ext cx="3740304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Decimal, binary, octal, and hexadecimal integers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F02FBC-57ED-4903-B334-E1AB9F6712D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Syntax: </a:t>
            </a:r>
            <a:r>
              <a:rPr lang="en-US" sz="4000" dirty="0">
                <a:latin typeface="+mn-lt"/>
              </a:rPr>
              <a:t>Basic Types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367AF5-970C-40C9-869D-82187349797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93EA38-F1CF-4D8D-8ABC-7423A28E265D}"/>
              </a:ext>
            </a:extLst>
          </p:cNvPr>
          <p:cNvSpPr txBox="1"/>
          <p:nvPr/>
        </p:nvSpPr>
        <p:spPr>
          <a:xfrm>
            <a:off x="1017973" y="1465437"/>
            <a:ext cx="101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Typing literals into the shell will echo them back, assuming they are valid.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C84964A-B31A-4B19-91B1-094C1E1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9CDE0E-DB1E-4259-B11C-B3461A0F9A10}"/>
              </a:ext>
            </a:extLst>
          </p:cNvPr>
          <p:cNvCxnSpPr/>
          <p:nvPr/>
        </p:nvCxnSpPr>
        <p:spPr>
          <a:xfrm>
            <a:off x="5512278" y="1950996"/>
            <a:ext cx="200995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5120A1-7203-414D-9299-6EDC6BD1CCBC}"/>
              </a:ext>
            </a:extLst>
          </p:cNvPr>
          <p:cNvSpPr txBox="1"/>
          <p:nvPr/>
        </p:nvSpPr>
        <p:spPr>
          <a:xfrm>
            <a:off x="2380889" y="2274838"/>
            <a:ext cx="775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More accurately: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Everything in Elixir is an expression, even single literals.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Evaluating a literal simply returns that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interactive shell, the return value is printed for 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:ok </a:t>
            </a:r>
            <a:r>
              <a:rPr lang="en-US" sz="2400" dirty="0"/>
              <a:t>is the return value of </a:t>
            </a:r>
            <a:r>
              <a:rPr lang="en-US" sz="2400" b="1" dirty="0" err="1">
                <a:latin typeface="Consolas" panose="020B0609020204030204" pitchFamily="49" charset="0"/>
              </a:rPr>
              <a:t>IO.puts</a:t>
            </a:r>
            <a:r>
              <a:rPr lang="en-US" sz="2400" dirty="0"/>
              <a:t>. The actual printing to the screen is a side effect!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3B69A-D7C2-476D-B60B-844DB9BF887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Syntax: </a:t>
            </a:r>
            <a:r>
              <a:rPr lang="en-US" sz="4000" dirty="0">
                <a:latin typeface="+mn-lt"/>
              </a:rPr>
              <a:t>Basic Types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71DE4-CB70-4CB0-9D03-04DBE866B67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FB2A72-946F-47BE-AB9C-BBB38F129BB2}"/>
              </a:ext>
            </a:extLst>
          </p:cNvPr>
          <p:cNvSpPr txBox="1"/>
          <p:nvPr/>
        </p:nvSpPr>
        <p:spPr>
          <a:xfrm>
            <a:off x="1017973" y="1465437"/>
            <a:ext cx="101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Typing literals into the shell will echo them back, assuming they are valid.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777ED-C176-474F-A661-CAE3FF4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6252D-CECC-4D69-8973-63EBD173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962150"/>
            <a:ext cx="8505825" cy="489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26705-A2F4-426E-B4AE-4BD03DB6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38" y="3654224"/>
            <a:ext cx="600075" cy="29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92C0B-3C1B-413E-A722-2D06CE2F456E}"/>
              </a:ext>
            </a:extLst>
          </p:cNvPr>
          <p:cNvSpPr txBox="1"/>
          <p:nvPr/>
        </p:nvSpPr>
        <p:spPr>
          <a:xfrm>
            <a:off x="5317724" y="3948410"/>
            <a:ext cx="4394446" cy="46166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Floating point, Boolean, 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D14B4-4E65-4135-ADFF-73C68A295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543" y="4006970"/>
            <a:ext cx="600075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8CF0C-8E99-476A-AB8B-27137590C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43" y="4382813"/>
            <a:ext cx="221932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41E6E-27B5-44CE-B947-516BD37F4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543" y="5011809"/>
            <a:ext cx="4219575" cy="10287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82C4161-86DB-4FA0-AFA5-C179AF4F0F1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Syntax: </a:t>
            </a:r>
            <a:r>
              <a:rPr lang="en-US" sz="4000" dirty="0">
                <a:latin typeface="+mn-lt"/>
              </a:rPr>
              <a:t>Basic Types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79D9A6-0C30-4120-915F-C7D3851BC09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DD479C-9E29-4FED-8F7F-66A65D5D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49B08-E6F1-4397-B6A1-71B4FDA73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552" b="-1757"/>
          <a:stretch/>
        </p:blipFill>
        <p:spPr>
          <a:xfrm>
            <a:off x="2291139" y="2393851"/>
            <a:ext cx="4068146" cy="397659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7298C-6A67-4DC6-90EB-BFD2E6F5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00" y="3265110"/>
            <a:ext cx="2710421" cy="740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FAB58-E3AC-4326-B969-BEFCD7C1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00" y="4064425"/>
            <a:ext cx="2577256" cy="670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5417A-8775-4B38-98EC-48B1840E3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09" y="4744242"/>
            <a:ext cx="3589313" cy="720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92C8A-24CB-4DED-8C13-D48EA175B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744" y="5496621"/>
            <a:ext cx="3562678" cy="696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D1998-F270-4CF9-BC4D-09DFBDBA90F4}"/>
              </a:ext>
            </a:extLst>
          </p:cNvPr>
          <p:cNvSpPr txBox="1"/>
          <p:nvPr/>
        </p:nvSpPr>
        <p:spPr>
          <a:xfrm>
            <a:off x="7661343" y="3488467"/>
            <a:ext cx="278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Elixir supports scientific notation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E0E44E4-A259-44E8-9421-B74516CCEBF6}"/>
              </a:ext>
            </a:extLst>
          </p:cNvPr>
          <p:cNvSpPr/>
          <p:nvPr/>
        </p:nvSpPr>
        <p:spPr>
          <a:xfrm>
            <a:off x="6550713" y="3309498"/>
            <a:ext cx="632715" cy="1312047"/>
          </a:xfrm>
          <a:prstGeom prst="righ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0089AA-083A-409A-A84B-DF51A9ABE584}"/>
              </a:ext>
            </a:extLst>
          </p:cNvPr>
          <p:cNvSpPr/>
          <p:nvPr/>
        </p:nvSpPr>
        <p:spPr>
          <a:xfrm>
            <a:off x="6565509" y="4753419"/>
            <a:ext cx="632715" cy="1312047"/>
          </a:xfrm>
          <a:prstGeom prst="righ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C1FBE-C9FC-47B5-9A9E-EAAA8E8BCDB8}"/>
              </a:ext>
            </a:extLst>
          </p:cNvPr>
          <p:cNvSpPr txBox="1"/>
          <p:nvPr/>
        </p:nvSpPr>
        <p:spPr>
          <a:xfrm>
            <a:off x="7661343" y="4932388"/>
            <a:ext cx="278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 and truncate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6596A-B355-41B9-974E-B2C2BE066B47}"/>
              </a:ext>
            </a:extLst>
          </p:cNvPr>
          <p:cNvSpPr txBox="1"/>
          <p:nvPr/>
        </p:nvSpPr>
        <p:spPr>
          <a:xfrm>
            <a:off x="1017973" y="1489002"/>
            <a:ext cx="101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Floats in Elixir are 64-bit, double precision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F5C0B70-1DD0-4DFE-B09E-98527D4A9B7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Floating Point</a:t>
            </a:r>
            <a:endParaRPr lang="en-US" sz="4000" dirty="0"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332CA-E42D-4A84-B5D2-57CA752CFB6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59316FA-E9E1-4789-9B1F-DBA2975E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9A341-94F6-4607-9788-77BE9851B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867"/>
          <a:stretch/>
        </p:blipFill>
        <p:spPr>
          <a:xfrm>
            <a:off x="838200" y="1657290"/>
            <a:ext cx="10515600" cy="5083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54AF9-0F3A-4F8F-B026-6BCE31ADE7FD}"/>
              </a:ext>
            </a:extLst>
          </p:cNvPr>
          <p:cNvSpPr txBox="1"/>
          <p:nvPr/>
        </p:nvSpPr>
        <p:spPr>
          <a:xfrm>
            <a:off x="4362652" y="3800781"/>
            <a:ext cx="40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Comparison operator works the way we’re used to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38BA38-C0E1-493A-B9DA-6C7224F2275F}"/>
              </a:ext>
            </a:extLst>
          </p:cNvPr>
          <p:cNvSpPr/>
          <p:nvPr/>
        </p:nvSpPr>
        <p:spPr>
          <a:xfrm>
            <a:off x="3520555" y="3804977"/>
            <a:ext cx="415720" cy="830997"/>
          </a:xfrm>
          <a:prstGeom prst="rightBrace">
            <a:avLst>
              <a:gd name="adj1" fmla="val 30355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13C72A7-6D28-44C9-91A6-3598EC209E23}"/>
              </a:ext>
            </a:extLst>
          </p:cNvPr>
          <p:cNvSpPr/>
          <p:nvPr/>
        </p:nvSpPr>
        <p:spPr>
          <a:xfrm>
            <a:off x="4066471" y="4647398"/>
            <a:ext cx="392317" cy="869722"/>
          </a:xfrm>
          <a:prstGeom prst="rightBrace">
            <a:avLst>
              <a:gd name="adj1" fmla="val 24849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F8C74-1759-4891-82AB-278E48818FDB}"/>
              </a:ext>
            </a:extLst>
          </p:cNvPr>
          <p:cNvSpPr txBox="1"/>
          <p:nvPr/>
        </p:nvSpPr>
        <p:spPr>
          <a:xfrm>
            <a:off x="4911466" y="4686123"/>
            <a:ext cx="463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can check if a value is Boolean using the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is_boolean</a:t>
            </a:r>
            <a:r>
              <a:rPr lang="en-US" sz="2400" b="1" dirty="0"/>
              <a:t> function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AE77D3-77DA-46C0-AE41-7DE12DD5F2CE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Boolean</a:t>
            </a:r>
            <a:endParaRPr lang="en-US" sz="4000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918F86-25AC-456B-BA5E-D5A208CE2C5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B3A1-8AF3-4B5D-AD1B-238BE1E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BE612-463B-4427-8AD1-07B1474653CF}"/>
              </a:ext>
            </a:extLst>
          </p:cNvPr>
          <p:cNvSpPr txBox="1"/>
          <p:nvPr/>
        </p:nvSpPr>
        <p:spPr>
          <a:xfrm>
            <a:off x="938074" y="2293439"/>
            <a:ext cx="1031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Recipes, checklists, IKEA instructions, etc. are all familiar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3468-D139-4114-ABB1-908F93DA241C}"/>
              </a:ext>
            </a:extLst>
          </p:cNvPr>
          <p:cNvSpPr txBox="1"/>
          <p:nvPr/>
        </p:nvSpPr>
        <p:spPr>
          <a:xfrm>
            <a:off x="1390834" y="3213201"/>
            <a:ext cx="941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things are not computer programs, but are similar in style to imperative programming.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9AC61-CB9A-4DF3-87F6-4D0E658093C5}"/>
              </a:ext>
            </a:extLst>
          </p:cNvPr>
          <p:cNvSpPr txBox="1"/>
          <p:nvPr/>
        </p:nvSpPr>
        <p:spPr>
          <a:xfrm>
            <a:off x="1390835" y="4563850"/>
            <a:ext cx="941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Understanding imperative programming is thus less of a conceptual leap for the novice programmer.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9D4969-8500-4797-84FE-DB7F9E832A2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Why Imperative?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FB37-8296-493A-A640-C7372BA573E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BFBFE1-299B-4FC2-8FE1-12AC2AB02A9F}"/>
              </a:ext>
            </a:extLst>
          </p:cNvPr>
          <p:cNvSpPr txBox="1"/>
          <p:nvPr/>
        </p:nvSpPr>
        <p:spPr>
          <a:xfrm rot="21075847">
            <a:off x="350719" y="396253"/>
            <a:ext cx="1850769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From Week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30426-433A-4594-8B2A-C75E8EF1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AD252-83F2-4508-9CAF-C06F098740D0}"/>
              </a:ext>
            </a:extLst>
          </p:cNvPr>
          <p:cNvSpPr txBox="1"/>
          <p:nvPr/>
        </p:nvSpPr>
        <p:spPr>
          <a:xfrm>
            <a:off x="1660071" y="1748241"/>
            <a:ext cx="887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Elixir we have Boolean values </a:t>
            </a:r>
            <a:r>
              <a:rPr lang="en-US" sz="2400" b="1" dirty="0">
                <a:latin typeface="Consolas" panose="020B0609020204030204" pitchFamily="49" charset="0"/>
              </a:rPr>
              <a:t>true</a:t>
            </a:r>
            <a:r>
              <a:rPr lang="en-US" sz="2400" dirty="0"/>
              <a:t> and </a:t>
            </a:r>
            <a:r>
              <a:rPr lang="en-US" sz="2400" b="1" dirty="0">
                <a:latin typeface="Consolas" panose="020B0609020204030204" pitchFamily="49" charset="0"/>
              </a:rPr>
              <a:t>false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Not all languages have a Boolean 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72CFF1-967A-46D3-A912-4C342A8AD2E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Types, Values, Truthiness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259F4F-2769-492C-BBC5-384C6260918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1A59A7-3B29-40FF-B1DF-F94DC4E80911}"/>
              </a:ext>
            </a:extLst>
          </p:cNvPr>
          <p:cNvSpPr/>
          <p:nvPr/>
        </p:nvSpPr>
        <p:spPr>
          <a:xfrm>
            <a:off x="1149531" y="2850773"/>
            <a:ext cx="10110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dirty="0"/>
              <a:t> does not have a Boolean type. It still supports Boolean expressions, of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C, numeric 0 is considered </a:t>
            </a:r>
            <a:r>
              <a:rPr lang="en-US" sz="2400" i="1" dirty="0"/>
              <a:t>False</a:t>
            </a:r>
            <a:r>
              <a:rPr lang="en-US" sz="2400" dirty="0"/>
              <a:t>, and everything else is considered </a:t>
            </a:r>
            <a:r>
              <a:rPr lang="en-US" sz="2400" i="1" dirty="0"/>
              <a:t>True</a:t>
            </a:r>
            <a:r>
              <a:rPr lang="en-US" sz="2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E6463-6421-4D7D-AF5B-8A76B96D59A4}"/>
              </a:ext>
            </a:extLst>
          </p:cNvPr>
          <p:cNvSpPr/>
          <p:nvPr/>
        </p:nvSpPr>
        <p:spPr>
          <a:xfrm>
            <a:off x="1149531" y="3953305"/>
            <a:ext cx="10293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Java, we have Boolean. Logical operators are only valid with Boolean operands.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0FC1A-C9AE-4F5B-AE54-6D6683D36E5D}"/>
              </a:ext>
            </a:extLst>
          </p:cNvPr>
          <p:cNvSpPr/>
          <p:nvPr/>
        </p:nvSpPr>
        <p:spPr>
          <a:xfrm>
            <a:off x="2215241" y="4686505"/>
            <a:ext cx="8316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Elixir complicates things by combining both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Boolean True and False, but values of every other type are considered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3108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/>
      <p:bldP spid="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C387D-7DEF-46CE-9E81-9341E21769C3}"/>
              </a:ext>
            </a:extLst>
          </p:cNvPr>
          <p:cNvSpPr txBox="1"/>
          <p:nvPr/>
        </p:nvSpPr>
        <p:spPr>
          <a:xfrm>
            <a:off x="1080884" y="2015305"/>
            <a:ext cx="2749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Boolean: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true, false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AC88D39-C3F6-4330-886F-1F40C9EF1A57}"/>
              </a:ext>
            </a:extLst>
          </p:cNvPr>
          <p:cNvSpPr/>
          <p:nvPr/>
        </p:nvSpPr>
        <p:spPr>
          <a:xfrm>
            <a:off x="3735880" y="2040288"/>
            <a:ext cx="345171" cy="762304"/>
          </a:xfrm>
          <a:prstGeom prst="rightBrace">
            <a:avLst>
              <a:gd name="adj1" fmla="val 22974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DD11B-3355-4972-9D38-63B2BC75620A}"/>
              </a:ext>
            </a:extLst>
          </p:cNvPr>
          <p:cNvSpPr txBox="1"/>
          <p:nvPr/>
        </p:nvSpPr>
        <p:spPr>
          <a:xfrm>
            <a:off x="4501472" y="2190607"/>
            <a:ext cx="1818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&amp;&amp;, ||,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A3C7F-3CBC-4E46-93F0-D88E450E5F29}"/>
              </a:ext>
            </a:extLst>
          </p:cNvPr>
          <p:cNvSpPr txBox="1"/>
          <p:nvPr/>
        </p:nvSpPr>
        <p:spPr>
          <a:xfrm>
            <a:off x="6675852" y="1719339"/>
            <a:ext cx="4348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With these operators: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non-false and non-nil are </a:t>
            </a:r>
            <a:r>
              <a:rPr lang="en-US" sz="2400" b="1" dirty="0">
                <a:solidFill>
                  <a:schemeClr val="accent6"/>
                </a:solidFill>
              </a:rPr>
              <a:t>true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nil and false are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0 is considered true!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CE272-D283-4527-9340-A6480245A52C}"/>
              </a:ext>
            </a:extLst>
          </p:cNvPr>
          <p:cNvSpPr/>
          <p:nvPr/>
        </p:nvSpPr>
        <p:spPr>
          <a:xfrm>
            <a:off x="1878750" y="3535140"/>
            <a:ext cx="40770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gh</a:t>
            </a:r>
            <a:r>
              <a:rPr lang="en-US" sz="2400" dirty="0">
                <a:latin typeface="Consolas" panose="020B0609020204030204" pitchFamily="49" charset="0"/>
              </a:rPr>
              <a:t>" &amp;&amp; false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false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gh</a:t>
            </a:r>
            <a:r>
              <a:rPr lang="en-US" sz="2400" dirty="0">
                <a:latin typeface="Consolas" panose="020B0609020204030204" pitchFamily="49" charset="0"/>
              </a:rPr>
              <a:t>" || false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latin typeface="Consolas" panose="020B0609020204030204" pitchFamily="49" charset="0"/>
              </a:rPr>
              <a:t>gh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6BB88-5E96-426F-AB26-6F38D35F6C13}"/>
              </a:ext>
            </a:extLst>
          </p:cNvPr>
          <p:cNvSpPr txBox="1"/>
          <p:nvPr/>
        </p:nvSpPr>
        <p:spPr>
          <a:xfrm>
            <a:off x="6675852" y="3535140"/>
            <a:ext cx="407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Except…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isn’t 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It’s the </a:t>
            </a:r>
            <a:r>
              <a:rPr lang="en-US" sz="2400" b="1" i="1" dirty="0"/>
              <a:t>value that decided the result</a:t>
            </a:r>
            <a:r>
              <a:rPr lang="en-US" sz="2400" dirty="0"/>
              <a:t> of true or false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D38B83-0D81-470C-A6E4-EB2AA41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71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679A0A-48ED-42A4-8F74-718F1739105B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Boolean Expressions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6D030-C2FE-4539-AEF8-44F35E78342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66711D-96CD-416E-81C5-563101DEB3DD}"/>
              </a:ext>
            </a:extLst>
          </p:cNvPr>
          <p:cNvSpPr txBox="1"/>
          <p:nvPr/>
        </p:nvSpPr>
        <p:spPr>
          <a:xfrm>
            <a:off x="2021622" y="5392034"/>
            <a:ext cx="814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we actually get is the </a:t>
            </a:r>
            <a:r>
              <a:rPr lang="en-US" sz="2400" b="1" i="1" dirty="0"/>
              <a:t>value that determined the truthiness of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8697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build="p"/>
      <p:bldP spid="6" grpId="0"/>
      <p:bldP spid="7" grpId="0" build="p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CFC44-5911-4EB3-BE7F-34520944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79" y="1657776"/>
            <a:ext cx="4180115" cy="23425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6C94185-B5FB-491D-B8B2-87306B921871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Test Type</a:t>
            </a:r>
            <a:endParaRPr lang="en-US" sz="40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6AD91D-A6CA-4D2B-85E5-3F9E5EAFE11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0B030-B18D-4682-B7F4-224457BC41E2}"/>
              </a:ext>
            </a:extLst>
          </p:cNvPr>
          <p:cNvSpPr txBox="1"/>
          <p:nvPr/>
        </p:nvSpPr>
        <p:spPr>
          <a:xfrm>
            <a:off x="2612570" y="4139697"/>
            <a:ext cx="7680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Elixir is </a:t>
            </a:r>
            <a:r>
              <a:rPr lang="en-US" sz="2400" b="1" i="1" dirty="0"/>
              <a:t>dynamically</a:t>
            </a:r>
            <a:r>
              <a:rPr lang="en-US" sz="2400" dirty="0"/>
              <a:t> typed!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errors occur at run-time, not at compile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I.e., attempting some operation on incompatible types results in a run-time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static type system catches type errors at compile time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55230-E929-41E8-B9C3-1D9E3525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A913E1-445D-4095-AF7F-CBC2F211A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7"/>
          <a:stretch/>
        </p:blipFill>
        <p:spPr>
          <a:xfrm>
            <a:off x="2066925" y="1936997"/>
            <a:ext cx="8058150" cy="4921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34A8C-756F-4703-BD2C-059A0804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821" y="3464325"/>
            <a:ext cx="81915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1E137-6401-49AA-9144-E439E9F8D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15" y="3748781"/>
            <a:ext cx="18097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B92A2-BD91-47D0-B179-8B58AF365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15" y="4049052"/>
            <a:ext cx="2057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3EEBD-30BC-488C-8E16-590794FA8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315" y="4641816"/>
            <a:ext cx="2200275" cy="84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7190F-5342-4FDC-BD4E-18BD72778E89}"/>
              </a:ext>
            </a:extLst>
          </p:cNvPr>
          <p:cNvSpPr txBox="1"/>
          <p:nvPr/>
        </p:nvSpPr>
        <p:spPr>
          <a:xfrm>
            <a:off x="4589755" y="3748781"/>
            <a:ext cx="3373514" cy="46166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Addition, multiplication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669867-4A41-4ACB-A349-2F3B408F5318}"/>
              </a:ext>
            </a:extLst>
          </p:cNvPr>
          <p:cNvCxnSpPr>
            <a:cxnSpLocks/>
          </p:cNvCxnSpPr>
          <p:nvPr/>
        </p:nvCxnSpPr>
        <p:spPr>
          <a:xfrm flipH="1">
            <a:off x="2681056" y="5030166"/>
            <a:ext cx="190870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CED75C-3345-4B4D-AD2E-D4BE5FFE9B77}"/>
              </a:ext>
            </a:extLst>
          </p:cNvPr>
          <p:cNvSpPr txBox="1"/>
          <p:nvPr/>
        </p:nvSpPr>
        <p:spPr>
          <a:xfrm>
            <a:off x="4589755" y="4799333"/>
            <a:ext cx="5166803" cy="120032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Division: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Notice 5.0, despite integer operands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/ operator returns float in Elixir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05424D-6698-47F7-9B66-689267EB201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Basic Arithmetic</a:t>
            </a:r>
            <a:endParaRPr lang="en-US" sz="400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4C211-843C-4472-9C39-0BFA6E94FDF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863A75-0126-41C3-A16B-2EBE8429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5F40C-AC73-4D67-AA01-796F04293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" t="779" r="-1" b="-1"/>
          <a:stretch/>
        </p:blipFill>
        <p:spPr>
          <a:xfrm>
            <a:off x="2395533" y="2256729"/>
            <a:ext cx="3118885" cy="276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9E7DD-00F6-4A75-B8E1-45C71D644CBA}"/>
              </a:ext>
            </a:extLst>
          </p:cNvPr>
          <p:cNvSpPr txBox="1"/>
          <p:nvPr/>
        </p:nvSpPr>
        <p:spPr>
          <a:xfrm>
            <a:off x="1017973" y="1478567"/>
            <a:ext cx="101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rem</a:t>
            </a:r>
            <a:r>
              <a:rPr lang="en-US" sz="2400" dirty="0"/>
              <a:t>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C6691-ADF4-48F3-96B6-48F923E64AE4}"/>
              </a:ext>
            </a:extLst>
          </p:cNvPr>
          <p:cNvSpPr txBox="1"/>
          <p:nvPr/>
        </p:nvSpPr>
        <p:spPr>
          <a:xfrm>
            <a:off x="5900185" y="2260091"/>
            <a:ext cx="4148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 of integer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/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3D43-C025-4084-985D-B40B43AC1E8D}"/>
              </a:ext>
            </a:extLst>
          </p:cNvPr>
          <p:cNvSpPr txBox="1"/>
          <p:nvPr/>
        </p:nvSpPr>
        <p:spPr>
          <a:xfrm>
            <a:off x="5900185" y="3363097"/>
            <a:ext cx="4148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rem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Remainder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as %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integer arguments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24197-A688-4750-BAA6-C158CE5E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5337868"/>
            <a:ext cx="8067675" cy="12192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001537-1E99-48C4-B656-2FCA7526D0F2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Basic Arithmetic</a:t>
            </a:r>
            <a:endParaRPr lang="en-US" sz="40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BF8B09-8CD5-4C5C-9614-0746612236B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20E7E6-09D7-4463-B3EC-1EF1D4E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DB5E0-7BE8-4E8C-A3C2-A3B348C30629}"/>
              </a:ext>
            </a:extLst>
          </p:cNvPr>
          <p:cNvSpPr txBox="1"/>
          <p:nvPr/>
        </p:nvSpPr>
        <p:spPr>
          <a:xfrm>
            <a:off x="139339" y="1079901"/>
            <a:ext cx="6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Precedence?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162E-66EA-470A-AD36-D8EA2E2E8673}"/>
              </a:ext>
            </a:extLst>
          </p:cNvPr>
          <p:cNvSpPr txBox="1"/>
          <p:nvPr/>
        </p:nvSpPr>
        <p:spPr>
          <a:xfrm>
            <a:off x="139339" y="1877088"/>
            <a:ext cx="627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It’s fairly typical: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2F105-A565-4798-B15E-630A0F1C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65" y="0"/>
            <a:ext cx="397648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C0F77-253A-4CEC-8CA8-BB7124FD1CAB}"/>
              </a:ext>
            </a:extLst>
          </p:cNvPr>
          <p:cNvSpPr/>
          <p:nvPr/>
        </p:nvSpPr>
        <p:spPr>
          <a:xfrm>
            <a:off x="533236" y="2758646"/>
            <a:ext cx="548432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https://hexdocs.pm/elixir/master/operators.html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FDF67-17CE-402F-9ABA-F1EB29A6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9C6C1-5AAE-4BD8-BF10-AA21E3451C87}"/>
              </a:ext>
            </a:extLst>
          </p:cNvPr>
          <p:cNvSpPr txBox="1"/>
          <p:nvPr/>
        </p:nvSpPr>
        <p:spPr>
          <a:xfrm>
            <a:off x="5421297" y="1699805"/>
            <a:ext cx="600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rem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are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Elixir allows us to drop the brackets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B6962-24C0-4B48-B6BD-A97BCC44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2" y="849124"/>
            <a:ext cx="3646319" cy="26554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F9BD5-8569-4418-8F06-9BCF3B5A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2" y="4003652"/>
            <a:ext cx="4134035" cy="16911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3D245-1E53-422F-A73C-FCB95E2FEC4B}"/>
              </a:ext>
            </a:extLst>
          </p:cNvPr>
          <p:cNvSpPr txBox="1"/>
          <p:nvPr/>
        </p:nvSpPr>
        <p:spPr>
          <a:xfrm>
            <a:off x="5976891" y="4372196"/>
            <a:ext cx="4893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Likewise for 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round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trunc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is_boolean</a:t>
            </a:r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4F94-A495-4AE7-90D9-89DF0A66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1A01E-093F-47AF-B95E-5BE78436A8EE}"/>
              </a:ext>
            </a:extLst>
          </p:cNvPr>
          <p:cNvSpPr txBox="1"/>
          <p:nvPr/>
        </p:nvSpPr>
        <p:spPr>
          <a:xfrm>
            <a:off x="1923495" y="1742127"/>
            <a:ext cx="83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Elixir functions are described in terms of their </a:t>
            </a:r>
            <a:r>
              <a:rPr lang="en-US" sz="2400" b="1" i="1" dirty="0"/>
              <a:t>name</a:t>
            </a:r>
            <a:r>
              <a:rPr lang="en-US" sz="2400" dirty="0"/>
              <a:t> and </a:t>
            </a:r>
            <a:r>
              <a:rPr lang="en-US" sz="2400" b="1" i="1" dirty="0"/>
              <a:t>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E202A-11EA-40B2-8743-E4D3B63D0F5F}"/>
              </a:ext>
            </a:extLst>
          </p:cNvPr>
          <p:cNvSpPr txBox="1"/>
          <p:nvPr/>
        </p:nvSpPr>
        <p:spPr>
          <a:xfrm>
            <a:off x="9833500" y="1574626"/>
            <a:ext cx="47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2129CA-849C-4CE3-BCF7-266A9A5812FF}"/>
              </a:ext>
            </a:extLst>
          </p:cNvPr>
          <p:cNvCxnSpPr/>
          <p:nvPr/>
        </p:nvCxnSpPr>
        <p:spPr>
          <a:xfrm>
            <a:off x="9321553" y="2194914"/>
            <a:ext cx="6125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057AD5-D312-496B-B642-3A1AB14E051E}"/>
              </a:ext>
            </a:extLst>
          </p:cNvPr>
          <p:cNvSpPr txBox="1"/>
          <p:nvPr/>
        </p:nvSpPr>
        <p:spPr>
          <a:xfrm>
            <a:off x="2078853" y="2331517"/>
            <a:ext cx="803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Arity</a:t>
            </a:r>
            <a:r>
              <a:rPr lang="en-US" sz="2400" dirty="0"/>
              <a:t> refers to the number of arguments a function takes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95205-CA97-4228-AD9F-7A846D9CBECA}"/>
              </a:ext>
            </a:extLst>
          </p:cNvPr>
          <p:cNvSpPr txBox="1"/>
          <p:nvPr/>
        </p:nvSpPr>
        <p:spPr>
          <a:xfrm>
            <a:off x="383218" y="2920907"/>
            <a:ext cx="1142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Elixir functions are commonly described by the following notation: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9AB7A-9B7C-4F62-9059-30F35D9CA397}"/>
              </a:ext>
            </a:extLst>
          </p:cNvPr>
          <p:cNvSpPr txBox="1"/>
          <p:nvPr/>
        </p:nvSpPr>
        <p:spPr>
          <a:xfrm>
            <a:off x="3086470" y="3808190"/>
            <a:ext cx="3261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round/1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rem/2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trunc</a:t>
            </a:r>
            <a:r>
              <a:rPr lang="en-US" sz="2800" dirty="0">
                <a:latin typeface="Consolas" panose="020B0609020204030204" pitchFamily="49" charset="0"/>
              </a:rPr>
              <a:t>/1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div/2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is_boolean</a:t>
            </a:r>
            <a:r>
              <a:rPr lang="en-US" sz="2800" dirty="0">
                <a:latin typeface="Consolas" panose="020B0609020204030204" pitchFamily="49" charset="0"/>
              </a:rPr>
              <a:t>/1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2B5DAB4-E65F-4E98-A856-6FDD67E0499A}"/>
              </a:ext>
            </a:extLst>
          </p:cNvPr>
          <p:cNvSpPr/>
          <p:nvPr/>
        </p:nvSpPr>
        <p:spPr>
          <a:xfrm>
            <a:off x="5850384" y="3875131"/>
            <a:ext cx="621437" cy="2112885"/>
          </a:xfrm>
          <a:prstGeom prst="rightBrace">
            <a:avLst>
              <a:gd name="adj1" fmla="val 26551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D765-EAD7-4A81-84CD-F25C1C8E5684}"/>
              </a:ext>
            </a:extLst>
          </p:cNvPr>
          <p:cNvSpPr txBox="1"/>
          <p:nvPr/>
        </p:nvSpPr>
        <p:spPr>
          <a:xfrm>
            <a:off x="6942337" y="4516074"/>
            <a:ext cx="3778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not language syntax, just a documentation style.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03EA2D-F633-4B22-9FAD-DF13187A0D7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C103F-84B0-4880-BC0C-0DC93135EFC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71ABA5-92BE-495E-8AAE-2213990F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 build="p"/>
      <p:bldP spid="11" grpId="0" animBg="1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E8516-6B5A-4A90-BF41-80C30F3A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85762"/>
            <a:ext cx="11010900" cy="60864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F463F0-1D86-40FC-8226-FF40C257955B}"/>
              </a:ext>
            </a:extLst>
          </p:cNvPr>
          <p:cNvCxnSpPr/>
          <p:nvPr/>
        </p:nvCxnSpPr>
        <p:spPr>
          <a:xfrm flipH="1">
            <a:off x="3657600" y="1926453"/>
            <a:ext cx="235258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79F3EF-C680-40D0-AEEE-F28E57957417}"/>
              </a:ext>
            </a:extLst>
          </p:cNvPr>
          <p:cNvSpPr/>
          <p:nvPr/>
        </p:nvSpPr>
        <p:spPr>
          <a:xfrm>
            <a:off x="435004" y="1997475"/>
            <a:ext cx="9188389" cy="17133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15E00-2D54-48B0-A639-8E0AB90479E1}"/>
              </a:ext>
            </a:extLst>
          </p:cNvPr>
          <p:cNvSpPr/>
          <p:nvPr/>
        </p:nvSpPr>
        <p:spPr>
          <a:xfrm>
            <a:off x="435005" y="3781888"/>
            <a:ext cx="7146526" cy="9321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377F-EBA4-4570-94CD-3F4CD261334F}"/>
              </a:ext>
            </a:extLst>
          </p:cNvPr>
          <p:cNvSpPr txBox="1"/>
          <p:nvPr/>
        </p:nvSpPr>
        <p:spPr>
          <a:xfrm rot="21263407">
            <a:off x="7297444" y="5208419"/>
            <a:ext cx="3923930" cy="76944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Getting Help: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7FBDE2E-B568-4841-BDA5-80D49BF7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F4429-79F4-4F4E-AAEB-8B00F177480A}"/>
              </a:ext>
            </a:extLst>
          </p:cNvPr>
          <p:cNvSpPr txBox="1"/>
          <p:nvPr/>
        </p:nvSpPr>
        <p:spPr>
          <a:xfrm>
            <a:off x="1372956" y="1769518"/>
            <a:ext cx="4766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Atoms:</a:t>
            </a:r>
            <a:r>
              <a:rPr lang="en-US" sz="2400" b="1" dirty="0"/>
              <a:t> </a:t>
            </a:r>
          </a:p>
          <a:p>
            <a:r>
              <a:rPr lang="en-US" sz="2400" dirty="0"/>
              <a:t>A constant whose name is its value: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:hello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:hello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:world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:world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:hello == :world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68C2C-78B6-4192-B08F-7A30EC6B49CA}"/>
              </a:ext>
            </a:extLst>
          </p:cNvPr>
          <p:cNvSpPr txBox="1"/>
          <p:nvPr/>
        </p:nvSpPr>
        <p:spPr>
          <a:xfrm>
            <a:off x="6571420" y="1769518"/>
            <a:ext cx="4262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Boolean literals are Atoms: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:true ==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true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:false == false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true</a:t>
            </a:r>
          </a:p>
          <a:p>
            <a:r>
              <a:rPr lang="en-CA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CA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r>
              <a:rPr lang="en-CA" sz="2400" dirty="0" err="1">
                <a:latin typeface="Consolas" panose="020B0609020204030204" pitchFamily="49" charset="0"/>
              </a:rPr>
              <a:t>is_boolean</a:t>
            </a:r>
            <a:r>
              <a:rPr lang="en-CA" sz="2400" dirty="0">
                <a:latin typeface="Consolas" panose="020B0609020204030204" pitchFamily="49" charset="0"/>
              </a:rPr>
              <a:t>(:false)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true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492C-B24A-4A2A-A09C-C803AC4E8238}"/>
              </a:ext>
            </a:extLst>
          </p:cNvPr>
          <p:cNvSpPr txBox="1"/>
          <p:nvPr/>
        </p:nvSpPr>
        <p:spPr>
          <a:xfrm>
            <a:off x="1912884" y="5047082"/>
            <a:ext cx="8366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Elixir atoms are the equivalent of Smalltalk symbols. </a:t>
            </a:r>
          </a:p>
          <a:p>
            <a:pPr algn="ctr"/>
            <a:r>
              <a:rPr lang="en-US" sz="2800" dirty="0"/>
              <a:t>Equal atoms exist only once in memory.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668A24-6A62-40C6-B838-2D80B628D79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More Types: </a:t>
            </a:r>
            <a:r>
              <a:rPr lang="en-US" sz="4000" dirty="0">
                <a:latin typeface="+mn-lt"/>
              </a:rPr>
              <a:t>Atoms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BEEC73-4606-4E63-9496-2A0C105575A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B83727-AAFB-40FB-81C5-3B7F0B52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processor">
            <a:extLst>
              <a:ext uri="{FF2B5EF4-FFF2-40B4-BE49-F238E27FC236}">
                <a16:creationId xmlns:a16="http://schemas.microsoft.com/office/drawing/2014/main" id="{85379DE6-CD62-402A-B6BD-9C13964C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73" y="4198944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BE612-463B-4427-8AD1-07B1474653CF}"/>
              </a:ext>
            </a:extLst>
          </p:cNvPr>
          <p:cNvSpPr txBox="1"/>
          <p:nvPr/>
        </p:nvSpPr>
        <p:spPr>
          <a:xfrm>
            <a:off x="2407462" y="1623642"/>
            <a:ext cx="737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code is imperative, and nearly all computer hardware is designed to execute machine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7F332-0F8C-46DC-B6D4-E90AF43371AC}"/>
              </a:ext>
            </a:extLst>
          </p:cNvPr>
          <p:cNvSpPr txBox="1"/>
          <p:nvPr/>
        </p:nvSpPr>
        <p:spPr>
          <a:xfrm>
            <a:off x="603681" y="2657405"/>
            <a:ext cx="521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this low level perspective, “state” can be described in terms of memory locations and machine instructions.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1CB97-432A-41D8-82CA-A34BCBCAE997}"/>
              </a:ext>
            </a:extLst>
          </p:cNvPr>
          <p:cNvSpPr txBox="1"/>
          <p:nvPr/>
        </p:nvSpPr>
        <p:spPr>
          <a:xfrm>
            <a:off x="6107837" y="2657405"/>
            <a:ext cx="530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a high level language perspective, state is described in terms of variables and more complex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386EE-96D7-429E-A954-9964311B7B39}"/>
              </a:ext>
            </a:extLst>
          </p:cNvPr>
          <p:cNvSpPr txBox="1"/>
          <p:nvPr/>
        </p:nvSpPr>
        <p:spPr>
          <a:xfrm>
            <a:off x="1390835" y="4115132"/>
            <a:ext cx="941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either case, the paradigm is the same.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53D7A-AC76-4C41-BE22-1360ABB36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7" t="22167" r="5303" b="11255"/>
          <a:stretch/>
        </p:blipFill>
        <p:spPr>
          <a:xfrm>
            <a:off x="6989347" y="4900567"/>
            <a:ext cx="5202653" cy="19574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B5D84E-7BD2-4158-90D8-3EB9CFE3E038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Why Imperative?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360E3C-5524-4E62-8FF7-3B65670F8C5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3661F-1AEB-4AA8-BFD3-8FB263D162C8}"/>
              </a:ext>
            </a:extLst>
          </p:cNvPr>
          <p:cNvSpPr txBox="1"/>
          <p:nvPr/>
        </p:nvSpPr>
        <p:spPr>
          <a:xfrm rot="21075847">
            <a:off x="350719" y="396253"/>
            <a:ext cx="1850769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From Week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5B21-1D70-4162-96E3-20551C7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77D6B-64DB-4BEE-90C7-DD4A83215E64}"/>
              </a:ext>
            </a:extLst>
          </p:cNvPr>
          <p:cNvSpPr txBox="1"/>
          <p:nvPr/>
        </p:nvSpPr>
        <p:spPr>
          <a:xfrm>
            <a:off x="815900" y="1834467"/>
            <a:ext cx="421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Can have line breaks in them: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1AD12-80D6-47D1-A93D-20B59B2D73C7}"/>
              </a:ext>
            </a:extLst>
          </p:cNvPr>
          <p:cNvSpPr/>
          <p:nvPr/>
        </p:nvSpPr>
        <p:spPr>
          <a:xfrm>
            <a:off x="815900" y="2358652"/>
            <a:ext cx="43411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"Hello,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...&gt;</a:t>
            </a:r>
            <a:r>
              <a:rPr lang="en-US" sz="2400" dirty="0">
                <a:latin typeface="Consolas" panose="020B0609020204030204" pitchFamily="49" charset="0"/>
              </a:rPr>
              <a:t> World!"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"Hello,\</a:t>
            </a:r>
            <a:r>
              <a:rPr lang="en-US" sz="2400" dirty="0" err="1">
                <a:latin typeface="Consolas" panose="020B0609020204030204" pitchFamily="49" charset="0"/>
              </a:rPr>
              <a:t>nWorld</a:t>
            </a:r>
            <a:r>
              <a:rPr lang="en-US" sz="2400" dirty="0">
                <a:latin typeface="Consolas" panose="020B0609020204030204" pitchFamily="49" charset="0"/>
              </a:rPr>
              <a:t>!"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"Hello,\</a:t>
            </a:r>
            <a:r>
              <a:rPr lang="en-US" sz="2400" dirty="0" err="1">
                <a:latin typeface="Consolas" panose="020B0609020204030204" pitchFamily="49" charset="0"/>
              </a:rPr>
              <a:t>nWorld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"Hello,\</a:t>
            </a:r>
            <a:r>
              <a:rPr lang="en-US" sz="2400" dirty="0" err="1">
                <a:latin typeface="Consolas" panose="020B0609020204030204" pitchFamily="49" charset="0"/>
              </a:rPr>
              <a:t>nWorld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F5A4F-9679-4C6F-BB41-A63C9B770E44}"/>
              </a:ext>
            </a:extLst>
          </p:cNvPr>
          <p:cNvSpPr/>
          <p:nvPr/>
        </p:nvSpPr>
        <p:spPr>
          <a:xfrm>
            <a:off x="5144901" y="2543318"/>
            <a:ext cx="5598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IO.puts</a:t>
            </a:r>
            <a:r>
              <a:rPr lang="en-US" sz="2400" dirty="0">
                <a:latin typeface="Consolas" panose="020B0609020204030204" pitchFamily="49" charset="0"/>
              </a:rPr>
              <a:t> "Hello\</a:t>
            </a:r>
            <a:r>
              <a:rPr lang="en-US" sz="2400" dirty="0" err="1">
                <a:latin typeface="Consolas" panose="020B0609020204030204" pitchFamily="49" charset="0"/>
              </a:rPr>
              <a:t>nWorld</a:t>
            </a:r>
            <a:r>
              <a:rPr lang="en-US" sz="2400" dirty="0">
                <a:latin typeface="Consolas" panose="020B0609020204030204" pitchFamily="49" charset="0"/>
              </a:rPr>
              <a:t>!"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Hello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World!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:ok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07B0D-B47D-4B2E-A269-2E45EBF07C06}"/>
              </a:ext>
            </a:extLst>
          </p:cNvPr>
          <p:cNvSpPr txBox="1"/>
          <p:nvPr/>
        </p:nvSpPr>
        <p:spPr>
          <a:xfrm>
            <a:off x="5144901" y="1834467"/>
            <a:ext cx="559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can use </a:t>
            </a:r>
            <a:r>
              <a:rPr lang="en-US" sz="2400" b="1" dirty="0" err="1">
                <a:latin typeface="Consolas" panose="020B0609020204030204" pitchFamily="49" charset="0"/>
              </a:rPr>
              <a:t>IO.puts</a:t>
            </a:r>
            <a:r>
              <a:rPr lang="en-US" sz="2400" b="1" dirty="0">
                <a:latin typeface="Consolas" panose="020B0609020204030204" pitchFamily="49" charset="0"/>
              </a:rPr>
              <a:t>/1</a:t>
            </a:r>
            <a:r>
              <a:rPr lang="en-US" sz="2400" b="1" dirty="0"/>
              <a:t> to print a string: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FA1940-B965-4B91-B6F1-AA0500BB8141}"/>
              </a:ext>
            </a:extLst>
          </p:cNvPr>
          <p:cNvSpPr/>
          <p:nvPr/>
        </p:nvSpPr>
        <p:spPr>
          <a:xfrm>
            <a:off x="6505217" y="2997442"/>
            <a:ext cx="372862" cy="683581"/>
          </a:xfrm>
          <a:prstGeom prst="rightBrace">
            <a:avLst>
              <a:gd name="adj1" fmla="val 22347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B2F4-E188-423F-82E5-DCC2784E6F8B}"/>
              </a:ext>
            </a:extLst>
          </p:cNvPr>
          <p:cNvSpPr txBox="1"/>
          <p:nvPr/>
        </p:nvSpPr>
        <p:spPr>
          <a:xfrm>
            <a:off x="7197675" y="3157240"/>
            <a:ext cx="3670622" cy="83099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Newline is evaluated when we use the puts function.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C9183B-B103-44B5-975D-CCBFDE69DBC3}"/>
              </a:ext>
            </a:extLst>
          </p:cNvPr>
          <p:cNvSpPr/>
          <p:nvPr/>
        </p:nvSpPr>
        <p:spPr>
          <a:xfrm>
            <a:off x="5475662" y="3636633"/>
            <a:ext cx="769398" cy="49714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46752-308B-42E7-BBBD-428A6FF188C4}"/>
              </a:ext>
            </a:extLst>
          </p:cNvPr>
          <p:cNvSpPr txBox="1"/>
          <p:nvPr/>
        </p:nvSpPr>
        <p:spPr>
          <a:xfrm>
            <a:off x="2184033" y="4950953"/>
            <a:ext cx="7823933" cy="523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IO.puts</a:t>
            </a:r>
            <a:r>
              <a:rPr lang="en-US" sz="2800" dirty="0">
                <a:latin typeface="Consolas" panose="020B0609020204030204" pitchFamily="49" charset="0"/>
              </a:rPr>
              <a:t>/1</a:t>
            </a:r>
            <a:r>
              <a:rPr lang="en-US" sz="2800" dirty="0"/>
              <a:t> returns the atom </a:t>
            </a:r>
            <a:r>
              <a:rPr lang="en-US" sz="2800" b="1" dirty="0">
                <a:latin typeface="Consolas" panose="020B0609020204030204" pitchFamily="49" charset="0"/>
              </a:rPr>
              <a:t>:ok</a:t>
            </a:r>
            <a:r>
              <a:rPr lang="en-US" sz="2800" dirty="0"/>
              <a:t> after printing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7C45A4-E4D1-4556-A6E5-74055FFEB9E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More Types: </a:t>
            </a:r>
            <a:r>
              <a:rPr lang="en-US" sz="4000" dirty="0">
                <a:latin typeface="+mn-lt"/>
              </a:rPr>
              <a:t>Strings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0E45-0BD6-453F-9A43-C56C3089198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0A2D7D-DECF-4745-8931-171FC981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DED42-525D-41B2-884C-99C7B2157D9A}"/>
              </a:ext>
            </a:extLst>
          </p:cNvPr>
          <p:cNvSpPr txBox="1"/>
          <p:nvPr/>
        </p:nvSpPr>
        <p:spPr>
          <a:xfrm>
            <a:off x="1923493" y="1646553"/>
            <a:ext cx="83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Unicode: length VS number of bytes</a:t>
            </a:r>
            <a:endParaRPr lang="en-US" sz="2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DBD69-0CD4-40E7-A167-555FF8CE64C8}"/>
              </a:ext>
            </a:extLst>
          </p:cNvPr>
          <p:cNvSpPr txBox="1"/>
          <p:nvPr/>
        </p:nvSpPr>
        <p:spPr>
          <a:xfrm>
            <a:off x="1127129" y="2374364"/>
            <a:ext cx="4091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Strings in Elixir are represented by sequences of bytes.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472D4-A601-46B1-9C69-D423334A6274}"/>
              </a:ext>
            </a:extLst>
          </p:cNvPr>
          <p:cNvSpPr txBox="1"/>
          <p:nvPr/>
        </p:nvSpPr>
        <p:spPr>
          <a:xfrm>
            <a:off x="1344632" y="3642469"/>
            <a:ext cx="387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/>
              <a:t>However</a:t>
            </a:r>
            <a:r>
              <a:rPr lang="en-US" sz="2400" dirty="0"/>
              <a:t>. Unicode characters beyond 255 require two bytes to represent: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168A2-1205-4275-BA01-8B5606C5B1C5}"/>
              </a:ext>
            </a:extLst>
          </p:cNvPr>
          <p:cNvSpPr/>
          <p:nvPr/>
        </p:nvSpPr>
        <p:spPr>
          <a:xfrm>
            <a:off x="5782490" y="2502734"/>
            <a:ext cx="4833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byte_size</a:t>
            </a:r>
            <a:r>
              <a:rPr lang="en-US" sz="2400" dirty="0">
                <a:latin typeface="Consolas" panose="020B0609020204030204" pitchFamily="49" charset="0"/>
              </a:rPr>
              <a:t> "Hello"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 5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byte_size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Hellö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6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String.length</a:t>
            </a:r>
            <a:r>
              <a:rPr lang="en-US" sz="2400" dirty="0">
                <a:latin typeface="Consolas" panose="020B0609020204030204" pitchFamily="49" charset="0"/>
              </a:rPr>
              <a:t> "</a:t>
            </a:r>
            <a:r>
              <a:rPr lang="en-US" sz="2400" dirty="0" err="1">
                <a:latin typeface="Consolas" panose="020B0609020204030204" pitchFamily="49" charset="0"/>
              </a:rPr>
              <a:t>Hellö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9B2D8-7258-44EA-87A4-FC84A9A86549}"/>
              </a:ext>
            </a:extLst>
          </p:cNvPr>
          <p:cNvSpPr txBox="1"/>
          <p:nvPr/>
        </p:nvSpPr>
        <p:spPr>
          <a:xfrm>
            <a:off x="1521504" y="5366296"/>
            <a:ext cx="9253492" cy="523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</a:rPr>
              <a:t>String.length</a:t>
            </a:r>
            <a:r>
              <a:rPr lang="en-US" sz="2800" dirty="0">
                <a:latin typeface="Consolas" panose="020B0609020204030204" pitchFamily="49" charset="0"/>
              </a:rPr>
              <a:t>/1</a:t>
            </a:r>
            <a:r>
              <a:rPr lang="en-US" sz="2800" dirty="0"/>
              <a:t> to find the number of characters.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9DAFD4-F615-4522-8B8D-2C28024248B1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More Types: </a:t>
            </a:r>
            <a:r>
              <a:rPr lang="en-US" sz="4000" dirty="0">
                <a:latin typeface="+mn-lt"/>
              </a:rPr>
              <a:t>Strings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D1AA67-CE1F-4304-B404-EE0B7587C6B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FD4202-9471-4533-88C6-83210D7D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DED42-525D-41B2-884C-99C7B2157D9A}"/>
              </a:ext>
            </a:extLst>
          </p:cNvPr>
          <p:cNvSpPr txBox="1"/>
          <p:nvPr/>
        </p:nvSpPr>
        <p:spPr>
          <a:xfrm>
            <a:off x="1923495" y="1615687"/>
            <a:ext cx="834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Interpolation, concatenation</a:t>
            </a:r>
            <a:endParaRPr lang="en-US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F132F-2E37-4C09-A9DC-6AF5DC614BA4}"/>
              </a:ext>
            </a:extLst>
          </p:cNvPr>
          <p:cNvSpPr/>
          <p:nvPr/>
        </p:nvSpPr>
        <p:spPr>
          <a:xfrm>
            <a:off x="1464271" y="2744034"/>
            <a:ext cx="4074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name = "Alex"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"Alex"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"Hello,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#{name}</a:t>
            </a:r>
            <a:r>
              <a:rPr lang="en-US" sz="2400" dirty="0">
                <a:latin typeface="Consolas" panose="020B0609020204030204" pitchFamily="49" charset="0"/>
              </a:rPr>
              <a:t>!"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"Hello, Alex!"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D12C6-060A-4E66-A077-DC1EBE88E218}"/>
              </a:ext>
            </a:extLst>
          </p:cNvPr>
          <p:cNvSpPr txBox="1"/>
          <p:nvPr/>
        </p:nvSpPr>
        <p:spPr>
          <a:xfrm>
            <a:off x="1985558" y="4718766"/>
            <a:ext cx="28026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Interpolation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C2757-3EC0-4867-A486-12674C20CDCB}"/>
              </a:ext>
            </a:extLst>
          </p:cNvPr>
          <p:cNvSpPr/>
          <p:nvPr/>
        </p:nvSpPr>
        <p:spPr>
          <a:xfrm>
            <a:off x="6752274" y="2744034"/>
            <a:ext cx="4220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name = "Alex"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"Alex"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"Hello, "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&lt;&gt;</a:t>
            </a:r>
            <a:r>
              <a:rPr lang="en-US" sz="2400" dirty="0">
                <a:latin typeface="Consolas" panose="020B0609020204030204" pitchFamily="49" charset="0"/>
              </a:rPr>
              <a:t> name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"Hello, Alex"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BBF91-0EBC-4AE7-8F31-35B4A56BC640}"/>
              </a:ext>
            </a:extLst>
          </p:cNvPr>
          <p:cNvSpPr txBox="1"/>
          <p:nvPr/>
        </p:nvSpPr>
        <p:spPr>
          <a:xfrm>
            <a:off x="7213572" y="4719093"/>
            <a:ext cx="269678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Concatenation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A2C498-ABF5-4045-9481-E07618D59DA6}"/>
              </a:ext>
            </a:extLst>
          </p:cNvPr>
          <p:cNvCxnSpPr>
            <a:cxnSpLocks/>
          </p:cNvCxnSpPr>
          <p:nvPr/>
        </p:nvCxnSpPr>
        <p:spPr>
          <a:xfrm>
            <a:off x="6113415" y="2405460"/>
            <a:ext cx="0" cy="332478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7391073-1E02-4BCA-8640-168A650DD70F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More Types: </a:t>
            </a:r>
            <a:r>
              <a:rPr lang="en-US" sz="4000" dirty="0">
                <a:latin typeface="+mn-lt"/>
              </a:rPr>
              <a:t>Strings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74DCC-C9F2-46A2-9C9D-626006982C3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DFD3-C9BB-4826-9505-732388FA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D5206-CB37-42B5-A3A3-4EAB2B8CD321}"/>
              </a:ext>
            </a:extLst>
          </p:cNvPr>
          <p:cNvSpPr txBox="1"/>
          <p:nvPr/>
        </p:nvSpPr>
        <p:spPr>
          <a:xfrm>
            <a:off x="2852185" y="1687633"/>
            <a:ext cx="751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[ ] to define a list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Smalltalk, values can be anything (heterogeneous).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Lists operations are central in functional languages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0F8DA-0AE8-4BB9-AA81-3483D723751F}"/>
              </a:ext>
            </a:extLst>
          </p:cNvPr>
          <p:cNvSpPr/>
          <p:nvPr/>
        </p:nvSpPr>
        <p:spPr>
          <a:xfrm>
            <a:off x="1345769" y="3280260"/>
            <a:ext cx="69660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[1, 2, true, 3, false]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[1, 2, true, 3, false]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length [1, 2, 3]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9543D-7D05-4D24-8B67-BE1B01789221}"/>
              </a:ext>
            </a:extLst>
          </p:cNvPr>
          <p:cNvSpPr txBox="1"/>
          <p:nvPr/>
        </p:nvSpPr>
        <p:spPr>
          <a:xfrm>
            <a:off x="7245024" y="3582976"/>
            <a:ext cx="3746377" cy="8309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b="1" dirty="0">
                <a:latin typeface="Consolas" panose="020B0609020204030204" pitchFamily="49" charset="0"/>
              </a:rPr>
              <a:t>length/1</a:t>
            </a:r>
            <a:r>
              <a:rPr lang="en-US" sz="2400" dirty="0"/>
              <a:t> to print the number of values in the list.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39FE51-A1A1-446A-B2A9-A648F516AD23}"/>
              </a:ext>
            </a:extLst>
          </p:cNvPr>
          <p:cNvSpPr/>
          <p:nvPr/>
        </p:nvSpPr>
        <p:spPr>
          <a:xfrm>
            <a:off x="2281303" y="4164526"/>
            <a:ext cx="3453414" cy="49889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7E676-014E-4A64-A5F3-00D79D4E2962}"/>
              </a:ext>
            </a:extLst>
          </p:cNvPr>
          <p:cNvSpPr txBox="1"/>
          <p:nvPr/>
        </p:nvSpPr>
        <p:spPr>
          <a:xfrm>
            <a:off x="1553592" y="5363855"/>
            <a:ext cx="940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Lists are implemented in Elixir as </a:t>
            </a:r>
            <a:r>
              <a:rPr lang="en-US" sz="2400" b="1" i="1" dirty="0"/>
              <a:t>linked</a:t>
            </a:r>
            <a:r>
              <a:rPr lang="en-US" sz="2400" dirty="0"/>
              <a:t> lists.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647ACB-5931-4321-9132-DF7D86C0DAA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Collections: </a:t>
            </a:r>
            <a:r>
              <a:rPr lang="en-US" sz="4000" dirty="0">
                <a:latin typeface="+mn-lt"/>
              </a:rPr>
              <a:t>Lists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5CE240-8163-4D4C-AE40-F194E2E1693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D9C778-13A2-4872-9767-AA0F7F48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F4546-DA5F-4DBD-98C0-1E7F5F21AD1C}"/>
              </a:ext>
            </a:extLst>
          </p:cNvPr>
          <p:cNvSpPr txBox="1"/>
          <p:nvPr/>
        </p:nvSpPr>
        <p:spPr>
          <a:xfrm>
            <a:off x="1482571" y="494326"/>
            <a:ext cx="940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Lists are implemented in Elixir as </a:t>
            </a:r>
            <a:r>
              <a:rPr lang="en-US" sz="2800" b="1" i="1" dirty="0"/>
              <a:t>linked</a:t>
            </a:r>
            <a:r>
              <a:rPr lang="en-US" sz="2800" i="1" dirty="0"/>
              <a:t> lists.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BDD30-5F47-4904-935A-FEE7302131B7}"/>
              </a:ext>
            </a:extLst>
          </p:cNvPr>
          <p:cNvSpPr/>
          <p:nvPr/>
        </p:nvSpPr>
        <p:spPr>
          <a:xfrm>
            <a:off x="1436154" y="3310313"/>
            <a:ext cx="96237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list = [1, 3.14, true, "Hello", :World]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[1, 3.14, true, "Hello", :World]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hd</a:t>
            </a:r>
            <a:r>
              <a:rPr lang="en-US" sz="2800" dirty="0">
                <a:latin typeface="Consolas" panose="020B0609020204030204" pitchFamily="49" charset="0"/>
              </a:rPr>
              <a:t> list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1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tl</a:t>
            </a:r>
            <a:r>
              <a:rPr lang="en-US" sz="2800" dirty="0">
                <a:latin typeface="Consolas" panose="020B0609020204030204" pitchFamily="49" charset="0"/>
              </a:rPr>
              <a:t> list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[3.14, true, "Hello", :World]</a:t>
            </a:r>
          </a:p>
        </p:txBody>
      </p:sp>
      <p:pic>
        <p:nvPicPr>
          <p:cNvPr id="27650" name="Picture 2" descr="Image result for heads tails">
            <a:extLst>
              <a:ext uri="{FF2B5EF4-FFF2-40B4-BE49-F238E27FC236}">
                <a16:creationId xmlns:a16="http://schemas.microsoft.com/office/drawing/2014/main" id="{3086DA82-BB5B-4B0E-A3F8-8B160BB3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84" y="1306544"/>
            <a:ext cx="30194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22D81-FFE4-493B-964F-89E3E2A86EE7}"/>
              </a:ext>
            </a:extLst>
          </p:cNvPr>
          <p:cNvSpPr txBox="1"/>
          <p:nvPr/>
        </p:nvSpPr>
        <p:spPr>
          <a:xfrm>
            <a:off x="7803472" y="1712040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6BCBA-F042-493D-9F8B-B3880F932B30}"/>
              </a:ext>
            </a:extLst>
          </p:cNvPr>
          <p:cNvSpPr txBox="1"/>
          <p:nvPr/>
        </p:nvSpPr>
        <p:spPr>
          <a:xfrm>
            <a:off x="2540494" y="1712040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Heads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F18D46-842D-4430-80F6-1B78E0DC31DE}"/>
              </a:ext>
            </a:extLst>
          </p:cNvPr>
          <p:cNvCxnSpPr/>
          <p:nvPr/>
        </p:nvCxnSpPr>
        <p:spPr>
          <a:xfrm>
            <a:off x="4084108" y="4432828"/>
            <a:ext cx="144557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2ACB4F-DF28-45E5-A306-D617AA5A0A25}"/>
              </a:ext>
            </a:extLst>
          </p:cNvPr>
          <p:cNvSpPr txBox="1"/>
          <p:nvPr/>
        </p:nvSpPr>
        <p:spPr>
          <a:xfrm>
            <a:off x="5529687" y="4290775"/>
            <a:ext cx="3604335" cy="46166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 first element of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EA7CCC-C52A-4A0A-B348-EE2C7293B922}"/>
              </a:ext>
            </a:extLst>
          </p:cNvPr>
          <p:cNvCxnSpPr/>
          <p:nvPr/>
        </p:nvCxnSpPr>
        <p:spPr>
          <a:xfrm>
            <a:off x="4084108" y="5263678"/>
            <a:ext cx="144557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9AC345-43C8-49F5-8EEA-00533B4CE3B9}"/>
              </a:ext>
            </a:extLst>
          </p:cNvPr>
          <p:cNvSpPr txBox="1"/>
          <p:nvPr/>
        </p:nvSpPr>
        <p:spPr>
          <a:xfrm>
            <a:off x="5529687" y="4961821"/>
            <a:ext cx="4731799" cy="46166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 all but first element of a list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2CCD810-F32F-4BE8-8178-78D506DF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F4546-DA5F-4DBD-98C0-1E7F5F21AD1C}"/>
              </a:ext>
            </a:extLst>
          </p:cNvPr>
          <p:cNvSpPr txBox="1"/>
          <p:nvPr/>
        </p:nvSpPr>
        <p:spPr>
          <a:xfrm>
            <a:off x="1482571" y="494326"/>
            <a:ext cx="940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Lists are implemented in Elixir as </a:t>
            </a:r>
            <a:r>
              <a:rPr lang="en-US" sz="2800" b="1" i="1" dirty="0"/>
              <a:t>linked</a:t>
            </a:r>
            <a:r>
              <a:rPr lang="en-US" sz="2800" i="1" dirty="0"/>
              <a:t> lists.</a:t>
            </a:r>
          </a:p>
        </p:txBody>
      </p:sp>
      <p:pic>
        <p:nvPicPr>
          <p:cNvPr id="27650" name="Picture 2" descr="Image result for heads tails">
            <a:extLst>
              <a:ext uri="{FF2B5EF4-FFF2-40B4-BE49-F238E27FC236}">
                <a16:creationId xmlns:a16="http://schemas.microsoft.com/office/drawing/2014/main" id="{3086DA82-BB5B-4B0E-A3F8-8B160BB3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84" y="1306544"/>
            <a:ext cx="30194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22D81-FFE4-493B-964F-89E3E2A86EE7}"/>
              </a:ext>
            </a:extLst>
          </p:cNvPr>
          <p:cNvSpPr txBox="1"/>
          <p:nvPr/>
        </p:nvSpPr>
        <p:spPr>
          <a:xfrm>
            <a:off x="7803472" y="1712040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6BCBA-F042-493D-9F8B-B3880F932B30}"/>
              </a:ext>
            </a:extLst>
          </p:cNvPr>
          <p:cNvSpPr txBox="1"/>
          <p:nvPr/>
        </p:nvSpPr>
        <p:spPr>
          <a:xfrm>
            <a:off x="2540494" y="1712040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Heads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47EEF-9BC5-4B77-965E-5459C38B59E5}"/>
              </a:ext>
            </a:extLst>
          </p:cNvPr>
          <p:cNvSpPr/>
          <p:nvPr/>
        </p:nvSpPr>
        <p:spPr>
          <a:xfrm>
            <a:off x="4132764" y="3592129"/>
            <a:ext cx="3926472" cy="2062103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iex</a:t>
            </a:r>
            <a:r>
              <a:rPr lang="en-US" sz="3200" dirty="0">
                <a:latin typeface="Consolas" panose="020B0609020204030204" pitchFamily="49" charset="0"/>
              </a:rPr>
              <a:t>(30)&gt; </a:t>
            </a:r>
            <a:r>
              <a:rPr lang="en-US" sz="3200" dirty="0" err="1">
                <a:latin typeface="Consolas" panose="020B0609020204030204" pitchFamily="49" charset="0"/>
              </a:rPr>
              <a:t>hd</a:t>
            </a:r>
            <a:r>
              <a:rPr lang="en-US" sz="3200" dirty="0">
                <a:latin typeface="Consolas" panose="020B0609020204030204" pitchFamily="49" charset="0"/>
              </a:rPr>
              <a:t> [1]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iex</a:t>
            </a:r>
            <a:r>
              <a:rPr lang="en-US" sz="3200" dirty="0">
                <a:latin typeface="Consolas" panose="020B0609020204030204" pitchFamily="49" charset="0"/>
              </a:rPr>
              <a:t>(31)&gt; </a:t>
            </a:r>
            <a:r>
              <a:rPr lang="en-US" sz="3200" dirty="0" err="1">
                <a:latin typeface="Consolas" panose="020B0609020204030204" pitchFamily="49" charset="0"/>
              </a:rPr>
              <a:t>tl</a:t>
            </a:r>
            <a:r>
              <a:rPr lang="en-US" sz="3200" dirty="0">
                <a:latin typeface="Consolas" panose="020B0609020204030204" pitchFamily="49" charset="0"/>
              </a:rPr>
              <a:t> [1]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9792C7-E1E6-4FA0-A320-A8218BFE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9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D6D357-5455-467E-95BD-AF9870F452F0}"/>
              </a:ext>
            </a:extLst>
          </p:cNvPr>
          <p:cNvSpPr/>
          <p:nvPr/>
        </p:nvSpPr>
        <p:spPr>
          <a:xfrm>
            <a:off x="819702" y="1926818"/>
            <a:ext cx="109964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list = [1, 2, true, :Hello, "World", false, 5]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</a:rPr>
              <a:t>[1, 2, true, :Hello, "World", false, 5]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list -- [true, false]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[1, 2, :Hello, "World", 5]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list ++ [6]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[1, 2, true, :Hello, "World", false, 5, 6]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list -- [:Hello, "</a:t>
            </a:r>
            <a:r>
              <a:rPr lang="en-US" sz="2800" dirty="0" err="1">
                <a:latin typeface="Consolas" panose="020B0609020204030204" pitchFamily="49" charset="0"/>
              </a:rPr>
              <a:t>abcd</a:t>
            </a:r>
            <a:r>
              <a:rPr lang="en-US" sz="28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[1, 2, true, "World", false, 5]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DE5939-0DF7-47D9-8343-9C78298C99FD}"/>
              </a:ext>
            </a:extLst>
          </p:cNvPr>
          <p:cNvSpPr/>
          <p:nvPr/>
        </p:nvSpPr>
        <p:spPr>
          <a:xfrm>
            <a:off x="5124526" y="4447714"/>
            <a:ext cx="1367158" cy="62143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6EEB4-C905-44F6-9E8D-51B32B099A1A}"/>
              </a:ext>
            </a:extLst>
          </p:cNvPr>
          <p:cNvSpPr txBox="1"/>
          <p:nvPr/>
        </p:nvSpPr>
        <p:spPr>
          <a:xfrm>
            <a:off x="7936638" y="4891596"/>
            <a:ext cx="2911876" cy="9541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Safe to subtract a missing value!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C6576A-FFA7-4E95-92EA-616AB7FFA77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Concatenation &amp; Subtraction</a:t>
            </a:r>
            <a:endParaRPr lang="en-US" sz="4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FBDEA5-14CA-4AED-B42A-FF4EE28C667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DA74FA-4E20-4524-BAE9-B5440640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89966-2EF9-4CF1-9ED4-642F92DED26C}"/>
              </a:ext>
            </a:extLst>
          </p:cNvPr>
          <p:cNvSpPr/>
          <p:nvPr/>
        </p:nvSpPr>
        <p:spPr>
          <a:xfrm>
            <a:off x="2062578" y="2040515"/>
            <a:ext cx="80668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latin typeface="Consolas" panose="020B0609020204030204" pitchFamily="49" charset="0"/>
              </a:rPr>
              <a:t>[104, 101, 108, 108, 111]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'hello'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76E85-838F-48E9-85BE-1E2A6685C05D}"/>
              </a:ext>
            </a:extLst>
          </p:cNvPr>
          <p:cNvSpPr txBox="1"/>
          <p:nvPr/>
        </p:nvSpPr>
        <p:spPr>
          <a:xfrm>
            <a:off x="1679358" y="3737499"/>
            <a:ext cx="8833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the Erlang shell sees a list of printable ASCII numbers, it displays them as a list of characters.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327AA7-03F8-4A9E-991D-ABB01F1AE322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Huh?</a:t>
            </a:r>
            <a:endParaRPr lang="en-US" sz="4000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BA9D23-FD74-4932-8DE5-A943D8E484C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7824-AC71-4F79-8A6D-7F3327F9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8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6F08B-4E5D-40B6-9ECF-F17FA047A863}"/>
              </a:ext>
            </a:extLst>
          </p:cNvPr>
          <p:cNvSpPr txBox="1"/>
          <p:nvPr/>
        </p:nvSpPr>
        <p:spPr>
          <a:xfrm>
            <a:off x="1049045" y="1587399"/>
            <a:ext cx="1009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sequence of values whose elements are stored contiguously in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F519A-0316-4DCC-92B6-1A253F9501D0}"/>
              </a:ext>
            </a:extLst>
          </p:cNvPr>
          <p:cNvSpPr txBox="1"/>
          <p:nvPr/>
        </p:nvSpPr>
        <p:spPr>
          <a:xfrm>
            <a:off x="5493901" y="3635080"/>
            <a:ext cx="4847252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means we can directly access individual elements using </a:t>
            </a:r>
            <a:r>
              <a:rPr lang="en-US" sz="2400" b="1" dirty="0" err="1">
                <a:latin typeface="Consolas" panose="020B0609020204030204" pitchFamily="49" charset="0"/>
              </a:rPr>
              <a:t>elem</a:t>
            </a:r>
            <a:r>
              <a:rPr lang="en-US" sz="2400" b="1" dirty="0">
                <a:latin typeface="Consolas" panose="020B0609020204030204" pitchFamily="49" charset="0"/>
              </a:rPr>
              <a:t>/2</a:t>
            </a:r>
            <a:r>
              <a:rPr lang="en-US" sz="24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B41EE-AF58-4276-A930-175E422CEDD0}"/>
              </a:ext>
            </a:extLst>
          </p:cNvPr>
          <p:cNvSpPr/>
          <p:nvPr/>
        </p:nvSpPr>
        <p:spPr>
          <a:xfrm>
            <a:off x="1797093" y="2223676"/>
            <a:ext cx="6921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 = {1, "2", :three}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{1, "2", :three}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83AD0-6FBE-42C8-B3BD-D57FE0843B7F}"/>
              </a:ext>
            </a:extLst>
          </p:cNvPr>
          <p:cNvSpPr/>
          <p:nvPr/>
        </p:nvSpPr>
        <p:spPr>
          <a:xfrm>
            <a:off x="1797093" y="3054673"/>
            <a:ext cx="6921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1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,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"2"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,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:three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, 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** (</a:t>
            </a:r>
            <a:r>
              <a:rPr lang="en-US" sz="2400" dirty="0" err="1">
                <a:latin typeface="Consolas" panose="020B0609020204030204" pitchFamily="49" charset="0"/>
              </a:rPr>
              <a:t>ArgumentError</a:t>
            </a:r>
            <a:r>
              <a:rPr lang="en-US" sz="2400" dirty="0">
                <a:latin typeface="Consolas" panose="020B0609020204030204" pitchFamily="49" charset="0"/>
              </a:rPr>
              <a:t>) argument error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:</a:t>
            </a:r>
            <a:r>
              <a:rPr lang="en-US" sz="2400" dirty="0" err="1">
                <a:latin typeface="Consolas" panose="020B0609020204030204" pitchFamily="49" charset="0"/>
              </a:rPr>
              <a:t>erlang.element</a:t>
            </a:r>
            <a:r>
              <a:rPr lang="en-US" sz="2400" dirty="0">
                <a:latin typeface="Consolas" panose="020B0609020204030204" pitchFamily="49" charset="0"/>
              </a:rPr>
              <a:t>(4, {1, "2", :three})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EFB62BC-8446-482F-982F-64EF43AFA7E1}"/>
              </a:ext>
            </a:extLst>
          </p:cNvPr>
          <p:cNvSpPr/>
          <p:nvPr/>
        </p:nvSpPr>
        <p:spPr>
          <a:xfrm>
            <a:off x="4760373" y="3063378"/>
            <a:ext cx="443884" cy="1974402"/>
          </a:xfrm>
          <a:prstGeom prst="rightBrace">
            <a:avLst>
              <a:gd name="adj1" fmla="val 24028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6A4EB0-CDB1-43C2-822F-1BE2AD568CEE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Collections: </a:t>
            </a:r>
            <a:r>
              <a:rPr lang="en-US" sz="4000" dirty="0">
                <a:latin typeface="+mn-lt"/>
              </a:rPr>
              <a:t>Tuples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2D47F-FB6C-4B16-827B-416B60E8BD3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101BB0-879B-4C15-9EF6-0BE4E0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B62150-E82E-4A14-8879-27D67C4A014F}"/>
              </a:ext>
            </a:extLst>
          </p:cNvPr>
          <p:cNvSpPr/>
          <p:nvPr/>
        </p:nvSpPr>
        <p:spPr>
          <a:xfrm>
            <a:off x="1214884" y="21533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{1, "2", :three}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put_elem</a:t>
            </a:r>
            <a:r>
              <a:rPr lang="en-US" sz="2400" dirty="0">
                <a:latin typeface="Consolas" panose="020B0609020204030204" pitchFamily="49" charset="0"/>
              </a:rPr>
              <a:t>(tuple, 1, 55)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8F0D-C4BC-44AB-ABBD-ADD053F6C8A9}"/>
              </a:ext>
            </a:extLst>
          </p:cNvPr>
          <p:cNvSpPr txBox="1"/>
          <p:nvPr/>
        </p:nvSpPr>
        <p:spPr>
          <a:xfrm>
            <a:off x="373786" y="1601754"/>
            <a:ext cx="1144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Operations result in new lists/tuples: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AAC62F-9346-438E-8258-5FC0E32DCFD1}"/>
              </a:ext>
            </a:extLst>
          </p:cNvPr>
          <p:cNvCxnSpPr>
            <a:cxnSpLocks/>
          </p:cNvCxnSpPr>
          <p:nvPr/>
        </p:nvCxnSpPr>
        <p:spPr>
          <a:xfrm flipH="1">
            <a:off x="2856411" y="4075616"/>
            <a:ext cx="327308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20699E-C12C-4A4A-9773-2775E66F1A3F}"/>
              </a:ext>
            </a:extLst>
          </p:cNvPr>
          <p:cNvSpPr/>
          <p:nvPr/>
        </p:nvSpPr>
        <p:spPr>
          <a:xfrm>
            <a:off x="2029097" y="2878315"/>
            <a:ext cx="3892731" cy="53265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70CFF-F4D9-459C-9CE2-B0120B65F454}"/>
              </a:ext>
            </a:extLst>
          </p:cNvPr>
          <p:cNvSpPr txBox="1"/>
          <p:nvPr/>
        </p:nvSpPr>
        <p:spPr>
          <a:xfrm>
            <a:off x="6129499" y="2913833"/>
            <a:ext cx="4989166" cy="46166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put_elem</a:t>
            </a:r>
            <a:r>
              <a:rPr lang="en-US" sz="2400" dirty="0">
                <a:latin typeface="Consolas" panose="020B0609020204030204" pitchFamily="49" charset="0"/>
              </a:rPr>
              <a:t>/3 </a:t>
            </a:r>
            <a:r>
              <a:rPr lang="en-US" sz="2400" dirty="0"/>
              <a:t>to change an element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B7712-8309-402B-A976-E7E2DDB94CD0}"/>
              </a:ext>
            </a:extLst>
          </p:cNvPr>
          <p:cNvSpPr/>
          <p:nvPr/>
        </p:nvSpPr>
        <p:spPr>
          <a:xfrm>
            <a:off x="1214884" y="34591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  {1, 55, :three}</a:t>
            </a:r>
          </a:p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tup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{1, "2", :three}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10533-DA00-4BDB-A117-771A8C9324C0}"/>
              </a:ext>
            </a:extLst>
          </p:cNvPr>
          <p:cNvSpPr txBox="1"/>
          <p:nvPr/>
        </p:nvSpPr>
        <p:spPr>
          <a:xfrm>
            <a:off x="6129500" y="3679456"/>
            <a:ext cx="501641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put_elem</a:t>
            </a:r>
            <a:r>
              <a:rPr lang="en-US" sz="2400" dirty="0">
                <a:latin typeface="Consolas" panose="020B0609020204030204" pitchFamily="49" charset="0"/>
              </a:rPr>
              <a:t>/3 </a:t>
            </a:r>
            <a:r>
              <a:rPr lang="en-US" sz="2400" dirty="0"/>
              <a:t>returned a different tuple. The original hasn’t changed.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87373-79A7-4CCE-8409-8C0433272A86}"/>
              </a:ext>
            </a:extLst>
          </p:cNvPr>
          <p:cNvSpPr txBox="1"/>
          <p:nvPr/>
        </p:nvSpPr>
        <p:spPr>
          <a:xfrm>
            <a:off x="1046085" y="4963477"/>
            <a:ext cx="1009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Bind a new label (or re-bind tuple) to save the result.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0AFC642-A627-4D45-927D-8899E81EF38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Lists &amp; Tuples are </a:t>
            </a:r>
            <a:r>
              <a:rPr lang="en-US" sz="4000" b="1" i="1" dirty="0">
                <a:latin typeface="+mn-lt"/>
              </a:rPr>
              <a:t>Immutable</a:t>
            </a:r>
            <a:endParaRPr lang="en-US" sz="4000" i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FEE2DE-9E8E-49FB-9DF1-2C7D6AB483C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287166F-8F65-43F9-936A-00C40D67B9CC}"/>
              </a:ext>
            </a:extLst>
          </p:cNvPr>
          <p:cNvSpPr/>
          <p:nvPr/>
        </p:nvSpPr>
        <p:spPr>
          <a:xfrm>
            <a:off x="3624810" y="5647333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tup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put_elem</a:t>
            </a:r>
            <a:r>
              <a:rPr lang="en-US" sz="2400" dirty="0">
                <a:latin typeface="Consolas" panose="020B0609020204030204" pitchFamily="49" charset="0"/>
              </a:rPr>
              <a:t>(tuple, 1, 55)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5D6CFD6-8C9E-44F5-9F79-19AC7894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 animBg="1"/>
      <p:bldP spid="9" grpId="0" animBg="1"/>
      <p:bldP spid="10" grpId="0" build="p"/>
      <p:bldP spid="11" grpId="0" animBg="1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FAAE3D-EDE6-40C7-937A-F794EC0E6983}"/>
              </a:ext>
            </a:extLst>
          </p:cNvPr>
          <p:cNvSpPr txBox="1"/>
          <p:nvPr/>
        </p:nvSpPr>
        <p:spPr>
          <a:xfrm>
            <a:off x="6269121" y="2240724"/>
            <a:ext cx="500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Object Oriented Programming: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“Pure” OO languages treat even primitives and operators as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Java/C++ and others support OOP to greater or lesser degrees.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91FF8-7C4A-410C-A4F7-3FAB882295DB}"/>
              </a:ext>
            </a:extLst>
          </p:cNvPr>
          <p:cNvSpPr txBox="1"/>
          <p:nvPr/>
        </p:nvSpPr>
        <p:spPr>
          <a:xfrm>
            <a:off x="1078785" y="2240724"/>
            <a:ext cx="4921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Functional Programming: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Avoid changing state, avoid mutable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Declarative</a:t>
            </a:r>
            <a:r>
              <a:rPr lang="en-US" sz="2400" dirty="0"/>
              <a:t> rather than </a:t>
            </a:r>
            <a:r>
              <a:rPr lang="en-US" sz="2400" i="1" dirty="0"/>
              <a:t>imperative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Tell the program </a:t>
            </a:r>
            <a:r>
              <a:rPr lang="en-US" sz="2400" i="1" dirty="0"/>
              <a:t>where</a:t>
            </a:r>
            <a:r>
              <a:rPr lang="en-US" sz="2400" dirty="0"/>
              <a:t> to go, not </a:t>
            </a:r>
            <a:r>
              <a:rPr lang="en-US" sz="2400" i="1" dirty="0"/>
              <a:t>how</a:t>
            </a:r>
            <a:r>
              <a:rPr lang="en-US" sz="2400" dirty="0"/>
              <a:t> to get there.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38FF1-CFDF-4777-B303-CD7951F79AC3}"/>
              </a:ext>
            </a:extLst>
          </p:cNvPr>
          <p:cNvSpPr txBox="1"/>
          <p:nvPr/>
        </p:nvSpPr>
        <p:spPr>
          <a:xfrm>
            <a:off x="2752077" y="1570973"/>
            <a:ext cx="672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widely used paradigms:</a:t>
            </a:r>
          </a:p>
        </p:txBody>
      </p:sp>
      <p:pic>
        <p:nvPicPr>
          <p:cNvPr id="6" name="Picture 4" descr="Image result for elixir lang">
            <a:extLst>
              <a:ext uri="{FF2B5EF4-FFF2-40B4-BE49-F238E27FC236}">
                <a16:creationId xmlns:a16="http://schemas.microsoft.com/office/drawing/2014/main" id="{0D0F3613-1B98-4850-B2BD-0655E578C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32845"/>
          <a:stretch/>
        </p:blipFill>
        <p:spPr bwMode="auto">
          <a:xfrm>
            <a:off x="3825176" y="4522530"/>
            <a:ext cx="1442714" cy="17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haskell">
            <a:extLst>
              <a:ext uri="{FF2B5EF4-FFF2-40B4-BE49-F238E27FC236}">
                <a16:creationId xmlns:a16="http://schemas.microsoft.com/office/drawing/2014/main" id="{9B0AAF47-193F-400E-B772-7DA5F4EFD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21" y="5026428"/>
            <a:ext cx="1773700" cy="12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smalltalk language">
            <a:extLst>
              <a:ext uri="{FF2B5EF4-FFF2-40B4-BE49-F238E27FC236}">
                <a16:creationId xmlns:a16="http://schemas.microsoft.com/office/drawing/2014/main" id="{495D1F88-CDA3-4E2F-ACE8-95EA0173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44" y="4435475"/>
            <a:ext cx="1496100" cy="188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C295FC-DC53-4F32-9634-28E36AB1368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Alternatives?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A4B02-F311-4154-810F-64680D2E1C2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F427B82-C685-43D3-AF95-8E1DF0F2B74E}"/>
              </a:ext>
            </a:extLst>
          </p:cNvPr>
          <p:cNvSpPr/>
          <p:nvPr/>
        </p:nvSpPr>
        <p:spPr>
          <a:xfrm>
            <a:off x="6217920" y="2197378"/>
            <a:ext cx="4921467" cy="42730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283FF3-C3FC-4372-B00E-116310A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892E3-E5DB-404C-8BBA-583D97A06561}"/>
              </a:ext>
            </a:extLst>
          </p:cNvPr>
          <p:cNvSpPr txBox="1"/>
          <p:nvPr/>
        </p:nvSpPr>
        <p:spPr>
          <a:xfrm>
            <a:off x="2548565" y="1738484"/>
            <a:ext cx="81301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we say:	 </a:t>
            </a:r>
            <a:r>
              <a:rPr lang="en-US" sz="2400" dirty="0">
                <a:latin typeface="Consolas" panose="020B0609020204030204" pitchFamily="49" charset="0"/>
              </a:rPr>
              <a:t>x=1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 1 is created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 is a </a:t>
            </a:r>
            <a:r>
              <a:rPr lang="en-US" sz="2400" b="1" i="1" dirty="0"/>
              <a:t>label</a:t>
            </a:r>
            <a:r>
              <a:rPr lang="en-US" sz="2400" dirty="0"/>
              <a:t> for the value 1</a:t>
            </a:r>
          </a:p>
          <a:p>
            <a:endParaRPr lang="en-US" sz="2400" dirty="0"/>
          </a:p>
          <a:p>
            <a:r>
              <a:rPr lang="en-US" sz="2400" b="1" dirty="0"/>
              <a:t>If we then say:  </a:t>
            </a:r>
            <a:r>
              <a:rPr lang="en-US" sz="2400" dirty="0">
                <a:latin typeface="Consolas" panose="020B0609020204030204" pitchFamily="49" charset="0"/>
              </a:rPr>
              <a:t>x=2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</a:t>
            </a:r>
            <a:r>
              <a:rPr lang="en-US" sz="2400" b="1" i="1" dirty="0"/>
              <a:t>NOT</a:t>
            </a:r>
            <a:r>
              <a:rPr lang="en-US" sz="2400" dirty="0"/>
              <a:t> changing the value 1 in memory.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creating the value 2 at a different place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dirty="0"/>
              <a:t> is now a label for the value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called </a:t>
            </a:r>
            <a:r>
              <a:rPr lang="en-US" sz="2400" b="1" i="1" dirty="0"/>
              <a:t>re-binding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change the label, not the value.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CFE8A4-537D-412A-BCD3-7CFC45F900F8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Variables are </a:t>
            </a:r>
            <a:r>
              <a:rPr lang="en-US" sz="4000" b="1" i="1" dirty="0">
                <a:latin typeface="+mn-lt"/>
              </a:rPr>
              <a:t>Immutable</a:t>
            </a:r>
            <a:endParaRPr lang="en-US" sz="4000" i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FB544A-09DA-416B-83C4-7BD720B8386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8F0753-F87C-48F9-952B-63411F58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FFCBF9-5A87-42D3-9683-EE4689C635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068" y="3705837"/>
          <a:ext cx="1088704" cy="1050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8704">
                  <a:extLst>
                    <a:ext uri="{9D8B030D-6E8A-4147-A177-3AD203B41FA5}">
                      <a16:colId xmlns:a16="http://schemas.microsoft.com/office/drawing/2014/main" val="3596541071"/>
                    </a:ext>
                  </a:extLst>
                </a:gridCol>
              </a:tblGrid>
              <a:tr h="105072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458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50435C-86B4-47CA-BB98-972A57B91FBB}"/>
              </a:ext>
            </a:extLst>
          </p:cNvPr>
          <p:cNvSpPr/>
          <p:nvPr/>
        </p:nvSpPr>
        <p:spPr>
          <a:xfrm>
            <a:off x="5412159" y="211571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 =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193E1-1C35-4221-A5ED-71217EB437BE}"/>
              </a:ext>
            </a:extLst>
          </p:cNvPr>
          <p:cNvSpPr txBox="1"/>
          <p:nvPr/>
        </p:nvSpPr>
        <p:spPr>
          <a:xfrm>
            <a:off x="5687736" y="386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C38947-5F80-4472-AE02-232C1FD54BDE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135772" y="4219062"/>
            <a:ext cx="1551964" cy="12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08BF7-D614-42E2-A04A-4D73E001616F}"/>
              </a:ext>
            </a:extLst>
          </p:cNvPr>
          <p:cNvSpPr/>
          <p:nvPr/>
        </p:nvSpPr>
        <p:spPr>
          <a:xfrm>
            <a:off x="5412159" y="263893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 = 2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1C4785-C151-4260-A853-5607B9712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4609" y="3697448"/>
          <a:ext cx="1088704" cy="1050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8704">
                  <a:extLst>
                    <a:ext uri="{9D8B030D-6E8A-4147-A177-3AD203B41FA5}">
                      <a16:colId xmlns:a16="http://schemas.microsoft.com/office/drawing/2014/main" val="3596541071"/>
                    </a:ext>
                  </a:extLst>
                </a:gridCol>
              </a:tblGrid>
              <a:tr h="105072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4581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1A3AFC4-EE13-4B16-B383-5423977B38FA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Variables are </a:t>
            </a:r>
            <a:r>
              <a:rPr lang="en-US" sz="4000" b="1" i="1" dirty="0">
                <a:latin typeface="+mn-lt"/>
              </a:rPr>
              <a:t>Immutable</a:t>
            </a:r>
            <a:endParaRPr lang="en-US" sz="4000" i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040E63-4F0C-4D78-8576-246C72EECB8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5E34A9-A5C6-4440-B05E-0FBDFAC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FFCBF9-5A87-42D3-9683-EE4689C635EC}"/>
              </a:ext>
            </a:extLst>
          </p:cNvPr>
          <p:cNvGraphicFramePr>
            <a:graphicFrameLocks noGrp="1"/>
          </p:cNvGraphicFramePr>
          <p:nvPr/>
        </p:nvGraphicFramePr>
        <p:xfrm>
          <a:off x="3047068" y="3705837"/>
          <a:ext cx="1088704" cy="1050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8704">
                  <a:extLst>
                    <a:ext uri="{9D8B030D-6E8A-4147-A177-3AD203B41FA5}">
                      <a16:colId xmlns:a16="http://schemas.microsoft.com/office/drawing/2014/main" val="3596541071"/>
                    </a:ext>
                  </a:extLst>
                </a:gridCol>
              </a:tblGrid>
              <a:tr h="105072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458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50435C-86B4-47CA-BB98-972A57B91FBB}"/>
              </a:ext>
            </a:extLst>
          </p:cNvPr>
          <p:cNvSpPr/>
          <p:nvPr/>
        </p:nvSpPr>
        <p:spPr>
          <a:xfrm>
            <a:off x="5412159" y="211571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 =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193E1-1C35-4221-A5ED-71217EB437BE}"/>
              </a:ext>
            </a:extLst>
          </p:cNvPr>
          <p:cNvSpPr txBox="1"/>
          <p:nvPr/>
        </p:nvSpPr>
        <p:spPr>
          <a:xfrm>
            <a:off x="5687736" y="386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C38947-5F80-4472-AE02-232C1FD54BDE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135772" y="4219062"/>
            <a:ext cx="1551964" cy="12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08BF7-D614-42E2-A04A-4D73E001616F}"/>
              </a:ext>
            </a:extLst>
          </p:cNvPr>
          <p:cNvSpPr/>
          <p:nvPr/>
        </p:nvSpPr>
        <p:spPr>
          <a:xfrm>
            <a:off x="5412159" y="2638939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 = 2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1C4785-C151-4260-A853-5607B9712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7872" y="3693701"/>
          <a:ext cx="1088704" cy="1050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8704">
                  <a:extLst>
                    <a:ext uri="{9D8B030D-6E8A-4147-A177-3AD203B41FA5}">
                      <a16:colId xmlns:a16="http://schemas.microsoft.com/office/drawing/2014/main" val="3596541071"/>
                    </a:ext>
                  </a:extLst>
                </a:gridCol>
              </a:tblGrid>
              <a:tr h="1050722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458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81182-4987-4276-8A6F-70DE65871EB3}"/>
              </a:ext>
            </a:extLst>
          </p:cNvPr>
          <p:cNvCxnSpPr>
            <a:stCxn id="6" idx="3"/>
          </p:cNvCxnSpPr>
          <p:nvPr/>
        </p:nvCxnSpPr>
        <p:spPr>
          <a:xfrm>
            <a:off x="6316910" y="4219062"/>
            <a:ext cx="14009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B40FFF-09CD-4DAC-87FA-2A5B235F1884}"/>
              </a:ext>
            </a:extLst>
          </p:cNvPr>
          <p:cNvSpPr txBox="1"/>
          <p:nvPr/>
        </p:nvSpPr>
        <p:spPr>
          <a:xfrm>
            <a:off x="833772" y="4482813"/>
            <a:ext cx="17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Garbage:</a:t>
            </a:r>
          </a:p>
        </p:txBody>
      </p:sp>
      <p:pic>
        <p:nvPicPr>
          <p:cNvPr id="1028" name="Picture 4" descr="Image result for garbage truck">
            <a:extLst>
              <a:ext uri="{FF2B5EF4-FFF2-40B4-BE49-F238E27FC236}">
                <a16:creationId xmlns:a16="http://schemas.microsoft.com/office/drawing/2014/main" id="{D655D030-C834-4BD3-99AB-C5CA814CC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0" b="16890"/>
          <a:stretch/>
        </p:blipFill>
        <p:spPr bwMode="auto">
          <a:xfrm>
            <a:off x="408381" y="2900549"/>
            <a:ext cx="2324100" cy="15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4DC0318-6137-4DB5-B5A7-CA492EFF836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Variables are </a:t>
            </a:r>
            <a:r>
              <a:rPr lang="en-US" sz="4000" b="1" i="1" dirty="0">
                <a:latin typeface="+mn-lt"/>
              </a:rPr>
              <a:t>Immutable</a:t>
            </a:r>
            <a:endParaRPr lang="en-US" sz="4000" i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F4686-1C9D-435B-A8B7-B6F49882664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8CE7850-B4F6-4175-A298-E141A4EB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845C0-D452-4EFD-B574-DE523481154C}"/>
              </a:ext>
            </a:extLst>
          </p:cNvPr>
          <p:cNvSpPr txBox="1"/>
          <p:nvPr/>
        </p:nvSpPr>
        <p:spPr>
          <a:xfrm>
            <a:off x="1728132" y="1929010"/>
            <a:ext cx="897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imperative languages, variables can be thought of as containers.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put whatever we want into the container (as long as the type system allows it, of course)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Reassigning a variable means mutating the value in the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B7DDF-B3BD-4ED6-88FB-2F58BF45AFC1}"/>
              </a:ext>
            </a:extLst>
          </p:cNvPr>
          <p:cNvSpPr txBox="1"/>
          <p:nvPr/>
        </p:nvSpPr>
        <p:spPr>
          <a:xfrm>
            <a:off x="1728132" y="3873634"/>
            <a:ext cx="866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Elixir and other functional languages, variables are </a:t>
            </a:r>
            <a:r>
              <a:rPr lang="en-US" sz="2400" i="1" dirty="0"/>
              <a:t>labels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change the value that we apply the label to, but we can’t change the value itself.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82CD06-04F6-4FC6-9E50-68A055FA9FB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Variables are </a:t>
            </a:r>
            <a:r>
              <a:rPr lang="en-US" sz="4000" b="1" i="1" dirty="0">
                <a:latin typeface="+mn-lt"/>
              </a:rPr>
              <a:t>Immutable</a:t>
            </a:r>
            <a:endParaRPr lang="en-US" sz="4000" i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948752-9CF7-453B-836E-0D1D5F6022B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1F1C-A55D-4ABB-9DDE-3B1C5EA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5603C-1D83-46E7-AA06-53D3184268F5}"/>
              </a:ext>
            </a:extLst>
          </p:cNvPr>
          <p:cNvSpPr txBox="1"/>
          <p:nvPr/>
        </p:nvSpPr>
        <p:spPr>
          <a:xfrm>
            <a:off x="2123785" y="1616466"/>
            <a:ext cx="8441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Lists in Elixir are </a:t>
            </a:r>
            <a:r>
              <a:rPr lang="en-US" sz="2400" b="1" i="1" dirty="0"/>
              <a:t>linked</a:t>
            </a:r>
            <a:r>
              <a:rPr lang="en-US" sz="2400" dirty="0"/>
              <a:t> lists: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Linear time to access and append, constant time to </a:t>
            </a:r>
            <a:r>
              <a:rPr lang="en-US" sz="2400" i="1" dirty="0"/>
              <a:t>pre</a:t>
            </a:r>
            <a:r>
              <a:rPr lang="en-US" sz="2400" dirty="0"/>
              <a:t>-pend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to store a collection of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73E87-19DB-4BDA-9A4A-7A9276BE1994}"/>
              </a:ext>
            </a:extLst>
          </p:cNvPr>
          <p:cNvSpPr txBox="1"/>
          <p:nvPr/>
        </p:nvSpPr>
        <p:spPr>
          <a:xfrm>
            <a:off x="2123785" y="2993220"/>
            <a:ext cx="8441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Tuples are contiguous: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Constant time to access, linear time to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when size and contents are fixed at compile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 meant to be iterated over, direct element access only.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302C1-1B53-4760-958B-C6E70C10C518}"/>
              </a:ext>
            </a:extLst>
          </p:cNvPr>
          <p:cNvSpPr txBox="1"/>
          <p:nvPr/>
        </p:nvSpPr>
        <p:spPr>
          <a:xfrm>
            <a:off x="2123785" y="4739306"/>
            <a:ext cx="8441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are immutable, updating creates new list/tuple. </a:t>
            </a:r>
            <a:r>
              <a:rPr lang="en-US" sz="2400" b="1" i="1" dirty="0"/>
              <a:t>However: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change one element in a 10-element tuple, we don’t actually duplicate values for the 9 unchanged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Behind the scenes, elements can be shared.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9AFCB-6366-40E4-AF53-FC50C6DC31C9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Lists or Tuples?</a:t>
            </a:r>
            <a:endParaRPr lang="en-US" sz="4000" i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61630-352A-4EED-B647-F241A4227EA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031B-53BB-4179-BF9A-493A4567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5603C-1D83-46E7-AA06-53D3184268F5}"/>
              </a:ext>
            </a:extLst>
          </p:cNvPr>
          <p:cNvSpPr txBox="1"/>
          <p:nvPr/>
        </p:nvSpPr>
        <p:spPr>
          <a:xfrm>
            <a:off x="1875119" y="1803383"/>
            <a:ext cx="844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Appending to a list is costly, prepending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CAE74-6830-43E7-A77D-4F227DB587C8}"/>
              </a:ext>
            </a:extLst>
          </p:cNvPr>
          <p:cNvSpPr txBox="1"/>
          <p:nvPr/>
        </p:nvSpPr>
        <p:spPr>
          <a:xfrm>
            <a:off x="2629987" y="2586520"/>
            <a:ext cx="7082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There’s a technical reason for this related to how lists are represented internally.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to learn a bit more before we can explain it more precisely.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concept, imagine a linked list without a reference to the last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to the front is constant time, adding to the end requires a linear-time traversal of the entire list.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93A82-8EA6-467B-B6FC-41429E298F3C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Lists or Tuples?</a:t>
            </a:r>
            <a:endParaRPr lang="en-US" sz="4000" i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1B2141-C25E-459A-95E5-78AB96458A1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127D5-1764-4061-BC6B-FEE1DED3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C9AC6E-03B6-469C-87C9-3BDED415E35C}"/>
              </a:ext>
            </a:extLst>
          </p:cNvPr>
          <p:cNvSpPr txBox="1"/>
          <p:nvPr/>
        </p:nvSpPr>
        <p:spPr>
          <a:xfrm>
            <a:off x="1013406" y="1824574"/>
            <a:ext cx="550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Integer: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2, -7, 0x1F, 0o777, 0b10101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64317-7CAF-4449-8C55-FFCD1EEC6ECE}"/>
              </a:ext>
            </a:extLst>
          </p:cNvPr>
          <p:cNvSpPr txBox="1"/>
          <p:nvPr/>
        </p:nvSpPr>
        <p:spPr>
          <a:xfrm>
            <a:off x="1013405" y="2655571"/>
            <a:ext cx="634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Float: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2.0, 1.1e-3, 3.14e7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2FE8A-B79E-48D9-A57B-1D3076F58232}"/>
              </a:ext>
            </a:extLst>
          </p:cNvPr>
          <p:cNvSpPr txBox="1"/>
          <p:nvPr/>
        </p:nvSpPr>
        <p:spPr>
          <a:xfrm>
            <a:off x="1013405" y="3486568"/>
            <a:ext cx="634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Boolean: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true,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7062B-6486-478C-AFEF-654B2CC8F95E}"/>
              </a:ext>
            </a:extLst>
          </p:cNvPr>
          <p:cNvSpPr txBox="1"/>
          <p:nvPr/>
        </p:nvSpPr>
        <p:spPr>
          <a:xfrm>
            <a:off x="1013405" y="4317565"/>
            <a:ext cx="634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Atom: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:Hello, :world, :false, :true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FD36E-1A75-43A6-A151-2F1D8D818E93}"/>
              </a:ext>
            </a:extLst>
          </p:cNvPr>
          <p:cNvSpPr txBox="1"/>
          <p:nvPr/>
        </p:nvSpPr>
        <p:spPr>
          <a:xfrm>
            <a:off x="1013405" y="5148562"/>
            <a:ext cx="634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“Hello, World!”, “123”, “</a:t>
            </a:r>
            <a:r>
              <a:rPr lang="en-US" sz="2400" dirty="0" err="1">
                <a:latin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</a:rPr>
              <a:t>\</a:t>
            </a:r>
            <a:r>
              <a:rPr lang="en-US" sz="2400" dirty="0" err="1">
                <a:latin typeface="Consolas" panose="020B0609020204030204" pitchFamily="49" charset="0"/>
              </a:rPr>
              <a:t>nue</a:t>
            </a:r>
            <a:r>
              <a:rPr lang="en-US" sz="24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A3A2E-63FA-4525-9903-8481A31EC5CD}"/>
              </a:ext>
            </a:extLst>
          </p:cNvPr>
          <p:cNvSpPr txBox="1"/>
          <p:nvPr/>
        </p:nvSpPr>
        <p:spPr>
          <a:xfrm>
            <a:off x="7360941" y="2123538"/>
            <a:ext cx="37019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+, -, *, 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div/2, rem/2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&gt;, &gt;=, &lt;, &lt;=, ==, !=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9B9A3ED-6FC8-4B24-B655-67A791935F86}"/>
              </a:ext>
            </a:extLst>
          </p:cNvPr>
          <p:cNvSpPr/>
          <p:nvPr/>
        </p:nvSpPr>
        <p:spPr>
          <a:xfrm>
            <a:off x="6313375" y="1961965"/>
            <a:ext cx="594804" cy="1524603"/>
          </a:xfrm>
          <a:prstGeom prst="righ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E2D5-2DA4-4721-BCDF-7254037CF625}"/>
              </a:ext>
            </a:extLst>
          </p:cNvPr>
          <p:cNvSpPr txBox="1"/>
          <p:nvPr/>
        </p:nvSpPr>
        <p:spPr>
          <a:xfrm>
            <a:off x="7942216" y="5310383"/>
            <a:ext cx="35725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Concatenation &lt;&gt;, interpolation #{}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836E398-DBAA-4800-B8D6-1C213D03B416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Type Summary</a:t>
            </a:r>
            <a:endParaRPr lang="en-US" sz="4000" i="1" dirty="0"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1730E6-84F0-4AB3-8D94-984C53652BD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A6159-6319-43D9-87AB-5D5632C2741D}"/>
              </a:ext>
            </a:extLst>
          </p:cNvPr>
          <p:cNvCxnSpPr>
            <a:cxnSpLocks/>
          </p:cNvCxnSpPr>
          <p:nvPr/>
        </p:nvCxnSpPr>
        <p:spPr>
          <a:xfrm flipH="1">
            <a:off x="7211689" y="5725882"/>
            <a:ext cx="7305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03A626-BA3D-4F1F-9228-63A2381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75DDD0-57D9-4784-99F8-CA35E91EE4A4}"/>
              </a:ext>
            </a:extLst>
          </p:cNvPr>
          <p:cNvSpPr txBox="1"/>
          <p:nvPr/>
        </p:nvSpPr>
        <p:spPr>
          <a:xfrm>
            <a:off x="2281562" y="1955542"/>
            <a:ext cx="790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[ ], [1, 2, 3], [1, 2.0, “three”, :Four]</a:t>
            </a:r>
          </a:p>
          <a:p>
            <a:r>
              <a:rPr lang="en-US" sz="2400" dirty="0"/>
              <a:t>Stored as linked lists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8EB90-D308-4B7D-807E-7285BC2075CE}"/>
              </a:ext>
            </a:extLst>
          </p:cNvPr>
          <p:cNvSpPr txBox="1"/>
          <p:nvPr/>
        </p:nvSpPr>
        <p:spPr>
          <a:xfrm>
            <a:off x="2260845" y="3328391"/>
            <a:ext cx="767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Tuple: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{ }, {1, 2, 3}, {1, 2.0, “three”, :Four}</a:t>
            </a:r>
          </a:p>
          <a:p>
            <a:r>
              <a:rPr lang="en-US" sz="2400" dirty="0"/>
              <a:t>Stored contiguously in memory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A1FA9-0EA9-44C9-BA9C-182050A8F9C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Type Summary</a:t>
            </a:r>
            <a:endParaRPr lang="en-US" sz="4000" i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6DD2E-DCDC-4FEE-8077-497A7E33A32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3BEFFA-32D9-4CEB-9B8C-609B2C47D81F}"/>
              </a:ext>
            </a:extLst>
          </p:cNvPr>
          <p:cNvSpPr txBox="1"/>
          <p:nvPr/>
        </p:nvSpPr>
        <p:spPr>
          <a:xfrm>
            <a:off x="3257004" y="4931844"/>
            <a:ext cx="567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Both heterogeneous, both immutable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8C864A-E9FD-4866-863D-D0F07122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F87EB-19AD-47B0-852D-47BC7EAD7015}"/>
              </a:ext>
            </a:extLst>
          </p:cNvPr>
          <p:cNvSpPr txBox="1"/>
          <p:nvPr/>
        </p:nvSpPr>
        <p:spPr>
          <a:xfrm>
            <a:off x="1917577" y="577049"/>
            <a:ext cx="8389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Functions</a:t>
            </a:r>
          </a:p>
        </p:txBody>
      </p:sp>
      <p:pic>
        <p:nvPicPr>
          <p:cNvPr id="30722" name="Picture 2" descr="Image result for functional">
            <a:extLst>
              <a:ext uri="{FF2B5EF4-FFF2-40B4-BE49-F238E27FC236}">
                <a16:creationId xmlns:a16="http://schemas.microsoft.com/office/drawing/2014/main" id="{3F061394-CADD-4007-AB3C-C747C2CA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15" y="2263805"/>
            <a:ext cx="5142182" cy="33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D9B-E495-4885-96F8-47597B2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06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E6C68-93D0-4A85-BA50-CA71B12E23D0}"/>
              </a:ext>
            </a:extLst>
          </p:cNvPr>
          <p:cNvSpPr txBox="1"/>
          <p:nvPr/>
        </p:nvSpPr>
        <p:spPr>
          <a:xfrm>
            <a:off x="2529597" y="2137718"/>
            <a:ext cx="7798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Defined within a module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can contain multiple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can be compiled independently, making functions available for later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Named functions are not first class!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Cannot be passed as arguments, cannot be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Named functions of same name can have different arity, unlike anonymous functions (coming up)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73BAC2-82BD-4024-BD64-4AB29ABB79F3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Named Functions</a:t>
            </a:r>
            <a:endParaRPr lang="en-US" sz="4000" i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90D224-C278-42BB-800B-455ECA0FA3B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7D13A1-B7C2-4A88-BFE5-03727BEA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12846</TotalTime>
  <Words>5286</Words>
  <Application>Microsoft Office PowerPoint</Application>
  <PresentationFormat>Widescreen</PresentationFormat>
  <Paragraphs>805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Calibri</vt:lpstr>
      <vt:lpstr>Calibri Light</vt:lpstr>
      <vt:lpstr>Consolas</vt:lpstr>
      <vt:lpstr>Courier New</vt:lpstr>
      <vt:lpstr>Office Theme</vt:lpstr>
      <vt:lpstr>CCPS 506</vt:lpstr>
      <vt:lpstr>Course Administration</vt:lpstr>
      <vt:lpstr>Course Administration</vt:lpstr>
      <vt:lpstr>PowerPoint Presentation</vt:lpstr>
      <vt:lpstr>Let’s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Elixir References: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590</dc:title>
  <dc:creator>Alex Ufkes</dc:creator>
  <cp:lastModifiedBy>Alex Ufkes</cp:lastModifiedBy>
  <cp:revision>479</cp:revision>
  <dcterms:created xsi:type="dcterms:W3CDTF">2018-04-30T11:15:16Z</dcterms:created>
  <dcterms:modified xsi:type="dcterms:W3CDTF">2019-09-21T12:13:18Z</dcterms:modified>
</cp:coreProperties>
</file>