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1"/>
  </p:notesMasterIdLst>
  <p:sldIdLst>
    <p:sldId id="490" r:id="rId2"/>
    <p:sldId id="1158" r:id="rId3"/>
    <p:sldId id="1159" r:id="rId4"/>
    <p:sldId id="287" r:id="rId5"/>
    <p:sldId id="268" r:id="rId6"/>
    <p:sldId id="267" r:id="rId7"/>
    <p:sldId id="308" r:id="rId8"/>
    <p:sldId id="1124" r:id="rId9"/>
    <p:sldId id="457" r:id="rId10"/>
    <p:sldId id="462" r:id="rId11"/>
    <p:sldId id="464" r:id="rId12"/>
    <p:sldId id="465" r:id="rId13"/>
    <p:sldId id="463" r:id="rId14"/>
    <p:sldId id="1176" r:id="rId15"/>
    <p:sldId id="1161" r:id="rId16"/>
    <p:sldId id="1162" r:id="rId17"/>
    <p:sldId id="1163" r:id="rId18"/>
    <p:sldId id="1164" r:id="rId19"/>
    <p:sldId id="1165" r:id="rId20"/>
    <p:sldId id="1167" r:id="rId21"/>
    <p:sldId id="1166" r:id="rId22"/>
    <p:sldId id="1168" r:id="rId23"/>
    <p:sldId id="1202" r:id="rId24"/>
    <p:sldId id="1201" r:id="rId25"/>
    <p:sldId id="1193" r:id="rId26"/>
    <p:sldId id="1195" r:id="rId27"/>
    <p:sldId id="1198" r:id="rId28"/>
    <p:sldId id="1218" r:id="rId29"/>
    <p:sldId id="1200" r:id="rId30"/>
    <p:sldId id="1196" r:id="rId31"/>
    <p:sldId id="1204" r:id="rId32"/>
    <p:sldId id="1205" r:id="rId33"/>
    <p:sldId id="1206" r:id="rId34"/>
    <p:sldId id="1208" r:id="rId35"/>
    <p:sldId id="1199" r:id="rId36"/>
    <p:sldId id="1203" r:id="rId37"/>
    <p:sldId id="1192" r:id="rId38"/>
    <p:sldId id="1194" r:id="rId39"/>
    <p:sldId id="1209" r:id="rId40"/>
    <p:sldId id="1210" r:id="rId41"/>
    <p:sldId id="1213" r:id="rId42"/>
    <p:sldId id="1215" r:id="rId43"/>
    <p:sldId id="1216" r:id="rId44"/>
    <p:sldId id="1217" r:id="rId45"/>
    <p:sldId id="1212" r:id="rId46"/>
    <p:sldId id="1214" r:id="rId47"/>
    <p:sldId id="1211" r:id="rId48"/>
    <p:sldId id="1126" r:id="rId49"/>
    <p:sldId id="459" r:id="rId50"/>
    <p:sldId id="317" r:id="rId51"/>
    <p:sldId id="460" r:id="rId52"/>
    <p:sldId id="1169" r:id="rId53"/>
    <p:sldId id="447" r:id="rId54"/>
    <p:sldId id="326" r:id="rId55"/>
    <p:sldId id="327" r:id="rId56"/>
    <p:sldId id="1170" r:id="rId57"/>
    <p:sldId id="333" r:id="rId58"/>
    <p:sldId id="338" r:id="rId59"/>
    <p:sldId id="341" r:id="rId60"/>
    <p:sldId id="340" r:id="rId61"/>
    <p:sldId id="336" r:id="rId62"/>
    <p:sldId id="348" r:id="rId63"/>
    <p:sldId id="343" r:id="rId64"/>
    <p:sldId id="344" r:id="rId65"/>
    <p:sldId id="1174" r:id="rId66"/>
    <p:sldId id="342" r:id="rId67"/>
    <p:sldId id="346" r:id="rId68"/>
    <p:sldId id="1149" r:id="rId69"/>
    <p:sldId id="1173" r:id="rId70"/>
    <p:sldId id="350" r:id="rId71"/>
    <p:sldId id="351" r:id="rId72"/>
    <p:sldId id="337" r:id="rId73"/>
    <p:sldId id="352" r:id="rId74"/>
    <p:sldId id="360" r:id="rId75"/>
    <p:sldId id="353" r:id="rId76"/>
    <p:sldId id="334" r:id="rId77"/>
    <p:sldId id="335" r:id="rId78"/>
    <p:sldId id="357" r:id="rId79"/>
    <p:sldId id="355" r:id="rId80"/>
    <p:sldId id="1148" r:id="rId81"/>
    <p:sldId id="444" r:id="rId82"/>
    <p:sldId id="1177" r:id="rId83"/>
    <p:sldId id="449" r:id="rId84"/>
    <p:sldId id="1179" r:id="rId85"/>
    <p:sldId id="1178" r:id="rId86"/>
    <p:sldId id="1180" r:id="rId87"/>
    <p:sldId id="1181" r:id="rId88"/>
    <p:sldId id="1182" r:id="rId89"/>
    <p:sldId id="479" r:id="rId90"/>
    <p:sldId id="1183" r:id="rId91"/>
    <p:sldId id="1150" r:id="rId92"/>
    <p:sldId id="322" r:id="rId93"/>
    <p:sldId id="1154" r:id="rId94"/>
    <p:sldId id="1155" r:id="rId95"/>
    <p:sldId id="1156" r:id="rId96"/>
    <p:sldId id="1153" r:id="rId97"/>
    <p:sldId id="1157" r:id="rId98"/>
    <p:sldId id="1184" r:id="rId99"/>
    <p:sldId id="1191" r:id="rId10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7255B-A4FD-4E69-825C-3590D6F03A81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F6A1B9-EEA7-4BEC-A9A0-5D3542BCB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328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4C775-85B8-45B1-9599-52387181BF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FB3628-2B4F-47B7-87B8-6227FD1C9B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68AAE-89C5-48EA-B93A-74AEC4FC5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82F50-AF95-404F-A6DB-CBEF48395D1B}" type="datetime1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1765E-F8A6-4E52-8F9F-D4B7F0DD1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D8315-983B-4C52-802C-C883F2259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90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8B9A6-E806-4BFB-94F6-4A5EA5E8D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355C2F-9A56-49FB-9A69-CFA9A3BF01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5FFCC-1567-4C5D-84F6-701F26098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E78C-B11A-4DBE-B615-1BCE6F09BAAB}" type="datetime1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DA83F-C5A0-4730-8BEC-D7BAE2EB1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B8986-F04A-4A94-943D-A734992F6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AA5DE6-BE86-40C5-B96D-0CC89F5153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992900-1EAE-4A3D-AEF4-FDC9FE468C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60A6B-DC6F-4BD0-A85A-2EF441CA2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7EF1A-1FC2-4FFC-8CA1-FE5560D49304}" type="datetime1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9C672-56D5-49EE-A87A-14019DBA0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3FE4C-D55F-410F-B97E-8792B82F5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62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A17C7-B1F0-4C8E-8AC5-71B84A65D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F2607-FB13-4570-8D4C-6C6548C00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085EB-614B-48E1-851F-D820B713C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68CE-F840-4CA5-9942-E70CCDC34A6B}" type="datetime1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81A92-BFFF-4135-BC6C-604AEE718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D93FB-03D2-40DB-9B36-C1D5D5CB1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3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251BF-3DC1-4378-8B17-E3BAC2B6C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E0C37-9125-4BB8-8AD3-DD5C850A9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F50A1-A07D-4F47-9C19-09B3A5656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BC72-DEC2-4441-A762-D31C5A769F3B}" type="datetime1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79D8A-0B3E-429C-94FA-B14B74DF4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3CACE-77FC-43F5-94D4-81DFE681D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808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FCA88-CC3C-4155-B416-43E6B6F8E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7224D-4C68-4F5A-9980-1BB5488C2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97E9A6-CC81-46E2-9C9D-B61FDC480B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5A0F73-43E9-40A8-B736-8FC9668BC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4070-2A7F-4A26-A719-C172DDB1B0A4}" type="datetime1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15F99C-C32A-47DE-A867-C1A2A86BA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62FB29-36C2-450C-B7F9-5E55C1A61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75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18404-E756-41A5-B053-F54EC74A5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281BA-FFB5-451F-AFF2-C3A4BBAE5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F2873D-F9BE-4EB9-AEEB-3B5E742BA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765D28-347D-4202-8CAE-24EB82617C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6F16FD-6516-43E2-8E1C-48226A7002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764883-189A-4FB7-BD0E-2D652C8D4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06B72-0E5E-4A86-90EE-ACE2F57C08EF}" type="datetime1">
              <a:rPr lang="en-US" smtClean="0"/>
              <a:t>10/4/2019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ADCABA-F508-4D3E-A297-EB6D1157A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7B0F8F-EFAC-466E-8A18-8F68C9CCE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693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EEA1D-19F2-411D-A090-797466D49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B7F852-8B6C-4942-B479-7C29B312F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7757-15D5-4CFF-A48E-E9080D5DF37B}" type="datetime1">
              <a:rPr lang="en-US" smtClean="0"/>
              <a:t>10/4/2019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2F1BFB-FD26-4607-B22C-F392D3EC3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1267DF-802D-49E9-ADD3-975F6ECBC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237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C7674-8B84-49FF-9C53-DC830186A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9F34A-049F-44F9-A871-A4CA07847503}" type="datetime1">
              <a:rPr lang="en-US" smtClean="0"/>
              <a:t>10/4/2019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5E3616-5B26-4595-BD80-929D78F2A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0679A5-23B1-4F3B-9591-8B93AF21F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3461" y="6356350"/>
            <a:ext cx="2743200" cy="365125"/>
          </a:xfrm>
        </p:spPr>
        <p:txBody>
          <a:bodyPr/>
          <a:lstStyle>
            <a:lvl1pPr>
              <a:defRPr sz="18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CC6D106-F457-4B32-88B0-84FEDE0D6A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664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AAAE2-B523-4BC6-B3D5-C5D0D5B98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1EF6D-199A-434A-B4F8-E8E921C80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4570BC-4140-491E-9135-835CCF26F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F2AF15-FDF7-479D-B826-3B4366BB5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A26E-D3C6-44D6-8E21-086D7C383DF0}" type="datetime1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F8994-8671-4847-B4AB-BDBBEF5F0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FBDFF-A3B5-4B35-A33F-3A3768DDA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6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2D5F4-E3C3-4E07-A2B5-C8806E540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C922C9-A3EF-4098-ADF6-092EEBF926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161D8B-F553-4859-A19F-D84C0E176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7CCD3-AAD8-4C89-B3DD-F4F252414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D6CD-5C52-4297-A34C-00AB9A087F19}" type="datetime1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877F4E-5ECC-4EEA-AFA8-EE4006399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ACB2C-BB00-42FB-88FD-01E337DBD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638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01E59D-E5A5-46DD-9B9A-C9FC3FEAE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8746F-6668-4688-BE55-6321A06BE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1F6E4-1BC7-49D8-B6DE-045E165848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BEAF9-A614-4C80-8584-C84F2889A03F}" type="datetime1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951A2-8BFE-4992-A430-9C19410B66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FD921-9FCA-4BE8-8980-6AD5A171D2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6D106-F457-4B32-88B0-84FEDE0D6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99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Image result for chang school logo">
            <a:extLst>
              <a:ext uri="{FF2B5EF4-FFF2-40B4-BE49-F238E27FC236}">
                <a16:creationId xmlns:a16="http://schemas.microsoft.com/office/drawing/2014/main" id="{573EE76C-8E19-429A-8ED9-E237E16469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1858"/>
          <a:stretch/>
        </p:blipFill>
        <p:spPr bwMode="auto">
          <a:xfrm>
            <a:off x="8018601" y="5483537"/>
            <a:ext cx="3971629" cy="1202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60DE8C1-A7DD-4460-BE19-9899B10B72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4463"/>
            <a:ext cx="9144000" cy="1556456"/>
          </a:xfrm>
        </p:spPr>
        <p:txBody>
          <a:bodyPr>
            <a:normAutofit/>
          </a:bodyPr>
          <a:lstStyle/>
          <a:p>
            <a:r>
              <a:rPr lang="en-US" sz="9600" b="1" dirty="0">
                <a:latin typeface="+mn-lt"/>
                <a:cs typeface="Calibri" panose="020F0502020204030204" pitchFamily="34" charset="0"/>
              </a:rPr>
              <a:t>CCPS 506</a:t>
            </a:r>
            <a:endParaRPr lang="en-US" sz="5400" b="1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64645812-ECFA-4E2D-A787-B2263FEFE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30919"/>
            <a:ext cx="9144000" cy="1400936"/>
          </a:xfrm>
        </p:spPr>
        <p:txBody>
          <a:bodyPr>
            <a:normAutofit/>
          </a:bodyPr>
          <a:lstStyle/>
          <a:p>
            <a:r>
              <a:rPr lang="en-US" sz="3200" b="1" dirty="0"/>
              <a:t>Comparative Programming Languages</a:t>
            </a:r>
          </a:p>
          <a:p>
            <a:r>
              <a:rPr lang="en-US" sz="3200" b="1" dirty="0"/>
              <a:t>Fall 2019</a:t>
            </a: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FC9804-8149-4B7C-B2C8-FAA0B03BB8E0}"/>
              </a:ext>
            </a:extLst>
          </p:cNvPr>
          <p:cNvSpPr txBox="1"/>
          <p:nvPr/>
        </p:nvSpPr>
        <p:spPr>
          <a:xfrm>
            <a:off x="512222" y="5823389"/>
            <a:ext cx="6437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Lecture 5: </a:t>
            </a:r>
            <a:r>
              <a:rPr lang="en-US" sz="2800" dirty="0"/>
              <a:t>Elixir loose ends, type systems</a:t>
            </a:r>
          </a:p>
        </p:txBody>
      </p:sp>
    </p:spTree>
    <p:extLst>
      <p:ext uri="{BB962C8B-B14F-4D97-AF65-F5344CB8AC3E}">
        <p14:creationId xmlns:p14="http://schemas.microsoft.com/office/powerpoint/2010/main" val="1137253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3B89080-1B56-4ED3-94FB-3D3451BB84C4}"/>
              </a:ext>
            </a:extLst>
          </p:cNvPr>
          <p:cNvSpPr/>
          <p:nvPr/>
        </p:nvSpPr>
        <p:spPr>
          <a:xfrm>
            <a:off x="2319175" y="1470225"/>
            <a:ext cx="75872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Entire collection must evaluate to true for a given condition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ECD369-4DCE-4AB5-BCF3-C28073747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84" y="2155884"/>
            <a:ext cx="7086600" cy="3905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171BFF-4E91-4EEC-9409-69B1BFB074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4290"/>
          <a:stretch/>
        </p:blipFill>
        <p:spPr>
          <a:xfrm>
            <a:off x="6736360" y="2754069"/>
            <a:ext cx="5455640" cy="325673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DA3A5AB-25CF-4479-8E74-CD834771E5B8}"/>
              </a:ext>
            </a:extLst>
          </p:cNvPr>
          <p:cNvCxnSpPr/>
          <p:nvPr/>
        </p:nvCxnSpPr>
        <p:spPr>
          <a:xfrm flipV="1">
            <a:off x="3447875" y="4504888"/>
            <a:ext cx="0" cy="687897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D2A231B-11C7-45D3-89E0-D6A359E72D16}"/>
              </a:ext>
            </a:extLst>
          </p:cNvPr>
          <p:cNvSpPr txBox="1"/>
          <p:nvPr/>
        </p:nvSpPr>
        <p:spPr>
          <a:xfrm>
            <a:off x="1031847" y="5185946"/>
            <a:ext cx="2692866" cy="461665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Pass list as first </a:t>
            </a:r>
            <a:r>
              <a:rPr lang="en-US" sz="2400" dirty="0" err="1"/>
              <a:t>arg</a:t>
            </a:r>
            <a:endParaRPr lang="en-US" sz="2400" dirty="0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895C06AC-CE9E-49DB-8EEE-71058CA8CE3F}"/>
              </a:ext>
            </a:extLst>
          </p:cNvPr>
          <p:cNvSpPr/>
          <p:nvPr/>
        </p:nvSpPr>
        <p:spPr>
          <a:xfrm rot="5400000">
            <a:off x="4941116" y="3461859"/>
            <a:ext cx="383097" cy="2469158"/>
          </a:xfrm>
          <a:prstGeom prst="rightBrac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A362A7-37C3-4BA0-9DA4-7EE464361BE4}"/>
              </a:ext>
            </a:extLst>
          </p:cNvPr>
          <p:cNvSpPr txBox="1"/>
          <p:nvPr/>
        </p:nvSpPr>
        <p:spPr>
          <a:xfrm>
            <a:off x="4093829" y="5192785"/>
            <a:ext cx="2242657" cy="830997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Anon function as second </a:t>
            </a:r>
            <a:r>
              <a:rPr lang="en-US" sz="2400" dirty="0" err="1"/>
              <a:t>arg</a:t>
            </a:r>
            <a:endParaRPr lang="en-US" sz="24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B6375EE-2DB3-44A6-A2E0-FE511E6F54F2}"/>
              </a:ext>
            </a:extLst>
          </p:cNvPr>
          <p:cNvSpPr txBox="1">
            <a:spLocks/>
          </p:cNvSpPr>
          <p:nvPr/>
        </p:nvSpPr>
        <p:spPr>
          <a:xfrm>
            <a:off x="838200" y="82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err="1">
                <a:latin typeface="Consolas" panose="020B0609020204030204" pitchFamily="49" charset="0"/>
              </a:rPr>
              <a:t>Enum.all</a:t>
            </a:r>
            <a:r>
              <a:rPr lang="en-US" sz="4000" b="1" dirty="0">
                <a:latin typeface="Consolas" panose="020B0609020204030204" pitchFamily="49" charset="0"/>
              </a:rPr>
              <a:t>?</a:t>
            </a:r>
            <a:endParaRPr lang="en-US" sz="4000" dirty="0">
              <a:latin typeface="Consolas" panose="020B0609020204030204" pitchFamily="49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3E85652-B05C-4D33-9C66-857A915D614F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26358A-A003-4C46-90EB-6AF964FCB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8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BB227A2-4985-4230-A62B-36732F85E7FB}"/>
              </a:ext>
            </a:extLst>
          </p:cNvPr>
          <p:cNvSpPr/>
          <p:nvPr/>
        </p:nvSpPr>
        <p:spPr>
          <a:xfrm>
            <a:off x="1729641" y="1480137"/>
            <a:ext cx="87662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i="1" dirty="0"/>
              <a:t>Any</a:t>
            </a:r>
            <a:r>
              <a:rPr lang="en-US" sz="2400" dirty="0"/>
              <a:t> value in collection must evaluate to true for a given condition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61B6DF4-BE1A-4735-8F9C-8D813053E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39" y="2181050"/>
            <a:ext cx="7086600" cy="3905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B53A72-977A-450F-A938-377CC13528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707"/>
          <a:stretch/>
        </p:blipFill>
        <p:spPr>
          <a:xfrm>
            <a:off x="6873321" y="2841352"/>
            <a:ext cx="5318679" cy="324494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420B72B-F300-4AB1-8A88-01AD14D07327}"/>
              </a:ext>
            </a:extLst>
          </p:cNvPr>
          <p:cNvSpPr txBox="1">
            <a:spLocks/>
          </p:cNvSpPr>
          <p:nvPr/>
        </p:nvSpPr>
        <p:spPr>
          <a:xfrm>
            <a:off x="838200" y="82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err="1">
                <a:latin typeface="Consolas" panose="020B0609020204030204" pitchFamily="49" charset="0"/>
              </a:rPr>
              <a:t>Enum.any</a:t>
            </a:r>
            <a:r>
              <a:rPr lang="en-US" sz="4000" b="1" dirty="0">
                <a:latin typeface="Consolas" panose="020B0609020204030204" pitchFamily="49" charset="0"/>
              </a:rPr>
              <a:t>?</a:t>
            </a:r>
            <a:endParaRPr lang="en-US" sz="4000" dirty="0">
              <a:latin typeface="Consolas" panose="020B0609020204030204" pitchFamily="49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D3F0F3-053A-4077-B90C-872C026CDD55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E91F5C-5550-4205-BAB8-08FA0E5D5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66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B7FC038-1BFC-430E-AA2D-1A2CC0EA4004}"/>
              </a:ext>
            </a:extLst>
          </p:cNvPr>
          <p:cNvSpPr/>
          <p:nvPr/>
        </p:nvSpPr>
        <p:spPr>
          <a:xfrm>
            <a:off x="1729641" y="1480137"/>
            <a:ext cx="87662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Very useful! Apply a function to every element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1A8766-CE50-4037-BDEE-A94FCA877E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006"/>
          <a:stretch/>
        </p:blipFill>
        <p:spPr>
          <a:xfrm>
            <a:off x="796636" y="2332140"/>
            <a:ext cx="10598727" cy="452586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7597AC6-86B3-45D4-94AD-4D0E41D4BBA0}"/>
              </a:ext>
            </a:extLst>
          </p:cNvPr>
          <p:cNvSpPr txBox="1">
            <a:spLocks/>
          </p:cNvSpPr>
          <p:nvPr/>
        </p:nvSpPr>
        <p:spPr>
          <a:xfrm>
            <a:off x="838200" y="82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err="1">
                <a:latin typeface="Consolas" panose="020B0609020204030204" pitchFamily="49" charset="0"/>
              </a:rPr>
              <a:t>Enum.map</a:t>
            </a:r>
            <a:endParaRPr lang="en-US" sz="4000" dirty="0">
              <a:latin typeface="Consolas" panose="020B06090202040302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272B044-B333-4D3C-B0D4-30352296E353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55C099-5AC6-4618-B7F0-0A605D184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7C33D9-8AEE-44C6-806D-D642103F12B8}"/>
              </a:ext>
            </a:extLst>
          </p:cNvPr>
          <p:cNvSpPr/>
          <p:nvPr/>
        </p:nvSpPr>
        <p:spPr>
          <a:xfrm>
            <a:off x="1729641" y="1480137"/>
            <a:ext cx="87662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Distill collection to single value based on some function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80848D-8F3B-4F64-895A-54F59DFB3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198" y="2249578"/>
            <a:ext cx="7686675" cy="3905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EA2737-8D30-4091-A5CE-306133675A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5273"/>
          <a:stretch/>
        </p:blipFill>
        <p:spPr>
          <a:xfrm>
            <a:off x="7886263" y="2154398"/>
            <a:ext cx="4305737" cy="30861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B38785-9189-42BE-95B1-15175C66EF48}"/>
              </a:ext>
            </a:extLst>
          </p:cNvPr>
          <p:cNvSpPr txBox="1"/>
          <p:nvPr/>
        </p:nvSpPr>
        <p:spPr>
          <a:xfrm>
            <a:off x="2659310" y="5178002"/>
            <a:ext cx="6906936" cy="954107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err="1">
                <a:latin typeface="Consolas" panose="020B0609020204030204" pitchFamily="49" charset="0"/>
              </a:rPr>
              <a:t>acc</a:t>
            </a:r>
            <a:r>
              <a:rPr lang="en-US" sz="2800" dirty="0"/>
              <a:t> is the running value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By default, initialized to first element in list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5E5DAE-E5D1-4D44-8CB1-02C177982CD0}"/>
              </a:ext>
            </a:extLst>
          </p:cNvPr>
          <p:cNvSpPr/>
          <p:nvPr/>
        </p:nvSpPr>
        <p:spPr>
          <a:xfrm>
            <a:off x="4420998" y="4261607"/>
            <a:ext cx="2994870" cy="633786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C1541D-85CE-46F9-8D82-3575DE0811A8}"/>
              </a:ext>
            </a:extLst>
          </p:cNvPr>
          <p:cNvSpPr/>
          <p:nvPr/>
        </p:nvSpPr>
        <p:spPr>
          <a:xfrm>
            <a:off x="7803159" y="3474440"/>
            <a:ext cx="577443" cy="633786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48E5A7-8BDF-4EEA-9D81-4CAC04EB2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t>13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59AD7A5-CFFE-4CB5-95E9-AB36F4A8AC42}"/>
              </a:ext>
            </a:extLst>
          </p:cNvPr>
          <p:cNvSpPr txBox="1">
            <a:spLocks/>
          </p:cNvSpPr>
          <p:nvPr/>
        </p:nvSpPr>
        <p:spPr>
          <a:xfrm>
            <a:off x="838200" y="82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err="1">
                <a:latin typeface="Consolas" panose="020B0609020204030204" pitchFamily="49" charset="0"/>
              </a:rPr>
              <a:t>Enum.reduce</a:t>
            </a:r>
            <a:endParaRPr lang="en-US" sz="4000" dirty="0">
              <a:latin typeface="Consolas" panose="020B0609020204030204" pitchFamily="49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BD10A79-561C-4F67-8B4E-131CA97B4C56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539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  <p:bldP spid="2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F0A931-1AFA-47A1-909F-F916AC12C514}"/>
              </a:ext>
            </a:extLst>
          </p:cNvPr>
          <p:cNvSpPr/>
          <p:nvPr/>
        </p:nvSpPr>
        <p:spPr>
          <a:xfrm>
            <a:off x="0" y="1105142"/>
            <a:ext cx="12192000" cy="3154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9900" b="1" dirty="0">
                <a:latin typeface="Consolas" panose="020B0609020204030204" pitchFamily="49" charset="0"/>
              </a:rPr>
              <a:t>Stream</a:t>
            </a:r>
            <a:endParaRPr lang="en-US" sz="199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F5428D-E56D-4AAB-B1FB-B3770D6AE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228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6DC5C4-DD6B-4C8C-9C3A-25EEDAE8C090}"/>
              </a:ext>
            </a:extLst>
          </p:cNvPr>
          <p:cNvSpPr txBox="1"/>
          <p:nvPr/>
        </p:nvSpPr>
        <p:spPr>
          <a:xfrm>
            <a:off x="2114908" y="1613118"/>
            <a:ext cx="7962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Similar to </a:t>
            </a:r>
            <a:r>
              <a:rPr lang="en-US" sz="2400" dirty="0" err="1">
                <a:latin typeface="Consolas" panose="020B0609020204030204" pitchFamily="49" charset="0"/>
              </a:rPr>
              <a:t>Enum</a:t>
            </a:r>
            <a:r>
              <a:rPr lang="en-US" sz="2400" dirty="0"/>
              <a:t>, but Streams are lazy!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DC79FF-6788-430A-84E3-CC5479659F8E}"/>
              </a:ext>
            </a:extLst>
          </p:cNvPr>
          <p:cNvSpPr txBox="1"/>
          <p:nvPr/>
        </p:nvSpPr>
        <p:spPr>
          <a:xfrm>
            <a:off x="2081120" y="2411919"/>
            <a:ext cx="80297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nsolas" panose="020B0609020204030204" pitchFamily="49" charset="0"/>
              </a:rPr>
              <a:t>Enum</a:t>
            </a:r>
            <a:r>
              <a:rPr lang="en-US" sz="2400" dirty="0"/>
              <a:t> functions are strict/eager.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result of an </a:t>
            </a:r>
            <a:r>
              <a:rPr lang="en-US" sz="2400" dirty="0" err="1">
                <a:latin typeface="Consolas" panose="020B0609020204030204" pitchFamily="49" charset="0"/>
              </a:rPr>
              <a:t>Enum</a:t>
            </a:r>
            <a:r>
              <a:rPr lang="en-US" sz="2400" dirty="0"/>
              <a:t> is the list that results from applying it: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6DBDD3-1974-4DB1-A35C-71398E923A3B}"/>
              </a:ext>
            </a:extLst>
          </p:cNvPr>
          <p:cNvSpPr/>
          <p:nvPr/>
        </p:nvSpPr>
        <p:spPr>
          <a:xfrm>
            <a:off x="3030747" y="3568339"/>
            <a:ext cx="660495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iex</a:t>
            </a:r>
            <a:r>
              <a:rPr lang="en-US" sz="2800" b="1" dirty="0">
                <a:solidFill>
                  <a:schemeClr val="accent1"/>
                </a:solidFill>
                <a:latin typeface="Consolas" panose="020B0609020204030204" pitchFamily="49" charset="0"/>
              </a:rPr>
              <a:t>&gt;</a:t>
            </a:r>
            <a:r>
              <a:rPr lang="en-US" sz="2800" dirty="0">
                <a:latin typeface="Consolas" panose="020B0609020204030204" pitchFamily="49" charset="0"/>
              </a:rPr>
              <a:t> list = [1, 2, 3, 4, 5]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[1, 2, 3, 4, 5]</a:t>
            </a:r>
          </a:p>
          <a:p>
            <a:r>
              <a:rPr lang="en-US" sz="28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iex</a:t>
            </a:r>
            <a:r>
              <a:rPr lang="en-US" sz="2800" b="1" dirty="0">
                <a:solidFill>
                  <a:schemeClr val="accent1"/>
                </a:solidFill>
                <a:latin typeface="Consolas" panose="020B0609020204030204" pitchFamily="49" charset="0"/>
              </a:rPr>
              <a:t>&gt;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Enum.map</a:t>
            </a:r>
            <a:r>
              <a:rPr lang="en-US" sz="2800" dirty="0">
                <a:latin typeface="Consolas" panose="020B0609020204030204" pitchFamily="49" charset="0"/>
              </a:rPr>
              <a:t>(list, &amp;(&amp;1 + 1))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[2, 3, 4, 5, 6]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3C9FF14-6803-4B36-9B80-10C5B1C25327}"/>
              </a:ext>
            </a:extLst>
          </p:cNvPr>
          <p:cNvSpPr txBox="1">
            <a:spLocks/>
          </p:cNvSpPr>
          <p:nvPr/>
        </p:nvSpPr>
        <p:spPr>
          <a:xfrm>
            <a:off x="838200" y="82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+mn-lt"/>
              </a:rPr>
              <a:t>Streams</a:t>
            </a:r>
            <a:endParaRPr lang="en-US" sz="4000" dirty="0">
              <a:latin typeface="+mn-l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848FA19-7879-401F-A3E8-C244A7887FDC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0D7FBE-CA9D-4D82-BFDA-31AD80852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25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5DC79FF-6788-430A-84E3-CC5479659F8E}"/>
              </a:ext>
            </a:extLst>
          </p:cNvPr>
          <p:cNvSpPr txBox="1"/>
          <p:nvPr/>
        </p:nvSpPr>
        <p:spPr>
          <a:xfrm>
            <a:off x="2142306" y="2354036"/>
            <a:ext cx="7821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Stream and </a:t>
            </a:r>
            <a:r>
              <a:rPr lang="en-US" sz="2400" dirty="0" err="1"/>
              <a:t>Enum</a:t>
            </a:r>
            <a:r>
              <a:rPr lang="en-US" sz="2400" dirty="0"/>
              <a:t> share many functions.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What is the result of evaluating </a:t>
            </a:r>
            <a:r>
              <a:rPr lang="en-US" sz="2400" dirty="0" err="1"/>
              <a:t>Stream.map</a:t>
            </a:r>
            <a:r>
              <a:rPr lang="en-US" sz="2400" dirty="0"/>
              <a:t>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FA7BA3-C8EA-47DB-8BB2-C80A265A7C2C}"/>
              </a:ext>
            </a:extLst>
          </p:cNvPr>
          <p:cNvSpPr/>
          <p:nvPr/>
        </p:nvSpPr>
        <p:spPr>
          <a:xfrm>
            <a:off x="1526138" y="3450913"/>
            <a:ext cx="950631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iex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latin typeface="Consolas" panose="020B0609020204030204" pitchFamily="49" charset="0"/>
              </a:rPr>
              <a:t> list = [1, 2, 3, 4, 5]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[1, 2, 3, 4, 5]</a:t>
            </a:r>
          </a:p>
          <a:p>
            <a:r>
              <a:rPr lang="en-US" sz="24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iex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latin typeface="Consolas" panose="020B0609020204030204" pitchFamily="49" charset="0"/>
              </a:rPr>
              <a:t>Stream.map</a:t>
            </a:r>
            <a:r>
              <a:rPr lang="en-US" sz="2400" dirty="0">
                <a:latin typeface="Consolas" panose="020B0609020204030204" pitchFamily="49" charset="0"/>
              </a:rPr>
              <a:t>(list, &amp;(&amp;1 + 1))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#Stream&lt;[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enum</a:t>
            </a:r>
            <a:r>
              <a:rPr lang="en-US" sz="2400" dirty="0">
                <a:latin typeface="Consolas" panose="020B0609020204030204" pitchFamily="49" charset="0"/>
              </a:rPr>
              <a:t>: [1, 2, 3, 4, 5],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funs: [#Function&lt;48.103564624/1 in </a:t>
            </a:r>
            <a:r>
              <a:rPr lang="en-US" sz="2400" dirty="0" err="1">
                <a:latin typeface="Consolas" panose="020B0609020204030204" pitchFamily="49" charset="0"/>
              </a:rPr>
              <a:t>Stream.map</a:t>
            </a:r>
            <a:r>
              <a:rPr lang="en-US" sz="2400" dirty="0">
                <a:latin typeface="Consolas" panose="020B0609020204030204" pitchFamily="49" charset="0"/>
              </a:rPr>
              <a:t>/2&gt;]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]&gt;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AE582BD-A4D0-4901-9A39-9C879CACC839}"/>
              </a:ext>
            </a:extLst>
          </p:cNvPr>
          <p:cNvSpPr txBox="1">
            <a:spLocks/>
          </p:cNvSpPr>
          <p:nvPr/>
        </p:nvSpPr>
        <p:spPr>
          <a:xfrm>
            <a:off x="838200" y="82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+mn-lt"/>
              </a:rPr>
              <a:t>Streams</a:t>
            </a:r>
            <a:endParaRPr lang="en-US" sz="4000" dirty="0">
              <a:latin typeface="+mn-l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129B60-AAF7-4FF2-92E8-53D8F6ECFF42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6FBA3C0-29C5-4E06-A263-D239B965A521}"/>
              </a:ext>
            </a:extLst>
          </p:cNvPr>
          <p:cNvSpPr txBox="1"/>
          <p:nvPr/>
        </p:nvSpPr>
        <p:spPr>
          <a:xfrm>
            <a:off x="2114908" y="1613118"/>
            <a:ext cx="7962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Similar to </a:t>
            </a:r>
            <a:r>
              <a:rPr lang="en-US" sz="2400" dirty="0" err="1">
                <a:latin typeface="Consolas" panose="020B0609020204030204" pitchFamily="49" charset="0"/>
              </a:rPr>
              <a:t>Enum</a:t>
            </a:r>
            <a:r>
              <a:rPr lang="en-US" sz="2400" dirty="0"/>
              <a:t>, but Streams are lazy!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6BFFC0-E7CA-4F31-BE35-B3864AA70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68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FBE425-A97E-4C34-B1CD-407FF29BCF54}"/>
              </a:ext>
            </a:extLst>
          </p:cNvPr>
          <p:cNvSpPr/>
          <p:nvPr/>
        </p:nvSpPr>
        <p:spPr>
          <a:xfrm>
            <a:off x="1535503" y="751344"/>
            <a:ext cx="950631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iex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latin typeface="Consolas" panose="020B0609020204030204" pitchFamily="49" charset="0"/>
              </a:rPr>
              <a:t> list = [1, 2, 3, 4, 5]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[1, 2, 3, 4, 5]</a:t>
            </a:r>
          </a:p>
          <a:p>
            <a:r>
              <a:rPr lang="en-US" sz="24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iex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latin typeface="Consolas" panose="020B0609020204030204" pitchFamily="49" charset="0"/>
              </a:rPr>
              <a:t>Stream.map</a:t>
            </a:r>
            <a:r>
              <a:rPr lang="en-US" sz="2400" dirty="0">
                <a:latin typeface="Consolas" panose="020B0609020204030204" pitchFamily="49" charset="0"/>
              </a:rPr>
              <a:t>(list, &amp;(&amp;1 + 1))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#Stream&lt;[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enum</a:t>
            </a:r>
            <a:r>
              <a:rPr lang="en-US" sz="2400" dirty="0">
                <a:latin typeface="Consolas" panose="020B0609020204030204" pitchFamily="49" charset="0"/>
              </a:rPr>
              <a:t>: [1, 2, 3, 4, 5],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funs: [#Function&lt;48.103564624/1 in </a:t>
            </a:r>
            <a:r>
              <a:rPr lang="en-US" sz="2400" dirty="0" err="1">
                <a:latin typeface="Consolas" panose="020B0609020204030204" pitchFamily="49" charset="0"/>
              </a:rPr>
              <a:t>Stream.map</a:t>
            </a:r>
            <a:r>
              <a:rPr lang="en-US" sz="2400" dirty="0">
                <a:latin typeface="Consolas" panose="020B0609020204030204" pitchFamily="49" charset="0"/>
              </a:rPr>
              <a:t>/2&gt;]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]&gt;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9FB557-ABB0-4F8C-99FA-5771AF57F95D}"/>
              </a:ext>
            </a:extLst>
          </p:cNvPr>
          <p:cNvSpPr txBox="1"/>
          <p:nvPr/>
        </p:nvSpPr>
        <p:spPr>
          <a:xfrm>
            <a:off x="1936632" y="3890513"/>
            <a:ext cx="87040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That’s not a list! Stream is its own type.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Think of a stream as a </a:t>
            </a:r>
            <a:r>
              <a:rPr lang="en-US" sz="2400" b="1" i="1" dirty="0"/>
              <a:t>recipe</a:t>
            </a:r>
            <a:r>
              <a:rPr lang="en-US" sz="2400" dirty="0"/>
              <a:t> for producing the transformed list.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Here, our stream is a recipe for adding 1 to every element.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haven’t actually done the cooking!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Why is this useful?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2CF794-9BD1-4A6B-AC62-F8122557A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615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216E91B-CDF3-4E06-AECC-153E7CAB06FC}"/>
              </a:ext>
            </a:extLst>
          </p:cNvPr>
          <p:cNvSpPr txBox="1"/>
          <p:nvPr/>
        </p:nvSpPr>
        <p:spPr>
          <a:xfrm>
            <a:off x="1476553" y="1582146"/>
            <a:ext cx="9238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Consider the following script: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0D3225-74D9-49BE-8239-8DBDD98D0894}"/>
              </a:ext>
            </a:extLst>
          </p:cNvPr>
          <p:cNvSpPr/>
          <p:nvPr/>
        </p:nvSpPr>
        <p:spPr>
          <a:xfrm>
            <a:off x="1201947" y="2498344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list = [1, 2, 3, 4, 5]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r1 = </a:t>
            </a:r>
            <a:r>
              <a:rPr lang="en-US" sz="2400" dirty="0" err="1">
                <a:latin typeface="Consolas" panose="020B0609020204030204" pitchFamily="49" charset="0"/>
              </a:rPr>
              <a:t>Enum.map</a:t>
            </a:r>
            <a:r>
              <a:rPr lang="en-US" sz="2400" dirty="0">
                <a:latin typeface="Consolas" panose="020B0609020204030204" pitchFamily="49" charset="0"/>
              </a:rPr>
              <a:t>(list, &amp;(&amp;1 + 1)) |&gt;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</a:t>
            </a:r>
            <a:r>
              <a:rPr lang="en-US" sz="2400" dirty="0" err="1">
                <a:latin typeface="Consolas" panose="020B0609020204030204" pitchFamily="49" charset="0"/>
              </a:rPr>
              <a:t>Enum.map</a:t>
            </a:r>
            <a:r>
              <a:rPr lang="en-US" sz="2400" dirty="0">
                <a:latin typeface="Consolas" panose="020B0609020204030204" pitchFamily="49" charset="0"/>
              </a:rPr>
              <a:t>(&amp;(&amp;1 * 3)) |&gt;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</a:t>
            </a:r>
            <a:r>
              <a:rPr lang="en-US" sz="2400" dirty="0" err="1">
                <a:latin typeface="Consolas" panose="020B0609020204030204" pitchFamily="49" charset="0"/>
              </a:rPr>
              <a:t>Enum.map</a:t>
            </a:r>
            <a:r>
              <a:rPr lang="en-US" sz="2400" dirty="0">
                <a:latin typeface="Consolas" panose="020B0609020204030204" pitchFamily="49" charset="0"/>
              </a:rPr>
              <a:t>(&amp;(&amp;1 / 2))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BC9A54-EA05-4EA1-BC30-235C23DD8E7F}"/>
              </a:ext>
            </a:extLst>
          </p:cNvPr>
          <p:cNvSpPr txBox="1"/>
          <p:nvPr/>
        </p:nvSpPr>
        <p:spPr>
          <a:xfrm>
            <a:off x="7297947" y="2361925"/>
            <a:ext cx="42039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An aside: </a:t>
            </a:r>
            <a:r>
              <a:rPr lang="en-US" sz="2400" u="sng" dirty="0"/>
              <a:t>Pipe is useful here!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Output list from </a:t>
            </a:r>
            <a:r>
              <a:rPr lang="en-US" sz="2400" dirty="0" err="1"/>
              <a:t>Enum</a:t>
            </a:r>
            <a:r>
              <a:rPr lang="en-US" sz="2400" dirty="0"/>
              <a:t> piped into next call as 1</a:t>
            </a:r>
            <a:r>
              <a:rPr lang="en-US" sz="2400" baseline="30000" dirty="0"/>
              <a:t>st</a:t>
            </a:r>
            <a:r>
              <a:rPr lang="en-US" sz="2400" dirty="0"/>
              <a:t> arg.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Thus, subsequent </a:t>
            </a:r>
            <a:r>
              <a:rPr lang="en-US" sz="2400" dirty="0" err="1"/>
              <a:t>Enum</a:t>
            </a:r>
            <a:r>
              <a:rPr lang="en-US" sz="2400" dirty="0"/>
              <a:t> calls only have 1 arg.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756FB0-28A3-4DBE-90DB-6DD5306D0359}"/>
              </a:ext>
            </a:extLst>
          </p:cNvPr>
          <p:cNvSpPr txBox="1"/>
          <p:nvPr/>
        </p:nvSpPr>
        <p:spPr>
          <a:xfrm>
            <a:off x="1634704" y="4719601"/>
            <a:ext cx="8922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How many new lists are created when we evaluate this?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CF93F4F-B7C2-4374-B7E7-074377682D5D}"/>
              </a:ext>
            </a:extLst>
          </p:cNvPr>
          <p:cNvCxnSpPr/>
          <p:nvPr/>
        </p:nvCxnSpPr>
        <p:spPr>
          <a:xfrm flipH="1">
            <a:off x="6009734" y="3675676"/>
            <a:ext cx="132272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A772F15-FF69-45B6-AB24-7F3C48E1A57B}"/>
              </a:ext>
            </a:extLst>
          </p:cNvPr>
          <p:cNvSpPr txBox="1"/>
          <p:nvPr/>
        </p:nvSpPr>
        <p:spPr>
          <a:xfrm>
            <a:off x="1634704" y="5388431"/>
            <a:ext cx="8922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One for each </a:t>
            </a:r>
            <a:r>
              <a:rPr lang="en-US" sz="2400" dirty="0" err="1"/>
              <a:t>Enum</a:t>
            </a:r>
            <a:r>
              <a:rPr lang="en-US" sz="2400" dirty="0"/>
              <a:t> call! </a:t>
            </a:r>
            <a:r>
              <a:rPr lang="en-US" sz="2400" b="1" i="1" dirty="0"/>
              <a:t>Very inefficient</a:t>
            </a:r>
            <a:r>
              <a:rPr lang="en-US" sz="2400" dirty="0"/>
              <a:t>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EBC300C-CBE1-40F7-9441-5D551C8947C4}"/>
              </a:ext>
            </a:extLst>
          </p:cNvPr>
          <p:cNvSpPr txBox="1">
            <a:spLocks/>
          </p:cNvSpPr>
          <p:nvPr/>
        </p:nvSpPr>
        <p:spPr>
          <a:xfrm>
            <a:off x="838200" y="82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+mn-lt"/>
              </a:rPr>
              <a:t>Streams</a:t>
            </a:r>
            <a:endParaRPr lang="en-US" sz="4000" dirty="0">
              <a:latin typeface="+mn-lt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B71D495-EB26-4AC4-9F9D-B6AFF771291E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A395F2-E633-4DB1-BB21-1B03724A0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189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build="p"/>
      <p:bldP spid="8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EC5D56C-590A-4BAC-BE68-4E7CB6BF0703}"/>
              </a:ext>
            </a:extLst>
          </p:cNvPr>
          <p:cNvSpPr/>
          <p:nvPr/>
        </p:nvSpPr>
        <p:spPr>
          <a:xfrm>
            <a:off x="865109" y="2016096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list = [1, 2, 3, 4, 5]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r1 = </a:t>
            </a:r>
            <a:r>
              <a:rPr lang="en-US" sz="2400" dirty="0" err="1">
                <a:latin typeface="Consolas" panose="020B0609020204030204" pitchFamily="49" charset="0"/>
              </a:rPr>
              <a:t>Stream.map</a:t>
            </a:r>
            <a:r>
              <a:rPr lang="en-US" sz="2400" dirty="0">
                <a:latin typeface="Consolas" panose="020B0609020204030204" pitchFamily="49" charset="0"/>
              </a:rPr>
              <a:t>(list, &amp;(&amp;1 + 1)) |&gt;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</a:t>
            </a:r>
            <a:r>
              <a:rPr lang="en-US" sz="2400" dirty="0" err="1">
                <a:latin typeface="Consolas" panose="020B0609020204030204" pitchFamily="49" charset="0"/>
              </a:rPr>
              <a:t>Stream.map</a:t>
            </a:r>
            <a:r>
              <a:rPr lang="en-US" sz="2400" dirty="0">
                <a:latin typeface="Consolas" panose="020B0609020204030204" pitchFamily="49" charset="0"/>
              </a:rPr>
              <a:t>(&amp;(&amp;1 * 3)) |&gt;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</a:t>
            </a:r>
            <a:r>
              <a:rPr lang="en-US" sz="2400" dirty="0" err="1">
                <a:latin typeface="Consolas" panose="020B0609020204030204" pitchFamily="49" charset="0"/>
              </a:rPr>
              <a:t>Stream.map</a:t>
            </a:r>
            <a:r>
              <a:rPr lang="en-US" sz="2400" dirty="0">
                <a:latin typeface="Consolas" panose="020B0609020204030204" pitchFamily="49" charset="0"/>
              </a:rPr>
              <a:t>(&amp;(&amp;1 / 2))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B4B03F-BB91-4BE4-9B26-00F7E9EF5F9E}"/>
              </a:ext>
            </a:extLst>
          </p:cNvPr>
          <p:cNvSpPr txBox="1"/>
          <p:nvPr/>
        </p:nvSpPr>
        <p:spPr>
          <a:xfrm>
            <a:off x="7281190" y="2291619"/>
            <a:ext cx="4031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nsolas" panose="020B0609020204030204" pitchFamily="49" charset="0"/>
              </a:rPr>
              <a:t>r1</a:t>
            </a:r>
            <a:r>
              <a:rPr lang="en-US" sz="2400" dirty="0"/>
              <a:t> is a recipe for a new list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At this point, no new list(s) have been created!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14C9F7-D18E-4E73-89C1-07A822159349}"/>
              </a:ext>
            </a:extLst>
          </p:cNvPr>
          <p:cNvSpPr/>
          <p:nvPr/>
        </p:nvSpPr>
        <p:spPr>
          <a:xfrm>
            <a:off x="865109" y="3929598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list = [1, 2, 3, 4, 5]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r1 = </a:t>
            </a:r>
            <a:r>
              <a:rPr lang="en-US" sz="2400" dirty="0" err="1">
                <a:latin typeface="Consolas" panose="020B0609020204030204" pitchFamily="49" charset="0"/>
              </a:rPr>
              <a:t>Stream.map</a:t>
            </a:r>
            <a:r>
              <a:rPr lang="en-US" sz="2400" dirty="0">
                <a:latin typeface="Consolas" panose="020B0609020204030204" pitchFamily="49" charset="0"/>
              </a:rPr>
              <a:t>(list, &amp;(&amp;1 + 1)) |&gt;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</a:t>
            </a:r>
            <a:r>
              <a:rPr lang="en-US" sz="2400" dirty="0" err="1">
                <a:latin typeface="Consolas" panose="020B0609020204030204" pitchFamily="49" charset="0"/>
              </a:rPr>
              <a:t>Stream.map</a:t>
            </a:r>
            <a:r>
              <a:rPr lang="en-US" sz="2400" dirty="0">
                <a:latin typeface="Consolas" panose="020B0609020204030204" pitchFamily="49" charset="0"/>
              </a:rPr>
              <a:t>(&amp;(&amp;1 * 3)) |&gt;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</a:t>
            </a:r>
            <a:r>
              <a:rPr lang="en-US" sz="2400" dirty="0" err="1">
                <a:latin typeface="Consolas" panose="020B0609020204030204" pitchFamily="49" charset="0"/>
              </a:rPr>
              <a:t>Enum.map</a:t>
            </a:r>
            <a:r>
              <a:rPr lang="en-US" sz="2400" dirty="0">
                <a:latin typeface="Consolas" panose="020B0609020204030204" pitchFamily="49" charset="0"/>
              </a:rPr>
              <a:t>(&amp;(&amp;1 / 2))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A77B34-AFAA-4DA0-9D85-1772663213CE}"/>
              </a:ext>
            </a:extLst>
          </p:cNvPr>
          <p:cNvSpPr txBox="1"/>
          <p:nvPr/>
        </p:nvSpPr>
        <p:spPr>
          <a:xfrm>
            <a:off x="7281190" y="4114263"/>
            <a:ext cx="3782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If we finish with an </a:t>
            </a:r>
            <a:r>
              <a:rPr lang="en-US" sz="2400" dirty="0" err="1"/>
              <a:t>Enum</a:t>
            </a:r>
            <a:r>
              <a:rPr lang="en-US" sz="2400" dirty="0"/>
              <a:t> call, the stream is applied.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Only one new list created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75B5161-EE51-403F-8D9D-96736C78F330}"/>
              </a:ext>
            </a:extLst>
          </p:cNvPr>
          <p:cNvSpPr txBox="1">
            <a:spLocks/>
          </p:cNvSpPr>
          <p:nvPr/>
        </p:nvSpPr>
        <p:spPr>
          <a:xfrm>
            <a:off x="838200" y="82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+mn-lt"/>
              </a:rPr>
              <a:t>Streams</a:t>
            </a:r>
            <a:endParaRPr lang="en-US" sz="4000" dirty="0">
              <a:latin typeface="+mn-lt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3DF132-2D09-428A-AB9C-DA508B238FBF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849C84-7155-4EFB-B08B-4A2D078CA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745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  <p:bldP spid="6" grpId="0"/>
      <p:bldP spid="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6397E5-F5C7-4182-A916-636B76496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t>2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865323-80A7-4969-BD78-706FB57AB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0326"/>
            <a:ext cx="12192000" cy="1649811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329C5F0-CE1C-4EEA-BB56-396D840FD3A0}"/>
              </a:ext>
            </a:extLst>
          </p:cNvPr>
          <p:cNvSpPr txBox="1">
            <a:spLocks/>
          </p:cNvSpPr>
          <p:nvPr/>
        </p:nvSpPr>
        <p:spPr>
          <a:xfrm>
            <a:off x="838200" y="79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>
                <a:latin typeface="+mn-lt"/>
              </a:rPr>
              <a:t>Course Administration</a:t>
            </a:r>
            <a:endParaRPr lang="en-US" sz="2800" b="1" dirty="0">
              <a:latin typeface="+mn-lt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37E8E8-42D2-454C-8858-2ECE192B6CB2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CEF51D1-16FC-474F-A673-DD264B94AF87}"/>
              </a:ext>
            </a:extLst>
          </p:cNvPr>
          <p:cNvSpPr txBox="1"/>
          <p:nvPr/>
        </p:nvSpPr>
        <p:spPr>
          <a:xfrm>
            <a:off x="2194560" y="3858747"/>
            <a:ext cx="80641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Assignment description for Elixir is posted</a:t>
            </a:r>
            <a:endParaRPr lang="en-US" sz="2400" dirty="0">
              <a:highlight>
                <a:srgbClr val="FFFF00"/>
              </a:highligh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If you liked Elixir, you can start working on the Elixir version.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Eventually (during or after reading week) I will post test cases for your assignments.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You can verify that your code is correct for simple cases</a:t>
            </a:r>
          </a:p>
        </p:txBody>
      </p:sp>
    </p:spTree>
    <p:extLst>
      <p:ext uri="{BB962C8B-B14F-4D97-AF65-F5344CB8AC3E}">
        <p14:creationId xmlns:p14="http://schemas.microsoft.com/office/powerpoint/2010/main" val="259486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09D8CC1-77F4-4353-A19C-B99D3464E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073" y="440486"/>
            <a:ext cx="6943725" cy="4286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3667C9-9ECA-49E0-B307-8F36B9ACF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033" y="2903149"/>
            <a:ext cx="8257529" cy="351436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AAA874-B71E-4A06-8926-FE8BD388D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44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EC5D56C-590A-4BAC-BE68-4E7CB6BF0703}"/>
              </a:ext>
            </a:extLst>
          </p:cNvPr>
          <p:cNvSpPr/>
          <p:nvPr/>
        </p:nvSpPr>
        <p:spPr>
          <a:xfrm>
            <a:off x="3436680" y="2659801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list = [1, 2, 3, 4, 5]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r1 = </a:t>
            </a:r>
            <a:r>
              <a:rPr lang="en-US" sz="2400" dirty="0" err="1">
                <a:latin typeface="Consolas" panose="020B0609020204030204" pitchFamily="49" charset="0"/>
              </a:rPr>
              <a:t>Stream.map</a:t>
            </a:r>
            <a:r>
              <a:rPr lang="en-US" sz="2400" dirty="0">
                <a:latin typeface="Consolas" panose="020B0609020204030204" pitchFamily="49" charset="0"/>
              </a:rPr>
              <a:t>(list, &amp;(&amp;1 + 1)) |&gt;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</a:t>
            </a:r>
            <a:r>
              <a:rPr lang="en-US" sz="2400" dirty="0" err="1">
                <a:latin typeface="Consolas" panose="020B0609020204030204" pitchFamily="49" charset="0"/>
              </a:rPr>
              <a:t>Stream.map</a:t>
            </a:r>
            <a:r>
              <a:rPr lang="en-US" sz="2400" dirty="0">
                <a:latin typeface="Consolas" panose="020B0609020204030204" pitchFamily="49" charset="0"/>
              </a:rPr>
              <a:t>(&amp;(&amp;1 * 3)) |&gt;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</a:t>
            </a:r>
            <a:r>
              <a:rPr lang="en-US" sz="2400" dirty="0" err="1">
                <a:latin typeface="Consolas" panose="020B0609020204030204" pitchFamily="49" charset="0"/>
              </a:rPr>
              <a:t>Stream.map</a:t>
            </a:r>
            <a:r>
              <a:rPr lang="en-US" sz="2400" dirty="0">
                <a:latin typeface="Consolas" panose="020B0609020204030204" pitchFamily="49" charset="0"/>
              </a:rPr>
              <a:t>(&amp;(&amp;1 / 2))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Enum.to_list</a:t>
            </a:r>
            <a:r>
              <a:rPr lang="en-US" sz="2400" dirty="0">
                <a:latin typeface="Consolas" panose="020B0609020204030204" pitchFamily="49" charset="0"/>
              </a:rPr>
              <a:t>(r1)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E132A5-3CAF-481A-9B84-94ABEBF930C2}"/>
              </a:ext>
            </a:extLst>
          </p:cNvPr>
          <p:cNvSpPr txBox="1"/>
          <p:nvPr/>
        </p:nvSpPr>
        <p:spPr>
          <a:xfrm>
            <a:off x="1916501" y="1665849"/>
            <a:ext cx="8358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Can also use </a:t>
            </a:r>
            <a:r>
              <a:rPr lang="en-US" sz="2400" b="1" dirty="0" err="1">
                <a:latin typeface="Consolas" panose="020B0609020204030204" pitchFamily="49" charset="0"/>
              </a:rPr>
              <a:t>Enum.to_list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0835D3A-22E5-4F96-AC70-2D4FB993DD76}"/>
              </a:ext>
            </a:extLst>
          </p:cNvPr>
          <p:cNvSpPr txBox="1">
            <a:spLocks/>
          </p:cNvSpPr>
          <p:nvPr/>
        </p:nvSpPr>
        <p:spPr>
          <a:xfrm>
            <a:off x="838200" y="82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+mn-lt"/>
              </a:rPr>
              <a:t>Apply the Stream?</a:t>
            </a:r>
            <a:endParaRPr lang="en-US" sz="4000" dirty="0">
              <a:latin typeface="+mn-l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715FF2A-9CBE-457C-8A97-FDCFA1FF7072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B63BC9-3838-430C-BB70-C7881EB01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167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06C275E-D817-4B90-A567-BF5E4DB3B48F}"/>
              </a:ext>
            </a:extLst>
          </p:cNvPr>
          <p:cNvSpPr/>
          <p:nvPr/>
        </p:nvSpPr>
        <p:spPr>
          <a:xfrm>
            <a:off x="1564008" y="5597004"/>
            <a:ext cx="90639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Lots more: </a:t>
            </a:r>
            <a:r>
              <a:rPr lang="en-US" sz="2800" b="1" dirty="0">
                <a:solidFill>
                  <a:schemeClr val="accent1"/>
                </a:solidFill>
              </a:rPr>
              <a:t>https://hexdocs.pm/elixir/Stream.html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B7FF30-6B89-4249-9DC4-E037497BB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40" y="431860"/>
            <a:ext cx="6943725" cy="4286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31EAAA-BE59-464C-B05C-422B11A04F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435"/>
          <a:stretch/>
        </p:blipFill>
        <p:spPr>
          <a:xfrm>
            <a:off x="6012611" y="999386"/>
            <a:ext cx="6179389" cy="389242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2490A7-4DB9-4A6F-BFC5-F9BBA16CE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63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D2B082-06E8-400A-BA4B-78F35C775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91FE508-8475-4256-8E9B-920F1BB7D3ED}"/>
              </a:ext>
            </a:extLst>
          </p:cNvPr>
          <p:cNvSpPr txBox="1">
            <a:spLocks/>
          </p:cNvSpPr>
          <p:nvPr/>
        </p:nvSpPr>
        <p:spPr>
          <a:xfrm>
            <a:off x="838200" y="82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+mn-lt"/>
              </a:rPr>
              <a:t>List Comprehensions</a:t>
            </a:r>
            <a:endParaRPr lang="en-US" sz="4000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01F58F-A260-4164-B6FB-1D0CA013643D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5717E96-FE16-477C-BEEE-6D12CBA77181}"/>
              </a:ext>
            </a:extLst>
          </p:cNvPr>
          <p:cNvSpPr txBox="1"/>
          <p:nvPr/>
        </p:nvSpPr>
        <p:spPr>
          <a:xfrm>
            <a:off x="4800600" y="2055106"/>
            <a:ext cx="259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Consolas" panose="020B0609020204030204" pitchFamily="49" charset="0"/>
              </a:rPr>
              <a:t>for: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2AFCF2-778C-43C4-9DED-43C634144BC6}"/>
              </a:ext>
            </a:extLst>
          </p:cNvPr>
          <p:cNvSpPr/>
          <p:nvPr/>
        </p:nvSpPr>
        <p:spPr>
          <a:xfrm>
            <a:off x="4800600" y="2833125"/>
            <a:ext cx="296091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Generating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Filtering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Operating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5B29DB-29B5-487B-9C76-2FAB06339A34}"/>
              </a:ext>
            </a:extLst>
          </p:cNvPr>
          <p:cNvSpPr txBox="1"/>
          <p:nvPr/>
        </p:nvSpPr>
        <p:spPr>
          <a:xfrm>
            <a:off x="3108960" y="4411364"/>
            <a:ext cx="5974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Produces a list when it’s done!</a:t>
            </a:r>
          </a:p>
        </p:txBody>
      </p:sp>
    </p:spTree>
    <p:extLst>
      <p:ext uri="{BB962C8B-B14F-4D97-AF65-F5344CB8AC3E}">
        <p14:creationId xmlns:p14="http://schemas.microsoft.com/office/powerpoint/2010/main" val="533922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D2B082-06E8-400A-BA4B-78F35C775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91FE508-8475-4256-8E9B-920F1BB7D3ED}"/>
              </a:ext>
            </a:extLst>
          </p:cNvPr>
          <p:cNvSpPr txBox="1">
            <a:spLocks/>
          </p:cNvSpPr>
          <p:nvPr/>
        </p:nvSpPr>
        <p:spPr>
          <a:xfrm>
            <a:off x="838200" y="82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+mn-lt"/>
              </a:rPr>
              <a:t>List Comprehensions</a:t>
            </a:r>
            <a:endParaRPr lang="en-US" sz="4000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01F58F-A260-4164-B6FB-1D0CA013643D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FFB8980-6054-4958-B524-91B8D4F49D68}"/>
              </a:ext>
            </a:extLst>
          </p:cNvPr>
          <p:cNvSpPr txBox="1"/>
          <p:nvPr/>
        </p:nvSpPr>
        <p:spPr>
          <a:xfrm>
            <a:off x="971005" y="1965326"/>
            <a:ext cx="102499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NOT THE SAME AS A FOR LOOP.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BFD20D-8A1A-46E0-9003-96C9CC3F240C}"/>
              </a:ext>
            </a:extLst>
          </p:cNvPr>
          <p:cNvSpPr txBox="1"/>
          <p:nvPr/>
        </p:nvSpPr>
        <p:spPr>
          <a:xfrm>
            <a:off x="2368730" y="4709223"/>
            <a:ext cx="74545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DON’T EVEN.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E62099-DB96-4BCB-8C1F-C55D713BB917}"/>
              </a:ext>
            </a:extLst>
          </p:cNvPr>
          <p:cNvSpPr txBox="1"/>
          <p:nvPr/>
        </p:nvSpPr>
        <p:spPr>
          <a:xfrm>
            <a:off x="1510936" y="3337273"/>
            <a:ext cx="91701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NOT GENERAL PURPOSE.</a:t>
            </a:r>
          </a:p>
        </p:txBody>
      </p:sp>
    </p:spTree>
    <p:extLst>
      <p:ext uri="{BB962C8B-B14F-4D97-AF65-F5344CB8AC3E}">
        <p14:creationId xmlns:p14="http://schemas.microsoft.com/office/powerpoint/2010/main" val="3551021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70369D-A73E-41D2-B20B-FEECB1509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0D4B09C-0900-4643-93C2-F0229076A3F5}"/>
              </a:ext>
            </a:extLst>
          </p:cNvPr>
          <p:cNvSpPr txBox="1">
            <a:spLocks/>
          </p:cNvSpPr>
          <p:nvPr/>
        </p:nvSpPr>
        <p:spPr>
          <a:xfrm>
            <a:off x="838200" y="82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+mn-lt"/>
              </a:rPr>
              <a:t>List Comprehensions</a:t>
            </a:r>
            <a:endParaRPr lang="en-US" sz="4000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126BE67-1D69-4A00-8E86-8CF47F13F696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B28C6DA-4B86-495F-B579-EC7628BE43E9}"/>
              </a:ext>
            </a:extLst>
          </p:cNvPr>
          <p:cNvSpPr txBox="1"/>
          <p:nvPr/>
        </p:nvSpPr>
        <p:spPr>
          <a:xfrm>
            <a:off x="3069709" y="1907063"/>
            <a:ext cx="6052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Very much like comprehensions in Python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EBD3B0-636F-4084-94C8-F31B2AC14802}"/>
              </a:ext>
            </a:extLst>
          </p:cNvPr>
          <p:cNvSpPr txBox="1"/>
          <p:nvPr/>
        </p:nvSpPr>
        <p:spPr>
          <a:xfrm>
            <a:off x="4998721" y="2780409"/>
            <a:ext cx="28564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Three parts: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Generator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Filter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Collector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8D8F1B-95A9-49BA-A997-9A86A7937163}"/>
              </a:ext>
            </a:extLst>
          </p:cNvPr>
          <p:cNvSpPr txBox="1"/>
          <p:nvPr/>
        </p:nvSpPr>
        <p:spPr>
          <a:xfrm>
            <a:off x="1297576" y="5007972"/>
            <a:ext cx="95968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Comprehensions are syntactic sugar for things we could otherwise do with </a:t>
            </a:r>
            <a:r>
              <a:rPr lang="en-US" sz="2400" dirty="0" err="1"/>
              <a:t>Enum</a:t>
            </a:r>
            <a:r>
              <a:rPr lang="en-US" sz="2400" dirty="0"/>
              <a:t> or recursive functions</a:t>
            </a:r>
          </a:p>
        </p:txBody>
      </p:sp>
    </p:spTree>
    <p:extLst>
      <p:ext uri="{BB962C8B-B14F-4D97-AF65-F5344CB8AC3E}">
        <p14:creationId xmlns:p14="http://schemas.microsoft.com/office/powerpoint/2010/main" val="3027038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70369D-A73E-41D2-B20B-FEECB1509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0D4B09C-0900-4643-93C2-F0229076A3F5}"/>
              </a:ext>
            </a:extLst>
          </p:cNvPr>
          <p:cNvSpPr txBox="1">
            <a:spLocks/>
          </p:cNvSpPr>
          <p:nvPr/>
        </p:nvSpPr>
        <p:spPr>
          <a:xfrm>
            <a:off x="838200" y="82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+mn-lt"/>
              </a:rPr>
              <a:t>List Comprehensions</a:t>
            </a:r>
            <a:endParaRPr lang="en-US" sz="4000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126BE67-1D69-4A00-8E86-8CF47F13F696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1B37587D-6F3B-40F1-8A41-5CF3DA8F2B44}"/>
              </a:ext>
            </a:extLst>
          </p:cNvPr>
          <p:cNvSpPr/>
          <p:nvPr/>
        </p:nvSpPr>
        <p:spPr>
          <a:xfrm>
            <a:off x="2873828" y="1866140"/>
            <a:ext cx="670560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iex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Enum.map</a:t>
            </a:r>
            <a:r>
              <a:rPr lang="en-US" sz="2400" dirty="0">
                <a:latin typeface="Consolas" panose="020B0609020204030204" pitchFamily="49" charset="0"/>
              </a:rPr>
              <a:t>([1, 2, 3, 4], &amp;(&amp;1*&amp;1))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[1, 4, 9, 16]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iex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latin typeface="Consolas" panose="020B0609020204030204" pitchFamily="49" charset="0"/>
              </a:rPr>
              <a:t> for n &lt;- [1, 2, 3, 4], do: n*n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[1, 4, 9, 16]</a:t>
            </a:r>
          </a:p>
          <a:p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2A6982-47FE-474D-BCD5-20A8DAB5DDEE}"/>
              </a:ext>
            </a:extLst>
          </p:cNvPr>
          <p:cNvSpPr/>
          <p:nvPr/>
        </p:nvSpPr>
        <p:spPr>
          <a:xfrm>
            <a:off x="5233852" y="2978328"/>
            <a:ext cx="2177142" cy="483595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D9E83D-3AD7-4610-A504-1FD123416B74}"/>
              </a:ext>
            </a:extLst>
          </p:cNvPr>
          <p:cNvSpPr txBox="1"/>
          <p:nvPr/>
        </p:nvSpPr>
        <p:spPr>
          <a:xfrm>
            <a:off x="6322423" y="3763591"/>
            <a:ext cx="3971109" cy="830997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Generator:</a:t>
            </a:r>
            <a:r>
              <a:rPr lang="en-US" sz="2400" dirty="0"/>
              <a:t> Any enumerable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 this case, a plain old list</a:t>
            </a:r>
          </a:p>
        </p:txBody>
      </p:sp>
    </p:spTree>
    <p:extLst>
      <p:ext uri="{BB962C8B-B14F-4D97-AF65-F5344CB8AC3E}">
        <p14:creationId xmlns:p14="http://schemas.microsoft.com/office/powerpoint/2010/main" val="3198833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animBg="1"/>
      <p:bldP spid="8" grpId="0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70369D-A73E-41D2-B20B-FEECB1509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0D4B09C-0900-4643-93C2-F0229076A3F5}"/>
              </a:ext>
            </a:extLst>
          </p:cNvPr>
          <p:cNvSpPr txBox="1">
            <a:spLocks/>
          </p:cNvSpPr>
          <p:nvPr/>
        </p:nvSpPr>
        <p:spPr>
          <a:xfrm>
            <a:off x="838200" y="82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+mn-lt"/>
              </a:rPr>
              <a:t>List Comprehensions</a:t>
            </a:r>
            <a:endParaRPr lang="en-US" sz="4000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126BE67-1D69-4A00-8E86-8CF47F13F696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1B37587D-6F3B-40F1-8A41-5CF3DA8F2B44}"/>
              </a:ext>
            </a:extLst>
          </p:cNvPr>
          <p:cNvSpPr/>
          <p:nvPr/>
        </p:nvSpPr>
        <p:spPr>
          <a:xfrm>
            <a:off x="2873828" y="1866140"/>
            <a:ext cx="670560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iex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Enum.map</a:t>
            </a:r>
            <a:r>
              <a:rPr lang="en-US" sz="2400" dirty="0">
                <a:latin typeface="Consolas" panose="020B0609020204030204" pitchFamily="49" charset="0"/>
              </a:rPr>
              <a:t>([1, 2, 3, 4], &amp;(&amp;1*&amp;1))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[1, 4, 9, 16]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24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iex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latin typeface="Consolas" panose="020B0609020204030204" pitchFamily="49" charset="0"/>
              </a:rPr>
              <a:t> for n &lt;- [1, 2, 3, 4], do: n*n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[1, 4, 9, 16]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24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iex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latin typeface="Consolas" panose="020B0609020204030204" pitchFamily="49" charset="0"/>
              </a:rPr>
              <a:t> for n &lt;- 1..4, do: n*n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[1, 4, 9, 16]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D19394-9A17-4A1D-B67B-00C7076CE085}"/>
              </a:ext>
            </a:extLst>
          </p:cNvPr>
          <p:cNvSpPr/>
          <p:nvPr/>
        </p:nvSpPr>
        <p:spPr>
          <a:xfrm>
            <a:off x="5190308" y="3709846"/>
            <a:ext cx="1001485" cy="470263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A4E0B0-2BB2-41C1-AD6C-D7BB75F5D4E8}"/>
              </a:ext>
            </a:extLst>
          </p:cNvPr>
          <p:cNvSpPr txBox="1"/>
          <p:nvPr/>
        </p:nvSpPr>
        <p:spPr>
          <a:xfrm>
            <a:off x="5939368" y="4461915"/>
            <a:ext cx="4571877" cy="156966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Used to produce list [1, 2, 3, 4]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Can generate large lists this way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Note: </a:t>
            </a:r>
            <a:r>
              <a:rPr lang="en-US" sz="2400" b="1" dirty="0">
                <a:latin typeface="Consolas" panose="020B0609020204030204" pitchFamily="49" charset="0"/>
              </a:rPr>
              <a:t>1..4</a:t>
            </a:r>
            <a:r>
              <a:rPr lang="en-US" sz="2400" dirty="0"/>
              <a:t> is </a:t>
            </a:r>
            <a:r>
              <a:rPr lang="en-US" sz="2400" b="1" dirty="0"/>
              <a:t>NOT</a:t>
            </a:r>
            <a:r>
              <a:rPr lang="en-US" sz="2400" dirty="0"/>
              <a:t> itself a list!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It is a </a:t>
            </a:r>
            <a:r>
              <a:rPr lang="en-US" sz="2400" b="1" i="1" dirty="0"/>
              <a:t>Range</a:t>
            </a:r>
          </a:p>
        </p:txBody>
      </p:sp>
    </p:spTree>
    <p:extLst>
      <p:ext uri="{BB962C8B-B14F-4D97-AF65-F5344CB8AC3E}">
        <p14:creationId xmlns:p14="http://schemas.microsoft.com/office/powerpoint/2010/main" val="3673527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7D1B44-96DE-4322-8218-27D50455B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FB969A-AA32-463F-9039-11C2503293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363"/>
          <a:stretch/>
        </p:blipFill>
        <p:spPr>
          <a:xfrm>
            <a:off x="796636" y="573541"/>
            <a:ext cx="10598727" cy="628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1317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70369D-A73E-41D2-B20B-FEECB1509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0D4B09C-0900-4643-93C2-F0229076A3F5}"/>
              </a:ext>
            </a:extLst>
          </p:cNvPr>
          <p:cNvSpPr txBox="1">
            <a:spLocks/>
          </p:cNvSpPr>
          <p:nvPr/>
        </p:nvSpPr>
        <p:spPr>
          <a:xfrm>
            <a:off x="838200" y="82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+mn-lt"/>
              </a:rPr>
              <a:t>List Comprehensions</a:t>
            </a:r>
            <a:endParaRPr lang="en-US" sz="4000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126BE67-1D69-4A00-8E86-8CF47F13F696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1B37587D-6F3B-40F1-8A41-5CF3DA8F2B44}"/>
              </a:ext>
            </a:extLst>
          </p:cNvPr>
          <p:cNvSpPr/>
          <p:nvPr/>
        </p:nvSpPr>
        <p:spPr>
          <a:xfrm>
            <a:off x="3287485" y="1848722"/>
            <a:ext cx="52251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iex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latin typeface="Consolas" panose="020B0609020204030204" pitchFamily="49" charset="0"/>
              </a:rPr>
              <a:t> for n &lt;- 1..4, do: n*n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[1, 4, 9, 16]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3F6ED0-E27C-4DDB-868E-0F64DF749B07}"/>
              </a:ext>
            </a:extLst>
          </p:cNvPr>
          <p:cNvSpPr txBox="1"/>
          <p:nvPr/>
        </p:nvSpPr>
        <p:spPr>
          <a:xfrm>
            <a:off x="3287485" y="3037823"/>
            <a:ext cx="57345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List comprehensions produce lists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Generators like the above are lazy (Range)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Operate on elements one at a time, discarding previous.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That is, at no point do we produce the complete list </a:t>
            </a:r>
            <a:r>
              <a:rPr lang="en-US" sz="2400" dirty="0">
                <a:latin typeface="Consolas" panose="020B0609020204030204" pitchFamily="49" charset="0"/>
              </a:rPr>
              <a:t>[1, 2, 3, 4]</a:t>
            </a:r>
            <a:r>
              <a:rPr lang="en-US" sz="2400" dirty="0"/>
              <a:t> in memory.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8976F8-D581-487E-99D1-A3DDB11921C1}"/>
              </a:ext>
            </a:extLst>
          </p:cNvPr>
          <p:cNvSpPr/>
          <p:nvPr/>
        </p:nvSpPr>
        <p:spPr>
          <a:xfrm>
            <a:off x="2184351" y="5704251"/>
            <a:ext cx="78232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https://hexdocs.pm/elixir/Range.html</a:t>
            </a:r>
          </a:p>
        </p:txBody>
      </p:sp>
    </p:spTree>
    <p:extLst>
      <p:ext uri="{BB962C8B-B14F-4D97-AF65-F5344CB8AC3E}">
        <p14:creationId xmlns:p14="http://schemas.microsoft.com/office/powerpoint/2010/main" val="2494239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6397E5-F5C7-4182-A916-636B76496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t>3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865323-80A7-4969-BD78-706FB57AB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0326"/>
            <a:ext cx="12192000" cy="1649811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329C5F0-CE1C-4EEA-BB56-396D840FD3A0}"/>
              </a:ext>
            </a:extLst>
          </p:cNvPr>
          <p:cNvSpPr txBox="1">
            <a:spLocks/>
          </p:cNvSpPr>
          <p:nvPr/>
        </p:nvSpPr>
        <p:spPr>
          <a:xfrm>
            <a:off x="838200" y="79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>
                <a:latin typeface="+mn-lt"/>
              </a:rPr>
              <a:t>Course Administration</a:t>
            </a:r>
            <a:endParaRPr lang="en-US" sz="2800" b="1" dirty="0">
              <a:latin typeface="+mn-lt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37E8E8-42D2-454C-8858-2ECE192B6CB2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CEF51D1-16FC-474F-A673-DD264B94AF87}"/>
              </a:ext>
            </a:extLst>
          </p:cNvPr>
          <p:cNvSpPr txBox="1"/>
          <p:nvPr/>
        </p:nvSpPr>
        <p:spPr>
          <a:xfrm>
            <a:off x="1530532" y="3429000"/>
            <a:ext cx="98232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 class next week (Oct 12</a:t>
            </a:r>
            <a:r>
              <a:rPr lang="en-US" sz="2400" baseline="30000" dirty="0"/>
              <a:t>th</a:t>
            </a:r>
            <a:r>
              <a:rPr lang="en-US" sz="2400" dirty="0"/>
              <a:t>), it’s reading week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Midterm will be the week after reading week. Oct 19, during class.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Will cover Smalltalk, Elixir, and related concepts.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Short answer questions covering concepts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Code tracing, what is the output, etc.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/>
              <a:t>I won’t ask you to </a:t>
            </a:r>
            <a:r>
              <a:rPr lang="en-US" sz="2400" i="1" dirty="0"/>
              <a:t>write</a:t>
            </a:r>
            <a:r>
              <a:rPr lang="en-US" sz="2400" dirty="0"/>
              <a:t> programs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/>
              <a:t>I will only ask you to answer questions about code provided.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Duration will be 3 hours – I doubt it will take most of you that long.</a:t>
            </a:r>
          </a:p>
        </p:txBody>
      </p:sp>
    </p:spTree>
    <p:extLst>
      <p:ext uri="{BB962C8B-B14F-4D97-AF65-F5344CB8AC3E}">
        <p14:creationId xmlns:p14="http://schemas.microsoft.com/office/powerpoint/2010/main" val="77171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70369D-A73E-41D2-B20B-FEECB1509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0D4B09C-0900-4643-93C2-F0229076A3F5}"/>
              </a:ext>
            </a:extLst>
          </p:cNvPr>
          <p:cNvSpPr txBox="1">
            <a:spLocks/>
          </p:cNvSpPr>
          <p:nvPr/>
        </p:nvSpPr>
        <p:spPr>
          <a:xfrm>
            <a:off x="838200" y="82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+mn-lt"/>
              </a:rPr>
              <a:t>List Comprehensions: </a:t>
            </a:r>
            <a:r>
              <a:rPr lang="en-US" sz="4000" dirty="0">
                <a:latin typeface="+mn-lt"/>
              </a:rPr>
              <a:t>Pattern Matching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126BE67-1D69-4A00-8E86-8CF47F13F696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BDB569BD-24B8-4E99-8768-38DCB8758E0F}"/>
              </a:ext>
            </a:extLst>
          </p:cNvPr>
          <p:cNvSpPr/>
          <p:nvPr/>
        </p:nvSpPr>
        <p:spPr>
          <a:xfrm>
            <a:off x="1955073" y="2031604"/>
            <a:ext cx="84865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iex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vals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CA" sz="2400" dirty="0">
                <a:latin typeface="Consolas" panose="020B0609020204030204" pitchFamily="49" charset="0"/>
              </a:rPr>
              <a:t>[good: 1, good: 2, bad: 3, good: 4]</a:t>
            </a:r>
            <a:r>
              <a:rPr lang="en-US" sz="2400" dirty="0">
                <a:latin typeface="Consolas" panose="020B0609020204030204" pitchFamily="49" charset="0"/>
              </a:rPr>
              <a:t>  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81273DF7-36B2-47FD-9D01-F125A7F017E6}"/>
              </a:ext>
            </a:extLst>
          </p:cNvPr>
          <p:cNvSpPr/>
          <p:nvPr/>
        </p:nvSpPr>
        <p:spPr>
          <a:xfrm rot="16200000">
            <a:off x="6753500" y="-335282"/>
            <a:ext cx="544284" cy="6326780"/>
          </a:xfrm>
          <a:prstGeom prst="leftBrace">
            <a:avLst>
              <a:gd name="adj1" fmla="val 48655"/>
              <a:gd name="adj2" fmla="val 34446"/>
            </a:avLst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C93AF9-3590-472D-9DDB-83F60374F471}"/>
              </a:ext>
            </a:extLst>
          </p:cNvPr>
          <p:cNvSpPr txBox="1"/>
          <p:nvPr/>
        </p:nvSpPr>
        <p:spPr>
          <a:xfrm>
            <a:off x="4942114" y="3365731"/>
            <a:ext cx="2307772" cy="461665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Keyword list!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244449-6667-46DF-B629-128EFC16609F}"/>
              </a:ext>
            </a:extLst>
          </p:cNvPr>
          <p:cNvSpPr/>
          <p:nvPr/>
        </p:nvSpPr>
        <p:spPr>
          <a:xfrm>
            <a:off x="1047206" y="4750565"/>
            <a:ext cx="10515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iex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vals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CA" sz="2400" dirty="0">
                <a:latin typeface="Consolas" panose="020B0609020204030204" pitchFamily="49" charset="0"/>
              </a:rPr>
              <a:t>[{:good, 1}, {:good, 2}, {:bad, 3}, {:good, 4}]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[good: 1, good: 2, bad: 3, good: 4]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3D43FF26-0B24-4D49-BB24-36A02982B0C3}"/>
              </a:ext>
            </a:extLst>
          </p:cNvPr>
          <p:cNvSpPr/>
          <p:nvPr/>
        </p:nvSpPr>
        <p:spPr>
          <a:xfrm rot="5400000">
            <a:off x="6778100" y="393020"/>
            <a:ext cx="661852" cy="8058472"/>
          </a:xfrm>
          <a:prstGeom prst="leftBrace">
            <a:avLst>
              <a:gd name="adj1" fmla="val 39912"/>
              <a:gd name="adj2" fmla="val 63076"/>
            </a:avLst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04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10" grpId="0" animBg="1"/>
      <p:bldP spid="11" grpId="0" build="p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70369D-A73E-41D2-B20B-FEECB1509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0D4B09C-0900-4643-93C2-F0229076A3F5}"/>
              </a:ext>
            </a:extLst>
          </p:cNvPr>
          <p:cNvSpPr txBox="1">
            <a:spLocks/>
          </p:cNvSpPr>
          <p:nvPr/>
        </p:nvSpPr>
        <p:spPr>
          <a:xfrm>
            <a:off x="838200" y="82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+mn-lt"/>
              </a:rPr>
              <a:t>List Comprehensions: </a:t>
            </a:r>
            <a:r>
              <a:rPr lang="en-US" sz="4000" dirty="0">
                <a:latin typeface="+mn-lt"/>
              </a:rPr>
              <a:t>Pattern Matching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126BE67-1D69-4A00-8E86-8CF47F13F696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BDB569BD-24B8-4E99-8768-38DCB8758E0F}"/>
              </a:ext>
            </a:extLst>
          </p:cNvPr>
          <p:cNvSpPr/>
          <p:nvPr/>
        </p:nvSpPr>
        <p:spPr>
          <a:xfrm>
            <a:off x="1955073" y="2031604"/>
            <a:ext cx="848650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iex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vals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CA" sz="2400" dirty="0">
                <a:latin typeface="Consolas" panose="020B0609020204030204" pitchFamily="49" charset="0"/>
              </a:rPr>
              <a:t>[good: 1, good: 2, </a:t>
            </a:r>
            <a:r>
              <a:rPr lang="en-CA" sz="2400" b="1" dirty="0">
                <a:latin typeface="Consolas" panose="020B0609020204030204" pitchFamily="49" charset="0"/>
              </a:rPr>
              <a:t>bad: 3</a:t>
            </a:r>
            <a:r>
              <a:rPr lang="en-CA" sz="2400" dirty="0">
                <a:latin typeface="Consolas" panose="020B0609020204030204" pitchFamily="49" charset="0"/>
              </a:rPr>
              <a:t>, good: 4]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[good: 1, good: 2, bad: 3, good: 4]</a:t>
            </a:r>
            <a:r>
              <a:rPr lang="en-US" sz="2400" dirty="0">
                <a:latin typeface="Consolas" panose="020B0609020204030204" pitchFamily="49" charset="0"/>
              </a:rPr>
              <a:t>  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iex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pt-BR" sz="2400" dirty="0">
                <a:latin typeface="Consolas" panose="020B0609020204030204" pitchFamily="49" charset="0"/>
              </a:rPr>
              <a:t>for {:good, n} &lt;- vals, do: n*n</a:t>
            </a:r>
          </a:p>
          <a:p>
            <a:r>
              <a:rPr lang="pt-BR" sz="2400" dirty="0">
                <a:latin typeface="Consolas" panose="020B0609020204030204" pitchFamily="49" charset="0"/>
              </a:rPr>
              <a:t>  [1, 4, 16]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53231B-58A3-4B28-A04C-8FF6DFCA1158}"/>
              </a:ext>
            </a:extLst>
          </p:cNvPr>
          <p:cNvSpPr txBox="1"/>
          <p:nvPr/>
        </p:nvSpPr>
        <p:spPr>
          <a:xfrm>
            <a:off x="3574867" y="4580709"/>
            <a:ext cx="5873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Pattern matching is powerful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can also filter in a Boolean fashion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6AD3978-47C1-49C0-8C15-3F6119BE1514}"/>
              </a:ext>
            </a:extLst>
          </p:cNvPr>
          <p:cNvSpPr/>
          <p:nvPr/>
        </p:nvSpPr>
        <p:spPr>
          <a:xfrm>
            <a:off x="2717074" y="2066440"/>
            <a:ext cx="1018903" cy="40679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F7C52F0-02CD-4800-A0C3-133E356B5333}"/>
              </a:ext>
            </a:extLst>
          </p:cNvPr>
          <p:cNvSpPr/>
          <p:nvPr/>
        </p:nvSpPr>
        <p:spPr>
          <a:xfrm>
            <a:off x="5786845" y="3150657"/>
            <a:ext cx="1018903" cy="40679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638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3" grpId="0" animBg="1"/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70369D-A73E-41D2-B20B-FEECB1509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0D4B09C-0900-4643-93C2-F0229076A3F5}"/>
              </a:ext>
            </a:extLst>
          </p:cNvPr>
          <p:cNvSpPr txBox="1">
            <a:spLocks/>
          </p:cNvSpPr>
          <p:nvPr/>
        </p:nvSpPr>
        <p:spPr>
          <a:xfrm>
            <a:off x="838200" y="82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+mn-lt"/>
              </a:rPr>
              <a:t>List Comprehensions: </a:t>
            </a:r>
            <a:r>
              <a:rPr lang="en-US" sz="4000" dirty="0">
                <a:latin typeface="+mn-lt"/>
              </a:rPr>
              <a:t>Filtering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126BE67-1D69-4A00-8E86-8CF47F13F696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BDB569BD-24B8-4E99-8768-38DCB8758E0F}"/>
              </a:ext>
            </a:extLst>
          </p:cNvPr>
          <p:cNvSpPr/>
          <p:nvPr/>
        </p:nvSpPr>
        <p:spPr>
          <a:xfrm>
            <a:off x="1955073" y="2031604"/>
            <a:ext cx="84865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iex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pt-BR" sz="2400" dirty="0">
                <a:latin typeface="Consolas" panose="020B0609020204030204" pitchFamily="49" charset="0"/>
              </a:rPr>
              <a:t>fun = &amp;(rem(&amp;1, 3) == 0)</a:t>
            </a:r>
          </a:p>
          <a:p>
            <a:r>
              <a:rPr lang="pt-BR" sz="2400" dirty="0">
                <a:latin typeface="Consolas" panose="020B0609020204030204" pitchFamily="49" charset="0"/>
              </a:rPr>
              <a:t>  #Function&lt;6.99386804/1 in :erl_eval.expr/5&gt;</a:t>
            </a:r>
          </a:p>
          <a:p>
            <a:r>
              <a:rPr lang="en-US" sz="24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iex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pt-BR" sz="2400" dirty="0">
                <a:latin typeface="Consolas" panose="020B0609020204030204" pitchFamily="49" charset="0"/>
              </a:rPr>
              <a:t>for n &lt;- 1..20, fun.(n), do: n</a:t>
            </a:r>
          </a:p>
          <a:p>
            <a:r>
              <a:rPr lang="pt-BR" sz="2400" dirty="0">
                <a:latin typeface="Consolas" panose="020B0609020204030204" pitchFamily="49" charset="0"/>
              </a:rPr>
              <a:t>  [3, 6, 9, 12, 15, 18]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865325-CAAB-4D28-B1AE-4F05E02279E7}"/>
              </a:ext>
            </a:extLst>
          </p:cNvPr>
          <p:cNvSpPr/>
          <p:nvPr/>
        </p:nvSpPr>
        <p:spPr>
          <a:xfrm>
            <a:off x="5477690" y="2778044"/>
            <a:ext cx="1524001" cy="461545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BB8548-5AC7-4277-AF1A-4D2A2EDECE74}"/>
              </a:ext>
            </a:extLst>
          </p:cNvPr>
          <p:cNvSpPr txBox="1"/>
          <p:nvPr/>
        </p:nvSpPr>
        <p:spPr>
          <a:xfrm>
            <a:off x="4580709" y="3986029"/>
            <a:ext cx="5860868" cy="1569660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Filter is optional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Include it after generator if desired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Only elements that evaluate to true when filtered will make it to the </a:t>
            </a:r>
            <a:r>
              <a:rPr lang="en-US" sz="2400" b="1" dirty="0"/>
              <a:t>do:</a:t>
            </a:r>
            <a:r>
              <a:rPr lang="en-US" sz="2400" dirty="0"/>
              <a:t> block</a:t>
            </a:r>
          </a:p>
        </p:txBody>
      </p:sp>
    </p:spTree>
    <p:extLst>
      <p:ext uri="{BB962C8B-B14F-4D97-AF65-F5344CB8AC3E}">
        <p14:creationId xmlns:p14="http://schemas.microsoft.com/office/powerpoint/2010/main" val="897305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9" grpId="0" build="p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70369D-A73E-41D2-B20B-FEECB1509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0D4B09C-0900-4643-93C2-F0229076A3F5}"/>
              </a:ext>
            </a:extLst>
          </p:cNvPr>
          <p:cNvSpPr txBox="1">
            <a:spLocks/>
          </p:cNvSpPr>
          <p:nvPr/>
        </p:nvSpPr>
        <p:spPr>
          <a:xfrm>
            <a:off x="838200" y="82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+mn-lt"/>
              </a:rPr>
              <a:t>List Comprehensions: </a:t>
            </a:r>
            <a:r>
              <a:rPr lang="en-US" sz="4000" dirty="0">
                <a:latin typeface="+mn-lt"/>
              </a:rPr>
              <a:t>Filtering &amp; Matching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126BE67-1D69-4A00-8E86-8CF47F13F696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BDB569BD-24B8-4E99-8768-38DCB8758E0F}"/>
              </a:ext>
            </a:extLst>
          </p:cNvPr>
          <p:cNvSpPr/>
          <p:nvPr/>
        </p:nvSpPr>
        <p:spPr>
          <a:xfrm>
            <a:off x="1584959" y="1935809"/>
            <a:ext cx="941396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iex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>
                <a:latin typeface="Consolas" panose="020B0609020204030204" pitchFamily="49" charset="0"/>
              </a:rPr>
              <a:t> list = </a:t>
            </a:r>
            <a:r>
              <a:rPr lang="pt-BR" sz="2000" dirty="0">
                <a:latin typeface="Consolas" panose="020B0609020204030204" pitchFamily="49" charset="0"/>
              </a:rPr>
              <a:t>[a: 1, b: "2", a: 3.0, a: "4.0", b: {5}, a: ["6.0"]]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pt-BR" sz="2000" dirty="0">
                <a:latin typeface="Consolas" panose="020B0609020204030204" pitchFamily="49" charset="0"/>
              </a:rPr>
              <a:t>[a: 1, b: "2", a: 3.0, a: "4.0", b: {5}, a: ["6.0"]]</a:t>
            </a:r>
          </a:p>
          <a:p>
            <a:endParaRPr lang="pt-BR" sz="2000" dirty="0">
              <a:latin typeface="Consolas" panose="020B0609020204030204" pitchFamily="49" charset="0"/>
            </a:endParaRPr>
          </a:p>
          <a:p>
            <a:r>
              <a:rPr lang="en-US" sz="20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iex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pt-BR" sz="2000" dirty="0">
                <a:latin typeface="Consolas" panose="020B0609020204030204" pitchFamily="49" charset="0"/>
              </a:rPr>
              <a:t>for {:a, n} &lt;- list, is_number(n), do: n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[1, 3.0]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5453CF-F54A-473B-A24F-1F787F0CB68F}"/>
              </a:ext>
            </a:extLst>
          </p:cNvPr>
          <p:cNvSpPr txBox="1"/>
          <p:nvPr/>
        </p:nvSpPr>
        <p:spPr>
          <a:xfrm>
            <a:off x="2791096" y="4058195"/>
            <a:ext cx="70016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Nothing semantically new here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Anything we can do with comprehensions we can do with </a:t>
            </a:r>
            <a:r>
              <a:rPr lang="en-US" sz="2400" dirty="0" err="1"/>
              <a:t>Enum</a:t>
            </a:r>
            <a:r>
              <a:rPr lang="en-US" sz="2400" dirty="0"/>
              <a:t> or our own functions.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It might require more syntax, but we can do 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Comprehensions can be used to create concise code</a:t>
            </a:r>
          </a:p>
        </p:txBody>
      </p:sp>
    </p:spTree>
    <p:extLst>
      <p:ext uri="{BB962C8B-B14F-4D97-AF65-F5344CB8AC3E}">
        <p14:creationId xmlns:p14="http://schemas.microsoft.com/office/powerpoint/2010/main" val="2573596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70369D-A73E-41D2-B20B-FEECB1509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0D4B09C-0900-4643-93C2-F0229076A3F5}"/>
              </a:ext>
            </a:extLst>
          </p:cNvPr>
          <p:cNvSpPr txBox="1">
            <a:spLocks/>
          </p:cNvSpPr>
          <p:nvPr/>
        </p:nvSpPr>
        <p:spPr>
          <a:xfrm>
            <a:off x="838200" y="82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+mn-lt"/>
              </a:rPr>
              <a:t>List Comprehensions: </a:t>
            </a:r>
            <a:r>
              <a:rPr lang="en-US" sz="4000" dirty="0">
                <a:latin typeface="+mn-lt"/>
              </a:rPr>
              <a:t>In 2D?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126BE67-1D69-4A00-8E86-8CF47F13F696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67D38031-6274-4AE7-84EC-D547F78582A6}"/>
              </a:ext>
            </a:extLst>
          </p:cNvPr>
          <p:cNvSpPr/>
          <p:nvPr/>
        </p:nvSpPr>
        <p:spPr>
          <a:xfrm>
            <a:off x="1446711" y="2214484"/>
            <a:ext cx="92985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iex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pt-BR" sz="2400" dirty="0">
                <a:latin typeface="Consolas" panose="020B0609020204030204" pitchFamily="49" charset="0"/>
              </a:rPr>
              <a:t>for i &lt;- [</a:t>
            </a:r>
            <a:r>
              <a:rPr lang="pt-BR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:a</a:t>
            </a:r>
            <a:r>
              <a:rPr lang="pt-BR" sz="2400" dirty="0">
                <a:latin typeface="Consolas" panose="020B0609020204030204" pitchFamily="49" charset="0"/>
              </a:rPr>
              <a:t>, </a:t>
            </a:r>
            <a:r>
              <a:rPr lang="pt-BR" sz="2400" b="1" dirty="0">
                <a:solidFill>
                  <a:schemeClr val="accent6"/>
                </a:solidFill>
                <a:latin typeface="Consolas" panose="020B0609020204030204" pitchFamily="49" charset="0"/>
              </a:rPr>
              <a:t>:b</a:t>
            </a:r>
            <a:r>
              <a:rPr lang="pt-BR" sz="2400" dirty="0">
                <a:latin typeface="Consolas" panose="020B0609020204030204" pitchFamily="49" charset="0"/>
              </a:rPr>
              <a:t>, </a:t>
            </a:r>
            <a:r>
              <a:rPr lang="pt-BR" sz="2400" b="1" dirty="0">
                <a:solidFill>
                  <a:srgbClr val="7030A0"/>
                </a:solidFill>
                <a:latin typeface="Consolas" panose="020B0609020204030204" pitchFamily="49" charset="0"/>
              </a:rPr>
              <a:t>:c</a:t>
            </a:r>
            <a:r>
              <a:rPr lang="pt-BR" sz="2400" dirty="0">
                <a:latin typeface="Consolas" panose="020B0609020204030204" pitchFamily="49" charset="0"/>
              </a:rPr>
              <a:t>], j &lt;- [1, 2], do:  {i, j}</a:t>
            </a:r>
          </a:p>
          <a:p>
            <a:r>
              <a:rPr lang="pt-BR" sz="2400" dirty="0">
                <a:latin typeface="Consolas" panose="020B0609020204030204" pitchFamily="49" charset="0"/>
              </a:rPr>
              <a:t>  [</a:t>
            </a:r>
            <a:r>
              <a:rPr lang="pt-BR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a:</a:t>
            </a:r>
            <a:r>
              <a:rPr lang="pt-BR" sz="2400" dirty="0">
                <a:latin typeface="Consolas" panose="020B0609020204030204" pitchFamily="49" charset="0"/>
              </a:rPr>
              <a:t> 1, </a:t>
            </a:r>
            <a:r>
              <a:rPr lang="pt-BR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a:</a:t>
            </a:r>
            <a:r>
              <a:rPr lang="pt-BR" sz="2400" dirty="0">
                <a:latin typeface="Consolas" panose="020B0609020204030204" pitchFamily="49" charset="0"/>
              </a:rPr>
              <a:t> 2, </a:t>
            </a:r>
            <a:r>
              <a:rPr lang="pt-BR" sz="2400" b="1" dirty="0">
                <a:solidFill>
                  <a:schemeClr val="accent6"/>
                </a:solidFill>
                <a:latin typeface="Consolas" panose="020B0609020204030204" pitchFamily="49" charset="0"/>
              </a:rPr>
              <a:t>b:</a:t>
            </a:r>
            <a:r>
              <a:rPr lang="pt-BR" sz="2400" dirty="0">
                <a:latin typeface="Consolas" panose="020B0609020204030204" pitchFamily="49" charset="0"/>
              </a:rPr>
              <a:t> 1, </a:t>
            </a:r>
            <a:r>
              <a:rPr lang="pt-BR" sz="2400" b="1" dirty="0">
                <a:solidFill>
                  <a:schemeClr val="accent6"/>
                </a:solidFill>
                <a:latin typeface="Consolas" panose="020B0609020204030204" pitchFamily="49" charset="0"/>
              </a:rPr>
              <a:t>b:</a:t>
            </a:r>
            <a:r>
              <a:rPr lang="pt-BR" sz="2400" dirty="0">
                <a:latin typeface="Consolas" panose="020B0609020204030204" pitchFamily="49" charset="0"/>
              </a:rPr>
              <a:t> 2, </a:t>
            </a:r>
            <a:r>
              <a:rPr lang="pt-BR" sz="2400" b="1" dirty="0">
                <a:solidFill>
                  <a:srgbClr val="7030A0"/>
                </a:solidFill>
                <a:latin typeface="Consolas" panose="020B0609020204030204" pitchFamily="49" charset="0"/>
              </a:rPr>
              <a:t>c:</a:t>
            </a:r>
            <a:r>
              <a:rPr lang="pt-BR" sz="2400" dirty="0">
                <a:latin typeface="Consolas" panose="020B0609020204030204" pitchFamily="49" charset="0"/>
              </a:rPr>
              <a:t> 1, </a:t>
            </a:r>
            <a:r>
              <a:rPr lang="pt-BR" sz="2400" b="1" dirty="0">
                <a:solidFill>
                  <a:srgbClr val="7030A0"/>
                </a:solidFill>
                <a:latin typeface="Consolas" panose="020B0609020204030204" pitchFamily="49" charset="0"/>
              </a:rPr>
              <a:t>c:</a:t>
            </a:r>
            <a:r>
              <a:rPr lang="pt-BR" sz="2400" dirty="0">
                <a:latin typeface="Consolas" panose="020B0609020204030204" pitchFamily="49" charset="0"/>
              </a:rPr>
              <a:t> 2]</a:t>
            </a:r>
          </a:p>
          <a:p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E02415-D2F9-4860-8B69-7912ECA91F71}"/>
              </a:ext>
            </a:extLst>
          </p:cNvPr>
          <p:cNvSpPr txBox="1"/>
          <p:nvPr/>
        </p:nvSpPr>
        <p:spPr>
          <a:xfrm>
            <a:off x="3091542" y="3639086"/>
            <a:ext cx="6008915" cy="83099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We get a keyword list containing combinations of all elements from both generators</a:t>
            </a:r>
          </a:p>
        </p:txBody>
      </p:sp>
    </p:spTree>
    <p:extLst>
      <p:ext uri="{BB962C8B-B14F-4D97-AF65-F5344CB8AC3E}">
        <p14:creationId xmlns:p14="http://schemas.microsoft.com/office/powerpoint/2010/main" val="464293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D2B082-06E8-400A-BA4B-78F35C775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91FE508-8475-4256-8E9B-920F1BB7D3ED}"/>
              </a:ext>
            </a:extLst>
          </p:cNvPr>
          <p:cNvSpPr txBox="1">
            <a:spLocks/>
          </p:cNvSpPr>
          <p:nvPr/>
        </p:nvSpPr>
        <p:spPr>
          <a:xfrm>
            <a:off x="838200" y="82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+mn-lt"/>
              </a:rPr>
              <a:t>List Comprehensions</a:t>
            </a:r>
            <a:endParaRPr lang="en-US" sz="4000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01F58F-A260-4164-B6FB-1D0CA013643D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624CA8D2-4E2D-4682-9031-E14E24408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008" y="1735950"/>
            <a:ext cx="3228975" cy="228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334422-360B-46FA-A720-9898D3880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554" y="1735950"/>
            <a:ext cx="3200400" cy="22955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18BD1F-176C-44A4-AE9D-8F70B92448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1108" y="4111757"/>
            <a:ext cx="3190875" cy="2171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A3CA1A-47CC-4695-AE35-F278A1B4112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390"/>
          <a:stretch/>
        </p:blipFill>
        <p:spPr>
          <a:xfrm>
            <a:off x="6167845" y="4141102"/>
            <a:ext cx="3200400" cy="21717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32553B8-6312-4337-A386-BD8A75936171}"/>
              </a:ext>
            </a:extLst>
          </p:cNvPr>
          <p:cNvSpPr txBox="1"/>
          <p:nvPr/>
        </p:nvSpPr>
        <p:spPr>
          <a:xfrm>
            <a:off x="653143" y="2555784"/>
            <a:ext cx="2046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/>
              <a:t>Looping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0334BC-9B6D-4F2C-8DF9-D8B4369CE451}"/>
              </a:ext>
            </a:extLst>
          </p:cNvPr>
          <p:cNvSpPr txBox="1"/>
          <p:nvPr/>
        </p:nvSpPr>
        <p:spPr>
          <a:xfrm>
            <a:off x="9518469" y="2555783"/>
            <a:ext cx="2046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Recursion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086E5D-2B11-48DB-ACD6-25492FAE893E}"/>
              </a:ext>
            </a:extLst>
          </p:cNvPr>
          <p:cNvSpPr txBox="1"/>
          <p:nvPr/>
        </p:nvSpPr>
        <p:spPr>
          <a:xfrm>
            <a:off x="714102" y="4877805"/>
            <a:ext cx="1985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 err="1"/>
              <a:t>Enum</a:t>
            </a:r>
            <a:endParaRPr lang="en-US" sz="3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C2C87D-D3FE-4596-BE48-088ACD4468F5}"/>
              </a:ext>
            </a:extLst>
          </p:cNvPr>
          <p:cNvSpPr txBox="1"/>
          <p:nvPr/>
        </p:nvSpPr>
        <p:spPr>
          <a:xfrm>
            <a:off x="9518469" y="4877805"/>
            <a:ext cx="2046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Stream</a:t>
            </a:r>
          </a:p>
        </p:txBody>
      </p:sp>
    </p:spTree>
    <p:extLst>
      <p:ext uri="{BB962C8B-B14F-4D97-AF65-F5344CB8AC3E}">
        <p14:creationId xmlns:p14="http://schemas.microsoft.com/office/powerpoint/2010/main" val="397070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  <p:bldP spid="1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D2B082-06E8-400A-BA4B-78F35C775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91FE508-8475-4256-8E9B-920F1BB7D3ED}"/>
              </a:ext>
            </a:extLst>
          </p:cNvPr>
          <p:cNvSpPr txBox="1">
            <a:spLocks/>
          </p:cNvSpPr>
          <p:nvPr/>
        </p:nvSpPr>
        <p:spPr>
          <a:xfrm>
            <a:off x="838200" y="82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+mn-lt"/>
              </a:rPr>
              <a:t>List Comprehensions</a:t>
            </a:r>
            <a:endParaRPr lang="en-US" sz="4000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01F58F-A260-4164-B6FB-1D0CA013643D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624CA8D2-4E2D-4682-9031-E14E24408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008" y="1735950"/>
            <a:ext cx="3228975" cy="228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334422-360B-46FA-A720-9898D3880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554" y="1735950"/>
            <a:ext cx="3200400" cy="22955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18BD1F-176C-44A4-AE9D-8F70B92448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1108" y="4111757"/>
            <a:ext cx="3190875" cy="2171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A3CA1A-47CC-4695-AE35-F278A1B4112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390"/>
          <a:stretch/>
        </p:blipFill>
        <p:spPr>
          <a:xfrm>
            <a:off x="6167845" y="4141102"/>
            <a:ext cx="3200400" cy="21717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32553B8-6312-4337-A386-BD8A75936171}"/>
              </a:ext>
            </a:extLst>
          </p:cNvPr>
          <p:cNvSpPr txBox="1"/>
          <p:nvPr/>
        </p:nvSpPr>
        <p:spPr>
          <a:xfrm>
            <a:off x="653143" y="2555784"/>
            <a:ext cx="2046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/>
              <a:t>Looping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0334BC-9B6D-4F2C-8DF9-D8B4369CE451}"/>
              </a:ext>
            </a:extLst>
          </p:cNvPr>
          <p:cNvSpPr txBox="1"/>
          <p:nvPr/>
        </p:nvSpPr>
        <p:spPr>
          <a:xfrm>
            <a:off x="9518469" y="2555783"/>
            <a:ext cx="2046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Recursion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086E5D-2B11-48DB-ACD6-25492FAE893E}"/>
              </a:ext>
            </a:extLst>
          </p:cNvPr>
          <p:cNvSpPr txBox="1"/>
          <p:nvPr/>
        </p:nvSpPr>
        <p:spPr>
          <a:xfrm>
            <a:off x="714102" y="4877805"/>
            <a:ext cx="1985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 err="1"/>
              <a:t>Enum</a:t>
            </a:r>
            <a:endParaRPr lang="en-US" sz="3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C2C87D-D3FE-4596-BE48-088ACD4468F5}"/>
              </a:ext>
            </a:extLst>
          </p:cNvPr>
          <p:cNvSpPr txBox="1"/>
          <p:nvPr/>
        </p:nvSpPr>
        <p:spPr>
          <a:xfrm>
            <a:off x="9518469" y="4877805"/>
            <a:ext cx="2046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Stream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707DE4-A63F-4718-9F3C-D52236FC10F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36559" r="-40507"/>
          <a:stretch/>
        </p:blipFill>
        <p:spPr>
          <a:xfrm>
            <a:off x="838200" y="1505721"/>
            <a:ext cx="10726784" cy="5144110"/>
          </a:xfrm>
          <a:prstGeom prst="rect">
            <a:avLst/>
          </a:prstGeom>
          <a:solidFill>
            <a:srgbClr val="FFFFFF">
              <a:alpha val="80000"/>
            </a:srgbClr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067194-D492-4158-B433-7C2AABCC4B0C}"/>
              </a:ext>
            </a:extLst>
          </p:cNvPr>
          <p:cNvSpPr txBox="1"/>
          <p:nvPr/>
        </p:nvSpPr>
        <p:spPr>
          <a:xfrm>
            <a:off x="2755174" y="3754611"/>
            <a:ext cx="6681651" cy="646331"/>
          </a:xfrm>
          <a:prstGeom prst="rect">
            <a:avLst/>
          </a:prstGeom>
          <a:solidFill>
            <a:srgbClr val="FFFFFF"/>
          </a:solidFill>
          <a:ln w="762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One-line list comprehension</a:t>
            </a:r>
          </a:p>
        </p:txBody>
      </p:sp>
    </p:spTree>
    <p:extLst>
      <p:ext uri="{BB962C8B-B14F-4D97-AF65-F5344CB8AC3E}">
        <p14:creationId xmlns:p14="http://schemas.microsoft.com/office/powerpoint/2010/main" val="598760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D2B082-06E8-400A-BA4B-78F35C775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91FE508-8475-4256-8E9B-920F1BB7D3ED}"/>
              </a:ext>
            </a:extLst>
          </p:cNvPr>
          <p:cNvSpPr txBox="1">
            <a:spLocks/>
          </p:cNvSpPr>
          <p:nvPr/>
        </p:nvSpPr>
        <p:spPr>
          <a:xfrm>
            <a:off x="838200" y="82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+mn-lt"/>
              </a:rPr>
              <a:t>Elixir Processes (In Brief):</a:t>
            </a:r>
            <a:endParaRPr lang="en-US" sz="4000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01F58F-A260-4164-B6FB-1D0CA013643D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A8D684D-952A-468F-BF38-5E8490AD5DB1}"/>
              </a:ext>
            </a:extLst>
          </p:cNvPr>
          <p:cNvSpPr txBox="1"/>
          <p:nvPr/>
        </p:nvSpPr>
        <p:spPr>
          <a:xfrm>
            <a:off x="2491286" y="2558530"/>
            <a:ext cx="74881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Elixir code runs inside lightweight threads of execution.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i="1" dirty="0"/>
              <a:t>Isolated, exchange information via message passing.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Not uncommon to have hundreds of thousands of processes running concurrently in same VM.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i="1" dirty="0"/>
              <a:t>Note: These are NOT operating system processes!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i="1" dirty="0"/>
              <a:t>Extremely lightweight in terms of CPU and memory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i="1" dirty="0"/>
              <a:t>A process need not be an expensive resource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87FF76-4B50-43D6-932C-58CA2A4BEDD5}"/>
              </a:ext>
            </a:extLst>
          </p:cNvPr>
          <p:cNvSpPr txBox="1"/>
          <p:nvPr/>
        </p:nvSpPr>
        <p:spPr>
          <a:xfrm>
            <a:off x="3013165" y="1811116"/>
            <a:ext cx="6165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Elixir is built on a process model. Recall:</a:t>
            </a:r>
          </a:p>
        </p:txBody>
      </p:sp>
    </p:spTree>
    <p:extLst>
      <p:ext uri="{BB962C8B-B14F-4D97-AF65-F5344CB8AC3E}">
        <p14:creationId xmlns:p14="http://schemas.microsoft.com/office/powerpoint/2010/main" val="1451781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D2B082-06E8-400A-BA4B-78F35C775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91FE508-8475-4256-8E9B-920F1BB7D3ED}"/>
              </a:ext>
            </a:extLst>
          </p:cNvPr>
          <p:cNvSpPr txBox="1">
            <a:spLocks/>
          </p:cNvSpPr>
          <p:nvPr/>
        </p:nvSpPr>
        <p:spPr>
          <a:xfrm>
            <a:off x="838200" y="82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+mn-lt"/>
              </a:rPr>
              <a:t>Elixir Processes</a:t>
            </a:r>
            <a:endParaRPr lang="en-US" sz="4000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01F58F-A260-4164-B6FB-1D0CA013643D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FBA87E4-5FCA-4A36-BADF-89017E8CE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162" y="1577975"/>
            <a:ext cx="8067675" cy="5143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8DC535D-3901-4BF4-9745-D089276F89B3}"/>
              </a:ext>
            </a:extLst>
          </p:cNvPr>
          <p:cNvSpPr txBox="1"/>
          <p:nvPr/>
        </p:nvSpPr>
        <p:spPr>
          <a:xfrm>
            <a:off x="2569028" y="4410219"/>
            <a:ext cx="7924800" cy="1938992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Playing with processes: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nsolas" panose="020B0609020204030204" pitchFamily="49" charset="0"/>
              </a:rPr>
              <a:t>self()</a:t>
            </a:r>
            <a:r>
              <a:rPr lang="en-US" sz="2400" dirty="0"/>
              <a:t> Returns PID of current process.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/>
              <a:t>In this case, it’s the PID of our interactive shell session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Consolas" panose="020B0609020204030204" pitchFamily="49" charset="0"/>
              </a:rPr>
              <a:t>Process.alive</a:t>
            </a:r>
            <a:r>
              <a:rPr lang="en-US" sz="2400" b="1" dirty="0">
                <a:latin typeface="Consolas" panose="020B0609020204030204" pitchFamily="49" charset="0"/>
              </a:rPr>
              <a:t>?()</a:t>
            </a:r>
            <a:r>
              <a:rPr lang="en-US" sz="2400" dirty="0"/>
              <a:t> tests if a process is currently active.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can spawn functions as processes!</a:t>
            </a:r>
          </a:p>
        </p:txBody>
      </p:sp>
    </p:spTree>
    <p:extLst>
      <p:ext uri="{BB962C8B-B14F-4D97-AF65-F5344CB8AC3E}">
        <p14:creationId xmlns:p14="http://schemas.microsoft.com/office/powerpoint/2010/main" val="315462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D2B082-06E8-400A-BA4B-78F35C775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91FE508-8475-4256-8E9B-920F1BB7D3ED}"/>
              </a:ext>
            </a:extLst>
          </p:cNvPr>
          <p:cNvSpPr txBox="1">
            <a:spLocks/>
          </p:cNvSpPr>
          <p:nvPr/>
        </p:nvSpPr>
        <p:spPr>
          <a:xfrm>
            <a:off x="838200" y="82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+mn-lt"/>
              </a:rPr>
              <a:t>Elixir Processes</a:t>
            </a:r>
            <a:endParaRPr lang="en-US" sz="4000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01F58F-A260-4164-B6FB-1D0CA013643D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06F62F1-8E82-4EAA-AA5F-88C99D196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162" y="1575799"/>
            <a:ext cx="8067675" cy="5143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4076E6-F65A-4D33-A00A-DF363F5E71B7}"/>
              </a:ext>
            </a:extLst>
          </p:cNvPr>
          <p:cNvSpPr txBox="1"/>
          <p:nvPr/>
        </p:nvSpPr>
        <p:spPr>
          <a:xfrm>
            <a:off x="7080069" y="3362719"/>
            <a:ext cx="4720046" cy="156966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nsolas" panose="020B0609020204030204" pitchFamily="49" charset="0"/>
              </a:rPr>
              <a:t>spawn</a:t>
            </a:r>
            <a:r>
              <a:rPr lang="en-US" sz="2400" dirty="0"/>
              <a:t> function takes a function as an argument and returns its PID once spawned.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Function executes when spawned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E7493FA-58A8-41F9-9C30-96948CE3BF18}"/>
              </a:ext>
            </a:extLst>
          </p:cNvPr>
          <p:cNvCxnSpPr>
            <a:cxnSpLocks/>
          </p:cNvCxnSpPr>
          <p:nvPr/>
        </p:nvCxnSpPr>
        <p:spPr>
          <a:xfrm>
            <a:off x="1097279" y="4051750"/>
            <a:ext cx="938756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AE1CA40-F3AB-4C4B-A485-3F207618F9B9}"/>
              </a:ext>
            </a:extLst>
          </p:cNvPr>
          <p:cNvSpPr txBox="1"/>
          <p:nvPr/>
        </p:nvSpPr>
        <p:spPr>
          <a:xfrm>
            <a:off x="1566657" y="5282201"/>
            <a:ext cx="4445727" cy="830997"/>
          </a:xfrm>
          <a:prstGeom prst="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Process is not active, the function is not currently executing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9ED83F3-9BD7-4D6A-B2A8-7A06FB48CB74}"/>
              </a:ext>
            </a:extLst>
          </p:cNvPr>
          <p:cNvCxnSpPr>
            <a:cxnSpLocks/>
          </p:cNvCxnSpPr>
          <p:nvPr/>
        </p:nvCxnSpPr>
        <p:spPr>
          <a:xfrm>
            <a:off x="1097279" y="4508951"/>
            <a:ext cx="938756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545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BE7E2-2EB1-4DDC-84FC-DB143C681C39}"/>
              </a:ext>
            </a:extLst>
          </p:cNvPr>
          <p:cNvSpPr txBox="1">
            <a:spLocks/>
          </p:cNvSpPr>
          <p:nvPr/>
        </p:nvSpPr>
        <p:spPr>
          <a:xfrm>
            <a:off x="884068" y="8371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latin typeface="+mn-lt"/>
              </a:rPr>
              <a:t>Any Questions?</a:t>
            </a:r>
          </a:p>
        </p:txBody>
      </p:sp>
      <p:pic>
        <p:nvPicPr>
          <p:cNvPr id="2050" name="Picture 2" descr="Image result for question button">
            <a:extLst>
              <a:ext uri="{FF2B5EF4-FFF2-40B4-BE49-F238E27FC236}">
                <a16:creationId xmlns:a16="http://schemas.microsoft.com/office/drawing/2014/main" id="{4CD38008-5E57-4BAD-BB3D-090D0E5FA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805" y="1821958"/>
            <a:ext cx="4048125" cy="392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9C71C2-6A13-4B1F-B12B-916E2817A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900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D2B082-06E8-400A-BA4B-78F35C775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91FE508-8475-4256-8E9B-920F1BB7D3ED}"/>
              </a:ext>
            </a:extLst>
          </p:cNvPr>
          <p:cNvSpPr txBox="1">
            <a:spLocks/>
          </p:cNvSpPr>
          <p:nvPr/>
        </p:nvSpPr>
        <p:spPr>
          <a:xfrm>
            <a:off x="838200" y="82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+mn-lt"/>
              </a:rPr>
              <a:t>Elixir Processes: </a:t>
            </a:r>
            <a:r>
              <a:rPr lang="en-US" sz="4000" dirty="0">
                <a:latin typeface="+mn-lt"/>
              </a:rPr>
              <a:t>Send &amp; Receive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01F58F-A260-4164-B6FB-1D0CA013643D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BFC06066-7D7A-4D48-8FCF-C4621256ECA0}"/>
              </a:ext>
            </a:extLst>
          </p:cNvPr>
          <p:cNvSpPr/>
          <p:nvPr/>
        </p:nvSpPr>
        <p:spPr>
          <a:xfrm>
            <a:off x="2935877" y="1996770"/>
            <a:ext cx="71834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iex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pt-BR" sz="2400" dirty="0">
                <a:latin typeface="Consolas" panose="020B0609020204030204" pitchFamily="49" charset="0"/>
              </a:rPr>
              <a:t>send(self(), {:Hello, “World”})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{:Hello, "World"}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3186B8-93D7-4425-B771-F923EA4505EE}"/>
              </a:ext>
            </a:extLst>
          </p:cNvPr>
          <p:cNvSpPr txBox="1"/>
          <p:nvPr/>
        </p:nvSpPr>
        <p:spPr>
          <a:xfrm>
            <a:off x="1724297" y="3418114"/>
            <a:ext cx="91527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nsolas" panose="020B0609020204030204" pitchFamily="49" charset="0"/>
              </a:rPr>
              <a:t>send/2</a:t>
            </a:r>
            <a:r>
              <a:rPr lang="en-US" sz="2400" dirty="0"/>
              <a:t> can be used to send a message (!!!) to a process (by PID)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This message goes into a mailbox (CCPS590) and can be received using the </a:t>
            </a:r>
            <a:r>
              <a:rPr lang="en-US" sz="2400" b="1" dirty="0">
                <a:latin typeface="Consolas" panose="020B0609020204030204" pitchFamily="49" charset="0"/>
              </a:rPr>
              <a:t>receive/1</a:t>
            </a:r>
            <a:r>
              <a:rPr lang="en-US" sz="2400" dirty="0"/>
              <a:t>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When invoking receive, it will go through the messages in the mailbox and attempt to match the messages with the provided patterns</a:t>
            </a:r>
          </a:p>
        </p:txBody>
      </p:sp>
    </p:spTree>
    <p:extLst>
      <p:ext uri="{BB962C8B-B14F-4D97-AF65-F5344CB8AC3E}">
        <p14:creationId xmlns:p14="http://schemas.microsoft.com/office/powerpoint/2010/main" val="2073144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D2B082-06E8-400A-BA4B-78F35C775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91FE508-8475-4256-8E9B-920F1BB7D3ED}"/>
              </a:ext>
            </a:extLst>
          </p:cNvPr>
          <p:cNvSpPr txBox="1">
            <a:spLocks/>
          </p:cNvSpPr>
          <p:nvPr/>
        </p:nvSpPr>
        <p:spPr>
          <a:xfrm>
            <a:off x="838200" y="82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+mn-lt"/>
              </a:rPr>
              <a:t>Elixir Processes: </a:t>
            </a:r>
            <a:r>
              <a:rPr lang="en-US" sz="4000" dirty="0">
                <a:latin typeface="+mn-lt"/>
              </a:rPr>
              <a:t>Send &amp; Receive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01F58F-A260-4164-B6FB-1D0CA013643D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BFC06066-7D7A-4D48-8FCF-C4621256ECA0}"/>
              </a:ext>
            </a:extLst>
          </p:cNvPr>
          <p:cNvSpPr/>
          <p:nvPr/>
        </p:nvSpPr>
        <p:spPr>
          <a:xfrm>
            <a:off x="2935877" y="1996770"/>
            <a:ext cx="718348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iex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pt-BR" sz="2400" dirty="0">
                <a:latin typeface="Consolas" panose="020B0609020204030204" pitchFamily="49" charset="0"/>
              </a:rPr>
              <a:t>send(self(), {:Hello, “World”})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{:Hello, "World"}</a:t>
            </a:r>
          </a:p>
          <a:p>
            <a:r>
              <a:rPr lang="en-US" sz="24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iex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CA" sz="2400" dirty="0">
                <a:latin typeface="Consolas" panose="020B0609020204030204" pitchFamily="49" charset="0"/>
              </a:rPr>
              <a:t>receive do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...&gt;   {:Hello, msg} -&gt; msg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...&gt;   {:World, msg} -&gt; "won't match"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...&gt; end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"World"</a:t>
            </a:r>
          </a:p>
          <a:p>
            <a:r>
              <a:rPr lang="en-US" sz="24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iex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3E7D44-971B-4125-90DA-B186BF4ED497}"/>
              </a:ext>
            </a:extLst>
          </p:cNvPr>
          <p:cNvSpPr txBox="1"/>
          <p:nvPr/>
        </p:nvSpPr>
        <p:spPr>
          <a:xfrm>
            <a:off x="5016137" y="4315099"/>
            <a:ext cx="6609806" cy="1200329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Once the message is received, it is consumed!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can’t receive the same message twice.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Subsequent receive calls will be </a:t>
            </a:r>
            <a:r>
              <a:rPr lang="en-US" sz="2400" i="1" dirty="0"/>
              <a:t>blocking</a:t>
            </a:r>
          </a:p>
        </p:txBody>
      </p:sp>
    </p:spTree>
    <p:extLst>
      <p:ext uri="{BB962C8B-B14F-4D97-AF65-F5344CB8AC3E}">
        <p14:creationId xmlns:p14="http://schemas.microsoft.com/office/powerpoint/2010/main" val="2224364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D2B082-06E8-400A-BA4B-78F35C775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91FE508-8475-4256-8E9B-920F1BB7D3ED}"/>
              </a:ext>
            </a:extLst>
          </p:cNvPr>
          <p:cNvSpPr txBox="1">
            <a:spLocks/>
          </p:cNvSpPr>
          <p:nvPr/>
        </p:nvSpPr>
        <p:spPr>
          <a:xfrm>
            <a:off x="838200" y="82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+mn-lt"/>
              </a:rPr>
              <a:t>Elixir Processes: </a:t>
            </a:r>
            <a:r>
              <a:rPr lang="en-US" sz="4000" dirty="0">
                <a:latin typeface="+mn-lt"/>
              </a:rPr>
              <a:t>Send &amp; Receive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01F58F-A260-4164-B6FB-1D0CA013643D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8394B49-4790-42F4-9327-2EA1BFE9A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33537"/>
            <a:ext cx="6486525" cy="49053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13BB10-8711-4203-A89A-31AB62F11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275" y="2765515"/>
            <a:ext cx="534352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563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D2B082-06E8-400A-BA4B-78F35C775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91FE508-8475-4256-8E9B-920F1BB7D3ED}"/>
              </a:ext>
            </a:extLst>
          </p:cNvPr>
          <p:cNvSpPr txBox="1">
            <a:spLocks/>
          </p:cNvSpPr>
          <p:nvPr/>
        </p:nvSpPr>
        <p:spPr>
          <a:xfrm>
            <a:off x="838200" y="82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+mn-lt"/>
              </a:rPr>
              <a:t>Elixir Processes: </a:t>
            </a:r>
            <a:r>
              <a:rPr lang="en-US" sz="4000" dirty="0">
                <a:latin typeface="+mn-lt"/>
              </a:rPr>
              <a:t>Send &amp; Receive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01F58F-A260-4164-B6FB-1D0CA013643D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F394F48-4828-4B61-9F9B-D02C9F128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33537"/>
            <a:ext cx="6486525" cy="4905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D05F6E-E391-4987-B6EB-26073D85C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275" y="2025287"/>
            <a:ext cx="5343525" cy="3086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204904-8EFD-428A-AA48-60119484EF22}"/>
              </a:ext>
            </a:extLst>
          </p:cNvPr>
          <p:cNvSpPr txBox="1"/>
          <p:nvPr/>
        </p:nvSpPr>
        <p:spPr>
          <a:xfrm>
            <a:off x="5172890" y="3794877"/>
            <a:ext cx="5677989" cy="1938992"/>
          </a:xfrm>
          <a:prstGeom prst="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Receive is blocking!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sent one message, and received 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then try and receive again, but the mailbox is empty.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Process sits and waits.</a:t>
            </a:r>
          </a:p>
        </p:txBody>
      </p:sp>
    </p:spTree>
    <p:extLst>
      <p:ext uri="{BB962C8B-B14F-4D97-AF65-F5344CB8AC3E}">
        <p14:creationId xmlns:p14="http://schemas.microsoft.com/office/powerpoint/2010/main" val="6876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D2B082-06E8-400A-BA4B-78F35C775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91FE508-8475-4256-8E9B-920F1BB7D3ED}"/>
              </a:ext>
            </a:extLst>
          </p:cNvPr>
          <p:cNvSpPr txBox="1">
            <a:spLocks/>
          </p:cNvSpPr>
          <p:nvPr/>
        </p:nvSpPr>
        <p:spPr>
          <a:xfrm>
            <a:off x="838200" y="82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+mn-lt"/>
              </a:rPr>
              <a:t>Elixir Processes: </a:t>
            </a:r>
            <a:r>
              <a:rPr lang="en-US" sz="4000" dirty="0">
                <a:latin typeface="+mn-lt"/>
              </a:rPr>
              <a:t>Send &amp; Receive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01F58F-A260-4164-B6FB-1D0CA013643D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1CA5BB02-929B-437E-B39A-C04AE6686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33537"/>
            <a:ext cx="6486525" cy="4905375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84D1D5C-0BFF-418F-9B59-31621C102DD0}"/>
              </a:ext>
            </a:extLst>
          </p:cNvPr>
          <p:cNvSpPr/>
          <p:nvPr/>
        </p:nvSpPr>
        <p:spPr>
          <a:xfrm>
            <a:off x="1149527" y="4354287"/>
            <a:ext cx="4554583" cy="1846214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53FA5EF-2F50-4188-A3AE-3C4654271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275" y="2007870"/>
            <a:ext cx="534352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599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D2B082-06E8-400A-BA4B-78F35C775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91FE508-8475-4256-8E9B-920F1BB7D3ED}"/>
              </a:ext>
            </a:extLst>
          </p:cNvPr>
          <p:cNvSpPr txBox="1">
            <a:spLocks/>
          </p:cNvSpPr>
          <p:nvPr/>
        </p:nvSpPr>
        <p:spPr>
          <a:xfrm>
            <a:off x="838200" y="82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+mn-lt"/>
              </a:rPr>
              <a:t>Elixir Processes: </a:t>
            </a:r>
            <a:r>
              <a:rPr lang="en-US" sz="4000" dirty="0">
                <a:latin typeface="+mn-lt"/>
              </a:rPr>
              <a:t>Send &amp; Receive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01F58F-A260-4164-B6FB-1D0CA013643D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183AB265-5E60-4C2B-961A-17809C0B2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28485"/>
            <a:ext cx="6275305" cy="54212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8A13CC-B1E8-4289-93B1-D92D523ADAE8}"/>
              </a:ext>
            </a:extLst>
          </p:cNvPr>
          <p:cNvSpPr txBox="1"/>
          <p:nvPr/>
        </p:nvSpPr>
        <p:spPr>
          <a:xfrm>
            <a:off x="6328953" y="1720840"/>
            <a:ext cx="5114109" cy="255454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Spawning a function as a process executes that function.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blocking receive can be used to wait for messages.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Once the function receives a message, it will pattern match.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Receive only blocks once! Hence, we have to spawn the function three times.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7619E251-8223-4E60-9165-3953562B4C82}"/>
              </a:ext>
            </a:extLst>
          </p:cNvPr>
          <p:cNvSpPr/>
          <p:nvPr/>
        </p:nvSpPr>
        <p:spPr>
          <a:xfrm>
            <a:off x="2088659" y="2865120"/>
            <a:ext cx="262655" cy="1236617"/>
          </a:xfrm>
          <a:prstGeom prst="leftBrace">
            <a:avLst>
              <a:gd name="adj1" fmla="val 28226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4E2A69-52DD-488B-B4AE-3B2182B60B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2245"/>
          <a:stretch/>
        </p:blipFill>
        <p:spPr>
          <a:xfrm>
            <a:off x="4950458" y="4481512"/>
            <a:ext cx="6496050" cy="237648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79CDD0D-A770-4E3E-99C6-C0BB28ECBCF7}"/>
              </a:ext>
            </a:extLst>
          </p:cNvPr>
          <p:cNvSpPr/>
          <p:nvPr/>
        </p:nvSpPr>
        <p:spPr>
          <a:xfrm>
            <a:off x="4868094" y="4902924"/>
            <a:ext cx="757643" cy="687977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582DBF-5BB5-42D7-9228-FEDDA17F4830}"/>
              </a:ext>
            </a:extLst>
          </p:cNvPr>
          <p:cNvSpPr/>
          <p:nvPr/>
        </p:nvSpPr>
        <p:spPr>
          <a:xfrm>
            <a:off x="4872448" y="5676810"/>
            <a:ext cx="757643" cy="687977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B1E153-9476-4BE2-A3E3-1271C97CEF18}"/>
              </a:ext>
            </a:extLst>
          </p:cNvPr>
          <p:cNvSpPr txBox="1"/>
          <p:nvPr/>
        </p:nvSpPr>
        <p:spPr>
          <a:xfrm>
            <a:off x="5826035" y="5069591"/>
            <a:ext cx="3681550" cy="1200329"/>
          </a:xfrm>
          <a:prstGeom prst="rect">
            <a:avLst/>
          </a:prstGeom>
          <a:solidFill>
            <a:schemeClr val="bg1"/>
          </a:solidFill>
          <a:ln w="762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Race condition!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Execution is interleaved.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Up to scheduler.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70DDED-8B7B-410D-9B93-E69AB1329C46}"/>
              </a:ext>
            </a:extLst>
          </p:cNvPr>
          <p:cNvSpPr/>
          <p:nvPr/>
        </p:nvSpPr>
        <p:spPr>
          <a:xfrm>
            <a:off x="2690954" y="4850670"/>
            <a:ext cx="1679351" cy="339636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39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  <p:bldP spid="8" grpId="0" animBg="1"/>
      <p:bldP spid="10" grpId="0" animBg="1"/>
      <p:bldP spid="11" grpId="0" animBg="1"/>
      <p:bldP spid="12" grpId="0" build="p" animBg="1"/>
      <p:bldP spid="1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D2B082-06E8-400A-BA4B-78F35C775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91FE508-8475-4256-8E9B-920F1BB7D3ED}"/>
              </a:ext>
            </a:extLst>
          </p:cNvPr>
          <p:cNvSpPr txBox="1">
            <a:spLocks/>
          </p:cNvSpPr>
          <p:nvPr/>
        </p:nvSpPr>
        <p:spPr>
          <a:xfrm>
            <a:off x="838200" y="82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+mn-lt"/>
              </a:rPr>
              <a:t>Elixir Processes: </a:t>
            </a:r>
            <a:r>
              <a:rPr lang="en-US" sz="4000" dirty="0">
                <a:latin typeface="+mn-lt"/>
              </a:rPr>
              <a:t>Send &amp; Receive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01F58F-A260-4164-B6FB-1D0CA013643D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AB54C29-A21B-45AE-942C-C1780F53F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2753"/>
            <a:ext cx="6270364" cy="54169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5D68E3-1246-4032-B51D-E33AEA7A817B}"/>
              </a:ext>
            </a:extLst>
          </p:cNvPr>
          <p:cNvSpPr txBox="1"/>
          <p:nvPr/>
        </p:nvSpPr>
        <p:spPr>
          <a:xfrm>
            <a:off x="6096000" y="2928834"/>
            <a:ext cx="5564777" cy="1200329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Spawn all three, send each a message.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Which of the child process gets chosen to execute is up to the scheduler.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57C30F-5611-49D6-9480-1B83C72EFF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2245"/>
          <a:stretch/>
        </p:blipFill>
        <p:spPr>
          <a:xfrm>
            <a:off x="4947988" y="4481512"/>
            <a:ext cx="6496050" cy="237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616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D2B082-06E8-400A-BA4B-78F35C775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91FE508-8475-4256-8E9B-920F1BB7D3ED}"/>
              </a:ext>
            </a:extLst>
          </p:cNvPr>
          <p:cNvSpPr txBox="1">
            <a:spLocks/>
          </p:cNvSpPr>
          <p:nvPr/>
        </p:nvSpPr>
        <p:spPr>
          <a:xfrm>
            <a:off x="838200" y="82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+mn-lt"/>
              </a:rPr>
              <a:t>Elixir Processes</a:t>
            </a:r>
            <a:endParaRPr lang="en-US" sz="4000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01F58F-A260-4164-B6FB-1D0CA013643D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B31C358-A7CC-46A1-8951-8EC81713D5A9}"/>
              </a:ext>
            </a:extLst>
          </p:cNvPr>
          <p:cNvSpPr txBox="1"/>
          <p:nvPr/>
        </p:nvSpPr>
        <p:spPr>
          <a:xfrm>
            <a:off x="2664823" y="2044611"/>
            <a:ext cx="73326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This has been a taste. There’s lots more.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Elixir is famous for powerful concurrent processing.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Processes can be used to emulate the object message passing model in languages like Smalltalk.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If you understand a bit about concurrency from 209 or 590, check it out.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2E030A-2012-43DC-97DC-6A2D2636501C}"/>
              </a:ext>
            </a:extLst>
          </p:cNvPr>
          <p:cNvSpPr/>
          <p:nvPr/>
        </p:nvSpPr>
        <p:spPr>
          <a:xfrm>
            <a:off x="1772380" y="4905475"/>
            <a:ext cx="86472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https://elixir-lang.org/getting-started/processes.html</a:t>
            </a:r>
          </a:p>
        </p:txBody>
      </p:sp>
    </p:spTree>
    <p:extLst>
      <p:ext uri="{BB962C8B-B14F-4D97-AF65-F5344CB8AC3E}">
        <p14:creationId xmlns:p14="http://schemas.microsoft.com/office/powerpoint/2010/main" val="271003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Image result for elixir lang">
            <a:extLst>
              <a:ext uri="{FF2B5EF4-FFF2-40B4-BE49-F238E27FC236}">
                <a16:creationId xmlns:a16="http://schemas.microsoft.com/office/drawing/2014/main" id="{6C8CAF90-A79B-4235-B4C1-38E6826E81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48" t="6466" r="31554" b="5301"/>
          <a:stretch/>
        </p:blipFill>
        <p:spPr bwMode="auto">
          <a:xfrm>
            <a:off x="1087142" y="315795"/>
            <a:ext cx="3518797" cy="6226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fin">
            <a:extLst>
              <a:ext uri="{FF2B5EF4-FFF2-40B4-BE49-F238E27FC236}">
                <a16:creationId xmlns:a16="http://schemas.microsoft.com/office/drawing/2014/main" id="{AF8395AC-5633-4D10-A469-CF9279BE7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588" y="1545410"/>
            <a:ext cx="520065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3876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7CD11E-D2C0-4CC9-9436-113A1CC3FC82}"/>
              </a:ext>
            </a:extLst>
          </p:cNvPr>
          <p:cNvSpPr txBox="1"/>
          <p:nvPr/>
        </p:nvSpPr>
        <p:spPr>
          <a:xfrm>
            <a:off x="2030135" y="1627464"/>
            <a:ext cx="91342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We saw: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Functions as first class entities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/>
              <a:t>How to create and pass anonymous functions as arguments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/>
              <a:t>How to return anonymous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Immutable data – variables (names) are bound and matched using =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/>
              <a:t>Collections are not modified.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 err="1">
                <a:latin typeface="Consolas" panose="020B0609020204030204" pitchFamily="49" charset="0"/>
              </a:rPr>
              <a:t>Enum.map</a:t>
            </a:r>
            <a:r>
              <a:rPr lang="en-US" sz="2400" dirty="0"/>
              <a:t> returns a </a:t>
            </a:r>
            <a:r>
              <a:rPr lang="en-US" sz="2400" b="1" i="1" dirty="0"/>
              <a:t>new</a:t>
            </a:r>
            <a:r>
              <a:rPr lang="en-US" sz="2400" dirty="0"/>
              <a:t> collection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Recursion – Loops are tail-recursive (ideally) functions calls.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 err="1"/>
              <a:t>Enum</a:t>
            </a:r>
            <a:r>
              <a:rPr lang="en-US" sz="2400" dirty="0"/>
              <a:t> functions work this way behind the scenes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7B0788-6E33-4AE0-9217-329B08C56DA9}"/>
              </a:ext>
            </a:extLst>
          </p:cNvPr>
          <p:cNvSpPr txBox="1"/>
          <p:nvPr/>
        </p:nvSpPr>
        <p:spPr>
          <a:xfrm>
            <a:off x="1191236" y="5352176"/>
            <a:ext cx="98151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Elixir provides many syntax contrivances that make code more familiar to programmers accustomed to the imperative style.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3F5F6E9-8062-4649-973E-DD3923C7C52F}"/>
              </a:ext>
            </a:extLst>
          </p:cNvPr>
          <p:cNvSpPr txBox="1">
            <a:spLocks/>
          </p:cNvSpPr>
          <p:nvPr/>
        </p:nvSpPr>
        <p:spPr>
          <a:xfrm>
            <a:off x="838200" y="79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+mn-lt"/>
              </a:rPr>
              <a:t>Functional Programming &amp; Elixir</a:t>
            </a:r>
            <a:endParaRPr lang="en-US" sz="2800" b="1" dirty="0">
              <a:latin typeface="+mn-lt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99728B-146D-4252-9E23-9A913AD5B014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3854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B708A3-8494-4DAF-ACDE-E4BB9C0CC0D4}"/>
              </a:ext>
            </a:extLst>
          </p:cNvPr>
          <p:cNvSpPr/>
          <p:nvPr/>
        </p:nvSpPr>
        <p:spPr>
          <a:xfrm>
            <a:off x="4124136" y="2151727"/>
            <a:ext cx="505469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Finish up Elixir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Type Systems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800" dirty="0"/>
              <a:t>Static VS Dynamic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800" dirty="0"/>
              <a:t>Weak VS Strong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Go over previous labs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A51086-03E4-41FA-844F-8C1E3624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t>5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A49302A-90A8-42A9-B428-6E8B2DC3CE82}"/>
              </a:ext>
            </a:extLst>
          </p:cNvPr>
          <p:cNvSpPr txBox="1">
            <a:spLocks/>
          </p:cNvSpPr>
          <p:nvPr/>
        </p:nvSpPr>
        <p:spPr>
          <a:xfrm>
            <a:off x="838200" y="79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+mn-lt"/>
              </a:rPr>
              <a:t>Today</a:t>
            </a:r>
            <a:endParaRPr lang="en-US" sz="2800" b="1" dirty="0">
              <a:latin typeface="+mn-lt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6BBECBC-6075-444F-B6C1-B3314F4F49F0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10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F80DDDD-0073-433F-A4E0-4E18FEF10A6D}"/>
              </a:ext>
            </a:extLst>
          </p:cNvPr>
          <p:cNvSpPr/>
          <p:nvPr/>
        </p:nvSpPr>
        <p:spPr>
          <a:xfrm>
            <a:off x="1521041" y="1660240"/>
            <a:ext cx="91499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Flow control is not built into the language as syntax constructs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DC4B1F-6C36-4C51-89F4-6CD4D35218DD}"/>
              </a:ext>
            </a:extLst>
          </p:cNvPr>
          <p:cNvSpPr txBox="1"/>
          <p:nvPr/>
        </p:nvSpPr>
        <p:spPr>
          <a:xfrm>
            <a:off x="1319173" y="2449011"/>
            <a:ext cx="97654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This suggests there’s no </a:t>
            </a:r>
            <a:r>
              <a:rPr lang="en-US" sz="2400" i="1" dirty="0"/>
              <a:t>iteration</a:t>
            </a:r>
            <a:r>
              <a:rPr lang="en-US" sz="2400" dirty="0"/>
              <a:t> in the typical sense of the word.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Looping is accomplished with control structures in imperative languages.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If control structures are functions, that means looping is always recursive.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However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This refers to the high level implementation only.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Machine instructions are optimized into iteration via tail recursion.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FEEC91F-E9DD-4C37-95A2-5D52F8E57125}"/>
              </a:ext>
            </a:extLst>
          </p:cNvPr>
          <p:cNvSpPr txBox="1">
            <a:spLocks/>
          </p:cNvSpPr>
          <p:nvPr/>
        </p:nvSpPr>
        <p:spPr>
          <a:xfrm>
            <a:off x="838200" y="79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+mn-lt"/>
              </a:rPr>
              <a:t>Functional Programming &amp; Elixir</a:t>
            </a:r>
            <a:endParaRPr lang="en-US" sz="2800" b="1" dirty="0">
              <a:latin typeface="+mn-lt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4F82A9-ACE3-4F78-BB76-71A973044C67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293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76BD0E-5841-4C6B-BDA8-42A33B45616D}"/>
              </a:ext>
            </a:extLst>
          </p:cNvPr>
          <p:cNvSpPr txBox="1"/>
          <p:nvPr/>
        </p:nvSpPr>
        <p:spPr>
          <a:xfrm>
            <a:off x="2218924" y="1761688"/>
            <a:ext cx="87413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Dynamically typed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/>
              <a:t>Type inferred at run-time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/>
              <a:t>Need not explicitly specify type upon declaration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Provides syntax conveniences to make it more intuitive to programmers accustomed to imperative languages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Interactive shell provides help/search functionality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BF7A08-831C-4AEE-AA81-1495AB9B1DE4}"/>
              </a:ext>
            </a:extLst>
          </p:cNvPr>
          <p:cNvSpPr/>
          <p:nvPr/>
        </p:nvSpPr>
        <p:spPr>
          <a:xfrm>
            <a:off x="1175522" y="4904923"/>
            <a:ext cx="97847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</a:rPr>
              <a:t>https://media.pragprog.com/titles/elixir/ElixirCheat.pdf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0D1861-576F-4A5C-B48E-10648746DA60}"/>
              </a:ext>
            </a:extLst>
          </p:cNvPr>
          <p:cNvSpPr/>
          <p:nvPr/>
        </p:nvSpPr>
        <p:spPr>
          <a:xfrm>
            <a:off x="2139193" y="1761688"/>
            <a:ext cx="7214532" cy="1208015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B1B80CF-A34C-4653-AA72-00F0D8D98638}"/>
              </a:ext>
            </a:extLst>
          </p:cNvPr>
          <p:cNvSpPr txBox="1">
            <a:spLocks/>
          </p:cNvSpPr>
          <p:nvPr/>
        </p:nvSpPr>
        <p:spPr>
          <a:xfrm>
            <a:off x="838200" y="79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+mn-lt"/>
              </a:rPr>
              <a:t>Elixir Syntax</a:t>
            </a:r>
            <a:endParaRPr lang="en-US" sz="2800" b="1" dirty="0">
              <a:latin typeface="+mn-l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41403BA-1F59-4666-83C2-5C3F91C29A95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532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  <p:bldP spid="3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BEA02EC-6DD9-4D9A-A53A-8D2AEFCC3E66}"/>
              </a:ext>
            </a:extLst>
          </p:cNvPr>
          <p:cNvSpPr/>
          <p:nvPr/>
        </p:nvSpPr>
        <p:spPr>
          <a:xfrm>
            <a:off x="3336614" y="1720840"/>
            <a:ext cx="738996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b="1" dirty="0"/>
              <a:t>Reserved words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>
                <a:latin typeface="Consolas" panose="020B0609020204030204" pitchFamily="49" charset="0"/>
              </a:rPr>
              <a:t>true</a:t>
            </a:r>
            <a:r>
              <a:rPr lang="en-CA" sz="2400" dirty="0"/>
              <a:t>, </a:t>
            </a:r>
            <a:r>
              <a:rPr lang="en-CA" sz="2400" dirty="0">
                <a:latin typeface="Consolas" panose="020B0609020204030204" pitchFamily="49" charset="0"/>
              </a:rPr>
              <a:t>false</a:t>
            </a:r>
            <a:r>
              <a:rPr lang="en-CA" sz="2400" dirty="0"/>
              <a:t>, </a:t>
            </a:r>
            <a:r>
              <a:rPr lang="en-CA" sz="2400" dirty="0">
                <a:latin typeface="Consolas" panose="020B0609020204030204" pitchFamily="49" charset="0"/>
              </a:rPr>
              <a:t>nil</a:t>
            </a:r>
            <a:r>
              <a:rPr lang="en-CA" sz="2400" dirty="0"/>
              <a:t> 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CA" sz="2400" dirty="0"/>
              <a:t>Used as atoms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>
                <a:latin typeface="Consolas" panose="020B0609020204030204" pitchFamily="49" charset="0"/>
              </a:rPr>
              <a:t>when</a:t>
            </a:r>
            <a:r>
              <a:rPr lang="en-CA" sz="2400" dirty="0"/>
              <a:t>, </a:t>
            </a:r>
            <a:r>
              <a:rPr lang="en-CA" sz="2400" dirty="0">
                <a:latin typeface="Consolas" panose="020B0609020204030204" pitchFamily="49" charset="0"/>
              </a:rPr>
              <a:t>and</a:t>
            </a:r>
            <a:r>
              <a:rPr lang="en-CA" sz="2400" dirty="0"/>
              <a:t>, </a:t>
            </a:r>
            <a:r>
              <a:rPr lang="en-CA" sz="2400" dirty="0">
                <a:latin typeface="Consolas" panose="020B0609020204030204" pitchFamily="49" charset="0"/>
              </a:rPr>
              <a:t>or</a:t>
            </a:r>
            <a:r>
              <a:rPr lang="en-CA" sz="2400" dirty="0"/>
              <a:t>, </a:t>
            </a:r>
            <a:r>
              <a:rPr lang="en-CA" sz="2400" dirty="0">
                <a:latin typeface="Consolas" panose="020B0609020204030204" pitchFamily="49" charset="0"/>
              </a:rPr>
              <a:t>not</a:t>
            </a:r>
            <a:r>
              <a:rPr lang="en-CA" sz="2400" dirty="0"/>
              <a:t>, </a:t>
            </a:r>
            <a:r>
              <a:rPr lang="en-CA" sz="2400" dirty="0">
                <a:latin typeface="Consolas" panose="020B0609020204030204" pitchFamily="49" charset="0"/>
              </a:rPr>
              <a:t>in</a:t>
            </a:r>
            <a:r>
              <a:rPr lang="en-CA" sz="2400" dirty="0"/>
              <a:t> 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CA" sz="2400" dirty="0"/>
              <a:t>Used as operators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 err="1">
                <a:latin typeface="Consolas" panose="020B0609020204030204" pitchFamily="49" charset="0"/>
              </a:rPr>
              <a:t>fn</a:t>
            </a:r>
            <a:r>
              <a:rPr lang="en-CA" sz="2400" dirty="0"/>
              <a:t>  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CA" sz="2400" dirty="0"/>
              <a:t>Used for anonymous function definitions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>
                <a:latin typeface="Consolas" panose="020B0609020204030204" pitchFamily="49" charset="0"/>
              </a:rPr>
              <a:t>do</a:t>
            </a:r>
            <a:r>
              <a:rPr lang="en-CA" sz="2400" dirty="0"/>
              <a:t>, </a:t>
            </a:r>
            <a:r>
              <a:rPr lang="en-CA" sz="2400" dirty="0">
                <a:latin typeface="Consolas" panose="020B0609020204030204" pitchFamily="49" charset="0"/>
              </a:rPr>
              <a:t>end</a:t>
            </a:r>
            <a:r>
              <a:rPr lang="en-CA" sz="2400" dirty="0"/>
              <a:t>, </a:t>
            </a:r>
            <a:r>
              <a:rPr lang="en-CA" sz="2400" dirty="0">
                <a:latin typeface="Consolas" panose="020B0609020204030204" pitchFamily="49" charset="0"/>
              </a:rPr>
              <a:t>catch</a:t>
            </a:r>
            <a:r>
              <a:rPr lang="en-CA" sz="2400" dirty="0"/>
              <a:t>, </a:t>
            </a:r>
            <a:r>
              <a:rPr lang="en-CA" sz="2400" dirty="0">
                <a:latin typeface="Consolas" panose="020B0609020204030204" pitchFamily="49" charset="0"/>
              </a:rPr>
              <a:t>rescue</a:t>
            </a:r>
            <a:r>
              <a:rPr lang="en-CA" sz="2400" dirty="0"/>
              <a:t>, </a:t>
            </a:r>
            <a:r>
              <a:rPr lang="en-CA" sz="2400" dirty="0">
                <a:latin typeface="Consolas" panose="020B0609020204030204" pitchFamily="49" charset="0"/>
              </a:rPr>
              <a:t>after</a:t>
            </a:r>
            <a:r>
              <a:rPr lang="en-CA" sz="2400" dirty="0"/>
              <a:t>, </a:t>
            </a:r>
            <a:r>
              <a:rPr lang="en-CA" sz="2400" dirty="0">
                <a:latin typeface="Consolas" panose="020B0609020204030204" pitchFamily="49" charset="0"/>
              </a:rPr>
              <a:t>else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CA" sz="2400" dirty="0">
                <a:latin typeface="Consolas" panose="020B0609020204030204" pitchFamily="49" charset="0"/>
              </a:rPr>
              <a:t>U</a:t>
            </a:r>
            <a:r>
              <a:rPr lang="en-CA" sz="2400" dirty="0"/>
              <a:t>sed in do/end blocks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8A3397-D13B-43BA-8ECA-0F72BFE1D417}"/>
              </a:ext>
            </a:extLst>
          </p:cNvPr>
          <p:cNvSpPr/>
          <p:nvPr/>
        </p:nvSpPr>
        <p:spPr>
          <a:xfrm>
            <a:off x="0" y="5767018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</a:rPr>
              <a:t>https://github.com/elixir-lang/elixir/blob/master/lib/elixir/pages/Syntax%20Reference.md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058F29B-2962-4A1D-98F9-06BC097E2409}"/>
              </a:ext>
            </a:extLst>
          </p:cNvPr>
          <p:cNvSpPr txBox="1">
            <a:spLocks/>
          </p:cNvSpPr>
          <p:nvPr/>
        </p:nvSpPr>
        <p:spPr>
          <a:xfrm>
            <a:off x="838200" y="79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+mn-lt"/>
              </a:rPr>
              <a:t>Elixir Syntax</a:t>
            </a:r>
            <a:endParaRPr lang="en-US" sz="2800" b="1" dirty="0">
              <a:latin typeface="+mn-l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92B22AE-EFEB-47CF-BFE9-33A69C808671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063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EAD9511-9145-4BC5-8454-51E22946F652}"/>
              </a:ext>
            </a:extLst>
          </p:cNvPr>
          <p:cNvSpPr/>
          <p:nvPr/>
        </p:nvSpPr>
        <p:spPr>
          <a:xfrm>
            <a:off x="1213242" y="2321631"/>
            <a:ext cx="97676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https://elixir-lang.org/getting-started/introduction.html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CC0544-F6A6-46D3-8824-C8C732DA72E0}"/>
              </a:ext>
            </a:extLst>
          </p:cNvPr>
          <p:cNvSpPr/>
          <p:nvPr/>
        </p:nvSpPr>
        <p:spPr>
          <a:xfrm>
            <a:off x="1661484" y="3671585"/>
            <a:ext cx="88690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https://elixirschool.com/en/lessons/basics/basics/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E47F59-ABA3-4DC7-BE38-C52A77E06721}"/>
              </a:ext>
            </a:extLst>
          </p:cNvPr>
          <p:cNvSpPr txBox="1">
            <a:spLocks/>
          </p:cNvSpPr>
          <p:nvPr/>
        </p:nvSpPr>
        <p:spPr>
          <a:xfrm>
            <a:off x="838200" y="79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+mn-lt"/>
              </a:rPr>
              <a:t>Further Reading</a:t>
            </a:r>
            <a:endParaRPr lang="en-US" sz="2800" b="1" dirty="0">
              <a:latin typeface="+mn-lt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2A54A3C-FC96-40EB-9224-C76CE2F0CE6F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74947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56AD865-1280-4246-AA3C-DFB48E1CA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157" y="2085653"/>
            <a:ext cx="7104725" cy="418895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3B8976A-DD5D-4E93-8B4F-FAF79C94E5C0}"/>
              </a:ext>
            </a:extLst>
          </p:cNvPr>
          <p:cNvSpPr txBox="1">
            <a:spLocks/>
          </p:cNvSpPr>
          <p:nvPr/>
        </p:nvSpPr>
        <p:spPr>
          <a:xfrm>
            <a:off x="838200" y="79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+mn-lt"/>
              </a:rPr>
              <a:t>Elixir Popularity</a:t>
            </a:r>
            <a:endParaRPr lang="en-US" sz="2800" b="1" dirty="0">
              <a:latin typeface="+mn-lt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C0069AD-B4FC-47AA-95C0-190AC7E0F0AA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2788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CD52752-9673-497E-B3F9-38E072E8F787}"/>
              </a:ext>
            </a:extLst>
          </p:cNvPr>
          <p:cNvSpPr/>
          <p:nvPr/>
        </p:nvSpPr>
        <p:spPr>
          <a:xfrm>
            <a:off x="936593" y="2297969"/>
            <a:ext cx="103158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</a:rPr>
              <a:t>https://techbeacon.com/5-emerging-programming-languages-bright-future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C4A046-E856-47A4-AD25-C55346054692}"/>
              </a:ext>
            </a:extLst>
          </p:cNvPr>
          <p:cNvSpPr txBox="1"/>
          <p:nvPr/>
        </p:nvSpPr>
        <p:spPr>
          <a:xfrm>
            <a:off x="2849730" y="3595115"/>
            <a:ext cx="6489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This list also includes Rust!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DE456F6-BC4F-42D4-8B62-A3F4A15546ED}"/>
              </a:ext>
            </a:extLst>
          </p:cNvPr>
          <p:cNvSpPr txBox="1">
            <a:spLocks/>
          </p:cNvSpPr>
          <p:nvPr/>
        </p:nvSpPr>
        <p:spPr>
          <a:xfrm>
            <a:off x="838200" y="79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+mn-lt"/>
              </a:rPr>
              <a:t>Elixir Popularity</a:t>
            </a:r>
            <a:endParaRPr lang="en-US" sz="2800" b="1" dirty="0">
              <a:latin typeface="+mn-lt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F512DC0-5F19-4533-9534-A406082B332A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23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BB60486-C243-447B-BBCA-DA0EEE5AD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0192" y="1237037"/>
            <a:ext cx="4291615" cy="30907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6F078F-3516-4423-816D-40E6B75AF862}"/>
              </a:ext>
            </a:extLst>
          </p:cNvPr>
          <p:cNvSpPr txBox="1"/>
          <p:nvPr/>
        </p:nvSpPr>
        <p:spPr>
          <a:xfrm>
            <a:off x="3094006" y="5055079"/>
            <a:ext cx="6003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(After reading week)</a:t>
            </a:r>
          </a:p>
        </p:txBody>
      </p:sp>
    </p:spTree>
    <p:extLst>
      <p:ext uri="{BB962C8B-B14F-4D97-AF65-F5344CB8AC3E}">
        <p14:creationId xmlns:p14="http://schemas.microsoft.com/office/powerpoint/2010/main" val="279858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typewriter hands">
            <a:extLst>
              <a:ext uri="{FF2B5EF4-FFF2-40B4-BE49-F238E27FC236}">
                <a16:creationId xmlns:a16="http://schemas.microsoft.com/office/drawing/2014/main" id="{E20BD80F-F87D-4FC8-BA4C-69C13E9482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7" b="17669"/>
          <a:stretch/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4B23A9B-9DF2-488D-A1DD-5943F5FF3D68}"/>
              </a:ext>
            </a:extLst>
          </p:cNvPr>
          <p:cNvSpPr txBox="1"/>
          <p:nvPr/>
        </p:nvSpPr>
        <p:spPr>
          <a:xfrm>
            <a:off x="0" y="2476870"/>
            <a:ext cx="12192000" cy="1323439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/>
              <a:t>Type Systems</a:t>
            </a:r>
          </a:p>
        </p:txBody>
      </p:sp>
    </p:spTree>
    <p:extLst>
      <p:ext uri="{BB962C8B-B14F-4D97-AF65-F5344CB8AC3E}">
        <p14:creationId xmlns:p14="http://schemas.microsoft.com/office/powerpoint/2010/main" val="412718544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4B5E37-9606-4A94-83EB-416E0D556DDB}"/>
              </a:ext>
            </a:extLst>
          </p:cNvPr>
          <p:cNvSpPr txBox="1"/>
          <p:nvPr/>
        </p:nvSpPr>
        <p:spPr>
          <a:xfrm>
            <a:off x="1235759" y="2100204"/>
            <a:ext cx="100274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set of rules that assigns a property called </a:t>
            </a:r>
            <a:r>
              <a:rPr lang="en-US" sz="2400" b="1" i="1" dirty="0"/>
              <a:t>type</a:t>
            </a:r>
            <a:r>
              <a:rPr lang="en-US" sz="2400" i="1" dirty="0"/>
              <a:t> </a:t>
            </a:r>
            <a:r>
              <a:rPr lang="en-US" sz="2400" dirty="0"/>
              <a:t>to constructs of a program.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These constructs include variables, functions, expressions,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whole point is to reduce bugs.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For example, if a pattern of 32 bits has been encoded using 2s complement, we don’t want to read it using IEEE 754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And we </a:t>
            </a:r>
            <a:r>
              <a:rPr lang="en-US" sz="2400" i="1" dirty="0"/>
              <a:t>can</a:t>
            </a:r>
            <a:r>
              <a:rPr lang="en-US" sz="2400" dirty="0"/>
              <a:t> do this in many languages!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E545B5-B25C-4F43-93B9-333B12751398}"/>
              </a:ext>
            </a:extLst>
          </p:cNvPr>
          <p:cNvSpPr txBox="1">
            <a:spLocks/>
          </p:cNvSpPr>
          <p:nvPr/>
        </p:nvSpPr>
        <p:spPr>
          <a:xfrm>
            <a:off x="838200" y="79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+mn-lt"/>
              </a:rPr>
              <a:t>Type System</a:t>
            </a:r>
            <a:endParaRPr lang="en-US" sz="2800" b="1" dirty="0"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A1130B4-8D74-4ACB-89C5-D3DFAD7057B3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1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B7CA3CE-7A59-4606-83DE-51CB9E036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35" y="340953"/>
            <a:ext cx="8630389" cy="46162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208676-6C06-4916-8DE2-1EBA062F4A46}"/>
              </a:ext>
            </a:extLst>
          </p:cNvPr>
          <p:cNvSpPr txBox="1"/>
          <p:nvPr/>
        </p:nvSpPr>
        <p:spPr>
          <a:xfrm>
            <a:off x="4651900" y="1041051"/>
            <a:ext cx="4669654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Declare large 64-bit integer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25E6A4D-4615-4EE1-90FA-F0A75CB4755D}"/>
              </a:ext>
            </a:extLst>
          </p:cNvPr>
          <p:cNvCxnSpPr/>
          <p:nvPr/>
        </p:nvCxnSpPr>
        <p:spPr>
          <a:xfrm>
            <a:off x="6143347" y="1564271"/>
            <a:ext cx="0" cy="648632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41F9D5D-8365-4345-98F3-250F01CB20F8}"/>
              </a:ext>
            </a:extLst>
          </p:cNvPr>
          <p:cNvSpPr txBox="1"/>
          <p:nvPr/>
        </p:nvSpPr>
        <p:spPr>
          <a:xfrm>
            <a:off x="6982287" y="3058639"/>
            <a:ext cx="4496541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Print as </a:t>
            </a:r>
            <a:r>
              <a:rPr lang="en-US" sz="2800" dirty="0" err="1"/>
              <a:t>int</a:t>
            </a:r>
            <a:r>
              <a:rPr lang="en-US" sz="2800" dirty="0"/>
              <a:t>, print as double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67098024-867B-4CD7-A20D-652B5D1E8D60}"/>
              </a:ext>
            </a:extLst>
          </p:cNvPr>
          <p:cNvSpPr/>
          <p:nvPr/>
        </p:nvSpPr>
        <p:spPr>
          <a:xfrm>
            <a:off x="6169980" y="2787589"/>
            <a:ext cx="514905" cy="1065320"/>
          </a:xfrm>
          <a:prstGeom prst="rightBrac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BA513AF-E7BC-49AB-8361-1169A0D484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818"/>
          <a:stretch/>
        </p:blipFill>
        <p:spPr>
          <a:xfrm>
            <a:off x="6169980" y="4070739"/>
            <a:ext cx="6022020" cy="276474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69F5C2B-7977-4EA7-9974-6B15A2C25587}"/>
              </a:ext>
            </a:extLst>
          </p:cNvPr>
          <p:cNvSpPr txBox="1"/>
          <p:nvPr/>
        </p:nvSpPr>
        <p:spPr>
          <a:xfrm>
            <a:off x="417248" y="4734896"/>
            <a:ext cx="5326602" cy="1938992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2s comp bit pattern was read as an IEEE 754 double.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(The integer constant was deliberately picked to produce a bit pattern that would yield 1.000000 as double)</a:t>
            </a:r>
          </a:p>
        </p:txBody>
      </p:sp>
    </p:spTree>
    <p:extLst>
      <p:ext uri="{BB962C8B-B14F-4D97-AF65-F5344CB8AC3E}">
        <p14:creationId xmlns:p14="http://schemas.microsoft.com/office/powerpoint/2010/main" val="2406731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2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052638"/>
            <a:ext cx="12192000" cy="1325562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latin typeface="+mn-lt"/>
              </a:rPr>
              <a:t>Let’s Get Started!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FB93E6-18DB-4476-9BA1-3A8DAF2B0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5317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C4A66A-5E01-4877-8554-BEC84EB7451C}"/>
              </a:ext>
            </a:extLst>
          </p:cNvPr>
          <p:cNvSpPr txBox="1"/>
          <p:nvPr/>
        </p:nvSpPr>
        <p:spPr>
          <a:xfrm>
            <a:off x="2636530" y="1899821"/>
            <a:ext cx="7164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Clearly, type checking isn’t performed in the context of a </a:t>
            </a:r>
            <a:r>
              <a:rPr lang="en-US" sz="2400" b="1" dirty="0" err="1">
                <a:latin typeface="Consolas" panose="020B0609020204030204" pitchFamily="49" charset="0"/>
              </a:rPr>
              <a:t>printf</a:t>
            </a:r>
            <a:r>
              <a:rPr lang="en-US" sz="2400" dirty="0"/>
              <a:t> statement in C++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18C4D7-F06D-4F29-8954-C9EAEF9C4972}"/>
              </a:ext>
            </a:extLst>
          </p:cNvPr>
          <p:cNvSpPr txBox="1"/>
          <p:nvPr/>
        </p:nvSpPr>
        <p:spPr>
          <a:xfrm>
            <a:off x="2311154" y="3107184"/>
            <a:ext cx="80934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Think of type checking as trying to fit puzzle pieces together.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Does the output type of a function match the variable we’re trying to store it in?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Do the input arguments to a function match the types indicated in the parameter list?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If no, will we allow implicit conversion?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79693D1-4A06-4A86-8519-833CA3CE87B0}"/>
              </a:ext>
            </a:extLst>
          </p:cNvPr>
          <p:cNvSpPr txBox="1">
            <a:spLocks/>
          </p:cNvSpPr>
          <p:nvPr/>
        </p:nvSpPr>
        <p:spPr>
          <a:xfrm>
            <a:off x="838200" y="79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+mn-lt"/>
              </a:rPr>
              <a:t>Type Checking</a:t>
            </a:r>
            <a:endParaRPr lang="en-US" sz="2800" b="1" dirty="0">
              <a:latin typeface="+mn-lt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F62469E-8036-43D1-A6BB-2C171C82126F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993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1C1ABA-549B-4CBA-A77A-A5333DD2CE35}"/>
              </a:ext>
            </a:extLst>
          </p:cNvPr>
          <p:cNvSpPr txBox="1"/>
          <p:nvPr/>
        </p:nvSpPr>
        <p:spPr>
          <a:xfrm>
            <a:off x="1726570" y="2243183"/>
            <a:ext cx="98364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Statically typed languages perform type checking at </a:t>
            </a:r>
            <a:r>
              <a:rPr lang="en-US" sz="2400" i="1" dirty="0"/>
              <a:t>compile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Checked in the process of converting source code to machine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Java, C, C++, etc.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B1EE04-F44B-4A18-A217-6CC8DCA3375D}"/>
              </a:ext>
            </a:extLst>
          </p:cNvPr>
          <p:cNvSpPr/>
          <p:nvPr/>
        </p:nvSpPr>
        <p:spPr>
          <a:xfrm>
            <a:off x="1726570" y="3571293"/>
            <a:ext cx="91219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Dynamically typed languages perform type checking at </a:t>
            </a:r>
            <a:r>
              <a:rPr lang="en-US" sz="2400" i="1" dirty="0"/>
              <a:t>run-time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Checked on the fly while instructions are being executed.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1448A8-2C1D-41EA-8668-D69C7B0B7A46}"/>
              </a:ext>
            </a:extLst>
          </p:cNvPr>
          <p:cNvSpPr txBox="1"/>
          <p:nvPr/>
        </p:nvSpPr>
        <p:spPr>
          <a:xfrm>
            <a:off x="1726571" y="4530071"/>
            <a:ext cx="9414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Statically Typed languages: </a:t>
            </a:r>
            <a:r>
              <a:rPr lang="en-US" sz="2400" dirty="0"/>
              <a:t>C/C++, Java, Haskell, Rust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C489EA-856D-4744-B087-EBDDB0E3E970}"/>
              </a:ext>
            </a:extLst>
          </p:cNvPr>
          <p:cNvSpPr txBox="1"/>
          <p:nvPr/>
        </p:nvSpPr>
        <p:spPr>
          <a:xfrm>
            <a:off x="1726570" y="5081966"/>
            <a:ext cx="9414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Dynamically Typed languages: </a:t>
            </a:r>
            <a:r>
              <a:rPr lang="en-US" sz="2400" dirty="0"/>
              <a:t>Smalltalk (with caveat), Elixir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D8F4EF-7498-43CE-8935-EB73DF4A33D4}"/>
              </a:ext>
            </a:extLst>
          </p:cNvPr>
          <p:cNvSpPr txBox="1"/>
          <p:nvPr/>
        </p:nvSpPr>
        <p:spPr>
          <a:xfrm>
            <a:off x="2503365" y="1580213"/>
            <a:ext cx="7430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When are types checked?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704429C-0F91-4D00-845D-054EA764E48B}"/>
              </a:ext>
            </a:extLst>
          </p:cNvPr>
          <p:cNvSpPr txBox="1">
            <a:spLocks/>
          </p:cNvSpPr>
          <p:nvPr/>
        </p:nvSpPr>
        <p:spPr>
          <a:xfrm>
            <a:off x="838200" y="79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+mn-lt"/>
              </a:rPr>
              <a:t>Static VS Dynamic</a:t>
            </a:r>
            <a:endParaRPr lang="en-US" sz="2800" b="1" dirty="0">
              <a:latin typeface="+mn-lt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87982B8-335A-409D-BA94-C6D31C75D96E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27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/>
      <p:bldP spid="6" grpId="0"/>
      <p:bldP spid="7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FF8A314-3660-4825-B9CF-701E89189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388" y="2147472"/>
            <a:ext cx="11214452" cy="35076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ACCEB4E-C194-495C-9E1D-8892CAA7A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7012" y="5253545"/>
            <a:ext cx="8566719" cy="945677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9AE7206-93CE-4F84-846A-9BC7C11EE39C}"/>
              </a:ext>
            </a:extLst>
          </p:cNvPr>
          <p:cNvSpPr/>
          <p:nvPr/>
        </p:nvSpPr>
        <p:spPr>
          <a:xfrm>
            <a:off x="4341181" y="4358936"/>
            <a:ext cx="2636668" cy="648070"/>
          </a:xfrm>
          <a:prstGeom prst="round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492928D-9EE5-45A8-AC22-43D19C60A9CF}"/>
              </a:ext>
            </a:extLst>
          </p:cNvPr>
          <p:cNvSpPr txBox="1">
            <a:spLocks/>
          </p:cNvSpPr>
          <p:nvPr/>
        </p:nvSpPr>
        <p:spPr>
          <a:xfrm>
            <a:off x="838200" y="79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+mn-lt"/>
              </a:rPr>
              <a:t>Static Type Checking</a:t>
            </a:r>
            <a:endParaRPr lang="en-US" sz="2800" b="1" dirty="0">
              <a:latin typeface="+mn-l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C78B11D-D14B-46DB-97A9-D6F2376E2734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571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ED4001-0DD6-4522-86DC-96E1BB2A61B9}"/>
              </a:ext>
            </a:extLst>
          </p:cNvPr>
          <p:cNvSpPr txBox="1"/>
          <p:nvPr/>
        </p:nvSpPr>
        <p:spPr>
          <a:xfrm>
            <a:off x="1985423" y="1744503"/>
            <a:ext cx="84337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In dynamically typed languages, every operation knows the types for which it is valid.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Providing invalid arguments or operands will yield a run-time error which may or may not be recoverable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Such things can be anticipated and mitigated in various ways, such as verifying type explicitly</a:t>
            </a:r>
          </a:p>
        </p:txBody>
      </p:sp>
    </p:spTree>
    <p:extLst>
      <p:ext uri="{BB962C8B-B14F-4D97-AF65-F5344CB8AC3E}">
        <p14:creationId xmlns:p14="http://schemas.microsoft.com/office/powerpoint/2010/main" val="2805851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FBFC457-CED3-4F6D-8C6F-0ED928715D34}"/>
              </a:ext>
            </a:extLst>
          </p:cNvPr>
          <p:cNvSpPr/>
          <p:nvPr/>
        </p:nvSpPr>
        <p:spPr>
          <a:xfrm>
            <a:off x="3694277" y="1697140"/>
            <a:ext cx="500105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dirty="0">
                <a:latin typeface="Consolas" panose="020B0609020204030204" pitchFamily="49" charset="0"/>
              </a:rPr>
              <a:t>factorial: n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| </a:t>
            </a:r>
            <a:r>
              <a:rPr lang="en-CA" sz="2400" dirty="0" err="1">
                <a:latin typeface="Consolas" panose="020B0609020204030204" pitchFamily="49" charset="0"/>
              </a:rPr>
              <a:t>fac</a:t>
            </a:r>
            <a:r>
              <a:rPr lang="en-CA" sz="2400" dirty="0">
                <a:latin typeface="Consolas" panose="020B0609020204030204" pitchFamily="49" charset="0"/>
              </a:rPr>
              <a:t> |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</a:t>
            </a:r>
            <a:r>
              <a:rPr lang="en-CA" sz="2400" dirty="0" err="1">
                <a:latin typeface="Consolas" panose="020B0609020204030204" pitchFamily="49" charset="0"/>
              </a:rPr>
              <a:t>fac</a:t>
            </a:r>
            <a:r>
              <a:rPr lang="en-CA" sz="2400" dirty="0">
                <a:latin typeface="Consolas" panose="020B0609020204030204" pitchFamily="49" charset="0"/>
              </a:rPr>
              <a:t> := 1.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	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n </a:t>
            </a:r>
            <a:r>
              <a:rPr lang="en-CA" sz="2400" dirty="0" err="1">
                <a:latin typeface="Consolas" panose="020B0609020204030204" pitchFamily="49" charset="0"/>
              </a:rPr>
              <a:t>isInteger</a:t>
            </a:r>
            <a:endParaRPr lang="en-CA" sz="2400" dirty="0">
              <a:latin typeface="Consolas" panose="020B0609020204030204" pitchFamily="49" charset="0"/>
            </a:endParaRPr>
          </a:p>
          <a:p>
            <a:r>
              <a:rPr lang="en-CA" sz="2400" dirty="0">
                <a:latin typeface="Consolas" panose="020B0609020204030204" pitchFamily="49" charset="0"/>
              </a:rPr>
              <a:t>    </a:t>
            </a:r>
            <a:r>
              <a:rPr lang="en-CA" sz="2400" dirty="0" err="1">
                <a:latin typeface="Consolas" panose="020B0609020204030204" pitchFamily="49" charset="0"/>
              </a:rPr>
              <a:t>ifTrue</a:t>
            </a:r>
            <a:r>
              <a:rPr lang="en-CA" sz="2400" dirty="0">
                <a:latin typeface="Consolas" panose="020B0609020204030204" pitchFamily="49" charset="0"/>
              </a:rPr>
              <a:t>: [1 to: n do: 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   [:a | </a:t>
            </a:r>
            <a:r>
              <a:rPr lang="en-CA" sz="2400" dirty="0" err="1">
                <a:latin typeface="Consolas" panose="020B0609020204030204" pitchFamily="49" charset="0"/>
              </a:rPr>
              <a:t>fac</a:t>
            </a:r>
            <a:r>
              <a:rPr lang="en-CA" sz="2400" dirty="0">
                <a:latin typeface="Consolas" panose="020B0609020204030204" pitchFamily="49" charset="0"/>
              </a:rPr>
              <a:t> := </a:t>
            </a:r>
            <a:r>
              <a:rPr lang="en-CA" sz="2400" dirty="0" err="1">
                <a:latin typeface="Consolas" panose="020B0609020204030204" pitchFamily="49" charset="0"/>
              </a:rPr>
              <a:t>fac</a:t>
            </a:r>
            <a:r>
              <a:rPr lang="en-CA" sz="2400" dirty="0">
                <a:latin typeface="Consolas" panose="020B0609020204030204" pitchFamily="49" charset="0"/>
              </a:rPr>
              <a:t>*a.]. 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	 ^</a:t>
            </a:r>
            <a:r>
              <a:rPr lang="en-CA" sz="2400" dirty="0" err="1">
                <a:latin typeface="Consolas" panose="020B0609020204030204" pitchFamily="49" charset="0"/>
              </a:rPr>
              <a:t>fac</a:t>
            </a:r>
            <a:endParaRPr lang="en-CA" sz="2400" dirty="0">
              <a:latin typeface="Consolas" panose="020B0609020204030204" pitchFamily="49" charset="0"/>
            </a:endParaRPr>
          </a:p>
          <a:p>
            <a:r>
              <a:rPr lang="en-CA" sz="2400" dirty="0">
                <a:latin typeface="Consolas" panose="020B0609020204030204" pitchFamily="49" charset="0"/>
              </a:rPr>
              <a:t>    ]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 </a:t>
            </a:r>
            <a:r>
              <a:rPr lang="en-CA" sz="2400" dirty="0" err="1">
                <a:latin typeface="Consolas" panose="020B0609020204030204" pitchFamily="49" charset="0"/>
              </a:rPr>
              <a:t>ifFalse</a:t>
            </a:r>
            <a:r>
              <a:rPr lang="en-CA" sz="2400" dirty="0">
                <a:latin typeface="Consolas" panose="020B0609020204030204" pitchFamily="49" charset="0"/>
              </a:rPr>
              <a:t>: [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   ^'Bad input’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 ].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30896BA-BE8D-461A-B967-F8C4BD713362}"/>
              </a:ext>
            </a:extLst>
          </p:cNvPr>
          <p:cNvSpPr/>
          <p:nvPr/>
        </p:nvSpPr>
        <p:spPr>
          <a:xfrm>
            <a:off x="3939891" y="3163385"/>
            <a:ext cx="2254929" cy="461638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Image result for smalltalk language">
            <a:extLst>
              <a:ext uri="{FF2B5EF4-FFF2-40B4-BE49-F238E27FC236}">
                <a16:creationId xmlns:a16="http://schemas.microsoft.com/office/drawing/2014/main" id="{83311F45-0AF0-4883-86DE-500EDEE88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82" y="1998927"/>
            <a:ext cx="3107187" cy="392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ECD83E0-6FC1-4C2C-977E-F855B124CA76}"/>
              </a:ext>
            </a:extLst>
          </p:cNvPr>
          <p:cNvSpPr txBox="1"/>
          <p:nvPr/>
        </p:nvSpPr>
        <p:spPr>
          <a:xfrm>
            <a:off x="6852763" y="1593725"/>
            <a:ext cx="5062413" cy="156966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 Java, the parameter would be defined as </a:t>
            </a:r>
            <a:r>
              <a:rPr lang="en-US" sz="2400" b="1" dirty="0" err="1">
                <a:latin typeface="Consolas" panose="020B0609020204030204" pitchFamily="49" charset="0"/>
              </a:rPr>
              <a:t>int</a:t>
            </a:r>
            <a:endParaRPr lang="en-US" sz="2400" b="1" dirty="0"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Compile error occurs if </a:t>
            </a:r>
            <a:r>
              <a:rPr lang="en-US" sz="2400" dirty="0" err="1"/>
              <a:t>arg</a:t>
            </a:r>
            <a:r>
              <a:rPr lang="en-US" sz="2400" dirty="0"/>
              <a:t> isn’t </a:t>
            </a:r>
            <a:r>
              <a:rPr lang="en-US" sz="2400" b="1" dirty="0" err="1">
                <a:latin typeface="Consolas" panose="020B0609020204030204" pitchFamily="49" charset="0"/>
              </a:rPr>
              <a:t>int</a:t>
            </a:r>
            <a:r>
              <a:rPr lang="en-US" sz="2400" dirty="0"/>
              <a:t>, or can’t be implicitly cast as an </a:t>
            </a:r>
            <a:r>
              <a:rPr lang="en-US" sz="2400" b="1" dirty="0">
                <a:latin typeface="Consolas" panose="020B0609020204030204" pitchFamily="49" charset="0"/>
              </a:rPr>
              <a:t>int</a:t>
            </a:r>
            <a:r>
              <a:rPr lang="en-US" sz="24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6B004A-2B7B-497A-AF09-4F29BC36B63B}"/>
              </a:ext>
            </a:extLst>
          </p:cNvPr>
          <p:cNvSpPr txBox="1"/>
          <p:nvPr/>
        </p:nvSpPr>
        <p:spPr>
          <a:xfrm>
            <a:off x="7347683" y="4651795"/>
            <a:ext cx="4312222" cy="156966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Of course polymorphism complicates this (</a:t>
            </a:r>
            <a:r>
              <a:rPr lang="en-US" sz="2400" dirty="0" err="1"/>
              <a:t>instanceof</a:t>
            </a:r>
            <a:r>
              <a:rPr lang="en-US" sz="24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Still statically typed. Compiler checks what it can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FDC0CED-5F92-4942-9FD2-39D29FA359F3}"/>
              </a:ext>
            </a:extLst>
          </p:cNvPr>
          <p:cNvSpPr txBox="1">
            <a:spLocks/>
          </p:cNvSpPr>
          <p:nvPr/>
        </p:nvSpPr>
        <p:spPr>
          <a:xfrm>
            <a:off x="838200" y="79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+mn-lt"/>
              </a:rPr>
              <a:t>Dynamic Type Checking </a:t>
            </a:r>
            <a:r>
              <a:rPr lang="en-US" sz="4000" b="1" i="1" dirty="0">
                <a:latin typeface="+mn-lt"/>
              </a:rPr>
              <a:t>(well…)</a:t>
            </a:r>
            <a:endParaRPr lang="en-US" sz="2800" b="1" i="1" dirty="0">
              <a:latin typeface="+mn-lt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B1CDEA1-190B-4578-B7F2-69BBD8058E86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17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2" grpId="0" build="p" animBg="1"/>
      <p:bldP spid="8" grpId="0" build="p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AFDC0CED-5F92-4942-9FD2-39D29FA359F3}"/>
              </a:ext>
            </a:extLst>
          </p:cNvPr>
          <p:cNvSpPr txBox="1">
            <a:spLocks/>
          </p:cNvSpPr>
          <p:nvPr/>
        </p:nvSpPr>
        <p:spPr>
          <a:xfrm>
            <a:off x="838200" y="79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+mn-lt"/>
              </a:rPr>
              <a:t>Dynamic Type Checking </a:t>
            </a:r>
            <a:r>
              <a:rPr lang="en-US" sz="4000" b="1" i="1" dirty="0">
                <a:latin typeface="+mn-lt"/>
              </a:rPr>
              <a:t>(well…)</a:t>
            </a:r>
            <a:endParaRPr lang="en-US" sz="2800" b="1" i="1" dirty="0">
              <a:latin typeface="+mn-lt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B1CDEA1-190B-4578-B7F2-69BBD8058E86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644F752-8CC0-4F5A-BA38-EA8CF820D88E}"/>
              </a:ext>
            </a:extLst>
          </p:cNvPr>
          <p:cNvSpPr txBox="1"/>
          <p:nvPr/>
        </p:nvSpPr>
        <p:spPr>
          <a:xfrm>
            <a:off x="1789611" y="2614877"/>
            <a:ext cx="873469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Does Smalltalk have type errors in the strict sense of the term?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Different objects understand different messages.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“type error” occurs when an object doesn’t have a method to handle a particular message.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Type errors in Smalltalk are more like “method not found” errors.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Above, the error occurs because the Array class doesn’t have a </a:t>
            </a:r>
            <a:r>
              <a:rPr lang="en-US" sz="2400" b="1" i="1" dirty="0"/>
              <a:t>method</a:t>
            </a:r>
            <a:r>
              <a:rPr lang="en-US" sz="2400" dirty="0"/>
              <a:t> for symbolic operator </a:t>
            </a:r>
            <a:r>
              <a:rPr lang="en-US" sz="2400" b="1" dirty="0">
                <a:latin typeface="Consolas" panose="020B0609020204030204" pitchFamily="49" charset="0"/>
              </a:rPr>
              <a:t>#+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Smalltalk enthusiasts debate this.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5FE5AC-804F-430B-9217-175D8274855E}"/>
              </a:ext>
            </a:extLst>
          </p:cNvPr>
          <p:cNvSpPr txBox="1"/>
          <p:nvPr/>
        </p:nvSpPr>
        <p:spPr>
          <a:xfrm>
            <a:off x="2778034" y="1780912"/>
            <a:ext cx="6635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onsolas" panose="020B0609020204030204" pitchFamily="49" charset="0"/>
              </a:rPr>
              <a:t>#(1 2 3 4) + 18.2</a:t>
            </a:r>
          </a:p>
        </p:txBody>
      </p:sp>
    </p:spTree>
    <p:extLst>
      <p:ext uri="{BB962C8B-B14F-4D97-AF65-F5344CB8AC3E}">
        <p14:creationId xmlns:p14="http://schemas.microsoft.com/office/powerpoint/2010/main" val="2345382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C7CF1B-913B-48DF-B54B-51675F832DA0}"/>
              </a:ext>
            </a:extLst>
          </p:cNvPr>
          <p:cNvSpPr/>
          <p:nvPr/>
        </p:nvSpPr>
        <p:spPr>
          <a:xfrm>
            <a:off x="3691508" y="1661020"/>
            <a:ext cx="7223463" cy="4647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</a:rPr>
              <a:t>defmodule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UserMath</a:t>
            </a:r>
            <a:r>
              <a:rPr lang="en-US" sz="2000" dirty="0">
                <a:latin typeface="Consolas" panose="020B0609020204030204" pitchFamily="49" charset="0"/>
              </a:rPr>
              <a:t> do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def fib(n) when not </a:t>
            </a:r>
            <a:r>
              <a:rPr lang="en-US" sz="2000" dirty="0" err="1">
                <a:latin typeface="Consolas" panose="020B0609020204030204" pitchFamily="49" charset="0"/>
              </a:rPr>
              <a:t>is_integer</a:t>
            </a:r>
            <a:r>
              <a:rPr lang="en-US" sz="2000" dirty="0">
                <a:latin typeface="Consolas" panose="020B0609020204030204" pitchFamily="49" charset="0"/>
              </a:rPr>
              <a:t>(n) or n &lt; 0 do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:error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end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def fib(0), do: 0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def fib(1), do: 1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def fib(n), do: fib(n-2) + fib(n-1)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def </a:t>
            </a:r>
            <a:r>
              <a:rPr lang="en-US" sz="2000" dirty="0" err="1">
                <a:latin typeface="Consolas" panose="020B0609020204030204" pitchFamily="49" charset="0"/>
              </a:rPr>
              <a:t>fac</a:t>
            </a:r>
            <a:r>
              <a:rPr lang="en-US" sz="2000" dirty="0">
                <a:latin typeface="Consolas" panose="020B0609020204030204" pitchFamily="49" charset="0"/>
              </a:rPr>
              <a:t>(n) when not </a:t>
            </a:r>
            <a:r>
              <a:rPr lang="en-US" sz="2000" dirty="0" err="1">
                <a:latin typeface="Consolas" panose="020B0609020204030204" pitchFamily="49" charset="0"/>
              </a:rPr>
              <a:t>is_integer</a:t>
            </a:r>
            <a:r>
              <a:rPr lang="en-US" sz="2000" dirty="0">
                <a:latin typeface="Consolas" panose="020B0609020204030204" pitchFamily="49" charset="0"/>
              </a:rPr>
              <a:t>(n) or n &lt; 0 do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:error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end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def </a:t>
            </a:r>
            <a:r>
              <a:rPr lang="en-US" sz="2000" dirty="0" err="1">
                <a:latin typeface="Consolas" panose="020B0609020204030204" pitchFamily="49" charset="0"/>
              </a:rPr>
              <a:t>fac</a:t>
            </a:r>
            <a:r>
              <a:rPr lang="en-US" sz="2000" dirty="0">
                <a:latin typeface="Consolas" panose="020B0609020204030204" pitchFamily="49" charset="0"/>
              </a:rPr>
              <a:t>(0), do: 1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def </a:t>
            </a:r>
            <a:r>
              <a:rPr lang="en-US" sz="2000" dirty="0" err="1">
                <a:latin typeface="Consolas" panose="020B0609020204030204" pitchFamily="49" charset="0"/>
              </a:rPr>
              <a:t>fac</a:t>
            </a:r>
            <a:r>
              <a:rPr lang="en-US" sz="2000" dirty="0">
                <a:latin typeface="Consolas" panose="020B0609020204030204" pitchFamily="49" charset="0"/>
              </a:rPr>
              <a:t>(n), do: n*</a:t>
            </a:r>
            <a:r>
              <a:rPr lang="en-US" sz="2000" dirty="0" err="1">
                <a:latin typeface="Consolas" panose="020B0609020204030204" pitchFamily="49" charset="0"/>
              </a:rPr>
              <a:t>fac</a:t>
            </a:r>
            <a:r>
              <a:rPr lang="en-US" sz="2000" dirty="0">
                <a:latin typeface="Consolas" panose="020B0609020204030204" pitchFamily="49" charset="0"/>
              </a:rPr>
              <a:t>(n-1)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end</a:t>
            </a:r>
          </a:p>
        </p:txBody>
      </p:sp>
      <p:pic>
        <p:nvPicPr>
          <p:cNvPr id="5" name="Picture 4" descr="Image result for elixir lang">
            <a:extLst>
              <a:ext uri="{FF2B5EF4-FFF2-40B4-BE49-F238E27FC236}">
                <a16:creationId xmlns:a16="http://schemas.microsoft.com/office/drawing/2014/main" id="{9F19C99F-515F-40FE-A0ED-8C3BFF9085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48" t="6466" r="31554" b="33143"/>
          <a:stretch/>
        </p:blipFill>
        <p:spPr bwMode="auto">
          <a:xfrm>
            <a:off x="782795" y="2013012"/>
            <a:ext cx="2338306" cy="283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65CA27A-B5FC-41C9-A98A-0A629A2CD7FC}"/>
              </a:ext>
            </a:extLst>
          </p:cNvPr>
          <p:cNvSpPr/>
          <p:nvPr/>
        </p:nvSpPr>
        <p:spPr>
          <a:xfrm>
            <a:off x="3857224" y="2087149"/>
            <a:ext cx="6747029" cy="1038687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C854A9B-6B33-44E4-9C95-DD63584AE2C5}"/>
              </a:ext>
            </a:extLst>
          </p:cNvPr>
          <p:cNvSpPr/>
          <p:nvPr/>
        </p:nvSpPr>
        <p:spPr>
          <a:xfrm>
            <a:off x="3929724" y="4086105"/>
            <a:ext cx="6747029" cy="1038687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3E164D5-9033-4B91-9A15-A4E95CD6A774}"/>
              </a:ext>
            </a:extLst>
          </p:cNvPr>
          <p:cNvSpPr txBox="1">
            <a:spLocks/>
          </p:cNvSpPr>
          <p:nvPr/>
        </p:nvSpPr>
        <p:spPr>
          <a:xfrm>
            <a:off x="838200" y="79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+mn-lt"/>
              </a:rPr>
              <a:t>Dynamic Type Checking</a:t>
            </a:r>
            <a:endParaRPr lang="en-US" sz="2800" b="1" i="1" dirty="0">
              <a:latin typeface="+mn-lt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722D16-911A-4D8F-A2BD-61CD4714847E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939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B94B1F5-4A78-46A1-8A34-C43179DA8CA8}"/>
              </a:ext>
            </a:extLst>
          </p:cNvPr>
          <p:cNvSpPr txBox="1"/>
          <p:nvPr/>
        </p:nvSpPr>
        <p:spPr>
          <a:xfrm>
            <a:off x="2380695" y="1635562"/>
            <a:ext cx="7430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Advantages? Disadvantages?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92E20C-2E7B-4C02-A472-F92799B3EBED}"/>
              </a:ext>
            </a:extLst>
          </p:cNvPr>
          <p:cNvSpPr txBox="1"/>
          <p:nvPr/>
        </p:nvSpPr>
        <p:spPr>
          <a:xfrm>
            <a:off x="1074197" y="2620385"/>
            <a:ext cx="521119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Static:</a:t>
            </a:r>
            <a:r>
              <a:rPr lang="en-US" sz="2400" b="1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Reliably find errors at compile time.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Code will execute faster if types are assumed to be correct at run time.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Type-specific optimization can be performed at compile time.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I.e., integer arithmetic is faster than floating point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17C740-3F09-4958-8BC2-774EF60D2A2F}"/>
              </a:ext>
            </a:extLst>
          </p:cNvPr>
          <p:cNvSpPr txBox="1"/>
          <p:nvPr/>
        </p:nvSpPr>
        <p:spPr>
          <a:xfrm>
            <a:off x="6609286" y="2643502"/>
            <a:ext cx="52111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Dynamic:</a:t>
            </a:r>
            <a:r>
              <a:rPr lang="en-US" sz="2400" b="1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Compilers run faster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Interpreters can dynamically load new code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/>
              <a:t>Smalltalk, MATLAB, </a:t>
            </a:r>
            <a:r>
              <a:rPr lang="en-US" sz="2400" dirty="0" err="1"/>
              <a:t>iex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Easier code reuse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BF3C055-2657-4C73-BCD3-D336D6A31317}"/>
              </a:ext>
            </a:extLst>
          </p:cNvPr>
          <p:cNvSpPr txBox="1">
            <a:spLocks/>
          </p:cNvSpPr>
          <p:nvPr/>
        </p:nvSpPr>
        <p:spPr>
          <a:xfrm>
            <a:off x="838200" y="79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+mn-lt"/>
              </a:rPr>
              <a:t>Static VS Dynamic</a:t>
            </a:r>
            <a:endParaRPr lang="en-US" sz="2800" b="1" i="1" dirty="0">
              <a:latin typeface="+mn-lt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E6F1099-2C63-4A4D-962F-EC86F1DDD52D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214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  <p:bldP spid="7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EA6FFD3-C404-4D7D-9E8E-39A81C008AA0}"/>
              </a:ext>
            </a:extLst>
          </p:cNvPr>
          <p:cNvSpPr txBox="1"/>
          <p:nvPr/>
        </p:nvSpPr>
        <p:spPr>
          <a:xfrm>
            <a:off x="1349266" y="2583402"/>
            <a:ext cx="973880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There is much disagreement among programmers about just how much of a problem type errors are in the grand scheme of things.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Does the added cost of developing in a statically typed language make sense if type-related bugs are but a tiny fraction?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Of the type-related bugs that occur, what proportion of those would have been solved by a type checker anyway?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They aren’t perfect after all.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724F26-AA5D-4891-955F-DA98D29B59AD}"/>
              </a:ext>
            </a:extLst>
          </p:cNvPr>
          <p:cNvSpPr txBox="1"/>
          <p:nvPr/>
        </p:nvSpPr>
        <p:spPr>
          <a:xfrm>
            <a:off x="2380695" y="1635562"/>
            <a:ext cx="7430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Advantages? Disadvantages?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809C43A-4DDF-45B2-9E57-4ACB81496250}"/>
              </a:ext>
            </a:extLst>
          </p:cNvPr>
          <p:cNvSpPr txBox="1">
            <a:spLocks/>
          </p:cNvSpPr>
          <p:nvPr/>
        </p:nvSpPr>
        <p:spPr>
          <a:xfrm>
            <a:off x="838200" y="79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+mn-lt"/>
              </a:rPr>
              <a:t>Static VS Dynamic</a:t>
            </a:r>
            <a:endParaRPr lang="en-US" sz="2800" b="1" i="1" dirty="0">
              <a:latin typeface="+mn-lt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F63F5D-A756-455E-81D1-A731222DEF0B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428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6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B94B1F5-4A78-46A1-8A34-C43179DA8CA8}"/>
              </a:ext>
            </a:extLst>
          </p:cNvPr>
          <p:cNvSpPr txBox="1"/>
          <p:nvPr/>
        </p:nvSpPr>
        <p:spPr>
          <a:xfrm>
            <a:off x="2380695" y="1629390"/>
            <a:ext cx="7430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Huh?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A6FFD3-C404-4D7D-9E8E-39A81C008AA0}"/>
              </a:ext>
            </a:extLst>
          </p:cNvPr>
          <p:cNvSpPr txBox="1"/>
          <p:nvPr/>
        </p:nvSpPr>
        <p:spPr>
          <a:xfrm>
            <a:off x="1403478" y="2318063"/>
            <a:ext cx="912518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 Smalltalk, “type” errors occur when an object doesn’t know how to handle a particular message.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This, strictly speaking, has nothing to do with type!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don’t get a type error, we get a method-not-found error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Untyped or dynamically typed is an issue CS academics and researchers argue about.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don’t have rigorous, universally accepted definitions for this stuff.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Speaking of rigorous definitions…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D18684C-E344-4568-B637-D296BA6803EB}"/>
              </a:ext>
            </a:extLst>
          </p:cNvPr>
          <p:cNvSpPr txBox="1">
            <a:spLocks/>
          </p:cNvSpPr>
          <p:nvPr/>
        </p:nvSpPr>
        <p:spPr>
          <a:xfrm>
            <a:off x="838200" y="79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i="1" dirty="0">
                <a:latin typeface="+mn-lt"/>
              </a:rPr>
              <a:t>Un</a:t>
            </a:r>
            <a:r>
              <a:rPr lang="en-US" sz="4000" b="1" dirty="0">
                <a:latin typeface="+mn-lt"/>
              </a:rPr>
              <a:t>typed?</a:t>
            </a:r>
            <a:endParaRPr lang="en-US" sz="2800" b="1" i="1" dirty="0">
              <a:latin typeface="+mn-l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4368676-7957-49D5-A1B7-710CB2BF16C4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952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A9583A-2163-457E-8E35-E24591CC2F26}"/>
              </a:ext>
            </a:extLst>
          </p:cNvPr>
          <p:cNvSpPr txBox="1"/>
          <p:nvPr/>
        </p:nvSpPr>
        <p:spPr>
          <a:xfrm>
            <a:off x="4540724" y="576114"/>
            <a:ext cx="4740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Consolas" panose="020B0609020204030204" pitchFamily="49" charset="0"/>
              </a:rPr>
              <a:t>:</a:t>
            </a:r>
            <a:r>
              <a:rPr lang="en-US" sz="4800" b="1" dirty="0" err="1">
                <a:latin typeface="Consolas" panose="020B0609020204030204" pitchFamily="49" charset="0"/>
              </a:rPr>
              <a:t>math.pow</a:t>
            </a:r>
            <a:r>
              <a:rPr lang="en-US" sz="4800" b="1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5E1F7A-F5AD-43B2-BCD7-CAA1A13091A8}"/>
              </a:ext>
            </a:extLst>
          </p:cNvPr>
          <p:cNvSpPr txBox="1"/>
          <p:nvPr/>
        </p:nvSpPr>
        <p:spPr>
          <a:xfrm>
            <a:off x="3485021" y="1407111"/>
            <a:ext cx="6852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Elixir inherits this from Erlang: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F8459C-5829-4146-9841-0A2CE28D7394}"/>
              </a:ext>
            </a:extLst>
          </p:cNvPr>
          <p:cNvSpPr txBox="1"/>
          <p:nvPr/>
        </p:nvSpPr>
        <p:spPr>
          <a:xfrm rot="21075847">
            <a:off x="301842" y="718341"/>
            <a:ext cx="2769832" cy="707886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Loose End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F6E050-DEB0-47CF-9866-DB90E40267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927"/>
          <a:stretch/>
        </p:blipFill>
        <p:spPr>
          <a:xfrm>
            <a:off x="608305" y="2504659"/>
            <a:ext cx="11010900" cy="435334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2318D4C-8B7B-433F-B3CE-8BF4944408BF}"/>
              </a:ext>
            </a:extLst>
          </p:cNvPr>
          <p:cNvSpPr/>
          <p:nvPr/>
        </p:nvSpPr>
        <p:spPr>
          <a:xfrm>
            <a:off x="5184560" y="4962616"/>
            <a:ext cx="2734324" cy="488273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645A74A-A7E3-4442-AE93-7CB1A53288B9}"/>
              </a:ext>
            </a:extLst>
          </p:cNvPr>
          <p:cNvCxnSpPr/>
          <p:nvPr/>
        </p:nvCxnSpPr>
        <p:spPr>
          <a:xfrm flipH="1">
            <a:off x="1447062" y="5655076"/>
            <a:ext cx="1109708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F56818E-22FB-4E40-AF29-BCF51A9D7915}"/>
              </a:ext>
            </a:extLst>
          </p:cNvPr>
          <p:cNvSpPr txBox="1"/>
          <p:nvPr/>
        </p:nvSpPr>
        <p:spPr>
          <a:xfrm>
            <a:off x="2556770" y="5495659"/>
            <a:ext cx="2361459" cy="523220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Returns float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5BCDD7-0A8C-48AB-A662-8ED696CF3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5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9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Image result for strong weak">
            <a:extLst>
              <a:ext uri="{FF2B5EF4-FFF2-40B4-BE49-F238E27FC236}">
                <a16:creationId xmlns:a16="http://schemas.microsoft.com/office/drawing/2014/main" id="{ECCA8F96-04A7-4E7E-9AF5-9799A6AF7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36672" y="1929445"/>
            <a:ext cx="6363996" cy="480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19F1458-061B-4E74-BB20-AFA9F3ED698E}"/>
              </a:ext>
            </a:extLst>
          </p:cNvPr>
          <p:cNvSpPr txBox="1">
            <a:spLocks/>
          </p:cNvSpPr>
          <p:nvPr/>
        </p:nvSpPr>
        <p:spPr>
          <a:xfrm>
            <a:off x="838200" y="79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+mn-lt"/>
              </a:rPr>
              <a:t>Strong VS Weak Typing</a:t>
            </a:r>
            <a:endParaRPr lang="en-US" sz="2800" b="1" i="1" dirty="0"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AE55ACF-7890-4607-A4F3-CF38FC63DC47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9783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BDB1478-4AAD-4F8E-9BB1-10B84DE795F1}"/>
              </a:ext>
            </a:extLst>
          </p:cNvPr>
          <p:cNvSpPr txBox="1"/>
          <p:nvPr/>
        </p:nvSpPr>
        <p:spPr>
          <a:xfrm>
            <a:off x="2090552" y="2348326"/>
            <a:ext cx="82562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There is actually no universally accepted definition of what constitutes strong or weak typing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991796-B24C-4D30-9CEB-5E092E02E7B3}"/>
              </a:ext>
            </a:extLst>
          </p:cNvPr>
          <p:cNvSpPr txBox="1"/>
          <p:nvPr/>
        </p:nvSpPr>
        <p:spPr>
          <a:xfrm>
            <a:off x="929196" y="1623188"/>
            <a:ext cx="10333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Refers to how strict statically typed languages are at compile time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F7685C-D04B-4FCD-A883-76C9B81196FB}"/>
              </a:ext>
            </a:extLst>
          </p:cNvPr>
          <p:cNvSpPr txBox="1"/>
          <p:nvPr/>
        </p:nvSpPr>
        <p:spPr>
          <a:xfrm>
            <a:off x="2090552" y="4015979"/>
            <a:ext cx="79632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1974: </a:t>
            </a:r>
            <a:r>
              <a:rPr lang="en-US" sz="2400" dirty="0"/>
              <a:t>	</a:t>
            </a:r>
            <a:r>
              <a:rPr lang="en-CA" sz="2400" dirty="0"/>
              <a:t>“Whenever an object is passed from a calling function 	to a called function, its type must be </a:t>
            </a:r>
            <a:r>
              <a:rPr lang="en-CA" sz="2400" b="1" i="1" dirty="0"/>
              <a:t>compatible</a:t>
            </a:r>
            <a:r>
              <a:rPr lang="en-CA" sz="2400" dirty="0"/>
              <a:t> with 	the type declared in the called function."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AA7A01-D6A6-4572-813D-97D6777E183D}"/>
              </a:ext>
            </a:extLst>
          </p:cNvPr>
          <p:cNvSpPr txBox="1"/>
          <p:nvPr/>
        </p:nvSpPr>
        <p:spPr>
          <a:xfrm>
            <a:off x="2090552" y="3367909"/>
            <a:ext cx="6702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Of strongly typed languages: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2F2F6-713E-498A-9C17-2AD2AE99F778}"/>
              </a:ext>
            </a:extLst>
          </p:cNvPr>
          <p:cNvSpPr txBox="1"/>
          <p:nvPr/>
        </p:nvSpPr>
        <p:spPr>
          <a:xfrm>
            <a:off x="2991776" y="5402713"/>
            <a:ext cx="7785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Compatible</a:t>
            </a:r>
            <a:r>
              <a:rPr lang="en-US" sz="2400" dirty="0"/>
              <a:t> is open to interpretation. Is float compatible with double? Integer with short integer?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7CA7588-8A27-4C6C-8F1A-BA8215A5A6B2}"/>
              </a:ext>
            </a:extLst>
          </p:cNvPr>
          <p:cNvSpPr txBox="1">
            <a:spLocks/>
          </p:cNvSpPr>
          <p:nvPr/>
        </p:nvSpPr>
        <p:spPr>
          <a:xfrm>
            <a:off x="838200" y="79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+mn-lt"/>
              </a:rPr>
              <a:t>Strong VS Weak (or </a:t>
            </a:r>
            <a:r>
              <a:rPr lang="en-US" sz="4000" b="1" i="1" dirty="0">
                <a:latin typeface="+mn-lt"/>
              </a:rPr>
              <a:t>Loose</a:t>
            </a:r>
            <a:r>
              <a:rPr lang="en-US" sz="4000" b="1" dirty="0">
                <a:latin typeface="+mn-lt"/>
              </a:rPr>
              <a:t>)</a:t>
            </a:r>
            <a:endParaRPr lang="en-US" sz="2800" b="1" i="1" dirty="0">
              <a:latin typeface="+mn-lt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DB7413-D716-4B31-8BC9-8A7421311879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128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3" grpId="0"/>
      <p:bldP spid="4" grpId="0"/>
      <p:bldP spid="5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175CEB-06F2-4DFF-9DA2-339A579BB90C}"/>
              </a:ext>
            </a:extLst>
          </p:cNvPr>
          <p:cNvSpPr/>
          <p:nvPr/>
        </p:nvSpPr>
        <p:spPr>
          <a:xfrm>
            <a:off x="3306795" y="5173094"/>
            <a:ext cx="73033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Parameter lists, return types, etc.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991796-B24C-4D30-9CEB-5E092E02E7B3}"/>
              </a:ext>
            </a:extLst>
          </p:cNvPr>
          <p:cNvSpPr txBox="1"/>
          <p:nvPr/>
        </p:nvSpPr>
        <p:spPr>
          <a:xfrm>
            <a:off x="1051866" y="1585599"/>
            <a:ext cx="10333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Refers to how strict statically typed languages are at compile time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FEF407-6DE9-4EDD-A613-B6B976A927FF}"/>
              </a:ext>
            </a:extLst>
          </p:cNvPr>
          <p:cNvSpPr txBox="1"/>
          <p:nvPr/>
        </p:nvSpPr>
        <p:spPr>
          <a:xfrm>
            <a:off x="2383514" y="2309680"/>
            <a:ext cx="79632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1974: </a:t>
            </a:r>
            <a:r>
              <a:rPr lang="en-US" sz="2400" dirty="0"/>
              <a:t>	</a:t>
            </a:r>
            <a:r>
              <a:rPr lang="en-CA" sz="2400" dirty="0"/>
              <a:t>“Whenever an object is passed from a calling function 	to a called function, its type must be compatible with 	the type declared in the called function."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B4185F-E7A5-43B9-85F1-E4C93714A00B}"/>
              </a:ext>
            </a:extLst>
          </p:cNvPr>
          <p:cNvSpPr txBox="1"/>
          <p:nvPr/>
        </p:nvSpPr>
        <p:spPr>
          <a:xfrm>
            <a:off x="2383514" y="3710349"/>
            <a:ext cx="8633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1977: </a:t>
            </a:r>
            <a:r>
              <a:rPr lang="en-US" sz="2400" dirty="0"/>
              <a:t>	</a:t>
            </a:r>
            <a:r>
              <a:rPr lang="en-CA" sz="2400" dirty="0"/>
              <a:t>“In a strongly typed language each data area will have a 	distinct type and each process will state its </a:t>
            </a:r>
            <a:r>
              <a:rPr lang="en-CA" sz="2400" b="1" i="1" dirty="0"/>
              <a:t>communication 	requirements</a:t>
            </a:r>
            <a:r>
              <a:rPr lang="en-CA" sz="2400" dirty="0"/>
              <a:t> in terms of these types."</a:t>
            </a:r>
            <a:endParaRPr lang="en-US" sz="24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306182F-DD37-42F1-8CB5-8B0B8D898A0B}"/>
              </a:ext>
            </a:extLst>
          </p:cNvPr>
          <p:cNvSpPr txBox="1">
            <a:spLocks/>
          </p:cNvSpPr>
          <p:nvPr/>
        </p:nvSpPr>
        <p:spPr>
          <a:xfrm>
            <a:off x="838200" y="79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+mn-lt"/>
              </a:rPr>
              <a:t>Strong VS Weak (or </a:t>
            </a:r>
            <a:r>
              <a:rPr lang="en-US" sz="4000" b="1" i="1" dirty="0">
                <a:latin typeface="+mn-lt"/>
              </a:rPr>
              <a:t>Loose</a:t>
            </a:r>
            <a:r>
              <a:rPr lang="en-US" sz="4000" b="1" dirty="0">
                <a:latin typeface="+mn-lt"/>
              </a:rPr>
              <a:t>)</a:t>
            </a:r>
            <a:endParaRPr lang="en-US" sz="2800" b="1" i="1" dirty="0">
              <a:latin typeface="+mn-lt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316DC0-E0CA-4DC0-8E65-54C4079C9F3E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890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F991796-B24C-4D30-9CEB-5E092E02E7B3}"/>
              </a:ext>
            </a:extLst>
          </p:cNvPr>
          <p:cNvSpPr txBox="1"/>
          <p:nvPr/>
        </p:nvSpPr>
        <p:spPr>
          <a:xfrm>
            <a:off x="1051866" y="1585599"/>
            <a:ext cx="10333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To what degree does a statically typed language allow implicit type conversion?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43782E-8951-4688-BC61-A83E5D86A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806" y="2287942"/>
            <a:ext cx="6096000" cy="40576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1AE1171-11C0-4947-BFC0-3EAD292BA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040" y="2517097"/>
            <a:ext cx="4867275" cy="28003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003226-371F-4C0C-B456-197D95C0D8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6886" y="2878261"/>
            <a:ext cx="4467364" cy="1841278"/>
          </a:xfrm>
          <a:prstGeom prst="rect">
            <a:avLst/>
          </a:prstGeom>
          <a:ln w="76200"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C40E0C-1C8C-435B-BD75-A7F1968AAF2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8346" b="23832"/>
          <a:stretch/>
        </p:blipFill>
        <p:spPr>
          <a:xfrm>
            <a:off x="5919139" y="4364260"/>
            <a:ext cx="6272861" cy="24937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C04ECC8-6060-4122-938F-734BD50C98FF}"/>
              </a:ext>
            </a:extLst>
          </p:cNvPr>
          <p:cNvSpPr txBox="1"/>
          <p:nvPr/>
        </p:nvSpPr>
        <p:spPr>
          <a:xfrm>
            <a:off x="323098" y="5401467"/>
            <a:ext cx="5518975" cy="1200329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 is weakly typed.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Happy to perform all manner of implicit conversion without warning or error.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15F9213-F1D6-4E52-BF5A-32719F60C0F3}"/>
              </a:ext>
            </a:extLst>
          </p:cNvPr>
          <p:cNvSpPr txBox="1">
            <a:spLocks/>
          </p:cNvSpPr>
          <p:nvPr/>
        </p:nvSpPr>
        <p:spPr>
          <a:xfrm>
            <a:off x="838200" y="79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+mn-lt"/>
              </a:rPr>
              <a:t>Strong VS Weak (or </a:t>
            </a:r>
            <a:r>
              <a:rPr lang="en-US" sz="4000" b="1" i="1" dirty="0">
                <a:latin typeface="+mn-lt"/>
              </a:rPr>
              <a:t>Loose</a:t>
            </a:r>
            <a:r>
              <a:rPr lang="en-US" sz="4000" b="1" dirty="0">
                <a:latin typeface="+mn-lt"/>
              </a:rPr>
              <a:t>)</a:t>
            </a:r>
            <a:endParaRPr lang="en-US" sz="2800" b="1" i="1" dirty="0">
              <a:latin typeface="+mn-lt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0CC770A-0994-4F2E-92AF-721FEC4C3B41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6" descr="Image result for c programming language logo">
            <a:extLst>
              <a:ext uri="{FF2B5EF4-FFF2-40B4-BE49-F238E27FC236}">
                <a16:creationId xmlns:a16="http://schemas.microsoft.com/office/drawing/2014/main" id="{3F69A7DA-61D7-449E-A6C5-6835A78DA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7571"/>
            <a:ext cx="984286" cy="1046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0034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build="p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4EC46DC-9849-4C0D-849B-04994320691D}"/>
              </a:ext>
            </a:extLst>
          </p:cNvPr>
          <p:cNvSpPr txBox="1"/>
          <p:nvPr/>
        </p:nvSpPr>
        <p:spPr>
          <a:xfrm>
            <a:off x="1051866" y="1585599"/>
            <a:ext cx="10333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 C, pointer arithmetic can be used to </a:t>
            </a:r>
            <a:r>
              <a:rPr lang="en-US" sz="2400" b="1" i="1" dirty="0"/>
              <a:t>completely</a:t>
            </a:r>
            <a:r>
              <a:rPr lang="en-US" sz="2400" dirty="0"/>
              <a:t> </a:t>
            </a:r>
            <a:r>
              <a:rPr lang="en-US" sz="2400" b="1" i="1" dirty="0"/>
              <a:t>bypass</a:t>
            </a:r>
            <a:r>
              <a:rPr lang="en-US" sz="2400" dirty="0"/>
              <a:t> the type system: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2C73BA-0C6A-4166-9AB8-F1EA7095A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866" y="2312724"/>
            <a:ext cx="6096000" cy="40576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688A99-1DCA-4D87-A6D0-BE31F7087686}"/>
              </a:ext>
            </a:extLst>
          </p:cNvPr>
          <p:cNvSpPr txBox="1"/>
          <p:nvPr/>
        </p:nvSpPr>
        <p:spPr>
          <a:xfrm>
            <a:off x="6383046" y="2230227"/>
            <a:ext cx="5548542" cy="2677656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Here, we’re using pointer arithmetic to read the right-most 2 bytes of in integer as a short.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This can be done with any two types.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can read the rightmost 4 bytes of a double as an </a:t>
            </a:r>
            <a:r>
              <a:rPr lang="en-US" sz="2400" dirty="0" err="1"/>
              <a:t>int</a:t>
            </a:r>
            <a:r>
              <a:rPr lang="en-US" sz="2400" dirty="0"/>
              <a:t>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can treat memory any way we want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055712-15A3-49B1-81D2-273D5FFC41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523" b="18285"/>
          <a:stretch/>
        </p:blipFill>
        <p:spPr>
          <a:xfrm>
            <a:off x="6305227" y="5073845"/>
            <a:ext cx="5886773" cy="178415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F509BC4-E411-48F8-B960-6382E4E59DE4}"/>
              </a:ext>
            </a:extLst>
          </p:cNvPr>
          <p:cNvSpPr txBox="1">
            <a:spLocks/>
          </p:cNvSpPr>
          <p:nvPr/>
        </p:nvSpPr>
        <p:spPr>
          <a:xfrm>
            <a:off x="838200" y="79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+mn-lt"/>
              </a:rPr>
              <a:t>Strong VS Weak (or </a:t>
            </a:r>
            <a:r>
              <a:rPr lang="en-US" sz="4000" b="1" i="1" dirty="0">
                <a:latin typeface="+mn-lt"/>
              </a:rPr>
              <a:t>Loose</a:t>
            </a:r>
            <a:r>
              <a:rPr lang="en-US" sz="4000" b="1" dirty="0">
                <a:latin typeface="+mn-lt"/>
              </a:rPr>
              <a:t>)</a:t>
            </a:r>
            <a:endParaRPr lang="en-US" sz="2800" b="1" i="1" dirty="0">
              <a:latin typeface="+mn-lt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7DEEE6D-DB46-4843-9317-465693F4D57D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6" descr="Image result for c programming language logo">
            <a:extLst>
              <a:ext uri="{FF2B5EF4-FFF2-40B4-BE49-F238E27FC236}">
                <a16:creationId xmlns:a16="http://schemas.microsoft.com/office/drawing/2014/main" id="{7B168844-70B1-47CA-AC31-A960178D4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7571"/>
            <a:ext cx="984286" cy="1046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53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F991796-B24C-4D30-9CEB-5E092E02E7B3}"/>
              </a:ext>
            </a:extLst>
          </p:cNvPr>
          <p:cNvSpPr txBox="1"/>
          <p:nvPr/>
        </p:nvSpPr>
        <p:spPr>
          <a:xfrm>
            <a:off x="1051866" y="1585599"/>
            <a:ext cx="10333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C++ will give warnings where C did not, but still compiles and runs no problem:</a:t>
            </a:r>
          </a:p>
        </p:txBody>
      </p:sp>
      <p:pic>
        <p:nvPicPr>
          <p:cNvPr id="9" name="Picture 8" descr="Image result for c++">
            <a:extLst>
              <a:ext uri="{FF2B5EF4-FFF2-40B4-BE49-F238E27FC236}">
                <a16:creationId xmlns:a16="http://schemas.microsoft.com/office/drawing/2014/main" id="{746D80D9-BB2B-469E-96BB-8B32DB812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63" y="79180"/>
            <a:ext cx="1123025" cy="112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E28083-815A-4FAA-B00B-C2679B6F5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863" y="2310581"/>
            <a:ext cx="4270020" cy="42530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87F2BD-C70F-4F91-BD91-8AB4632AC3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058"/>
          <a:stretch/>
        </p:blipFill>
        <p:spPr>
          <a:xfrm>
            <a:off x="2302276" y="4692293"/>
            <a:ext cx="9889724" cy="20077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89EC82A-9F5E-4090-A579-5C1CA738642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3274"/>
          <a:stretch/>
        </p:blipFill>
        <p:spPr>
          <a:xfrm>
            <a:off x="5450889" y="2253060"/>
            <a:ext cx="6741111" cy="3428501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B8F1C153-5C8E-4C26-A5F6-6D3DCE3C2919}"/>
              </a:ext>
            </a:extLst>
          </p:cNvPr>
          <p:cNvSpPr txBox="1">
            <a:spLocks/>
          </p:cNvSpPr>
          <p:nvPr/>
        </p:nvSpPr>
        <p:spPr>
          <a:xfrm>
            <a:off x="838200" y="79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+mn-lt"/>
              </a:rPr>
              <a:t>Strong VS Weak (or </a:t>
            </a:r>
            <a:r>
              <a:rPr lang="en-US" sz="4000" b="1" i="1" dirty="0">
                <a:latin typeface="+mn-lt"/>
              </a:rPr>
              <a:t>Loose</a:t>
            </a:r>
            <a:r>
              <a:rPr lang="en-US" sz="4000" b="1" dirty="0">
                <a:latin typeface="+mn-lt"/>
              </a:rPr>
              <a:t>)</a:t>
            </a:r>
            <a:endParaRPr lang="en-US" sz="2800" b="1" i="1" dirty="0">
              <a:latin typeface="+mn-lt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4F4D08-02CE-48F0-B0A5-A370CC1B7BA8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39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8A645E-DEEF-46DD-9941-8C3C904F4FAB}"/>
              </a:ext>
            </a:extLst>
          </p:cNvPr>
          <p:cNvSpPr txBox="1"/>
          <p:nvPr/>
        </p:nvSpPr>
        <p:spPr>
          <a:xfrm>
            <a:off x="1051866" y="1585599"/>
            <a:ext cx="10333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Java will throw compile errors when a </a:t>
            </a:r>
            <a:r>
              <a:rPr lang="en-US" sz="2400" b="1" i="1" dirty="0"/>
              <a:t>loss of precision</a:t>
            </a:r>
            <a:r>
              <a:rPr lang="en-US" sz="2400" dirty="0"/>
              <a:t> occurs:</a:t>
            </a:r>
          </a:p>
        </p:txBody>
      </p:sp>
      <p:pic>
        <p:nvPicPr>
          <p:cNvPr id="4" name="Picture 10" descr="Image result for java">
            <a:extLst>
              <a:ext uri="{FF2B5EF4-FFF2-40B4-BE49-F238E27FC236}">
                <a16:creationId xmlns:a16="http://schemas.microsoft.com/office/drawing/2014/main" id="{CF2DE69F-464C-461C-A663-B3888C72F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86092"/>
            <a:ext cx="1695263" cy="113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001A68-5448-41CF-A64F-A8B6BB4D0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45" y="2416596"/>
            <a:ext cx="11474666" cy="38411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4B00B1-53F4-41D1-9E84-2DDEB083A68A}"/>
              </a:ext>
            </a:extLst>
          </p:cNvPr>
          <p:cNvSpPr txBox="1"/>
          <p:nvPr/>
        </p:nvSpPr>
        <p:spPr>
          <a:xfrm>
            <a:off x="4477306" y="3968318"/>
            <a:ext cx="7005823" cy="1200329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 implicit truncation from floating point to integer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Floating point constants are double precision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Need to indicate single precision explicitly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EA32110-CF24-4C56-A1E1-0B0443775AE8}"/>
              </a:ext>
            </a:extLst>
          </p:cNvPr>
          <p:cNvSpPr txBox="1">
            <a:spLocks/>
          </p:cNvSpPr>
          <p:nvPr/>
        </p:nvSpPr>
        <p:spPr>
          <a:xfrm>
            <a:off x="838200" y="79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+mn-lt"/>
              </a:rPr>
              <a:t>Strong VS Weak (or </a:t>
            </a:r>
            <a:r>
              <a:rPr lang="en-US" sz="4000" b="1" i="1" dirty="0">
                <a:latin typeface="+mn-lt"/>
              </a:rPr>
              <a:t>Loose</a:t>
            </a:r>
            <a:r>
              <a:rPr lang="en-US" sz="4000" b="1" dirty="0">
                <a:latin typeface="+mn-lt"/>
              </a:rPr>
              <a:t>)</a:t>
            </a:r>
            <a:endParaRPr lang="en-US" sz="2800" b="1" i="1" dirty="0">
              <a:latin typeface="+mn-lt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7DBC31A-3128-4069-BC9B-168D0923585F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build="p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AB67B57-39D6-46FD-AAEC-8A7C484150F8}"/>
              </a:ext>
            </a:extLst>
          </p:cNvPr>
          <p:cNvSpPr/>
          <p:nvPr/>
        </p:nvSpPr>
        <p:spPr>
          <a:xfrm>
            <a:off x="1544839" y="767464"/>
            <a:ext cx="91733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i="1" dirty="0"/>
              <a:t>Java will throw compile errors when a loss of precision occurs: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E30D6B-776A-4EEE-A9F4-9D37E8EC7C0B}"/>
              </a:ext>
            </a:extLst>
          </p:cNvPr>
          <p:cNvSpPr txBox="1"/>
          <p:nvPr/>
        </p:nvSpPr>
        <p:spPr>
          <a:xfrm>
            <a:off x="2003394" y="1774558"/>
            <a:ext cx="8256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Careful!</a:t>
            </a:r>
            <a:r>
              <a:rPr lang="en-US" sz="2400" dirty="0"/>
              <a:t> Loss of precision does not </a:t>
            </a:r>
            <a:r>
              <a:rPr lang="en-US" sz="2400" b="1" i="1" dirty="0"/>
              <a:t>only</a:t>
            </a:r>
            <a:r>
              <a:rPr lang="en-US" sz="2400" dirty="0"/>
              <a:t> occur when going from floating point type to integer type!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065C60-7EBE-4E8B-B416-882B955F38BB}"/>
              </a:ext>
            </a:extLst>
          </p:cNvPr>
          <p:cNvSpPr txBox="1"/>
          <p:nvPr/>
        </p:nvSpPr>
        <p:spPr>
          <a:xfrm>
            <a:off x="2003394" y="2823099"/>
            <a:ext cx="90996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/>
              <a:t> is 32 bits two’s complement.</a:t>
            </a:r>
          </a:p>
          <a:p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float</a:t>
            </a:r>
            <a:r>
              <a:rPr lang="en-US" sz="2400" dirty="0"/>
              <a:t> is a 23-bit mantissa multiplied by an 8 bit multiplier.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C0E55C-A6D4-400B-95F6-3304DD4A3B05}"/>
              </a:ext>
            </a:extLst>
          </p:cNvPr>
          <p:cNvSpPr txBox="1"/>
          <p:nvPr/>
        </p:nvSpPr>
        <p:spPr>
          <a:xfrm>
            <a:off x="1447060" y="4030458"/>
            <a:ext cx="5637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32-bit: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DFFCFA-159F-4A6B-A98E-7F411881BD2A}"/>
              </a:ext>
            </a:extLst>
          </p:cNvPr>
          <p:cNvSpPr txBox="1"/>
          <p:nvPr/>
        </p:nvSpPr>
        <p:spPr>
          <a:xfrm>
            <a:off x="1562470" y="4518730"/>
            <a:ext cx="9845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0</a:t>
            </a:r>
            <a:r>
              <a:rPr lang="en-US" sz="2800" b="1" dirty="0"/>
              <a:t>    </a:t>
            </a:r>
            <a:r>
              <a:rPr lang="en-US" sz="2800" b="1" dirty="0">
                <a:solidFill>
                  <a:schemeClr val="accent5"/>
                </a:solidFill>
              </a:rPr>
              <a:t>1 0 0 0 0 0 1 0</a:t>
            </a:r>
            <a:r>
              <a:rPr lang="en-US" sz="2800" b="1" dirty="0"/>
              <a:t>     </a:t>
            </a:r>
            <a:r>
              <a:rPr lang="en-US" sz="2800" b="1" dirty="0">
                <a:solidFill>
                  <a:schemeClr val="accent6"/>
                </a:solidFill>
              </a:rPr>
              <a:t>0 0 1 0 0 0 0 0 0 0 0 0 0 0 0 0 0 0 0 0 0 0 0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617F97-3648-4394-A639-6CE398DF3536}"/>
              </a:ext>
            </a:extLst>
          </p:cNvPr>
          <p:cNvSpPr txBox="1"/>
          <p:nvPr/>
        </p:nvSpPr>
        <p:spPr>
          <a:xfrm>
            <a:off x="1429304" y="5384248"/>
            <a:ext cx="630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sign bit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9A5E0CA-EAD2-4B37-A19B-C7B850BFADDA}"/>
              </a:ext>
            </a:extLst>
          </p:cNvPr>
          <p:cNvCxnSpPr/>
          <p:nvPr/>
        </p:nvCxnSpPr>
        <p:spPr>
          <a:xfrm flipV="1">
            <a:off x="1744461" y="5059706"/>
            <a:ext cx="0" cy="2801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>
            <a:extLst>
              <a:ext uri="{FF2B5EF4-FFF2-40B4-BE49-F238E27FC236}">
                <a16:creationId xmlns:a16="http://schemas.microsoft.com/office/drawing/2014/main" id="{57FD18B2-E26F-4B83-995D-9BF525F292F0}"/>
              </a:ext>
            </a:extLst>
          </p:cNvPr>
          <p:cNvSpPr/>
          <p:nvPr/>
        </p:nvSpPr>
        <p:spPr>
          <a:xfrm rot="16200000">
            <a:off x="3007056" y="4192166"/>
            <a:ext cx="342298" cy="2041865"/>
          </a:xfrm>
          <a:prstGeom prst="leftBrace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94E037-0AB6-49BB-B631-6BDF838ECB8E}"/>
              </a:ext>
            </a:extLst>
          </p:cNvPr>
          <p:cNvSpPr txBox="1"/>
          <p:nvPr/>
        </p:nvSpPr>
        <p:spPr>
          <a:xfrm>
            <a:off x="2157272" y="5619561"/>
            <a:ext cx="2041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Exponent (8 bits)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BABD20EA-8E1C-4D05-AA9F-5243D5A68945}"/>
              </a:ext>
            </a:extLst>
          </p:cNvPr>
          <p:cNvSpPr/>
          <p:nvPr/>
        </p:nvSpPr>
        <p:spPr>
          <a:xfrm rot="16200000">
            <a:off x="7390407" y="2241244"/>
            <a:ext cx="342298" cy="5934726"/>
          </a:xfrm>
          <a:prstGeom prst="leftBrace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C5871A-4EFA-419F-BB6A-949DCA915734}"/>
              </a:ext>
            </a:extLst>
          </p:cNvPr>
          <p:cNvSpPr txBox="1"/>
          <p:nvPr/>
        </p:nvSpPr>
        <p:spPr>
          <a:xfrm>
            <a:off x="6540623" y="5619561"/>
            <a:ext cx="2041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Mantissa (23 bits)</a:t>
            </a:r>
          </a:p>
        </p:txBody>
      </p:sp>
    </p:spTree>
    <p:extLst>
      <p:ext uri="{BB962C8B-B14F-4D97-AF65-F5344CB8AC3E}">
        <p14:creationId xmlns:p14="http://schemas.microsoft.com/office/powerpoint/2010/main" val="455681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  <p:bldP spid="8" grpId="0"/>
      <p:bldP spid="9" grpId="0"/>
      <p:bldP spid="10" grpId="0"/>
      <p:bldP spid="12" grpId="0" animBg="1"/>
      <p:bldP spid="13" grpId="0"/>
      <p:bldP spid="14" grpId="0" animBg="1"/>
      <p:bldP spid="15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065C60-7EBE-4E8B-B416-882B955F38BB}"/>
              </a:ext>
            </a:extLst>
          </p:cNvPr>
          <p:cNvSpPr txBox="1"/>
          <p:nvPr/>
        </p:nvSpPr>
        <p:spPr>
          <a:xfrm>
            <a:off x="2243092" y="577049"/>
            <a:ext cx="90996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/>
              <a:t> is 32 bits two’s complement.</a:t>
            </a:r>
          </a:p>
          <a:p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float</a:t>
            </a:r>
            <a:r>
              <a:rPr lang="en-US" sz="2400" dirty="0"/>
              <a:t> is a 23-bit mantissa multiplied by an 8 bit multiplier.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C0E55C-A6D4-400B-95F6-3304DD4A3B05}"/>
              </a:ext>
            </a:extLst>
          </p:cNvPr>
          <p:cNvSpPr txBox="1"/>
          <p:nvPr/>
        </p:nvSpPr>
        <p:spPr>
          <a:xfrm>
            <a:off x="1686758" y="1784408"/>
            <a:ext cx="5637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32-bit: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DFFCFA-159F-4A6B-A98E-7F411881BD2A}"/>
              </a:ext>
            </a:extLst>
          </p:cNvPr>
          <p:cNvSpPr txBox="1"/>
          <p:nvPr/>
        </p:nvSpPr>
        <p:spPr>
          <a:xfrm>
            <a:off x="1802168" y="2272680"/>
            <a:ext cx="9845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0</a:t>
            </a:r>
            <a:r>
              <a:rPr lang="en-US" sz="2800" b="1" dirty="0"/>
              <a:t>    </a:t>
            </a:r>
            <a:r>
              <a:rPr lang="en-US" sz="2800" b="1" dirty="0">
                <a:solidFill>
                  <a:schemeClr val="accent5"/>
                </a:solidFill>
              </a:rPr>
              <a:t>1 0 0 0 0 0 1 0</a:t>
            </a:r>
            <a:r>
              <a:rPr lang="en-US" sz="2800" b="1" dirty="0"/>
              <a:t>     </a:t>
            </a:r>
            <a:r>
              <a:rPr lang="en-US" sz="2800" b="1" dirty="0">
                <a:solidFill>
                  <a:schemeClr val="accent6"/>
                </a:solidFill>
              </a:rPr>
              <a:t>0 0 1 0 0 0 0 0 0 0 0 0 0 0 0 0 0 0 0 0 0 0 0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617F97-3648-4394-A639-6CE398DF3536}"/>
              </a:ext>
            </a:extLst>
          </p:cNvPr>
          <p:cNvSpPr txBox="1"/>
          <p:nvPr/>
        </p:nvSpPr>
        <p:spPr>
          <a:xfrm>
            <a:off x="1669002" y="3138198"/>
            <a:ext cx="630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sign bit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9A5E0CA-EAD2-4B37-A19B-C7B850BFADDA}"/>
              </a:ext>
            </a:extLst>
          </p:cNvPr>
          <p:cNvCxnSpPr/>
          <p:nvPr/>
        </p:nvCxnSpPr>
        <p:spPr>
          <a:xfrm flipV="1">
            <a:off x="1984159" y="2813656"/>
            <a:ext cx="0" cy="2801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>
            <a:extLst>
              <a:ext uri="{FF2B5EF4-FFF2-40B4-BE49-F238E27FC236}">
                <a16:creationId xmlns:a16="http://schemas.microsoft.com/office/drawing/2014/main" id="{57FD18B2-E26F-4B83-995D-9BF525F292F0}"/>
              </a:ext>
            </a:extLst>
          </p:cNvPr>
          <p:cNvSpPr/>
          <p:nvPr/>
        </p:nvSpPr>
        <p:spPr>
          <a:xfrm rot="16200000">
            <a:off x="3246754" y="1946116"/>
            <a:ext cx="342298" cy="2041865"/>
          </a:xfrm>
          <a:prstGeom prst="leftBrace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94E037-0AB6-49BB-B631-6BDF838ECB8E}"/>
              </a:ext>
            </a:extLst>
          </p:cNvPr>
          <p:cNvSpPr txBox="1"/>
          <p:nvPr/>
        </p:nvSpPr>
        <p:spPr>
          <a:xfrm>
            <a:off x="2396970" y="3373511"/>
            <a:ext cx="2041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Exponent (8 bits)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BABD20EA-8E1C-4D05-AA9F-5243D5A68945}"/>
              </a:ext>
            </a:extLst>
          </p:cNvPr>
          <p:cNvSpPr/>
          <p:nvPr/>
        </p:nvSpPr>
        <p:spPr>
          <a:xfrm rot="16200000">
            <a:off x="7630105" y="-4806"/>
            <a:ext cx="342298" cy="5934726"/>
          </a:xfrm>
          <a:prstGeom prst="leftBrace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C5871A-4EFA-419F-BB6A-949DCA915734}"/>
              </a:ext>
            </a:extLst>
          </p:cNvPr>
          <p:cNvSpPr txBox="1"/>
          <p:nvPr/>
        </p:nvSpPr>
        <p:spPr>
          <a:xfrm>
            <a:off x="6780321" y="3373511"/>
            <a:ext cx="2041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Mantissa (23 bits)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A2A992-B36D-43F1-8615-73439353D8B9}"/>
              </a:ext>
            </a:extLst>
          </p:cNvPr>
          <p:cNvSpPr txBox="1"/>
          <p:nvPr/>
        </p:nvSpPr>
        <p:spPr>
          <a:xfrm>
            <a:off x="1233997" y="4499101"/>
            <a:ext cx="99873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our integer requires more than 23 (roughly speaking) bits to represent, we will </a:t>
            </a:r>
            <a:r>
              <a:rPr lang="en-US" sz="2400" b="1" dirty="0"/>
              <a:t>LOSE PRECISION</a:t>
            </a:r>
            <a:r>
              <a:rPr lang="en-US" sz="2400" dirty="0"/>
              <a:t> by assigning it to a float, and Java will not complain.</a:t>
            </a:r>
          </a:p>
        </p:txBody>
      </p:sp>
    </p:spTree>
    <p:extLst>
      <p:ext uri="{BB962C8B-B14F-4D97-AF65-F5344CB8AC3E}">
        <p14:creationId xmlns:p14="http://schemas.microsoft.com/office/powerpoint/2010/main" val="3793400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192AB4E-0558-4356-9B7A-C95D10CA9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30" y="612559"/>
            <a:ext cx="10327765" cy="460777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1E2E9A2-DF81-4498-9889-DFD1A93813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742" b="1737"/>
          <a:stretch/>
        </p:blipFill>
        <p:spPr>
          <a:xfrm>
            <a:off x="4980834" y="2334364"/>
            <a:ext cx="7211166" cy="4523636"/>
          </a:xfrm>
          <a:prstGeom prst="rect">
            <a:avLst/>
          </a:prstGeom>
        </p:spPr>
      </p:pic>
      <p:pic>
        <p:nvPicPr>
          <p:cNvPr id="38914" name="Picture 2" descr="Image result for aliens meme">
            <a:extLst>
              <a:ext uri="{FF2B5EF4-FFF2-40B4-BE49-F238E27FC236}">
                <a16:creationId xmlns:a16="http://schemas.microsoft.com/office/drawing/2014/main" id="{8F2D6338-F5E6-4BD4-9A6A-DC56145B8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0" y="2705100"/>
            <a:ext cx="4762500" cy="415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9B12A1-EAC8-4A9A-AE13-7E374FFEAB6A}"/>
              </a:ext>
            </a:extLst>
          </p:cNvPr>
          <p:cNvSpPr txBox="1"/>
          <p:nvPr/>
        </p:nvSpPr>
        <p:spPr>
          <a:xfrm>
            <a:off x="7429500" y="5591067"/>
            <a:ext cx="4930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cap="small" dirty="0">
                <a:ln w="349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IEEE-754</a:t>
            </a:r>
          </a:p>
        </p:txBody>
      </p:sp>
    </p:spTree>
    <p:extLst>
      <p:ext uri="{BB962C8B-B14F-4D97-AF65-F5344CB8AC3E}">
        <p14:creationId xmlns:p14="http://schemas.microsoft.com/office/powerpoint/2010/main" val="139910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F0A931-1AFA-47A1-909F-F916AC12C514}"/>
              </a:ext>
            </a:extLst>
          </p:cNvPr>
          <p:cNvSpPr/>
          <p:nvPr/>
        </p:nvSpPr>
        <p:spPr>
          <a:xfrm>
            <a:off x="0" y="1105142"/>
            <a:ext cx="12192000" cy="3154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9900" b="1" dirty="0" err="1">
                <a:latin typeface="Consolas" panose="020B0609020204030204" pitchFamily="49" charset="0"/>
              </a:rPr>
              <a:t>Enum</a:t>
            </a:r>
            <a:endParaRPr lang="en-US" sz="199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F5428D-E56D-4AAB-B1FB-B3770D6AE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89756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answers">
            <a:extLst>
              <a:ext uri="{FF2B5EF4-FFF2-40B4-BE49-F238E27FC236}">
                <a16:creationId xmlns:a16="http://schemas.microsoft.com/office/drawing/2014/main" id="{421155FD-045E-4EC0-870C-E7F973607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626" y="2222180"/>
            <a:ext cx="9426167" cy="4635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4A89C6-5A5E-4B2B-A246-F938ED57B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92556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8F1D896-8F13-477E-B30A-EEC1DCCF1A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75" b="27873"/>
          <a:stretch/>
        </p:blipFill>
        <p:spPr>
          <a:xfrm>
            <a:off x="1801290" y="1"/>
            <a:ext cx="8589419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873F9C-065C-486A-9BB0-330486900BA5}"/>
              </a:ext>
            </a:extLst>
          </p:cNvPr>
          <p:cNvSpPr txBox="1"/>
          <p:nvPr/>
        </p:nvSpPr>
        <p:spPr>
          <a:xfrm rot="21031245">
            <a:off x="310719" y="372864"/>
            <a:ext cx="1775534" cy="707886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Lab #1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946B3-56DF-4B6A-A747-D1849D1CB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76144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32E5D9-7337-4CE7-B2F5-9FA0FB672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82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C1C1BB-8D51-4AB9-8A8B-88C66FE8F0B8}"/>
              </a:ext>
            </a:extLst>
          </p:cNvPr>
          <p:cNvSpPr/>
          <p:nvPr/>
        </p:nvSpPr>
        <p:spPr>
          <a:xfrm>
            <a:off x="1413020" y="2046062"/>
            <a:ext cx="96316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getElem</a:t>
            </a:r>
            <a:r>
              <a:rPr lang="en-US" sz="2800" dirty="0">
                <a:latin typeface="Consolas" panose="020B0609020204030204" pitchFamily="49" charset="0"/>
              </a:rPr>
              <a:t>: index	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	^ </a:t>
            </a:r>
            <a:r>
              <a:rPr lang="en-US" sz="2800" dirty="0" err="1">
                <a:latin typeface="Consolas" panose="020B0609020204030204" pitchFamily="49" charset="0"/>
              </a:rPr>
              <a:t>arr</a:t>
            </a:r>
            <a:r>
              <a:rPr lang="en-US" sz="2800" dirty="0">
                <a:latin typeface="Consolas" panose="020B0609020204030204" pitchFamily="49" charset="0"/>
              </a:rPr>
              <a:t> at: ((index - 1) \\ (</a:t>
            </a:r>
            <a:r>
              <a:rPr lang="en-US" sz="2800" dirty="0" err="1">
                <a:latin typeface="Consolas" panose="020B0609020204030204" pitchFamily="49" charset="0"/>
              </a:rPr>
              <a:t>arr</a:t>
            </a:r>
            <a:r>
              <a:rPr lang="en-US" sz="2800" dirty="0">
                <a:latin typeface="Consolas" panose="020B0609020204030204" pitchFamily="49" charset="0"/>
              </a:rPr>
              <a:t> size)) + 1.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582579-26D5-4F8A-8541-85692E23F268}"/>
              </a:ext>
            </a:extLst>
          </p:cNvPr>
          <p:cNvSpPr txBox="1"/>
          <p:nvPr/>
        </p:nvSpPr>
        <p:spPr>
          <a:xfrm rot="21031245">
            <a:off x="310719" y="372864"/>
            <a:ext cx="1775534" cy="707886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Lab #1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92B106-8E17-427E-A003-348F5B557294}"/>
              </a:ext>
            </a:extLst>
          </p:cNvPr>
          <p:cNvSpPr txBox="1"/>
          <p:nvPr/>
        </p:nvSpPr>
        <p:spPr>
          <a:xfrm>
            <a:off x="2316794" y="3750612"/>
            <a:ext cx="3665989" cy="830997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Subtract 1 to account for Smalltalk being 1-indexed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2E95FC-507F-4609-9DFC-E7E815C5E389}"/>
              </a:ext>
            </a:extLst>
          </p:cNvPr>
          <p:cNvSpPr txBox="1"/>
          <p:nvPr/>
        </p:nvSpPr>
        <p:spPr>
          <a:xfrm>
            <a:off x="6960860" y="3750612"/>
            <a:ext cx="3800212" cy="1200329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Index </a:t>
            </a:r>
            <a:r>
              <a:rPr lang="en-US" sz="2400" b="1" dirty="0"/>
              <a:t>rem</a:t>
            </a:r>
            <a:r>
              <a:rPr lang="en-US" sz="2400" dirty="0"/>
              <a:t> array size to wrap around, add 1 again.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(</a:t>
            </a:r>
            <a:r>
              <a:rPr lang="en-US" sz="2400" dirty="0" err="1"/>
              <a:t>arr</a:t>
            </a:r>
            <a:r>
              <a:rPr lang="en-US" sz="2400" dirty="0"/>
              <a:t> size) is last element!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167D2C6C-F3DE-4862-8A86-5CBD5816F4AA}"/>
              </a:ext>
            </a:extLst>
          </p:cNvPr>
          <p:cNvSpPr/>
          <p:nvPr/>
        </p:nvSpPr>
        <p:spPr>
          <a:xfrm rot="16200000">
            <a:off x="5376618" y="2195545"/>
            <a:ext cx="513806" cy="2123054"/>
          </a:xfrm>
          <a:prstGeom prst="leftBrace">
            <a:avLst>
              <a:gd name="adj1" fmla="val 28672"/>
              <a:gd name="adj2" fmla="val 34413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131DC628-F9D1-45A1-9E2B-0CD25018F445}"/>
              </a:ext>
            </a:extLst>
          </p:cNvPr>
          <p:cNvSpPr/>
          <p:nvPr/>
        </p:nvSpPr>
        <p:spPr>
          <a:xfrm rot="16200000">
            <a:off x="8482382" y="1443811"/>
            <a:ext cx="513806" cy="3626522"/>
          </a:xfrm>
          <a:prstGeom prst="leftBrace">
            <a:avLst>
              <a:gd name="adj1" fmla="val 28672"/>
              <a:gd name="adj2" fmla="val 34413"/>
            </a:avLst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73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7" grpId="0" build="p" animBg="1"/>
      <p:bldP spid="9" grpId="0" animBg="1"/>
      <p:bldP spid="10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8C9E48-6251-48A5-8E3F-DE76EC6EAB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270" b="5397"/>
          <a:stretch/>
        </p:blipFill>
        <p:spPr>
          <a:xfrm>
            <a:off x="1834019" y="0"/>
            <a:ext cx="8523961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92C85D-3591-422B-8B39-4FA61740F743}"/>
              </a:ext>
            </a:extLst>
          </p:cNvPr>
          <p:cNvSpPr txBox="1"/>
          <p:nvPr/>
        </p:nvSpPr>
        <p:spPr>
          <a:xfrm rot="21031245">
            <a:off x="310719" y="372864"/>
            <a:ext cx="1775534" cy="707886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Lab #2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3DAB6-D877-41B5-9FE4-D27E011C3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1634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92C85D-3591-422B-8B39-4FA61740F743}"/>
              </a:ext>
            </a:extLst>
          </p:cNvPr>
          <p:cNvSpPr txBox="1"/>
          <p:nvPr/>
        </p:nvSpPr>
        <p:spPr>
          <a:xfrm rot="21031245">
            <a:off x="310719" y="372864"/>
            <a:ext cx="1775534" cy="707886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Lab #2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3DAB6-D877-41B5-9FE4-D27E011C3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t>84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CC277A-10AF-493B-A7DB-4BC4313846AF}"/>
              </a:ext>
            </a:extLst>
          </p:cNvPr>
          <p:cNvSpPr/>
          <p:nvPr/>
        </p:nvSpPr>
        <p:spPr>
          <a:xfrm>
            <a:off x="1579427" y="1947800"/>
            <a:ext cx="849203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validateHand</a:t>
            </a:r>
            <a:r>
              <a:rPr lang="en-US" sz="2400" dirty="0">
                <a:latin typeface="Consolas" panose="020B0609020204030204" pitchFamily="49" charset="0"/>
              </a:rPr>
              <a:t>: hand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  hand size = 5 </a:t>
            </a:r>
            <a:r>
              <a:rPr lang="en-US" sz="2400" dirty="0" err="1">
                <a:latin typeface="Consolas" panose="020B0609020204030204" pitchFamily="49" charset="0"/>
              </a:rPr>
              <a:t>ifFalse</a:t>
            </a:r>
            <a:r>
              <a:rPr lang="en-US" sz="2400" dirty="0">
                <a:latin typeface="Consolas" panose="020B0609020204030204" pitchFamily="49" charset="0"/>
              </a:rPr>
              <a:t>: [^false].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hand do: [ :e | 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e </a:t>
            </a:r>
            <a:r>
              <a:rPr lang="en-US" sz="2400" dirty="0" err="1">
                <a:latin typeface="Consolas" panose="020B0609020204030204" pitchFamily="49" charset="0"/>
              </a:rPr>
              <a:t>isInteger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ifFalse</a:t>
            </a:r>
            <a:r>
              <a:rPr lang="en-US" sz="2400" dirty="0">
                <a:latin typeface="Consolas" panose="020B0609020204030204" pitchFamily="49" charset="0"/>
              </a:rPr>
              <a:t>: [^false].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(e between: 1 and: 13) </a:t>
            </a:r>
            <a:r>
              <a:rPr lang="en-US" sz="2400" dirty="0" err="1">
                <a:latin typeface="Consolas" panose="020B0609020204030204" pitchFamily="49" charset="0"/>
              </a:rPr>
              <a:t>ifFalse</a:t>
            </a:r>
            <a:r>
              <a:rPr lang="en-US" sz="2400" dirty="0">
                <a:latin typeface="Consolas" panose="020B0609020204030204" pitchFamily="49" charset="0"/>
              </a:rPr>
              <a:t>: [^false].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]. 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  ^true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76604B-B623-4B79-BE2F-E326D6B5EFD9}"/>
              </a:ext>
            </a:extLst>
          </p:cNvPr>
          <p:cNvSpPr txBox="1"/>
          <p:nvPr/>
        </p:nvSpPr>
        <p:spPr>
          <a:xfrm>
            <a:off x="8181826" y="1626338"/>
            <a:ext cx="2743201" cy="156966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Return </a:t>
            </a:r>
            <a:r>
              <a:rPr lang="en-US" sz="2400" b="1" dirty="0">
                <a:latin typeface="Consolas" panose="020B0609020204030204" pitchFamily="49" charset="0"/>
              </a:rPr>
              <a:t>false</a:t>
            </a:r>
            <a:r>
              <a:rPr lang="en-US" sz="2400" b="1" dirty="0"/>
              <a:t> if: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Size != 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Any non-integers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Any outside 1-13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65A338-971A-4E7A-9539-1DB30801D413}"/>
              </a:ext>
            </a:extLst>
          </p:cNvPr>
          <p:cNvSpPr txBox="1"/>
          <p:nvPr/>
        </p:nvSpPr>
        <p:spPr>
          <a:xfrm>
            <a:off x="2248723" y="624104"/>
            <a:ext cx="7694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Helper method to validate hand:</a:t>
            </a:r>
          </a:p>
        </p:txBody>
      </p:sp>
    </p:spTree>
    <p:extLst>
      <p:ext uri="{BB962C8B-B14F-4D97-AF65-F5344CB8AC3E}">
        <p14:creationId xmlns:p14="http://schemas.microsoft.com/office/powerpoint/2010/main" val="4118941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92C85D-3591-422B-8B39-4FA61740F743}"/>
              </a:ext>
            </a:extLst>
          </p:cNvPr>
          <p:cNvSpPr txBox="1"/>
          <p:nvPr/>
        </p:nvSpPr>
        <p:spPr>
          <a:xfrm rot="21031245">
            <a:off x="310719" y="372864"/>
            <a:ext cx="1775534" cy="707886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Lab #2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3DAB6-D877-41B5-9FE4-D27E011C3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t>85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CC277A-10AF-493B-A7DB-4BC4313846AF}"/>
              </a:ext>
            </a:extLst>
          </p:cNvPr>
          <p:cNvSpPr/>
          <p:nvPr/>
        </p:nvSpPr>
        <p:spPr>
          <a:xfrm>
            <a:off x="2132422" y="1494306"/>
            <a:ext cx="849203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pokerStraightSol</a:t>
            </a:r>
            <a:r>
              <a:rPr lang="en-US" sz="2400" dirty="0">
                <a:latin typeface="Consolas" panose="020B0609020204030204" pitchFamily="49" charset="0"/>
              </a:rPr>
              <a:t>: </a:t>
            </a:r>
            <a:r>
              <a:rPr lang="en-US" sz="2400" dirty="0" err="1">
                <a:latin typeface="Consolas" panose="020B0609020204030204" pitchFamily="49" charset="0"/>
              </a:rPr>
              <a:t>arrIn</a:t>
            </a:r>
            <a:endParaRPr lang="en-US" sz="2400" dirty="0">
              <a:latin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  | hand |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hand := </a:t>
            </a:r>
            <a:r>
              <a:rPr lang="en-US" sz="2400" dirty="0" err="1">
                <a:latin typeface="Consolas" panose="020B0609020204030204" pitchFamily="49" charset="0"/>
              </a:rPr>
              <a:t>arrIn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asArray</a:t>
            </a:r>
            <a:r>
              <a:rPr lang="en-US" sz="2400" dirty="0">
                <a:latin typeface="Consolas" panose="020B0609020204030204" pitchFamily="49" charset="0"/>
              </a:rPr>
              <a:t>.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  (self </a:t>
            </a:r>
            <a:r>
              <a:rPr lang="en-US" sz="2400" dirty="0" err="1">
                <a:latin typeface="Consolas" panose="020B0609020204030204" pitchFamily="49" charset="0"/>
              </a:rPr>
              <a:t>validateHand</a:t>
            </a:r>
            <a:r>
              <a:rPr lang="en-US" sz="2400" dirty="0">
                <a:latin typeface="Consolas" panose="020B0609020204030204" pitchFamily="49" charset="0"/>
              </a:rPr>
              <a:t>: hand) </a:t>
            </a:r>
            <a:r>
              <a:rPr lang="en-US" sz="2400" dirty="0" err="1">
                <a:latin typeface="Consolas" panose="020B0609020204030204" pitchFamily="49" charset="0"/>
              </a:rPr>
              <a:t>ifFalse</a:t>
            </a:r>
            <a:r>
              <a:rPr lang="en-US" sz="2400" dirty="0">
                <a:latin typeface="Consolas" panose="020B0609020204030204" pitchFamily="49" charset="0"/>
              </a:rPr>
              <a:t>: [^false].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  hand </a:t>
            </a:r>
            <a:r>
              <a:rPr lang="en-US" sz="2400" dirty="0" err="1">
                <a:latin typeface="Consolas" panose="020B0609020204030204" pitchFamily="49" charset="0"/>
              </a:rPr>
              <a:t>asSet</a:t>
            </a:r>
            <a:r>
              <a:rPr lang="en-US" sz="2400" dirty="0">
                <a:latin typeface="Consolas" panose="020B0609020204030204" pitchFamily="49" charset="0"/>
              </a:rPr>
              <a:t> size = 5 </a:t>
            </a:r>
            <a:r>
              <a:rPr lang="en-US" sz="2400" dirty="0" err="1">
                <a:latin typeface="Consolas" panose="020B0609020204030204" pitchFamily="49" charset="0"/>
              </a:rPr>
              <a:t>ifFalse</a:t>
            </a:r>
            <a:r>
              <a:rPr lang="en-US" sz="2400" dirty="0">
                <a:latin typeface="Consolas" panose="020B0609020204030204" pitchFamily="49" charset="0"/>
              </a:rPr>
              <a:t>: [^false].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  hand := hand </a:t>
            </a:r>
            <a:r>
              <a:rPr lang="en-US" sz="2400" dirty="0" err="1">
                <a:latin typeface="Consolas" panose="020B0609020204030204" pitchFamily="49" charset="0"/>
              </a:rPr>
              <a:t>asSortedCollection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asArray</a:t>
            </a:r>
            <a:r>
              <a:rPr lang="en-US" sz="2400" dirty="0">
                <a:latin typeface="Consolas" panose="020B0609020204030204" pitchFamily="49" charset="0"/>
              </a:rPr>
              <a:t>.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hand = #(1 10 11 12 13) </a:t>
            </a:r>
            <a:r>
              <a:rPr lang="en-US" sz="2400" dirty="0" err="1">
                <a:latin typeface="Consolas" panose="020B0609020204030204" pitchFamily="49" charset="0"/>
              </a:rPr>
              <a:t>ifTrue</a:t>
            </a:r>
            <a:r>
              <a:rPr lang="en-US" sz="2400" dirty="0">
                <a:latin typeface="Consolas" panose="020B0609020204030204" pitchFamily="49" charset="0"/>
              </a:rPr>
              <a:t>: [^true].	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hand last - hand first = 4 </a:t>
            </a:r>
            <a:r>
              <a:rPr lang="en-US" sz="2400" dirty="0" err="1">
                <a:latin typeface="Consolas" panose="020B0609020204030204" pitchFamily="49" charset="0"/>
              </a:rPr>
              <a:t>ifTrue</a:t>
            </a:r>
            <a:r>
              <a:rPr lang="en-US" sz="2400" dirty="0">
                <a:latin typeface="Consolas" panose="020B0609020204030204" pitchFamily="49" charset="0"/>
              </a:rPr>
              <a:t>: [^true].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  ^false.</a:t>
            </a:r>
          </a:p>
        </p:txBody>
      </p:sp>
    </p:spTree>
    <p:extLst>
      <p:ext uri="{BB962C8B-B14F-4D97-AF65-F5344CB8AC3E}">
        <p14:creationId xmlns:p14="http://schemas.microsoft.com/office/powerpoint/2010/main" val="167180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92C85D-3591-422B-8B39-4FA61740F743}"/>
              </a:ext>
            </a:extLst>
          </p:cNvPr>
          <p:cNvSpPr txBox="1"/>
          <p:nvPr/>
        </p:nvSpPr>
        <p:spPr>
          <a:xfrm rot="21031245">
            <a:off x="310719" y="372864"/>
            <a:ext cx="1775534" cy="707886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Lab #2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3DAB6-D877-41B5-9FE4-D27E011C3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t>86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CC277A-10AF-493B-A7DB-4BC4313846AF}"/>
              </a:ext>
            </a:extLst>
          </p:cNvPr>
          <p:cNvSpPr/>
          <p:nvPr/>
        </p:nvSpPr>
        <p:spPr>
          <a:xfrm>
            <a:off x="2376262" y="1926385"/>
            <a:ext cx="8492035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pokerFullHouseSol</a:t>
            </a:r>
            <a:r>
              <a:rPr lang="en-US" sz="2400" dirty="0">
                <a:latin typeface="Consolas" panose="020B0609020204030204" pitchFamily="49" charset="0"/>
              </a:rPr>
              <a:t>: </a:t>
            </a:r>
            <a:r>
              <a:rPr lang="en-US" sz="2400" dirty="0" err="1">
                <a:latin typeface="Consolas" panose="020B0609020204030204" pitchFamily="49" charset="0"/>
              </a:rPr>
              <a:t>arrIn</a:t>
            </a:r>
            <a:endParaRPr lang="en-US" sz="2400" dirty="0">
              <a:latin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  | hand |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hand := </a:t>
            </a:r>
            <a:r>
              <a:rPr lang="en-US" sz="2400" dirty="0" err="1">
                <a:latin typeface="Consolas" panose="020B0609020204030204" pitchFamily="49" charset="0"/>
              </a:rPr>
              <a:t>arrIn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asArray</a:t>
            </a:r>
            <a:r>
              <a:rPr lang="en-US" sz="2400" dirty="0">
                <a:latin typeface="Consolas" panose="020B0609020204030204" pitchFamily="49" charset="0"/>
              </a:rPr>
              <a:t>.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  (self </a:t>
            </a:r>
            <a:r>
              <a:rPr lang="en-US" sz="2400" dirty="0" err="1">
                <a:latin typeface="Consolas" panose="020B0609020204030204" pitchFamily="49" charset="0"/>
              </a:rPr>
              <a:t>validateHand</a:t>
            </a:r>
            <a:r>
              <a:rPr lang="en-US" sz="2400" dirty="0">
                <a:latin typeface="Consolas" panose="020B0609020204030204" pitchFamily="49" charset="0"/>
              </a:rPr>
              <a:t>: hand) </a:t>
            </a:r>
            <a:r>
              <a:rPr lang="en-US" sz="2400" dirty="0" err="1">
                <a:latin typeface="Consolas" panose="020B0609020204030204" pitchFamily="49" charset="0"/>
              </a:rPr>
              <a:t>ifFalse</a:t>
            </a:r>
            <a:r>
              <a:rPr lang="en-US" sz="2400" dirty="0">
                <a:latin typeface="Consolas" panose="020B0609020204030204" pitchFamily="49" charset="0"/>
              </a:rPr>
              <a:t>: [^false].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  hand </a:t>
            </a:r>
            <a:r>
              <a:rPr lang="en-US" sz="2400" dirty="0" err="1">
                <a:latin typeface="Consolas" panose="020B0609020204030204" pitchFamily="49" charset="0"/>
              </a:rPr>
              <a:t>asSet</a:t>
            </a:r>
            <a:r>
              <a:rPr lang="en-US" sz="2400" dirty="0">
                <a:latin typeface="Consolas" panose="020B0609020204030204" pitchFamily="49" charset="0"/>
              </a:rPr>
              <a:t> size = 2 </a:t>
            </a:r>
            <a:r>
              <a:rPr lang="en-US" sz="2400" dirty="0" err="1">
                <a:latin typeface="Consolas" panose="020B0609020204030204" pitchFamily="49" charset="0"/>
              </a:rPr>
              <a:t>ifFalse</a:t>
            </a:r>
            <a:r>
              <a:rPr lang="en-US" sz="2400" dirty="0">
                <a:latin typeface="Consolas" panose="020B0609020204030204" pitchFamily="49" charset="0"/>
              </a:rPr>
              <a:t>: [^false].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n := hand </a:t>
            </a:r>
            <a:r>
              <a:rPr lang="en-US" sz="2400" dirty="0" err="1">
                <a:latin typeface="Consolas" panose="020B0609020204030204" pitchFamily="49" charset="0"/>
              </a:rPr>
              <a:t>occurrencesOf</a:t>
            </a:r>
            <a:r>
              <a:rPr lang="en-US" sz="2400" dirty="0">
                <a:latin typeface="Consolas" panose="020B0609020204030204" pitchFamily="49" charset="0"/>
              </a:rPr>
              <a:t>: (hand at: 1).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^ (#(2 3) includes: n)</a:t>
            </a:r>
          </a:p>
        </p:txBody>
      </p:sp>
    </p:spTree>
    <p:extLst>
      <p:ext uri="{BB962C8B-B14F-4D97-AF65-F5344CB8AC3E}">
        <p14:creationId xmlns:p14="http://schemas.microsoft.com/office/powerpoint/2010/main" val="2651389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92C85D-3591-422B-8B39-4FA61740F743}"/>
              </a:ext>
            </a:extLst>
          </p:cNvPr>
          <p:cNvSpPr txBox="1"/>
          <p:nvPr/>
        </p:nvSpPr>
        <p:spPr>
          <a:xfrm rot="21031245">
            <a:off x="310719" y="372864"/>
            <a:ext cx="1775534" cy="707886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Lab #2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3DAB6-D877-41B5-9FE4-D27E011C3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t>87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CC277A-10AF-493B-A7DB-4BC4313846AF}"/>
              </a:ext>
            </a:extLst>
          </p:cNvPr>
          <p:cNvSpPr/>
          <p:nvPr/>
        </p:nvSpPr>
        <p:spPr>
          <a:xfrm>
            <a:off x="1198486" y="1586750"/>
            <a:ext cx="1053737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pokerTwoPairSol</a:t>
            </a:r>
            <a:r>
              <a:rPr lang="en-US" sz="2400" dirty="0">
                <a:latin typeface="Consolas" panose="020B0609020204030204" pitchFamily="49" charset="0"/>
              </a:rPr>
              <a:t>: </a:t>
            </a:r>
            <a:r>
              <a:rPr lang="en-US" sz="2400" dirty="0" err="1">
                <a:latin typeface="Consolas" panose="020B0609020204030204" pitchFamily="49" charset="0"/>
              </a:rPr>
              <a:t>arrIn</a:t>
            </a:r>
            <a:endParaRPr lang="en-US" sz="2400" dirty="0">
              <a:latin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  | hand |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hand := </a:t>
            </a:r>
            <a:r>
              <a:rPr lang="en-US" sz="2400" dirty="0" err="1">
                <a:latin typeface="Consolas" panose="020B0609020204030204" pitchFamily="49" charset="0"/>
              </a:rPr>
              <a:t>arrIn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asArray</a:t>
            </a:r>
            <a:r>
              <a:rPr lang="en-US" sz="2400" dirty="0">
                <a:latin typeface="Consolas" panose="020B0609020204030204" pitchFamily="49" charset="0"/>
              </a:rPr>
              <a:t>.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  (self </a:t>
            </a:r>
            <a:r>
              <a:rPr lang="en-US" sz="2400" dirty="0" err="1">
                <a:latin typeface="Consolas" panose="020B0609020204030204" pitchFamily="49" charset="0"/>
              </a:rPr>
              <a:t>validateHand</a:t>
            </a:r>
            <a:r>
              <a:rPr lang="en-US" sz="2400" dirty="0">
                <a:latin typeface="Consolas" panose="020B0609020204030204" pitchFamily="49" charset="0"/>
              </a:rPr>
              <a:t>: hand) </a:t>
            </a:r>
            <a:r>
              <a:rPr lang="en-US" sz="2400" dirty="0" err="1">
                <a:latin typeface="Consolas" panose="020B0609020204030204" pitchFamily="49" charset="0"/>
              </a:rPr>
              <a:t>ifFalse</a:t>
            </a:r>
            <a:r>
              <a:rPr lang="en-US" sz="2400" dirty="0">
                <a:latin typeface="Consolas" panose="020B0609020204030204" pitchFamily="49" charset="0"/>
              </a:rPr>
              <a:t>: [^false].</a:t>
            </a:r>
          </a:p>
          <a:p>
            <a:endParaRPr lang="en-CA" sz="1200" dirty="0">
              <a:latin typeface="Consolas" panose="020B0609020204030204" pitchFamily="49" charset="0"/>
            </a:endParaRPr>
          </a:p>
          <a:p>
            <a:r>
              <a:rPr lang="en-CA" sz="2400" dirty="0">
                <a:latin typeface="Consolas" panose="020B0609020204030204" pitchFamily="49" charset="0"/>
              </a:rPr>
              <a:t>  hand </a:t>
            </a:r>
            <a:r>
              <a:rPr lang="en-CA" sz="2400" dirty="0" err="1">
                <a:latin typeface="Consolas" panose="020B0609020204030204" pitchFamily="49" charset="0"/>
              </a:rPr>
              <a:t>asSet</a:t>
            </a:r>
            <a:r>
              <a:rPr lang="en-CA" sz="2400" dirty="0">
                <a:latin typeface="Consolas" panose="020B0609020204030204" pitchFamily="49" charset="0"/>
              </a:rPr>
              <a:t> size = 3 </a:t>
            </a:r>
            <a:r>
              <a:rPr lang="en-CA" sz="2400" dirty="0" err="1">
                <a:latin typeface="Consolas" panose="020B0609020204030204" pitchFamily="49" charset="0"/>
              </a:rPr>
              <a:t>ifFalse</a:t>
            </a:r>
            <a:r>
              <a:rPr lang="en-CA" sz="2400" dirty="0">
                <a:latin typeface="Consolas" panose="020B0609020204030204" pitchFamily="49" charset="0"/>
              </a:rPr>
              <a:t>: [^false].  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hand := hand </a:t>
            </a:r>
            <a:r>
              <a:rPr lang="en-CA" sz="2400" dirty="0" err="1">
                <a:latin typeface="Consolas" panose="020B0609020204030204" pitchFamily="49" charset="0"/>
              </a:rPr>
              <a:t>asSortedCollection</a:t>
            </a:r>
            <a:r>
              <a:rPr lang="en-CA" sz="2400" dirty="0">
                <a:latin typeface="Consolas" panose="020B0609020204030204" pitchFamily="49" charset="0"/>
              </a:rPr>
              <a:t> </a:t>
            </a:r>
            <a:r>
              <a:rPr lang="en-CA" sz="2400" dirty="0" err="1">
                <a:latin typeface="Consolas" panose="020B0609020204030204" pitchFamily="49" charset="0"/>
              </a:rPr>
              <a:t>asArray</a:t>
            </a:r>
            <a:r>
              <a:rPr lang="en-CA" sz="2400" dirty="0">
                <a:latin typeface="Consolas" panose="020B0609020204030204" pitchFamily="49" charset="0"/>
              </a:rPr>
              <a:t>.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(hand </a:t>
            </a:r>
            <a:r>
              <a:rPr lang="en-CA" sz="2400" dirty="0" err="1">
                <a:latin typeface="Consolas" panose="020B0609020204030204" pitchFamily="49" charset="0"/>
              </a:rPr>
              <a:t>occurrencesOf</a:t>
            </a:r>
            <a:r>
              <a:rPr lang="en-CA" sz="2400" dirty="0">
                <a:latin typeface="Consolas" panose="020B0609020204030204" pitchFamily="49" charset="0"/>
              </a:rPr>
              <a:t>: (hand at: 1)) &gt; 2 </a:t>
            </a:r>
            <a:r>
              <a:rPr lang="en-CA" sz="2400" dirty="0" err="1">
                <a:latin typeface="Consolas" panose="020B0609020204030204" pitchFamily="49" charset="0"/>
              </a:rPr>
              <a:t>ifTrue</a:t>
            </a:r>
            <a:r>
              <a:rPr lang="en-CA" sz="2400" dirty="0">
                <a:latin typeface="Consolas" panose="020B0609020204030204" pitchFamily="49" charset="0"/>
              </a:rPr>
              <a:t>: [^false].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(hand </a:t>
            </a:r>
            <a:r>
              <a:rPr lang="en-CA" sz="2400" dirty="0" err="1">
                <a:latin typeface="Consolas" panose="020B0609020204030204" pitchFamily="49" charset="0"/>
              </a:rPr>
              <a:t>occurrencesOf</a:t>
            </a:r>
            <a:r>
              <a:rPr lang="en-CA" sz="2400" dirty="0">
                <a:latin typeface="Consolas" panose="020B0609020204030204" pitchFamily="49" charset="0"/>
              </a:rPr>
              <a:t>: (hand at: 3)) &gt; 2 </a:t>
            </a:r>
            <a:r>
              <a:rPr lang="en-CA" sz="2400" dirty="0" err="1">
                <a:latin typeface="Consolas" panose="020B0609020204030204" pitchFamily="49" charset="0"/>
              </a:rPr>
              <a:t>ifTrue</a:t>
            </a:r>
            <a:r>
              <a:rPr lang="en-CA" sz="2400" dirty="0">
                <a:latin typeface="Consolas" panose="020B0609020204030204" pitchFamily="49" charset="0"/>
              </a:rPr>
              <a:t>: [^false].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(hand </a:t>
            </a:r>
            <a:r>
              <a:rPr lang="en-CA" sz="2400" dirty="0" err="1">
                <a:latin typeface="Consolas" panose="020B0609020204030204" pitchFamily="49" charset="0"/>
              </a:rPr>
              <a:t>occurrencesOf</a:t>
            </a:r>
            <a:r>
              <a:rPr lang="en-CA" sz="2400" dirty="0">
                <a:latin typeface="Consolas" panose="020B0609020204030204" pitchFamily="49" charset="0"/>
              </a:rPr>
              <a:t>: (hand at: 5)) &gt; 2 </a:t>
            </a:r>
            <a:r>
              <a:rPr lang="en-CA" sz="2400" dirty="0" err="1">
                <a:latin typeface="Consolas" panose="020B0609020204030204" pitchFamily="49" charset="0"/>
              </a:rPr>
              <a:t>ifTrue</a:t>
            </a:r>
            <a:r>
              <a:rPr lang="en-CA" sz="2400" dirty="0">
                <a:latin typeface="Consolas" panose="020B0609020204030204" pitchFamily="49" charset="0"/>
              </a:rPr>
              <a:t>: [^false].</a:t>
            </a:r>
          </a:p>
          <a:p>
            <a:endParaRPr lang="en-CA" sz="1200" dirty="0">
              <a:latin typeface="Consolas" panose="020B0609020204030204" pitchFamily="49" charset="0"/>
            </a:endParaRPr>
          </a:p>
          <a:p>
            <a:r>
              <a:rPr lang="en-CA" sz="2400" dirty="0">
                <a:latin typeface="Consolas" panose="020B0609020204030204" pitchFamily="49" charset="0"/>
              </a:rPr>
              <a:t>  ^true</a:t>
            </a: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417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92C85D-3591-422B-8B39-4FA61740F743}"/>
              </a:ext>
            </a:extLst>
          </p:cNvPr>
          <p:cNvSpPr txBox="1"/>
          <p:nvPr/>
        </p:nvSpPr>
        <p:spPr>
          <a:xfrm rot="21031245">
            <a:off x="310719" y="372864"/>
            <a:ext cx="1775534" cy="707886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Lab #2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3DAB6-D877-41B5-9FE4-D27E011C3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t>88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CC277A-10AF-493B-A7DB-4BC4313846AF}"/>
              </a:ext>
            </a:extLst>
          </p:cNvPr>
          <p:cNvSpPr/>
          <p:nvPr/>
        </p:nvSpPr>
        <p:spPr>
          <a:xfrm>
            <a:off x="1198486" y="1908968"/>
            <a:ext cx="98439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dirty="0">
                <a:latin typeface="Consolas" panose="020B0609020204030204" pitchFamily="49" charset="0"/>
              </a:rPr>
              <a:t>(hand </a:t>
            </a:r>
            <a:r>
              <a:rPr lang="en-CA" sz="2400" dirty="0" err="1">
                <a:latin typeface="Consolas" panose="020B0609020204030204" pitchFamily="49" charset="0"/>
              </a:rPr>
              <a:t>occurrencesOf</a:t>
            </a:r>
            <a:r>
              <a:rPr lang="en-CA" sz="2400" dirty="0">
                <a:latin typeface="Consolas" panose="020B0609020204030204" pitchFamily="49" charset="0"/>
              </a:rPr>
              <a:t>: (hand at: 1)) &gt; 2 </a:t>
            </a:r>
            <a:r>
              <a:rPr lang="en-CA" sz="2400" dirty="0" err="1">
                <a:latin typeface="Consolas" panose="020B0609020204030204" pitchFamily="49" charset="0"/>
              </a:rPr>
              <a:t>ifTrue</a:t>
            </a:r>
            <a:r>
              <a:rPr lang="en-CA" sz="2400" dirty="0">
                <a:latin typeface="Consolas" panose="020B0609020204030204" pitchFamily="49" charset="0"/>
              </a:rPr>
              <a:t>: [^false].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(hand </a:t>
            </a:r>
            <a:r>
              <a:rPr lang="en-CA" sz="2400" dirty="0" err="1">
                <a:latin typeface="Consolas" panose="020B0609020204030204" pitchFamily="49" charset="0"/>
              </a:rPr>
              <a:t>occurrencesOf</a:t>
            </a:r>
            <a:r>
              <a:rPr lang="en-CA" sz="2400" dirty="0">
                <a:latin typeface="Consolas" panose="020B0609020204030204" pitchFamily="49" charset="0"/>
              </a:rPr>
              <a:t>: (hand at: 3)) &gt; 2 </a:t>
            </a:r>
            <a:r>
              <a:rPr lang="en-CA" sz="2400" dirty="0" err="1">
                <a:latin typeface="Consolas" panose="020B0609020204030204" pitchFamily="49" charset="0"/>
              </a:rPr>
              <a:t>ifTrue</a:t>
            </a:r>
            <a:r>
              <a:rPr lang="en-CA" sz="2400" dirty="0">
                <a:latin typeface="Consolas" panose="020B0609020204030204" pitchFamily="49" charset="0"/>
              </a:rPr>
              <a:t>: [^false].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(hand </a:t>
            </a:r>
            <a:r>
              <a:rPr lang="en-CA" sz="2400" dirty="0" err="1">
                <a:latin typeface="Consolas" panose="020B0609020204030204" pitchFamily="49" charset="0"/>
              </a:rPr>
              <a:t>occurrencesOf</a:t>
            </a:r>
            <a:r>
              <a:rPr lang="en-CA" sz="2400" dirty="0">
                <a:latin typeface="Consolas" panose="020B0609020204030204" pitchFamily="49" charset="0"/>
              </a:rPr>
              <a:t>: (hand at: 5)) &gt; 2 </a:t>
            </a:r>
            <a:r>
              <a:rPr lang="en-CA" sz="2400" dirty="0" err="1">
                <a:latin typeface="Consolas" panose="020B0609020204030204" pitchFamily="49" charset="0"/>
              </a:rPr>
              <a:t>ifTrue</a:t>
            </a:r>
            <a:r>
              <a:rPr lang="en-CA" sz="2400" dirty="0">
                <a:latin typeface="Consolas" panose="020B0609020204030204" pitchFamily="49" charset="0"/>
              </a:rPr>
              <a:t>: [^false].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8A327F-26AB-4280-8267-5283F145661A}"/>
              </a:ext>
            </a:extLst>
          </p:cNvPr>
          <p:cNvSpPr txBox="1"/>
          <p:nvPr/>
        </p:nvSpPr>
        <p:spPr>
          <a:xfrm>
            <a:off x="3557451" y="3436912"/>
            <a:ext cx="50770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Hand will be one of the following: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onsolas" panose="020B0609020204030204" pitchFamily="49" charset="0"/>
              </a:rPr>
              <a:t>#{a, a, b, b, c}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onsolas" panose="020B0609020204030204" pitchFamily="49" charset="0"/>
              </a:rPr>
              <a:t>#{a, a, b, c, c}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onsolas" panose="020B0609020204030204" pitchFamily="49" charset="0"/>
              </a:rPr>
              <a:t>#{a, b, b, c, c}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08FCE6-2ADE-4187-BFF2-71BE8FBA0451}"/>
              </a:ext>
            </a:extLst>
          </p:cNvPr>
          <p:cNvSpPr txBox="1"/>
          <p:nvPr/>
        </p:nvSpPr>
        <p:spPr>
          <a:xfrm>
            <a:off x="2464525" y="890408"/>
            <a:ext cx="7262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Separates 2-pair from 3-of-a-kind</a:t>
            </a:r>
          </a:p>
        </p:txBody>
      </p:sp>
    </p:spTree>
    <p:extLst>
      <p:ext uri="{BB962C8B-B14F-4D97-AF65-F5344CB8AC3E}">
        <p14:creationId xmlns:p14="http://schemas.microsoft.com/office/powerpoint/2010/main" val="3681000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D678536-5AB3-44A0-A1E2-4EAD3B8179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778" b="13270"/>
          <a:stretch/>
        </p:blipFill>
        <p:spPr>
          <a:xfrm>
            <a:off x="1247997" y="0"/>
            <a:ext cx="9696006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873F9C-065C-486A-9BB0-330486900BA5}"/>
              </a:ext>
            </a:extLst>
          </p:cNvPr>
          <p:cNvSpPr txBox="1"/>
          <p:nvPr/>
        </p:nvSpPr>
        <p:spPr>
          <a:xfrm rot="21031245">
            <a:off x="260303" y="334888"/>
            <a:ext cx="1775534" cy="707886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Lab #3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A8938-2948-4E03-ABEE-7101C2B33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862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381C1AF-D547-4341-8CD6-E7FC06908AEA}"/>
              </a:ext>
            </a:extLst>
          </p:cNvPr>
          <p:cNvSpPr txBox="1"/>
          <p:nvPr/>
        </p:nvSpPr>
        <p:spPr>
          <a:xfrm>
            <a:off x="768985" y="1626257"/>
            <a:ext cx="10654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 set of algorithms for enumeration over </a:t>
            </a:r>
            <a:r>
              <a:rPr lang="en-US" sz="2400" dirty="0" err="1"/>
              <a:t>enumerables</a:t>
            </a:r>
            <a:r>
              <a:rPr lang="en-US" sz="2400" dirty="0"/>
              <a:t>! (lists, tuples, and more)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DD8D5D-FD8A-49CD-99A5-36799EE35F99}"/>
              </a:ext>
            </a:extLst>
          </p:cNvPr>
          <p:cNvSpPr txBox="1"/>
          <p:nvPr/>
        </p:nvSpPr>
        <p:spPr>
          <a:xfrm>
            <a:off x="1549565" y="2986986"/>
            <a:ext cx="90835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Consolas" panose="020B0609020204030204" pitchFamily="49" charset="0"/>
              </a:rPr>
              <a:t>Enum.all</a:t>
            </a:r>
            <a:r>
              <a:rPr lang="en-US" sz="2400" b="1" dirty="0">
                <a:latin typeface="Consolas" panose="020B0609020204030204" pitchFamily="49" charset="0"/>
              </a:rPr>
              <a:t>?</a:t>
            </a:r>
            <a:r>
              <a:rPr lang="en-US" sz="2400" dirty="0">
                <a:latin typeface="Consolas" panose="020B0609020204030204" pitchFamily="49" charset="0"/>
              </a:rPr>
              <a:t>		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# </a:t>
            </a:r>
            <a:r>
              <a:rPr lang="en-US" sz="2400" dirty="0"/>
              <a:t>Entire collection must evaluate to true for a given condition</a:t>
            </a:r>
          </a:p>
          <a:p>
            <a:r>
              <a:rPr lang="en-US" sz="2400" b="1" dirty="0" err="1">
                <a:latin typeface="Consolas" panose="020B0609020204030204" pitchFamily="49" charset="0"/>
              </a:rPr>
              <a:t>Enum.any</a:t>
            </a:r>
            <a:r>
              <a:rPr lang="en-US" sz="2400" b="1" dirty="0">
                <a:latin typeface="Consolas" panose="020B0609020204030204" pitchFamily="49" charset="0"/>
              </a:rPr>
              <a:t>?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# </a:t>
            </a:r>
            <a:r>
              <a:rPr lang="en-US" sz="2400" dirty="0"/>
              <a:t>Any value in the collection must evaluate true</a:t>
            </a:r>
          </a:p>
          <a:p>
            <a:r>
              <a:rPr lang="en-US" sz="2400" b="1" dirty="0" err="1">
                <a:latin typeface="Consolas" panose="020B0609020204030204" pitchFamily="49" charset="0"/>
              </a:rPr>
              <a:t>Enum.map</a:t>
            </a:r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	# </a:t>
            </a:r>
            <a:r>
              <a:rPr lang="en-US" sz="2400" dirty="0"/>
              <a:t>Apply a function to every element in the collection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6A5BD7-5B27-4098-9D6E-C9CF259CFA56}"/>
              </a:ext>
            </a:extLst>
          </p:cNvPr>
          <p:cNvSpPr txBox="1"/>
          <p:nvPr/>
        </p:nvSpPr>
        <p:spPr>
          <a:xfrm>
            <a:off x="1805291" y="2291395"/>
            <a:ext cx="8572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Enum</a:t>
            </a:r>
            <a:r>
              <a:rPr lang="en-US" sz="2400" dirty="0"/>
              <a:t> applies functions to lists in various ways. We will see a few: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B3A93F-CDFD-45A1-AF8D-972B37BAABBF}"/>
              </a:ext>
            </a:extLst>
          </p:cNvPr>
          <p:cNvSpPr txBox="1"/>
          <p:nvPr/>
        </p:nvSpPr>
        <p:spPr>
          <a:xfrm>
            <a:off x="900326" y="5613918"/>
            <a:ext cx="10382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/>
              <a:t>More: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accent1"/>
                </a:solidFill>
              </a:rPr>
              <a:t>https://elixirschool.com/en/lessons/basics/enum/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F13F637-F985-4C18-942F-AA9E6DCED165}"/>
              </a:ext>
            </a:extLst>
          </p:cNvPr>
          <p:cNvSpPr txBox="1">
            <a:spLocks/>
          </p:cNvSpPr>
          <p:nvPr/>
        </p:nvSpPr>
        <p:spPr>
          <a:xfrm>
            <a:off x="838200" y="82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err="1">
                <a:latin typeface="Consolas" panose="020B0609020204030204" pitchFamily="49" charset="0"/>
              </a:rPr>
              <a:t>Enum</a:t>
            </a:r>
            <a:endParaRPr lang="en-US" sz="4000" dirty="0">
              <a:latin typeface="Consolas" panose="020B0609020204030204" pitchFamily="49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1D0115C-D3F7-411C-8599-D8D80F62C382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6C6078-9A2E-4DD7-9DB9-2B2E70F1A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643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  <p:bldP spid="8" grpId="0"/>
      <p:bldP spid="9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873F9C-065C-486A-9BB0-330486900BA5}"/>
              </a:ext>
            </a:extLst>
          </p:cNvPr>
          <p:cNvSpPr txBox="1"/>
          <p:nvPr/>
        </p:nvSpPr>
        <p:spPr>
          <a:xfrm rot="21031245">
            <a:off x="260303" y="334888"/>
            <a:ext cx="1775534" cy="707886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Lab #3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A8938-2948-4E03-ABEE-7101C2B33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t>90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ED7E6E-25EA-4B32-BCE0-0CF8A0E911DD}"/>
              </a:ext>
            </a:extLst>
          </p:cNvPr>
          <p:cNvSpPr/>
          <p:nvPr/>
        </p:nvSpPr>
        <p:spPr>
          <a:xfrm>
            <a:off x="653143" y="1898582"/>
            <a:ext cx="1123259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def </a:t>
            </a:r>
            <a:r>
              <a:rPr lang="en-US" sz="2400" dirty="0" err="1">
                <a:latin typeface="Consolas" panose="020B0609020204030204" pitchFamily="49" charset="0"/>
              </a:rPr>
              <a:t>firstTwo</a:t>
            </a:r>
            <a:r>
              <a:rPr lang="en-US" sz="2400" dirty="0">
                <a:latin typeface="Consolas" panose="020B0609020204030204" pitchFamily="49" charset="0"/>
              </a:rPr>
              <a:t>(list), do: </a:t>
            </a:r>
            <a:r>
              <a:rPr lang="en-US" sz="2400" dirty="0" err="1">
                <a:latin typeface="Consolas" panose="020B0609020204030204" pitchFamily="49" charset="0"/>
              </a:rPr>
              <a:t>hd</a:t>
            </a:r>
            <a:r>
              <a:rPr lang="en-US" sz="2400" dirty="0">
                <a:latin typeface="Consolas" panose="020B0609020204030204" pitchFamily="49" charset="0"/>
              </a:rPr>
              <a:t>(list) == </a:t>
            </a:r>
            <a:r>
              <a:rPr lang="en-US" sz="2400" dirty="0" err="1">
                <a:latin typeface="Consolas" panose="020B0609020204030204" pitchFamily="49" charset="0"/>
              </a:rPr>
              <a:t>hd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tl</a:t>
            </a:r>
            <a:r>
              <a:rPr lang="en-US" sz="2400" dirty="0">
                <a:latin typeface="Consolas" panose="020B0609020204030204" pitchFamily="49" charset="0"/>
              </a:rPr>
              <a:t>(list))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def </a:t>
            </a:r>
            <a:r>
              <a:rPr lang="en-US" sz="2400" dirty="0" err="1">
                <a:latin typeface="Consolas" panose="020B0609020204030204" pitchFamily="49" charset="0"/>
              </a:rPr>
              <a:t>evenSize</a:t>
            </a:r>
            <a:r>
              <a:rPr lang="en-US" sz="2400" dirty="0">
                <a:latin typeface="Consolas" panose="020B0609020204030204" pitchFamily="49" charset="0"/>
              </a:rPr>
              <a:t>(list), do: rem(length(list), 2) == 0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def </a:t>
            </a:r>
            <a:r>
              <a:rPr lang="en-US" sz="2400" dirty="0" err="1">
                <a:latin typeface="Consolas" panose="020B0609020204030204" pitchFamily="49" charset="0"/>
              </a:rPr>
              <a:t>frontBack</a:t>
            </a:r>
            <a:r>
              <a:rPr lang="en-US" sz="2400" dirty="0">
                <a:latin typeface="Consolas" panose="020B0609020204030204" pitchFamily="49" charset="0"/>
              </a:rPr>
              <a:t>(list), do: </a:t>
            </a:r>
            <a:r>
              <a:rPr lang="en-US" sz="2400" dirty="0" err="1">
                <a:latin typeface="Consolas" panose="020B0609020204030204" pitchFamily="49" charset="0"/>
              </a:rPr>
              <a:t>tl</a:t>
            </a:r>
            <a:r>
              <a:rPr lang="en-US" sz="2400" dirty="0">
                <a:latin typeface="Consolas" panose="020B0609020204030204" pitchFamily="49" charset="0"/>
              </a:rPr>
              <a:t>(list) ++ [</a:t>
            </a:r>
            <a:r>
              <a:rPr lang="en-US" sz="2400" dirty="0" err="1">
                <a:latin typeface="Consolas" panose="020B0609020204030204" pitchFamily="49" charset="0"/>
              </a:rPr>
              <a:t>hd</a:t>
            </a:r>
            <a:r>
              <a:rPr lang="en-US" sz="2400" dirty="0">
                <a:latin typeface="Consolas" panose="020B0609020204030204" pitchFamily="49" charset="0"/>
              </a:rPr>
              <a:t>(list)]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def </a:t>
            </a:r>
            <a:r>
              <a:rPr lang="en-US" sz="2400" dirty="0" err="1">
                <a:latin typeface="Consolas" panose="020B0609020204030204" pitchFamily="49" charset="0"/>
              </a:rPr>
              <a:t>nextNineNine</a:t>
            </a:r>
            <a:r>
              <a:rPr lang="en-US" sz="2400" dirty="0">
                <a:latin typeface="Consolas" panose="020B0609020204030204" pitchFamily="49" charset="0"/>
              </a:rPr>
              <a:t>(list), do: [</a:t>
            </a:r>
            <a:r>
              <a:rPr lang="en-US" sz="2400" dirty="0" err="1">
                <a:latin typeface="Consolas" panose="020B0609020204030204" pitchFamily="49" charset="0"/>
              </a:rPr>
              <a:t>hd</a:t>
            </a:r>
            <a:r>
              <a:rPr lang="en-US" sz="2400" dirty="0">
                <a:latin typeface="Consolas" panose="020B0609020204030204" pitchFamily="49" charset="0"/>
              </a:rPr>
              <a:t>(list), 99 | </a:t>
            </a:r>
            <a:r>
              <a:rPr lang="en-US" sz="2400" dirty="0" err="1">
                <a:latin typeface="Consolas" panose="020B0609020204030204" pitchFamily="49" charset="0"/>
              </a:rPr>
              <a:t>tl</a:t>
            </a:r>
            <a:r>
              <a:rPr lang="en-US" sz="2400" dirty="0">
                <a:latin typeface="Consolas" panose="020B0609020204030204" pitchFamily="49" charset="0"/>
              </a:rPr>
              <a:t>(list)]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CA" sz="2400" dirty="0">
                <a:latin typeface="Consolas" panose="020B0609020204030204" pitchFamily="49" charset="0"/>
              </a:rPr>
              <a:t>def </a:t>
            </a:r>
            <a:r>
              <a:rPr lang="en-CA" sz="2400" dirty="0" err="1">
                <a:latin typeface="Consolas" panose="020B0609020204030204" pitchFamily="49" charset="0"/>
              </a:rPr>
              <a:t>sayHello</a:t>
            </a:r>
            <a:r>
              <a:rPr lang="en-CA" sz="2400" dirty="0">
                <a:latin typeface="Consolas" panose="020B0609020204030204" pitchFamily="49" charset="0"/>
              </a:rPr>
              <a:t>(</a:t>
            </a:r>
            <a:r>
              <a:rPr lang="en-US" sz="2400" dirty="0">
                <a:latin typeface="Consolas" panose="020B0609020204030204" pitchFamily="49" charset="0"/>
              </a:rPr>
              <a:t>list</a:t>
            </a:r>
            <a:r>
              <a:rPr lang="en-CA" sz="2400" dirty="0">
                <a:latin typeface="Consolas" panose="020B0609020204030204" pitchFamily="49" charset="0"/>
              </a:rPr>
              <a:t>), do: length(</a:t>
            </a:r>
            <a:r>
              <a:rPr lang="en-US" sz="2400" dirty="0">
                <a:latin typeface="Consolas" panose="020B0609020204030204" pitchFamily="49" charset="0"/>
              </a:rPr>
              <a:t>list</a:t>
            </a:r>
            <a:r>
              <a:rPr lang="en-CA" sz="2400" dirty="0">
                <a:latin typeface="Consolas" panose="020B0609020204030204" pitchFamily="49" charset="0"/>
              </a:rPr>
              <a:t>) != length(</a:t>
            </a:r>
            <a:r>
              <a:rPr lang="en-US" sz="2400" dirty="0">
                <a:latin typeface="Consolas" panose="020B0609020204030204" pitchFamily="49" charset="0"/>
              </a:rPr>
              <a:t>list</a:t>
            </a:r>
            <a:r>
              <a:rPr lang="en-CA" sz="2400" dirty="0">
                <a:latin typeface="Consolas" panose="020B0609020204030204" pitchFamily="49" charset="0"/>
              </a:rPr>
              <a:t>--["Hello"])</a:t>
            </a:r>
          </a:p>
          <a:p>
            <a:endParaRPr lang="en-CA" sz="1200" dirty="0">
              <a:latin typeface="Consolas" panose="020B0609020204030204" pitchFamily="49" charset="0"/>
            </a:endParaRPr>
          </a:p>
          <a:p>
            <a:r>
              <a:rPr lang="en-CA" sz="2400" dirty="0">
                <a:latin typeface="Consolas" panose="020B0609020204030204" pitchFamily="49" charset="0"/>
              </a:rPr>
              <a:t>def </a:t>
            </a:r>
            <a:r>
              <a:rPr lang="en-CA" sz="2400" dirty="0" err="1">
                <a:latin typeface="Consolas" panose="020B0609020204030204" pitchFamily="49" charset="0"/>
              </a:rPr>
              <a:t>isCoord</a:t>
            </a:r>
            <a:r>
              <a:rPr lang="en-CA" sz="2400" dirty="0">
                <a:latin typeface="Consolas" panose="020B0609020204030204" pitchFamily="49" charset="0"/>
              </a:rPr>
              <a:t>(</a:t>
            </a:r>
            <a:r>
              <a:rPr lang="en-US" sz="2400" dirty="0">
                <a:latin typeface="Consolas" panose="020B0609020204030204" pitchFamily="49" charset="0"/>
              </a:rPr>
              <a:t>list</a:t>
            </a:r>
            <a:r>
              <a:rPr lang="en-CA" sz="2400" dirty="0">
                <a:latin typeface="Consolas" panose="020B0609020204030204" pitchFamily="49" charset="0"/>
              </a:rPr>
              <a:t>) do 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length(list) == 2 &amp;&amp; 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</a:t>
            </a:r>
            <a:r>
              <a:rPr lang="en-CA" sz="2400" dirty="0" err="1">
                <a:latin typeface="Consolas" panose="020B0609020204030204" pitchFamily="49" charset="0"/>
              </a:rPr>
              <a:t>is_number</a:t>
            </a:r>
            <a:r>
              <a:rPr lang="en-CA" sz="2400" dirty="0">
                <a:latin typeface="Consolas" panose="020B0609020204030204" pitchFamily="49" charset="0"/>
              </a:rPr>
              <a:t>(</a:t>
            </a:r>
            <a:r>
              <a:rPr lang="en-CA" sz="2400" dirty="0" err="1">
                <a:latin typeface="Consolas" panose="020B0609020204030204" pitchFamily="49" charset="0"/>
              </a:rPr>
              <a:t>hd</a:t>
            </a:r>
            <a:r>
              <a:rPr lang="en-CA" sz="2400" dirty="0">
                <a:latin typeface="Consolas" panose="020B0609020204030204" pitchFamily="49" charset="0"/>
              </a:rPr>
              <a:t>(</a:t>
            </a:r>
            <a:r>
              <a:rPr lang="en-US" sz="2400" dirty="0">
                <a:latin typeface="Consolas" panose="020B0609020204030204" pitchFamily="49" charset="0"/>
              </a:rPr>
              <a:t>list</a:t>
            </a:r>
            <a:r>
              <a:rPr lang="en-CA" sz="2400" dirty="0">
                <a:latin typeface="Consolas" panose="020B0609020204030204" pitchFamily="49" charset="0"/>
              </a:rPr>
              <a:t>)) &amp;&amp; </a:t>
            </a:r>
            <a:r>
              <a:rPr lang="en-CA" sz="2400" dirty="0" err="1">
                <a:latin typeface="Consolas" panose="020B0609020204030204" pitchFamily="49" charset="0"/>
              </a:rPr>
              <a:t>is_number</a:t>
            </a:r>
            <a:r>
              <a:rPr lang="en-CA" sz="2400" dirty="0">
                <a:latin typeface="Consolas" panose="020B0609020204030204" pitchFamily="49" charset="0"/>
              </a:rPr>
              <a:t>(</a:t>
            </a:r>
            <a:r>
              <a:rPr lang="en-CA" sz="2400" dirty="0" err="1">
                <a:latin typeface="Consolas" panose="020B0609020204030204" pitchFamily="49" charset="0"/>
              </a:rPr>
              <a:t>hd</a:t>
            </a:r>
            <a:r>
              <a:rPr lang="en-CA" sz="2400" dirty="0">
                <a:latin typeface="Consolas" panose="020B0609020204030204" pitchFamily="49" charset="0"/>
              </a:rPr>
              <a:t>(</a:t>
            </a:r>
            <a:r>
              <a:rPr lang="en-CA" sz="2400" dirty="0" err="1">
                <a:latin typeface="Consolas" panose="020B0609020204030204" pitchFamily="49" charset="0"/>
              </a:rPr>
              <a:t>tl</a:t>
            </a:r>
            <a:r>
              <a:rPr lang="en-CA" sz="2400" dirty="0">
                <a:latin typeface="Consolas" panose="020B0609020204030204" pitchFamily="49" charset="0"/>
              </a:rPr>
              <a:t>(list)))</a:t>
            </a: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83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873F9C-065C-486A-9BB0-330486900BA5}"/>
              </a:ext>
            </a:extLst>
          </p:cNvPr>
          <p:cNvSpPr txBox="1"/>
          <p:nvPr/>
        </p:nvSpPr>
        <p:spPr>
          <a:xfrm rot="21031245">
            <a:off x="310719" y="372864"/>
            <a:ext cx="1775534" cy="707886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Lab #3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DF3F9C-1B37-4B69-B3FA-0749EF7270AB}"/>
              </a:ext>
            </a:extLst>
          </p:cNvPr>
          <p:cNvSpPr txBox="1"/>
          <p:nvPr/>
        </p:nvSpPr>
        <p:spPr>
          <a:xfrm>
            <a:off x="2170421" y="571236"/>
            <a:ext cx="78511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>
                <a:latin typeface="Consolas" panose="020B0609020204030204" pitchFamily="49" charset="0"/>
              </a:rPr>
              <a:t>helloIfSo</a:t>
            </a:r>
            <a:endParaRPr lang="en-US" sz="4000" b="1" dirty="0"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DBDC5B-7B72-477B-A065-74B744D5B5D2}"/>
              </a:ext>
            </a:extLst>
          </p:cNvPr>
          <p:cNvSpPr/>
          <p:nvPr/>
        </p:nvSpPr>
        <p:spPr>
          <a:xfrm>
            <a:off x="1508619" y="1859340"/>
            <a:ext cx="754829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list = [2,2,3,4,5,"hello",6,7,8,9,10]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addToBack</a:t>
            </a:r>
            <a:r>
              <a:rPr lang="en-US" sz="2400" dirty="0">
                <a:latin typeface="Consolas" panose="020B0609020204030204" pitchFamily="49" charset="0"/>
              </a:rPr>
              <a:t> = list -- (list -- ["hello"])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3ED34B1D-9068-4FD6-9AE0-CE899911925E}"/>
              </a:ext>
            </a:extLst>
          </p:cNvPr>
          <p:cNvSpPr/>
          <p:nvPr/>
        </p:nvSpPr>
        <p:spPr>
          <a:xfrm rot="16200000">
            <a:off x="5585217" y="866405"/>
            <a:ext cx="548994" cy="4622335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C36AEB-2B0A-4E76-9F00-B59AE23B3B4B}"/>
              </a:ext>
            </a:extLst>
          </p:cNvPr>
          <p:cNvSpPr txBox="1"/>
          <p:nvPr/>
        </p:nvSpPr>
        <p:spPr>
          <a:xfrm>
            <a:off x="4144162" y="3724712"/>
            <a:ext cx="55031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Will be: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onsolas" panose="020B0609020204030204" pitchFamily="49" charset="0"/>
              </a:rPr>
              <a:t>[“Hello”]</a:t>
            </a:r>
            <a:r>
              <a:rPr lang="en-US" sz="2400" dirty="0"/>
              <a:t> if list contained </a:t>
            </a:r>
            <a:r>
              <a:rPr lang="en-US" sz="2400" dirty="0">
                <a:latin typeface="Consolas" panose="020B0609020204030204" pitchFamily="49" charset="0"/>
              </a:rPr>
              <a:t>“Hello”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onsolas" panose="020B0609020204030204" pitchFamily="49" charset="0"/>
              </a:rPr>
              <a:t>[]</a:t>
            </a:r>
            <a:r>
              <a:rPr lang="en-US" sz="2400" dirty="0"/>
              <a:t> if it didn’t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CCBDFF-C8CA-4D23-AD58-53A5ED0AF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97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EC387D-7DEF-46CE-9E81-9341E21769C3}"/>
              </a:ext>
            </a:extLst>
          </p:cNvPr>
          <p:cNvSpPr txBox="1"/>
          <p:nvPr/>
        </p:nvSpPr>
        <p:spPr>
          <a:xfrm>
            <a:off x="3204837" y="894288"/>
            <a:ext cx="63475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Boolean: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true, false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EAC88D39-C3F6-4330-886F-1F40C9EF1A57}"/>
              </a:ext>
            </a:extLst>
          </p:cNvPr>
          <p:cNvSpPr/>
          <p:nvPr/>
        </p:nvSpPr>
        <p:spPr>
          <a:xfrm>
            <a:off x="5881458" y="962983"/>
            <a:ext cx="594804" cy="693606"/>
          </a:xfrm>
          <a:prstGeom prst="rightBrace">
            <a:avLst>
              <a:gd name="adj1" fmla="val 14189"/>
              <a:gd name="adj2" fmla="val 50000"/>
            </a:avLst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CDD11B-3355-4972-9D38-63B2BC75620A}"/>
              </a:ext>
            </a:extLst>
          </p:cNvPr>
          <p:cNvSpPr txBox="1"/>
          <p:nvPr/>
        </p:nvSpPr>
        <p:spPr>
          <a:xfrm>
            <a:off x="6908307" y="1078953"/>
            <a:ext cx="18184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&amp;&amp;, ||, 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FA3C7F-3CBC-4E46-93F0-D88E450E5F29}"/>
              </a:ext>
            </a:extLst>
          </p:cNvPr>
          <p:cNvSpPr txBox="1"/>
          <p:nvPr/>
        </p:nvSpPr>
        <p:spPr>
          <a:xfrm>
            <a:off x="4178424" y="2228296"/>
            <a:ext cx="54597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With these operators: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non-false and non-nil is true.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nil and false are false.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DCE272-D283-4527-9340-A6480245A52C}"/>
              </a:ext>
            </a:extLst>
          </p:cNvPr>
          <p:cNvSpPr/>
          <p:nvPr/>
        </p:nvSpPr>
        <p:spPr>
          <a:xfrm>
            <a:off x="1638670" y="4116302"/>
            <a:ext cx="396094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iex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&gt;</a:t>
            </a:r>
            <a:r>
              <a:rPr lang="en-US" sz="2800" dirty="0">
                <a:latin typeface="Consolas" panose="020B0609020204030204" pitchFamily="49" charset="0"/>
              </a:rPr>
              <a:t> "</a:t>
            </a:r>
            <a:r>
              <a:rPr lang="en-US" sz="2800" dirty="0" err="1">
                <a:latin typeface="Consolas" panose="020B0609020204030204" pitchFamily="49" charset="0"/>
              </a:rPr>
              <a:t>gh</a:t>
            </a:r>
            <a:r>
              <a:rPr lang="en-US" sz="2800" dirty="0">
                <a:latin typeface="Consolas" panose="020B0609020204030204" pitchFamily="49" charset="0"/>
              </a:rPr>
              <a:t>" &amp;&amp; false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false</a:t>
            </a:r>
          </a:p>
          <a:p>
            <a:r>
              <a:rPr lang="en-US" sz="2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iex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&gt;</a:t>
            </a:r>
            <a:r>
              <a:rPr lang="en-US" sz="2800" dirty="0">
                <a:latin typeface="Consolas" panose="020B0609020204030204" pitchFamily="49" charset="0"/>
              </a:rPr>
              <a:t> "</a:t>
            </a:r>
            <a:r>
              <a:rPr lang="en-US" sz="2800" dirty="0" err="1">
                <a:latin typeface="Consolas" panose="020B0609020204030204" pitchFamily="49" charset="0"/>
              </a:rPr>
              <a:t>gh</a:t>
            </a:r>
            <a:r>
              <a:rPr lang="en-US" sz="2800" dirty="0">
                <a:latin typeface="Consolas" panose="020B0609020204030204" pitchFamily="49" charset="0"/>
              </a:rPr>
              <a:t>" || false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"</a:t>
            </a:r>
            <a:r>
              <a:rPr lang="en-US" sz="2800" dirty="0" err="1">
                <a:latin typeface="Consolas" panose="020B0609020204030204" pitchFamily="49" charset="0"/>
              </a:rPr>
              <a:t>gh</a:t>
            </a:r>
            <a:r>
              <a:rPr lang="en-US" sz="2800" dirty="0">
                <a:latin typeface="Consolas" panose="020B0609020204030204" pitchFamily="49" charset="0"/>
              </a:rPr>
              <a:t>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06BB88-5E96-426F-AB26-6F38D35F6C13}"/>
              </a:ext>
            </a:extLst>
          </p:cNvPr>
          <p:cNvSpPr txBox="1"/>
          <p:nvPr/>
        </p:nvSpPr>
        <p:spPr>
          <a:xfrm>
            <a:off x="6141953" y="4110143"/>
            <a:ext cx="469998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Except…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The result isn’t true or false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It’s the </a:t>
            </a:r>
            <a:r>
              <a:rPr lang="en-US" sz="2800" i="1" dirty="0"/>
              <a:t>value</a:t>
            </a:r>
            <a:r>
              <a:rPr lang="en-US" sz="2800" dirty="0"/>
              <a:t> that resulted in true or false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B3A1C1-FD0B-46FC-B034-35D85638F6D1}"/>
              </a:ext>
            </a:extLst>
          </p:cNvPr>
          <p:cNvSpPr txBox="1"/>
          <p:nvPr/>
        </p:nvSpPr>
        <p:spPr>
          <a:xfrm rot="21031245">
            <a:off x="310719" y="372864"/>
            <a:ext cx="1775534" cy="707886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Recall: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F9D6D3-0DFC-4B1B-A158-EFB4A25C6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65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/>
      <p:bldP spid="6" grpId="0"/>
      <p:bldP spid="7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873F9C-065C-486A-9BB0-330486900BA5}"/>
              </a:ext>
            </a:extLst>
          </p:cNvPr>
          <p:cNvSpPr txBox="1"/>
          <p:nvPr/>
        </p:nvSpPr>
        <p:spPr>
          <a:xfrm rot="21031245">
            <a:off x="310719" y="372864"/>
            <a:ext cx="1775534" cy="707886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Lab #3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DBDC5B-7B72-477B-A065-74B744D5B5D2}"/>
              </a:ext>
            </a:extLst>
          </p:cNvPr>
          <p:cNvSpPr/>
          <p:nvPr/>
        </p:nvSpPr>
        <p:spPr>
          <a:xfrm>
            <a:off x="1508619" y="1859340"/>
            <a:ext cx="93551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list = [2,2,3,4,5,"hello",6,7,8,9,10]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addToBack</a:t>
            </a:r>
            <a:r>
              <a:rPr lang="en-US" sz="2400" dirty="0">
                <a:latin typeface="Consolas" panose="020B0609020204030204" pitchFamily="49" charset="0"/>
              </a:rPr>
              <a:t> = list -- (list -- ["hello"])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addToFront</a:t>
            </a:r>
            <a:r>
              <a:rPr lang="en-US" sz="2400" dirty="0">
                <a:latin typeface="Consolas" panose="020B0609020204030204" pitchFamily="49" charset="0"/>
              </a:rPr>
              <a:t> = (</a:t>
            </a:r>
            <a:r>
              <a:rPr lang="en-US" sz="2400" dirty="0" err="1">
                <a:latin typeface="Consolas" panose="020B0609020204030204" pitchFamily="49" charset="0"/>
              </a:rPr>
              <a:t>addToBack</a:t>
            </a:r>
            <a:r>
              <a:rPr lang="en-US" sz="2400" dirty="0">
                <a:latin typeface="Consolas" panose="020B0609020204030204" pitchFamily="49" charset="0"/>
              </a:rPr>
              <a:t> == []) &amp;&amp; ["hello"] || []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382275-C467-477B-98BA-13FAF2A73664}"/>
              </a:ext>
            </a:extLst>
          </p:cNvPr>
          <p:cNvSpPr txBox="1"/>
          <p:nvPr/>
        </p:nvSpPr>
        <p:spPr>
          <a:xfrm>
            <a:off x="4450362" y="3577472"/>
            <a:ext cx="2842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true</a:t>
            </a:r>
            <a:r>
              <a:rPr lang="en-US" sz="2400" dirty="0"/>
              <a:t> or </a:t>
            </a:r>
            <a:r>
              <a:rPr lang="en-US" sz="2400" dirty="0"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0F19090A-BA9B-4C59-B00C-D0710C4E2F2E}"/>
              </a:ext>
            </a:extLst>
          </p:cNvPr>
          <p:cNvSpPr/>
          <p:nvPr/>
        </p:nvSpPr>
        <p:spPr>
          <a:xfrm rot="16200000">
            <a:off x="6068978" y="1713935"/>
            <a:ext cx="548994" cy="5192785"/>
          </a:xfrm>
          <a:prstGeom prst="leftBrace">
            <a:avLst>
              <a:gd name="adj1" fmla="val 19437"/>
              <a:gd name="adj2" fmla="val 23021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7DD667-D7E1-4936-8C74-893B88C5F63F}"/>
              </a:ext>
            </a:extLst>
          </p:cNvPr>
          <p:cNvSpPr txBox="1"/>
          <p:nvPr/>
        </p:nvSpPr>
        <p:spPr>
          <a:xfrm>
            <a:off x="5051682" y="4407886"/>
            <a:ext cx="3665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["hello"] or false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A9FA0833-0166-4EC2-9B12-184BEB78D0C9}"/>
              </a:ext>
            </a:extLst>
          </p:cNvPr>
          <p:cNvSpPr/>
          <p:nvPr/>
        </p:nvSpPr>
        <p:spPr>
          <a:xfrm rot="16200000">
            <a:off x="4942058" y="2047798"/>
            <a:ext cx="548994" cy="2938944"/>
          </a:xfrm>
          <a:prstGeom prst="leftBrace">
            <a:avLst>
              <a:gd name="adj1" fmla="val 22610"/>
              <a:gd name="adj2" fmla="val 21456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D4B7BF4B-AEE2-478A-ACB9-7738BED46360}"/>
              </a:ext>
            </a:extLst>
          </p:cNvPr>
          <p:cNvSpPr/>
          <p:nvPr/>
        </p:nvSpPr>
        <p:spPr>
          <a:xfrm rot="16200000">
            <a:off x="6609834" y="1974313"/>
            <a:ext cx="548994" cy="6274498"/>
          </a:xfrm>
          <a:prstGeom prst="leftBrace">
            <a:avLst>
              <a:gd name="adj1" fmla="val 24196"/>
              <a:gd name="adj2" fmla="val 31015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514559-3BE9-4239-96EE-387E41A6F6E9}"/>
              </a:ext>
            </a:extLst>
          </p:cNvPr>
          <p:cNvSpPr txBox="1"/>
          <p:nvPr/>
        </p:nvSpPr>
        <p:spPr>
          <a:xfrm>
            <a:off x="5788753" y="5191655"/>
            <a:ext cx="3665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["hello"] or []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8BA6AC-A0E5-4A0B-8914-5C9C5ADAE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t>93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7ACBD1-CEF7-43AF-A1F1-BDEC5D9DBACA}"/>
              </a:ext>
            </a:extLst>
          </p:cNvPr>
          <p:cNvSpPr txBox="1"/>
          <p:nvPr/>
        </p:nvSpPr>
        <p:spPr>
          <a:xfrm>
            <a:off x="2170421" y="571236"/>
            <a:ext cx="78511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>
                <a:latin typeface="Consolas" panose="020B0609020204030204" pitchFamily="49" charset="0"/>
              </a:rPr>
              <a:t>helloIfSo</a:t>
            </a:r>
            <a:endParaRPr lang="en-US" sz="40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175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  <p:bldP spid="10" grpId="0"/>
      <p:bldP spid="11" grpId="0" animBg="1"/>
      <p:bldP spid="12" grpId="0" animBg="1"/>
      <p:bldP spid="13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873F9C-065C-486A-9BB0-330486900BA5}"/>
              </a:ext>
            </a:extLst>
          </p:cNvPr>
          <p:cNvSpPr txBox="1"/>
          <p:nvPr/>
        </p:nvSpPr>
        <p:spPr>
          <a:xfrm rot="21031245">
            <a:off x="310719" y="372864"/>
            <a:ext cx="1775534" cy="707886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Lab #3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DBDC5B-7B72-477B-A065-74B744D5B5D2}"/>
              </a:ext>
            </a:extLst>
          </p:cNvPr>
          <p:cNvSpPr/>
          <p:nvPr/>
        </p:nvSpPr>
        <p:spPr>
          <a:xfrm>
            <a:off x="1508619" y="1859340"/>
            <a:ext cx="93551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list = [2,2,3,4,5,"hello",6,7,8,9,10]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addToBack</a:t>
            </a:r>
            <a:r>
              <a:rPr lang="en-US" sz="2400" dirty="0">
                <a:latin typeface="Consolas" panose="020B0609020204030204" pitchFamily="49" charset="0"/>
              </a:rPr>
              <a:t> = list -- (list -- ["hello"])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addToFront</a:t>
            </a:r>
            <a:r>
              <a:rPr lang="en-US" sz="2400" dirty="0">
                <a:latin typeface="Consolas" panose="020B0609020204030204" pitchFamily="49" charset="0"/>
              </a:rPr>
              <a:t> = (</a:t>
            </a:r>
            <a:r>
              <a:rPr lang="en-US" sz="2400" dirty="0" err="1">
                <a:latin typeface="Consolas" panose="020B0609020204030204" pitchFamily="49" charset="0"/>
              </a:rPr>
              <a:t>addToBack</a:t>
            </a:r>
            <a:r>
              <a:rPr lang="en-US" sz="2400" dirty="0">
                <a:latin typeface="Consolas" panose="020B0609020204030204" pitchFamily="49" charset="0"/>
              </a:rPr>
              <a:t> == []) &amp;&amp; ["hello"] || []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F048A3-1C29-490A-950C-B1F4991507CE}"/>
              </a:ext>
            </a:extLst>
          </p:cNvPr>
          <p:cNvSpPr txBox="1"/>
          <p:nvPr/>
        </p:nvSpPr>
        <p:spPr>
          <a:xfrm>
            <a:off x="945627" y="4287345"/>
            <a:ext cx="5740868" cy="1200329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addToBack</a:t>
            </a:r>
            <a:r>
              <a:rPr lang="en-US" sz="2400" dirty="0">
                <a:latin typeface="Consolas" panose="020B0609020204030204" pitchFamily="49" charset="0"/>
              </a:rPr>
              <a:t> == []) -&gt; true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true &amp;&amp; [“hello”] -&gt; [“hello”]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[“hello”] || []   -&gt; [“hello”]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7D8452-A05D-4524-89B4-1FD80C3C1456}"/>
              </a:ext>
            </a:extLst>
          </p:cNvPr>
          <p:cNvSpPr txBox="1"/>
          <p:nvPr/>
        </p:nvSpPr>
        <p:spPr>
          <a:xfrm>
            <a:off x="7290034" y="3791767"/>
            <a:ext cx="4454554" cy="1200329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If 1</a:t>
            </a:r>
            <a:r>
              <a:rPr lang="en-US" sz="2400" baseline="30000" dirty="0"/>
              <a:t>st</a:t>
            </a:r>
            <a:r>
              <a:rPr lang="en-US" sz="2400" dirty="0"/>
              <a:t> operand is false, return 1</a:t>
            </a:r>
            <a:r>
              <a:rPr lang="en-US" sz="2400" baseline="30000" dirty="0"/>
              <a:t>st</a:t>
            </a:r>
            <a:endParaRPr lang="en-US" sz="2400" dirty="0"/>
          </a:p>
          <a:p>
            <a:r>
              <a:rPr lang="en-US" sz="2400" dirty="0"/>
              <a:t>If first operand is true, check 2</a:t>
            </a:r>
            <a:r>
              <a:rPr lang="en-US" sz="2400" baseline="30000" dirty="0"/>
              <a:t>nd</a:t>
            </a:r>
            <a:endParaRPr lang="en-US" sz="2400" dirty="0"/>
          </a:p>
          <a:p>
            <a:r>
              <a:rPr lang="en-US" sz="2400" dirty="0"/>
              <a:t>If 2</a:t>
            </a:r>
            <a:r>
              <a:rPr lang="en-US" sz="2400" baseline="30000" dirty="0"/>
              <a:t>nd</a:t>
            </a:r>
            <a:r>
              <a:rPr lang="en-US" sz="2400" dirty="0"/>
              <a:t> is true, return 2</a:t>
            </a:r>
            <a:r>
              <a:rPr lang="en-US" sz="2400" baseline="30000" dirty="0"/>
              <a:t>nd</a:t>
            </a:r>
            <a:r>
              <a:rPr lang="en-US" sz="2400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C7E3D5-BE87-49B9-B8C9-60AB2E9A658B}"/>
              </a:ext>
            </a:extLst>
          </p:cNvPr>
          <p:cNvSpPr txBox="1"/>
          <p:nvPr/>
        </p:nvSpPr>
        <p:spPr>
          <a:xfrm>
            <a:off x="7290034" y="5187591"/>
            <a:ext cx="4454554" cy="120032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If 1</a:t>
            </a:r>
            <a:r>
              <a:rPr lang="en-US" sz="2400" baseline="30000" dirty="0"/>
              <a:t>st</a:t>
            </a:r>
            <a:r>
              <a:rPr lang="en-US" sz="2400" dirty="0"/>
              <a:t> operand is true, return 1</a:t>
            </a:r>
            <a:r>
              <a:rPr lang="en-US" sz="2400" baseline="30000" dirty="0"/>
              <a:t>st</a:t>
            </a:r>
            <a:endParaRPr lang="en-US" sz="2400" dirty="0"/>
          </a:p>
          <a:p>
            <a:r>
              <a:rPr lang="en-US" sz="2400" dirty="0"/>
              <a:t>If first operand is false, check 2</a:t>
            </a:r>
            <a:r>
              <a:rPr lang="en-US" sz="2400" baseline="30000" dirty="0"/>
              <a:t>nd</a:t>
            </a:r>
            <a:endParaRPr lang="en-US" sz="2400" dirty="0"/>
          </a:p>
          <a:p>
            <a:r>
              <a:rPr lang="en-US" sz="2400" dirty="0"/>
              <a:t>If 2</a:t>
            </a:r>
            <a:r>
              <a:rPr lang="en-US" sz="2400" baseline="30000" dirty="0"/>
              <a:t>nd</a:t>
            </a:r>
            <a:r>
              <a:rPr lang="en-US" sz="2400" dirty="0"/>
              <a:t> is true, return 2</a:t>
            </a:r>
            <a:r>
              <a:rPr lang="en-US" sz="2400" baseline="30000" dirty="0"/>
              <a:t>nd</a:t>
            </a:r>
            <a:r>
              <a:rPr lang="en-US" sz="2400" dirty="0"/>
              <a:t>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1542956-5A3A-409F-AC74-5206A14B1E6B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6095999" y="4391932"/>
            <a:ext cx="1194035" cy="50445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AF96C5E-34DB-48D1-A0C8-2DDBEDBBB7EB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6096000" y="5267728"/>
            <a:ext cx="1194034" cy="52002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0F6316-42A6-466F-BA70-AD8F2FD2E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t>94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D0087D-0D34-4FBB-952C-B0A5B4C8A4EC}"/>
              </a:ext>
            </a:extLst>
          </p:cNvPr>
          <p:cNvSpPr txBox="1"/>
          <p:nvPr/>
        </p:nvSpPr>
        <p:spPr>
          <a:xfrm>
            <a:off x="2170421" y="571236"/>
            <a:ext cx="78511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>
                <a:latin typeface="Consolas" panose="020B0609020204030204" pitchFamily="49" charset="0"/>
              </a:rPr>
              <a:t>helloIfSo</a:t>
            </a:r>
            <a:endParaRPr lang="en-US" sz="40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849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 animBg="1"/>
      <p:bldP spid="7" grpId="0" build="p" animBg="1"/>
      <p:bldP spid="15" grpId="0" build="p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873F9C-065C-486A-9BB0-330486900BA5}"/>
              </a:ext>
            </a:extLst>
          </p:cNvPr>
          <p:cNvSpPr txBox="1"/>
          <p:nvPr/>
        </p:nvSpPr>
        <p:spPr>
          <a:xfrm rot="21031245">
            <a:off x="310719" y="372864"/>
            <a:ext cx="1775534" cy="707886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Lab #3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DBDC5B-7B72-477B-A065-74B744D5B5D2}"/>
              </a:ext>
            </a:extLst>
          </p:cNvPr>
          <p:cNvSpPr/>
          <p:nvPr/>
        </p:nvSpPr>
        <p:spPr>
          <a:xfrm>
            <a:off x="1508619" y="1859340"/>
            <a:ext cx="93551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list = [2,2,3,4,5,"hello",6,7,8,9,10]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addToBack</a:t>
            </a:r>
            <a:r>
              <a:rPr lang="en-US" sz="2400" dirty="0">
                <a:latin typeface="Consolas" panose="020B0609020204030204" pitchFamily="49" charset="0"/>
              </a:rPr>
              <a:t> = list -- (list -- ["hello"])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addToFront</a:t>
            </a:r>
            <a:r>
              <a:rPr lang="en-US" sz="2400" dirty="0">
                <a:latin typeface="Consolas" panose="020B0609020204030204" pitchFamily="49" charset="0"/>
              </a:rPr>
              <a:t> = (</a:t>
            </a:r>
            <a:r>
              <a:rPr lang="en-US" sz="2400" dirty="0" err="1">
                <a:latin typeface="Consolas" panose="020B0609020204030204" pitchFamily="49" charset="0"/>
              </a:rPr>
              <a:t>addToBack</a:t>
            </a:r>
            <a:r>
              <a:rPr lang="en-US" sz="2400" dirty="0">
                <a:latin typeface="Consolas" panose="020B0609020204030204" pitchFamily="49" charset="0"/>
              </a:rPr>
              <a:t> == []) &amp;&amp; ["hello"] || []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F048A3-1C29-490A-950C-B1F4991507CE}"/>
              </a:ext>
            </a:extLst>
          </p:cNvPr>
          <p:cNvSpPr txBox="1"/>
          <p:nvPr/>
        </p:nvSpPr>
        <p:spPr>
          <a:xfrm>
            <a:off x="3252131" y="3940381"/>
            <a:ext cx="5321418" cy="1200329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addToBack</a:t>
            </a:r>
            <a:r>
              <a:rPr lang="en-US" sz="2400" dirty="0">
                <a:latin typeface="Consolas" panose="020B0609020204030204" pitchFamily="49" charset="0"/>
              </a:rPr>
              <a:t> == [])  -&gt; false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false &amp;&amp; [“hello”] -&gt; false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false || []        -&gt; []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717676-65F5-4461-81E4-7299C598F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t>95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6921FD-9757-4832-B0E1-9423A7A67C3C}"/>
              </a:ext>
            </a:extLst>
          </p:cNvPr>
          <p:cNvSpPr txBox="1"/>
          <p:nvPr/>
        </p:nvSpPr>
        <p:spPr>
          <a:xfrm>
            <a:off x="2170421" y="571236"/>
            <a:ext cx="78511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>
                <a:latin typeface="Consolas" panose="020B0609020204030204" pitchFamily="49" charset="0"/>
              </a:rPr>
              <a:t>helloIfSo</a:t>
            </a:r>
            <a:endParaRPr lang="en-US" sz="40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447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873F9C-065C-486A-9BB0-330486900BA5}"/>
              </a:ext>
            </a:extLst>
          </p:cNvPr>
          <p:cNvSpPr txBox="1"/>
          <p:nvPr/>
        </p:nvSpPr>
        <p:spPr>
          <a:xfrm rot="21031245">
            <a:off x="310719" y="372864"/>
            <a:ext cx="1775534" cy="707886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Lab #3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949243-7A04-4331-9FB9-311DC863BEB3}"/>
              </a:ext>
            </a:extLst>
          </p:cNvPr>
          <p:cNvSpPr/>
          <p:nvPr/>
        </p:nvSpPr>
        <p:spPr>
          <a:xfrm>
            <a:off x="1508619" y="1859340"/>
            <a:ext cx="935512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list = [2,2,3,4,5,"hello",6,7,8,9,10]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addToBack</a:t>
            </a:r>
            <a:r>
              <a:rPr lang="en-US" sz="2400" dirty="0">
                <a:latin typeface="Consolas" panose="020B0609020204030204" pitchFamily="49" charset="0"/>
              </a:rPr>
              <a:t> = list -- (list -- ["hello"])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addToFront</a:t>
            </a:r>
            <a:r>
              <a:rPr lang="en-US" sz="2400" dirty="0">
                <a:latin typeface="Consolas" panose="020B0609020204030204" pitchFamily="49" charset="0"/>
              </a:rPr>
              <a:t> = (</a:t>
            </a:r>
            <a:r>
              <a:rPr lang="en-US" sz="2400" dirty="0" err="1">
                <a:latin typeface="Consolas" panose="020B0609020204030204" pitchFamily="49" charset="0"/>
              </a:rPr>
              <a:t>addToBack</a:t>
            </a:r>
            <a:r>
              <a:rPr lang="en-US" sz="2400" dirty="0">
                <a:latin typeface="Consolas" panose="020B0609020204030204" pitchFamily="49" charset="0"/>
              </a:rPr>
              <a:t> == []) &amp;&amp; ["hello"] || []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res = </a:t>
            </a:r>
            <a:r>
              <a:rPr lang="en-US" sz="2400" dirty="0" err="1">
                <a:latin typeface="Consolas" panose="020B0609020204030204" pitchFamily="49" charset="0"/>
              </a:rPr>
              <a:t>addToFront</a:t>
            </a:r>
            <a:r>
              <a:rPr lang="en-US" sz="2400" dirty="0">
                <a:latin typeface="Consolas" panose="020B0609020204030204" pitchFamily="49" charset="0"/>
              </a:rPr>
              <a:t> ++ (list -- ["hello"]) ++ </a:t>
            </a:r>
            <a:r>
              <a:rPr lang="en-US" sz="2400" dirty="0" err="1">
                <a:latin typeface="Consolas" panose="020B0609020204030204" pitchFamily="49" charset="0"/>
              </a:rPr>
              <a:t>addToBack</a:t>
            </a:r>
            <a:endParaRPr lang="en-US" sz="2400" dirty="0">
              <a:latin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B23AB1F6-0F7C-44B4-862B-05F8BE1A6825}"/>
              </a:ext>
            </a:extLst>
          </p:cNvPr>
          <p:cNvSpPr/>
          <p:nvPr/>
        </p:nvSpPr>
        <p:spPr>
          <a:xfrm rot="16200000">
            <a:off x="6129099" y="2588888"/>
            <a:ext cx="548994" cy="3215779"/>
          </a:xfrm>
          <a:prstGeom prst="leftBrace">
            <a:avLst>
              <a:gd name="adj1" fmla="val 8333"/>
              <a:gd name="adj2" fmla="val 49715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BD57A1-A1FE-4773-93E9-7EF86538A818}"/>
              </a:ext>
            </a:extLst>
          </p:cNvPr>
          <p:cNvSpPr txBox="1"/>
          <p:nvPr/>
        </p:nvSpPr>
        <p:spPr>
          <a:xfrm>
            <a:off x="4194496" y="4899763"/>
            <a:ext cx="55786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Remove [“hello”] from original list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Add </a:t>
            </a:r>
            <a:r>
              <a:rPr lang="en-US" sz="2400" dirty="0" err="1"/>
              <a:t>addToFront</a:t>
            </a:r>
            <a:r>
              <a:rPr lang="en-US" sz="2400" dirty="0"/>
              <a:t> to the beginning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Add </a:t>
            </a:r>
            <a:r>
              <a:rPr lang="en-US" sz="2400" dirty="0" err="1"/>
              <a:t>addToBack</a:t>
            </a:r>
            <a:r>
              <a:rPr lang="en-US" sz="2400" dirty="0"/>
              <a:t> to the end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F6476-E758-4280-910D-76B61ACAB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t>96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0EF794-C467-4110-90B4-4A9AAC866129}"/>
              </a:ext>
            </a:extLst>
          </p:cNvPr>
          <p:cNvSpPr txBox="1"/>
          <p:nvPr/>
        </p:nvSpPr>
        <p:spPr>
          <a:xfrm>
            <a:off x="2170421" y="571236"/>
            <a:ext cx="78511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>
                <a:latin typeface="Consolas" panose="020B0609020204030204" pitchFamily="49" charset="0"/>
              </a:rPr>
              <a:t>helloIfSo</a:t>
            </a:r>
            <a:endParaRPr lang="en-US" sz="40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50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873F9C-065C-486A-9BB0-330486900BA5}"/>
              </a:ext>
            </a:extLst>
          </p:cNvPr>
          <p:cNvSpPr txBox="1"/>
          <p:nvPr/>
        </p:nvSpPr>
        <p:spPr>
          <a:xfrm rot="21031245">
            <a:off x="310719" y="372864"/>
            <a:ext cx="1775534" cy="707886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Lab #3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949243-7A04-4331-9FB9-311DC863BEB3}"/>
              </a:ext>
            </a:extLst>
          </p:cNvPr>
          <p:cNvSpPr/>
          <p:nvPr/>
        </p:nvSpPr>
        <p:spPr>
          <a:xfrm>
            <a:off x="1508619" y="1859340"/>
            <a:ext cx="935512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list = [2,2,3,4,5,"hello",6,7,8,9,10]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addToBack</a:t>
            </a:r>
            <a:r>
              <a:rPr lang="en-US" sz="2400" dirty="0">
                <a:latin typeface="Consolas" panose="020B0609020204030204" pitchFamily="49" charset="0"/>
              </a:rPr>
              <a:t> = list -- (list -- ["hello"])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addToFront</a:t>
            </a:r>
            <a:r>
              <a:rPr lang="en-US" sz="2400" dirty="0">
                <a:latin typeface="Consolas" panose="020B0609020204030204" pitchFamily="49" charset="0"/>
              </a:rPr>
              <a:t> = (</a:t>
            </a:r>
            <a:r>
              <a:rPr lang="en-US" sz="2400" dirty="0" err="1">
                <a:latin typeface="Consolas" panose="020B0609020204030204" pitchFamily="49" charset="0"/>
              </a:rPr>
              <a:t>addToBack</a:t>
            </a:r>
            <a:r>
              <a:rPr lang="en-US" sz="2400" dirty="0">
                <a:latin typeface="Consolas" panose="020B0609020204030204" pitchFamily="49" charset="0"/>
              </a:rPr>
              <a:t> == []) &amp;&amp; ["hello"] || []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res = </a:t>
            </a:r>
            <a:r>
              <a:rPr lang="en-US" sz="2400" dirty="0" err="1">
                <a:latin typeface="Consolas" panose="020B0609020204030204" pitchFamily="49" charset="0"/>
              </a:rPr>
              <a:t>addToFront</a:t>
            </a:r>
            <a:r>
              <a:rPr lang="en-US" sz="2400" dirty="0">
                <a:latin typeface="Consolas" panose="020B0609020204030204" pitchFamily="49" charset="0"/>
              </a:rPr>
              <a:t> ++ (list -- ["hello"]) ++ </a:t>
            </a:r>
            <a:r>
              <a:rPr lang="en-US" sz="2400" dirty="0" err="1">
                <a:latin typeface="Consolas" panose="020B0609020204030204" pitchFamily="49" charset="0"/>
              </a:rPr>
              <a:t>addToBack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D75677-DFE8-47DB-BEA4-19ECF7819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t>97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3ED845-9F0D-4CA2-A3ED-6533FFD901CD}"/>
              </a:ext>
            </a:extLst>
          </p:cNvPr>
          <p:cNvSpPr txBox="1"/>
          <p:nvPr/>
        </p:nvSpPr>
        <p:spPr>
          <a:xfrm>
            <a:off x="2170421" y="571236"/>
            <a:ext cx="78511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>
                <a:latin typeface="Consolas" panose="020B0609020204030204" pitchFamily="49" charset="0"/>
              </a:rPr>
              <a:t>helloIfSo</a:t>
            </a:r>
            <a:endParaRPr lang="en-US" sz="40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88426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873F9C-065C-486A-9BB0-330486900BA5}"/>
              </a:ext>
            </a:extLst>
          </p:cNvPr>
          <p:cNvSpPr txBox="1"/>
          <p:nvPr/>
        </p:nvSpPr>
        <p:spPr>
          <a:xfrm rot="21031245">
            <a:off x="310719" y="372864"/>
            <a:ext cx="1775534" cy="707886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Lab #3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D75677-DFE8-47DB-BEA4-19ECF7819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t>98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3ED845-9F0D-4CA2-A3ED-6533FFD901CD}"/>
              </a:ext>
            </a:extLst>
          </p:cNvPr>
          <p:cNvSpPr txBox="1"/>
          <p:nvPr/>
        </p:nvSpPr>
        <p:spPr>
          <a:xfrm>
            <a:off x="2170421" y="571236"/>
            <a:ext cx="78511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>
                <a:latin typeface="Consolas" panose="020B0609020204030204" pitchFamily="49" charset="0"/>
              </a:rPr>
              <a:t>makeTriple</a:t>
            </a:r>
            <a:endParaRPr lang="en-US" sz="4000" b="1" dirty="0"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D3C762-AC75-4A00-8A50-2FDD3D9F7DD6}"/>
              </a:ext>
            </a:extLst>
          </p:cNvPr>
          <p:cNvSpPr/>
          <p:nvPr/>
        </p:nvSpPr>
        <p:spPr>
          <a:xfrm>
            <a:off x="1198486" y="3106749"/>
            <a:ext cx="973419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def </a:t>
            </a:r>
            <a:r>
              <a:rPr lang="en-US" sz="2800" dirty="0" err="1">
                <a:latin typeface="Consolas" panose="020B0609020204030204" pitchFamily="49" charset="0"/>
              </a:rPr>
              <a:t>makeTriple</a:t>
            </a:r>
            <a:r>
              <a:rPr lang="en-US" sz="2800" dirty="0">
                <a:latin typeface="Consolas" panose="020B0609020204030204" pitchFamily="49" charset="0"/>
              </a:rPr>
              <a:t>(list) do 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((</a:t>
            </a:r>
            <a:r>
              <a:rPr lang="en-US" sz="2800" dirty="0" err="1">
                <a:latin typeface="Consolas" panose="020B0609020204030204" pitchFamily="49" charset="0"/>
              </a:rPr>
              <a:t>divByThree</a:t>
            </a:r>
            <a:r>
              <a:rPr lang="en-US" sz="2800" dirty="0">
                <a:latin typeface="Consolas" panose="020B0609020204030204" pitchFamily="49" charset="0"/>
              </a:rPr>
              <a:t>(list) &amp;&amp; list) || 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(</a:t>
            </a:r>
            <a:r>
              <a:rPr lang="en-US" sz="2800" dirty="0" err="1">
                <a:latin typeface="Consolas" panose="020B0609020204030204" pitchFamily="49" charset="0"/>
              </a:rPr>
              <a:t>divByThree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latin typeface="Consolas" panose="020B0609020204030204" pitchFamily="49" charset="0"/>
              </a:rPr>
              <a:t>tl</a:t>
            </a:r>
            <a:r>
              <a:rPr lang="en-US" sz="2800" dirty="0">
                <a:latin typeface="Consolas" panose="020B0609020204030204" pitchFamily="49" charset="0"/>
              </a:rPr>
              <a:t>(list)) &amp;&amp; </a:t>
            </a:r>
            <a:r>
              <a:rPr lang="en-US" sz="2800" dirty="0" err="1">
                <a:latin typeface="Consolas" panose="020B0609020204030204" pitchFamily="49" charset="0"/>
              </a:rPr>
              <a:t>tl</a:t>
            </a:r>
            <a:r>
              <a:rPr lang="en-US" sz="2800" dirty="0">
                <a:latin typeface="Consolas" panose="020B0609020204030204" pitchFamily="49" charset="0"/>
              </a:rPr>
              <a:t>(list))) || 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</a:t>
            </a:r>
            <a:r>
              <a:rPr lang="en-US" sz="2800" dirty="0" err="1">
                <a:latin typeface="Consolas" panose="020B0609020204030204" pitchFamily="49" charset="0"/>
              </a:rPr>
              <a:t>tl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latin typeface="Consolas" panose="020B0609020204030204" pitchFamily="49" charset="0"/>
              </a:rPr>
              <a:t>tl</a:t>
            </a:r>
            <a:r>
              <a:rPr lang="en-US" sz="2800" dirty="0">
                <a:latin typeface="Consolas" panose="020B0609020204030204" pitchFamily="49" charset="0"/>
              </a:rPr>
              <a:t>(list))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D418B1-FBBD-462F-A922-6BC80623108E}"/>
              </a:ext>
            </a:extLst>
          </p:cNvPr>
          <p:cNvSpPr/>
          <p:nvPr/>
        </p:nvSpPr>
        <p:spPr>
          <a:xfrm>
            <a:off x="1198486" y="2281954"/>
            <a:ext cx="94516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def </a:t>
            </a:r>
            <a:r>
              <a:rPr lang="en-US" sz="2800" dirty="0" err="1">
                <a:latin typeface="Consolas" panose="020B0609020204030204" pitchFamily="49" charset="0"/>
              </a:rPr>
              <a:t>divByThree</a:t>
            </a:r>
            <a:r>
              <a:rPr lang="en-US" sz="2800" dirty="0">
                <a:latin typeface="Consolas" panose="020B0609020204030204" pitchFamily="49" charset="0"/>
              </a:rPr>
              <a:t>(li), do: rem(length(li), 3) == 0</a:t>
            </a:r>
          </a:p>
        </p:txBody>
      </p:sp>
    </p:spTree>
    <p:extLst>
      <p:ext uri="{BB962C8B-B14F-4D97-AF65-F5344CB8AC3E}">
        <p14:creationId xmlns:p14="http://schemas.microsoft.com/office/powerpoint/2010/main" val="301057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9BAA66-28D7-4AB3-AD31-75C32A940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t>99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C64A08-A79F-4D5B-BB0F-CB61C7FB808C}"/>
              </a:ext>
            </a:extLst>
          </p:cNvPr>
          <p:cNvSpPr txBox="1"/>
          <p:nvPr/>
        </p:nvSpPr>
        <p:spPr>
          <a:xfrm>
            <a:off x="1136468" y="2046514"/>
            <a:ext cx="99190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Have a great reading week!</a:t>
            </a:r>
          </a:p>
        </p:txBody>
      </p:sp>
    </p:spTree>
    <p:extLst>
      <p:ext uri="{BB962C8B-B14F-4D97-AF65-F5344CB8AC3E}">
        <p14:creationId xmlns:p14="http://schemas.microsoft.com/office/powerpoint/2010/main" val="2023437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23631</TotalTime>
  <Words>4983</Words>
  <Application>Microsoft Office PowerPoint</Application>
  <PresentationFormat>Widescreen</PresentationFormat>
  <Paragraphs>701</Paragraphs>
  <Slides>99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99</vt:i4>
      </vt:variant>
    </vt:vector>
  </HeadingPairs>
  <TitlesOfParts>
    <vt:vector size="106" baseType="lpstr">
      <vt:lpstr>Arial</vt:lpstr>
      <vt:lpstr>Arial Black</vt:lpstr>
      <vt:lpstr>Calibri</vt:lpstr>
      <vt:lpstr>Calibri Light</vt:lpstr>
      <vt:lpstr>Consolas</vt:lpstr>
      <vt:lpstr>Courier New</vt:lpstr>
      <vt:lpstr>Office Theme</vt:lpstr>
      <vt:lpstr>CCPS 506</vt:lpstr>
      <vt:lpstr>PowerPoint Presentation</vt:lpstr>
      <vt:lpstr>PowerPoint Presentation</vt:lpstr>
      <vt:lpstr>PowerPoint Presentation</vt:lpstr>
      <vt:lpstr>PowerPoint Presentation</vt:lpstr>
      <vt:lpstr>Let’s Get Started!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CCPS 590</dc:title>
  <dc:creator>Alex Ufkes</dc:creator>
  <cp:lastModifiedBy>Alex Ufkes</cp:lastModifiedBy>
  <cp:revision>523</cp:revision>
  <dcterms:created xsi:type="dcterms:W3CDTF">2018-04-30T11:15:16Z</dcterms:created>
  <dcterms:modified xsi:type="dcterms:W3CDTF">2019-10-05T12:07:49Z</dcterms:modified>
</cp:coreProperties>
</file>