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2"/>
  </p:notesMasterIdLst>
  <p:sldIdLst>
    <p:sldId id="493" r:id="rId2"/>
    <p:sldId id="256" r:id="rId3"/>
    <p:sldId id="306" r:id="rId4"/>
    <p:sldId id="485" r:id="rId5"/>
    <p:sldId id="287" r:id="rId6"/>
    <p:sldId id="309" r:id="rId7"/>
    <p:sldId id="267" r:id="rId8"/>
    <p:sldId id="1161" r:id="rId9"/>
    <p:sldId id="1183" r:id="rId10"/>
    <p:sldId id="291" r:id="rId11"/>
    <p:sldId id="1162" r:id="rId12"/>
    <p:sldId id="330" r:id="rId13"/>
    <p:sldId id="1164" r:id="rId14"/>
    <p:sldId id="1165" r:id="rId15"/>
    <p:sldId id="1166" r:id="rId16"/>
    <p:sldId id="310" r:id="rId17"/>
    <p:sldId id="304" r:id="rId18"/>
    <p:sldId id="311" r:id="rId19"/>
    <p:sldId id="334" r:id="rId20"/>
    <p:sldId id="335" r:id="rId21"/>
    <p:sldId id="332" r:id="rId22"/>
    <p:sldId id="467" r:id="rId23"/>
    <p:sldId id="271" r:id="rId24"/>
    <p:sldId id="293" r:id="rId25"/>
    <p:sldId id="294" r:id="rId26"/>
    <p:sldId id="295" r:id="rId27"/>
    <p:sldId id="296" r:id="rId28"/>
    <p:sldId id="319" r:id="rId29"/>
    <p:sldId id="320" r:id="rId30"/>
    <p:sldId id="336" r:id="rId31"/>
    <p:sldId id="318" r:id="rId32"/>
    <p:sldId id="321" r:id="rId33"/>
    <p:sldId id="312" r:id="rId34"/>
    <p:sldId id="313" r:id="rId35"/>
    <p:sldId id="314" r:id="rId36"/>
    <p:sldId id="297" r:id="rId37"/>
    <p:sldId id="298" r:id="rId38"/>
    <p:sldId id="299" r:id="rId39"/>
    <p:sldId id="468" r:id="rId40"/>
    <p:sldId id="300" r:id="rId41"/>
    <p:sldId id="301" r:id="rId42"/>
    <p:sldId id="337" r:id="rId43"/>
    <p:sldId id="302" r:id="rId44"/>
    <p:sldId id="355" r:id="rId45"/>
    <p:sldId id="272" r:id="rId46"/>
    <p:sldId id="338" r:id="rId47"/>
    <p:sldId id="273" r:id="rId48"/>
    <p:sldId id="274" r:id="rId49"/>
    <p:sldId id="339" r:id="rId50"/>
    <p:sldId id="340" r:id="rId51"/>
    <p:sldId id="341" r:id="rId52"/>
    <p:sldId id="342" r:id="rId53"/>
    <p:sldId id="343" r:id="rId54"/>
    <p:sldId id="344" r:id="rId55"/>
    <p:sldId id="345" r:id="rId56"/>
    <p:sldId id="346" r:id="rId57"/>
    <p:sldId id="486" r:id="rId58"/>
    <p:sldId id="487" r:id="rId59"/>
    <p:sldId id="488" r:id="rId60"/>
    <p:sldId id="489" r:id="rId61"/>
    <p:sldId id="490" r:id="rId62"/>
    <p:sldId id="347" r:id="rId63"/>
    <p:sldId id="348" r:id="rId64"/>
    <p:sldId id="1184" r:id="rId65"/>
    <p:sldId id="491" r:id="rId66"/>
    <p:sldId id="352" r:id="rId67"/>
    <p:sldId id="354" r:id="rId68"/>
    <p:sldId id="357" r:id="rId69"/>
    <p:sldId id="359" r:id="rId70"/>
    <p:sldId id="1187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26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7255B-A4FD-4E69-825C-3590D6F03A81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6A1B9-EEA7-4BEC-A9A0-5D3542BCB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28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4C775-85B8-45B1-9599-52387181B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B3628-2B4F-47B7-87B8-6227FD1C9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68AAE-89C5-48EA-B93A-74AEC4FC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B593-C72D-4361-A045-4DE3D9D181C4}" type="datetime1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1765E-F8A6-4E52-8F9F-D4B7F0DD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D8315-983B-4C52-802C-C883F225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9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B9A6-E806-4BFB-94F6-4A5EA5E8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55C2F-9A56-49FB-9A69-CFA9A3BF0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5FFCC-1567-4C5D-84F6-701F2609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B022-71DE-43B7-807A-E3C02BCA977F}" type="datetime1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DA83F-C5A0-4730-8BEC-D7BAE2EB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B8986-F04A-4A94-943D-A734992F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A5DE6-BE86-40C5-B96D-0CC89F515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92900-1EAE-4A3D-AEF4-FDC9FE468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60A6B-DC6F-4BD0-A85A-2EF441CA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3D5-99F8-4969-BB8D-46064EA0CB50}" type="datetime1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9C672-56D5-49EE-A87A-14019DBA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3FE4C-D55F-410F-B97E-8792B82F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2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17C7-B1F0-4C8E-8AC5-71B84A65D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F2607-FB13-4570-8D4C-6C6548C00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085EB-614B-48E1-851F-D820B713C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DC6C-35E3-4A94-9E34-BB630A810D2A}" type="datetime1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81A92-BFFF-4135-BC6C-604AEE71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D93FB-03D2-40DB-9B36-C1D5D5CB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51BF-3DC1-4378-8B17-E3BAC2B6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E0C37-9125-4BB8-8AD3-DD5C850A9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F50A1-A07D-4F47-9C19-09B3A565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8C75-9317-4EC7-97CD-D1644BE236A2}" type="datetime1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79D8A-0B3E-429C-94FA-B14B74DF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3CACE-77FC-43F5-94D4-81DFE681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0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CA88-CC3C-4155-B416-43E6B6F8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7224D-4C68-4F5A-9980-1BB5488C2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7E9A6-CC81-46E2-9C9D-B61FDC480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A0F73-43E9-40A8-B736-8FC9668BC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C71A-AF46-4EE0-9CC4-30AB2AB63F55}" type="datetime1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5F99C-C32A-47DE-A867-C1A2A86B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2FB29-36C2-450C-B7F9-5E55C1A6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7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8404-E756-41A5-B053-F54EC74A5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281BA-FFB5-451F-AFF2-C3A4BBAE5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2873D-F9BE-4EB9-AEEB-3B5E742BA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65D28-347D-4202-8CAE-24EB82617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F16FD-6516-43E2-8E1C-48226A700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64883-189A-4FB7-BD0E-2D652C8D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5944-0564-450E-ADCD-AF8293D220AA}" type="datetime1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ADCABA-F508-4D3E-A297-EB6D1157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B0F8F-EFAC-466E-8A18-8F68C9CC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9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EA1D-19F2-411D-A090-797466D4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B7F852-8B6C-4942-B479-7C29B312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EBAB-3E50-4BA6-8650-348985BAF0A5}" type="datetime1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F1BFB-FD26-4607-B22C-F392D3EC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267DF-802D-49E9-ADD3-975F6ECB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3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C7674-8B84-49FF-9C53-DC830186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CAE6-9FFA-4135-BC76-CA98620185F7}" type="datetime1">
              <a:rPr lang="en-US" smtClean="0"/>
              <a:t>10/26/2019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E3616-5B26-4595-BD80-929D78F2A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679A5-23B1-4F3B-9591-8B93AF21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2082" y="6356350"/>
            <a:ext cx="2743200" cy="365125"/>
          </a:xfrm>
        </p:spPr>
        <p:txBody>
          <a:bodyPr/>
          <a:lstStyle>
            <a:lvl1pPr>
              <a:defRPr sz="18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CC6D106-F457-4B32-88B0-84FEDE0D6A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6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AAE2-B523-4BC6-B3D5-C5D0D5B98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1EF6D-199A-434A-B4F8-E8E921C80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570BC-4140-491E-9135-835CCF26F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2AF15-FDF7-479D-B826-3B4366BB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BC7D-24D5-46D1-88EF-AD5E90FC7E81}" type="datetime1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F8994-8671-4847-B4AB-BDBBEF5F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FBDFF-A3B5-4B35-A33F-3A3768DD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D5F4-E3C3-4E07-A2B5-C8806E540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922C9-A3EF-4098-ADF6-092EEBF92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61D8B-F553-4859-A19F-D84C0E176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7CCD3-AAD8-4C89-B3DD-F4F25241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8938-F08D-4364-90F7-91D630A8BCA3}" type="datetime1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77F4E-5ECC-4EEA-AFA8-EE400639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ACB2C-BB00-42FB-88FD-01E337DB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3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01E59D-E5A5-46DD-9B9A-C9FC3FEAE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8746F-6668-4688-BE55-6321A06BE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1F6E4-1BC7-49D8-B6DE-045E16584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7DF43-7256-4DE5-A5E4-700AA2D887E0}" type="datetime1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951A2-8BFE-4992-A430-9C19410B6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FD921-9FCA-4BE8-8980-6AD5A171D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6D106-F457-4B32-88B0-84FEDE0D6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chang school logo">
            <a:extLst>
              <a:ext uri="{FF2B5EF4-FFF2-40B4-BE49-F238E27FC236}">
                <a16:creationId xmlns:a16="http://schemas.microsoft.com/office/drawing/2014/main" id="{573EE76C-8E19-429A-8ED9-E237E16469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858"/>
          <a:stretch/>
        </p:blipFill>
        <p:spPr bwMode="auto">
          <a:xfrm>
            <a:off x="8018601" y="5483537"/>
            <a:ext cx="3971629" cy="120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60DE8C1-A7DD-4460-BE19-9899B10B7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4463"/>
            <a:ext cx="9144000" cy="1556456"/>
          </a:xfrm>
        </p:spPr>
        <p:txBody>
          <a:bodyPr>
            <a:normAutofit/>
          </a:bodyPr>
          <a:lstStyle/>
          <a:p>
            <a:r>
              <a:rPr lang="en-US" sz="9600" b="1" dirty="0">
                <a:latin typeface="+mn-lt"/>
                <a:cs typeface="Calibri" panose="020F0502020204030204" pitchFamily="34" charset="0"/>
              </a:rPr>
              <a:t>CCPS 506</a:t>
            </a:r>
            <a:endParaRPr lang="en-US" sz="54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4645812-ECFA-4E2D-A787-B2263FEFE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30919"/>
            <a:ext cx="9144000" cy="1400936"/>
          </a:xfrm>
        </p:spPr>
        <p:txBody>
          <a:bodyPr>
            <a:normAutofit/>
          </a:bodyPr>
          <a:lstStyle/>
          <a:p>
            <a:r>
              <a:rPr lang="en-US" sz="3200" b="1" dirty="0"/>
              <a:t>Comparative Programming Languages</a:t>
            </a:r>
          </a:p>
          <a:p>
            <a:r>
              <a:rPr lang="en-US" sz="3200" b="1" dirty="0"/>
              <a:t>Fall 2019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C9804-8149-4B7C-B2C8-FAA0B03BB8E0}"/>
              </a:ext>
            </a:extLst>
          </p:cNvPr>
          <p:cNvSpPr txBox="1"/>
          <p:nvPr/>
        </p:nvSpPr>
        <p:spPr>
          <a:xfrm>
            <a:off x="512222" y="5823389"/>
            <a:ext cx="6437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Lecture 6: </a:t>
            </a:r>
            <a:r>
              <a:rPr lang="en-US" sz="2800" dirty="0"/>
              <a:t>Pure functional, Haskell intro</a:t>
            </a:r>
          </a:p>
        </p:txBody>
      </p:sp>
    </p:spTree>
    <p:extLst>
      <p:ext uri="{BB962C8B-B14F-4D97-AF65-F5344CB8AC3E}">
        <p14:creationId xmlns:p14="http://schemas.microsoft.com/office/powerpoint/2010/main" val="1137253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A41E06-B1DD-43C0-AC62-BB706E6F7E92}"/>
              </a:ext>
            </a:extLst>
          </p:cNvPr>
          <p:cNvSpPr txBox="1"/>
          <p:nvPr/>
        </p:nvSpPr>
        <p:spPr>
          <a:xfrm>
            <a:off x="1199964" y="701336"/>
            <a:ext cx="10056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Functional Programming</a:t>
            </a:r>
          </a:p>
        </p:txBody>
      </p:sp>
      <p:pic>
        <p:nvPicPr>
          <p:cNvPr id="4" name="Picture 4" descr="Image result for elixir lang">
            <a:extLst>
              <a:ext uri="{FF2B5EF4-FFF2-40B4-BE49-F238E27FC236}">
                <a16:creationId xmlns:a16="http://schemas.microsoft.com/office/drawing/2014/main" id="{709A52BF-BC9B-4069-8F7E-081FD4723D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8" t="6466" r="31554" b="32608"/>
          <a:stretch/>
        </p:blipFill>
        <p:spPr bwMode="auto">
          <a:xfrm>
            <a:off x="1562471" y="1855432"/>
            <a:ext cx="3480046" cy="425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A52E1A4-9695-4D59-9D7B-6EBA0948D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296" y="2436108"/>
            <a:ext cx="4291615" cy="309072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06AE1-F2E6-4980-A260-80B48FC7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8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747681-2840-4411-AD07-0F24B913C67F}"/>
              </a:ext>
            </a:extLst>
          </p:cNvPr>
          <p:cNvSpPr txBox="1"/>
          <p:nvPr/>
        </p:nvSpPr>
        <p:spPr>
          <a:xfrm rot="21354732">
            <a:off x="221373" y="394569"/>
            <a:ext cx="5680717" cy="707886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Functional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A840E-02B8-4449-97E5-600A35D54706}"/>
              </a:ext>
            </a:extLst>
          </p:cNvPr>
          <p:cNvSpPr txBox="1"/>
          <p:nvPr/>
        </p:nvSpPr>
        <p:spPr>
          <a:xfrm>
            <a:off x="2913046" y="1731145"/>
            <a:ext cx="8430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Higher-order functions: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Functions that return functions or accept them as arguments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437CD1-4B54-4265-A856-39F4FCF06F8D}"/>
              </a:ext>
            </a:extLst>
          </p:cNvPr>
          <p:cNvSpPr txBox="1"/>
          <p:nvPr/>
        </p:nvSpPr>
        <p:spPr>
          <a:xfrm>
            <a:off x="2913047" y="4092034"/>
            <a:ext cx="85514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Pure Functions:</a:t>
            </a:r>
            <a:endParaRPr lang="en-US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Functions that have no side effects - one to one mapping between function input and output.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two pure functions do not have a data dependency, their ordering is irrelevant and they can be parallelized (</a:t>
            </a:r>
            <a:r>
              <a:rPr lang="en-US" sz="2400" i="1" dirty="0"/>
              <a:t>thread-safe</a:t>
            </a:r>
            <a:r>
              <a:rPr lang="en-US" sz="2400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D98269-B4B2-48BB-A15A-E0254F0A5CCB}"/>
              </a:ext>
            </a:extLst>
          </p:cNvPr>
          <p:cNvSpPr/>
          <p:nvPr/>
        </p:nvSpPr>
        <p:spPr>
          <a:xfrm>
            <a:off x="2913046" y="2726923"/>
            <a:ext cx="865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First class functions: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appear anywhere in the program that other first class entities (such as numeric types) can. Arguments, return values, etc.</a:t>
            </a:r>
          </a:p>
        </p:txBody>
      </p:sp>
      <p:pic>
        <p:nvPicPr>
          <p:cNvPr id="8" name="Picture 4" descr="Image result for elixir lang">
            <a:extLst>
              <a:ext uri="{FF2B5EF4-FFF2-40B4-BE49-F238E27FC236}">
                <a16:creationId xmlns:a16="http://schemas.microsoft.com/office/drawing/2014/main" id="{E65F8F9E-8F6E-4130-A2E8-F87CFA94C5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3" t="8827" r="36473" b="35663"/>
          <a:stretch/>
        </p:blipFill>
        <p:spPr bwMode="auto">
          <a:xfrm>
            <a:off x="356560" y="1958194"/>
            <a:ext cx="2110595" cy="318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61818-1CA2-47D5-9C78-4E48FF5E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23D8F7-FF65-4E81-A701-515763F51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409" y="973730"/>
            <a:ext cx="7849350" cy="4892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D5CA39-6E7D-41D4-A59F-82224B14677D}"/>
              </a:ext>
            </a:extLst>
          </p:cNvPr>
          <p:cNvSpPr txBox="1"/>
          <p:nvPr/>
        </p:nvSpPr>
        <p:spPr>
          <a:xfrm>
            <a:off x="785538" y="782371"/>
            <a:ext cx="1624611" cy="95410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Pure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262283-230F-4D66-9B03-DA8380CFF4FB}"/>
              </a:ext>
            </a:extLst>
          </p:cNvPr>
          <p:cNvSpPr txBox="1"/>
          <p:nvPr/>
        </p:nvSpPr>
        <p:spPr>
          <a:xfrm>
            <a:off x="9589366" y="782371"/>
            <a:ext cx="1747419" cy="954107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Impure function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B87C7D-F8A3-44B4-961B-47EB7ABC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9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B41F0E-6170-4C80-B8F0-94EA04AAAF1C}"/>
              </a:ext>
            </a:extLst>
          </p:cNvPr>
          <p:cNvSpPr txBox="1"/>
          <p:nvPr/>
        </p:nvSpPr>
        <p:spPr>
          <a:xfrm rot="21354732">
            <a:off x="221373" y="394569"/>
            <a:ext cx="5680717" cy="707886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Functional Programming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25A893-63A1-4E19-87BE-8BCE4DCE75A4}"/>
              </a:ext>
            </a:extLst>
          </p:cNvPr>
          <p:cNvSpPr txBox="1"/>
          <p:nvPr/>
        </p:nvSpPr>
        <p:spPr>
          <a:xfrm>
            <a:off x="1430784" y="1729300"/>
            <a:ext cx="9923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Strict (eager) VS. non-strict (lazy) evaluation: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Strict: evaluate function arguments before invoking the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Lazy: Evaluates arguments if their value is required to invoke the function.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FC0781-1433-431B-BBC9-F305C89E7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31"/>
          <a:stretch/>
        </p:blipFill>
        <p:spPr>
          <a:xfrm>
            <a:off x="741239" y="3223657"/>
            <a:ext cx="10887075" cy="363434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BBBCEF-1106-4829-B9FA-3706C2632922}"/>
              </a:ext>
            </a:extLst>
          </p:cNvPr>
          <p:cNvSpPr/>
          <p:nvPr/>
        </p:nvSpPr>
        <p:spPr>
          <a:xfrm>
            <a:off x="710220" y="4616392"/>
            <a:ext cx="7918875" cy="790109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30977-93DB-4D53-826F-F1E29232ADF6}"/>
              </a:ext>
            </a:extLst>
          </p:cNvPr>
          <p:cNvSpPr txBox="1"/>
          <p:nvPr/>
        </p:nvSpPr>
        <p:spPr>
          <a:xfrm>
            <a:off x="3638170" y="5557272"/>
            <a:ext cx="6594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Elixir largely performs strict evaluation (some exceptions, recall streams, ranges)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C6061-2AF1-4281-9C24-8B303E0B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0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B41F0E-6170-4C80-B8F0-94EA04AAAF1C}"/>
              </a:ext>
            </a:extLst>
          </p:cNvPr>
          <p:cNvSpPr txBox="1"/>
          <p:nvPr/>
        </p:nvSpPr>
        <p:spPr>
          <a:xfrm rot="21354732">
            <a:off x="221373" y="394569"/>
            <a:ext cx="5680717" cy="707886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Functional Programming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25A893-63A1-4E19-87BE-8BCE4DCE75A4}"/>
              </a:ext>
            </a:extLst>
          </p:cNvPr>
          <p:cNvSpPr txBox="1"/>
          <p:nvPr/>
        </p:nvSpPr>
        <p:spPr>
          <a:xfrm>
            <a:off x="1430784" y="1729300"/>
            <a:ext cx="9923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Strict (eager) VS. non-strict (lazy) evaluation: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Strict: evaluate function arguments before invoking the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Lazy: Evaluates arguments if their value is required to invoke the function.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C18276-4783-4378-A6DB-C0F0FCFE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7368"/>
            <a:ext cx="12192000" cy="285036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185500-8947-4339-807C-6382336C409F}"/>
              </a:ext>
            </a:extLst>
          </p:cNvPr>
          <p:cNvSpPr/>
          <p:nvPr/>
        </p:nvSpPr>
        <p:spPr>
          <a:xfrm>
            <a:off x="825620" y="4092606"/>
            <a:ext cx="3630969" cy="1278385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EB20DA-C2D1-4CD3-82BF-8CD19A315B94}"/>
              </a:ext>
            </a:extLst>
          </p:cNvPr>
          <p:cNvCxnSpPr/>
          <p:nvPr/>
        </p:nvCxnSpPr>
        <p:spPr>
          <a:xfrm>
            <a:off x="6314533" y="4425351"/>
            <a:ext cx="254479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12C384-F2B8-4A82-85B5-8DB2B30D6E5C}"/>
              </a:ext>
            </a:extLst>
          </p:cNvPr>
          <p:cNvSpPr txBox="1"/>
          <p:nvPr/>
        </p:nvSpPr>
        <p:spPr>
          <a:xfrm>
            <a:off x="6003984" y="5834009"/>
            <a:ext cx="4485736" cy="830997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Everyone should do this ASAP!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great intro to Haskell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C01AE-8F11-42EF-A834-6AD4CDC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0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mage result for elixir lang">
            <a:extLst>
              <a:ext uri="{FF2B5EF4-FFF2-40B4-BE49-F238E27FC236}">
                <a16:creationId xmlns:a16="http://schemas.microsoft.com/office/drawing/2014/main" id="{219B3301-AD22-4AAA-9CF8-C6384A6809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8" t="6466" r="31554" b="5301"/>
          <a:stretch/>
        </p:blipFill>
        <p:spPr bwMode="auto">
          <a:xfrm>
            <a:off x="1083076" y="695011"/>
            <a:ext cx="3057478" cy="541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DE5985-E80D-4C87-B3BC-3441A8E733DE}"/>
              </a:ext>
            </a:extLst>
          </p:cNvPr>
          <p:cNvSpPr/>
          <p:nvPr/>
        </p:nvSpPr>
        <p:spPr>
          <a:xfrm>
            <a:off x="5048194" y="1131449"/>
            <a:ext cx="61731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Functional programming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Runs on Erlang (BEAM) VM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Erlang functions available in Elixir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onsolas" panose="020B0609020204030204" pitchFamily="49" charset="0"/>
              </a:rPr>
              <a:t>:</a:t>
            </a:r>
            <a:r>
              <a:rPr lang="en-US" sz="2400" dirty="0" err="1">
                <a:latin typeface="Consolas" panose="020B0609020204030204" pitchFamily="49" charset="0"/>
              </a:rPr>
              <a:t>math.pow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Mostly immutable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Rich support for concurrency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Emphasizes recursion and higher-order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73309-83FE-45DA-A3D5-2CD1A3805BF0}"/>
              </a:ext>
            </a:extLst>
          </p:cNvPr>
          <p:cNvSpPr txBox="1"/>
          <p:nvPr/>
        </p:nvSpPr>
        <p:spPr>
          <a:xfrm>
            <a:off x="5048195" y="4701172"/>
            <a:ext cx="5375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Elixir offers many conveniences for structuring programs in a familiar way.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87C0F-26EA-4CC9-8BBB-9DF10B7C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6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EFBBEA-2EC9-4605-8306-CD7B8FC3E280}"/>
              </a:ext>
            </a:extLst>
          </p:cNvPr>
          <p:cNvSpPr txBox="1"/>
          <p:nvPr/>
        </p:nvSpPr>
        <p:spPr>
          <a:xfrm>
            <a:off x="524151" y="665825"/>
            <a:ext cx="11034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Haskell: </a:t>
            </a:r>
            <a:r>
              <a:rPr lang="en-US" sz="4000" dirty="0"/>
              <a:t>Functional Programming cranked up to 11</a:t>
            </a:r>
          </a:p>
        </p:txBody>
      </p:sp>
      <p:pic>
        <p:nvPicPr>
          <p:cNvPr id="6146" name="Picture 2" descr="Image result for turn up to 11">
            <a:extLst>
              <a:ext uri="{FF2B5EF4-FFF2-40B4-BE49-F238E27FC236}">
                <a16:creationId xmlns:a16="http://schemas.microsoft.com/office/drawing/2014/main" id="{40C4C198-BD23-40A1-924B-A9DD32E775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" t="1504" r="1283" b="2986"/>
          <a:stretch/>
        </p:blipFill>
        <p:spPr bwMode="auto">
          <a:xfrm>
            <a:off x="1935331" y="1963835"/>
            <a:ext cx="8211846" cy="451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A1E369-D47C-46C7-B5A1-9C66C3F0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1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69FB0A-5CE4-47D4-8307-79A02E783F15}"/>
              </a:ext>
            </a:extLst>
          </p:cNvPr>
          <p:cNvSpPr txBox="1"/>
          <p:nvPr/>
        </p:nvSpPr>
        <p:spPr>
          <a:xfrm>
            <a:off x="4882716" y="865841"/>
            <a:ext cx="682692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Haskell History: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Named after logician Haskell Curry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 the late 80s, interest in lazy functional languages was growing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was a strong consensus to define an open standard for such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Haskell 1.0 was defined in 1990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Continued with version 1.1, 1.2, 1.3, etc.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Culminated with </a:t>
            </a:r>
            <a:r>
              <a:rPr lang="en-US" sz="2400" i="1" dirty="0"/>
              <a:t>Haskell 98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Haskell 2010 was published in July 2010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Contained well-used uncontroversial features previously enabled via compiler flags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Next version is being worked on – Haskell 2020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1771AC-676B-4DED-9FA9-E8D8B5B77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67" y="1731146"/>
            <a:ext cx="3391629" cy="244257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D92D56-A1A9-45A4-B5DE-5D1EAA53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2F663A-7083-47DF-946A-3A342DDF9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885" y="2113253"/>
            <a:ext cx="3391629" cy="24425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94499D-FC82-46CA-B53D-859DED93DAA3}"/>
              </a:ext>
            </a:extLst>
          </p:cNvPr>
          <p:cNvSpPr txBox="1"/>
          <p:nvPr/>
        </p:nvSpPr>
        <p:spPr>
          <a:xfrm>
            <a:off x="5132903" y="1811045"/>
            <a:ext cx="56817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Purely Functional: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Every function is </a:t>
            </a:r>
            <a:r>
              <a:rPr lang="en-US" sz="2400" i="1" dirty="0"/>
              <a:t>pure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Even side-effect inducing operations are produced by pure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statements, only expressions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Cannot mutate variables (local or global)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Supports pattern matching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Side effects are handled using </a:t>
            </a:r>
            <a:r>
              <a:rPr lang="en-US" sz="2400" i="1" dirty="0"/>
              <a:t>monads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09C98C-38F9-4D30-95B1-928E8A05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DCFDC75-8238-4F45-8241-F3D6B9C11AAC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Features</a:t>
            </a:r>
            <a:endParaRPr lang="en-US" sz="2800" b="1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EBF9A7-3269-4FE4-9476-53D8DE7C120E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21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C94499D-FC82-46CA-B53D-859DED93DAA3}"/>
              </a:ext>
            </a:extLst>
          </p:cNvPr>
          <p:cNvSpPr txBox="1"/>
          <p:nvPr/>
        </p:nvSpPr>
        <p:spPr>
          <a:xfrm>
            <a:off x="5139431" y="1758794"/>
            <a:ext cx="62143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Statically Typed: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Every expression has a type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Determined at compile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Types composing an expressions must match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If not, compile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ABCBF-8DBF-4330-8E6E-5B9EAF42148E}"/>
              </a:ext>
            </a:extLst>
          </p:cNvPr>
          <p:cNvSpPr txBox="1"/>
          <p:nvPr/>
        </p:nvSpPr>
        <p:spPr>
          <a:xfrm>
            <a:off x="5139430" y="3864281"/>
            <a:ext cx="6214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Type Inference: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Types don’t have to be written out explicitly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Though you can if you want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They will be inferred at compile time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12F66E-29DB-449F-823F-6693C023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0FCE92-A644-4C0C-B317-165F8ABA8259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Features</a:t>
            </a:r>
            <a:endParaRPr lang="en-US" sz="2800" b="1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92245C-BEC2-410A-993B-BAEFE8C2D7BA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1F0EFF5-43C7-4D18-88FE-1390BB88B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885" y="2113253"/>
            <a:ext cx="3391629" cy="244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3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19CFDC-3FA9-4081-830F-E111E68E1D83}"/>
              </a:ext>
            </a:extLst>
          </p:cNvPr>
          <p:cNvSpPr txBox="1"/>
          <p:nvPr/>
        </p:nvSpPr>
        <p:spPr>
          <a:xfrm>
            <a:off x="1666039" y="3857484"/>
            <a:ext cx="8859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We’re (roughly) half way through the course.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44516C-D6DB-4981-8996-8B7903E301C3}"/>
              </a:ext>
            </a:extLst>
          </p:cNvPr>
          <p:cNvSpPr/>
          <p:nvPr/>
        </p:nvSpPr>
        <p:spPr>
          <a:xfrm>
            <a:off x="4288969" y="4560508"/>
            <a:ext cx="36140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/>
              <a:t>Yay!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120DBE-64DF-4A1A-9630-9256B2B8E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0326"/>
            <a:ext cx="12192000" cy="164981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D4EC1C2-BF09-45A8-98DA-229E91573C13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latin typeface="+mn-lt"/>
              </a:rPr>
              <a:t>Course Administration</a:t>
            </a:r>
            <a:endParaRPr lang="en-US" sz="2800" b="1" dirty="0"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A11AD4-9224-4ED6-A8EF-34596E8BF1BB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943C305-B6CA-4335-A846-4F5C5C39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5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C94499D-FC82-46CA-B53D-859DED93DAA3}"/>
              </a:ext>
            </a:extLst>
          </p:cNvPr>
          <p:cNvSpPr txBox="1"/>
          <p:nvPr/>
        </p:nvSpPr>
        <p:spPr>
          <a:xfrm>
            <a:off x="5167734" y="1784919"/>
            <a:ext cx="56817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Lazy Evaluation: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Functions don’t evaluate their arguments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Control constructs written as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Easy to fuse chains of functions together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Computation never takes place unless a result is used.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3540E-FED3-4C98-AD4D-BC847F755FB7}"/>
              </a:ext>
            </a:extLst>
          </p:cNvPr>
          <p:cNvSpPr txBox="1"/>
          <p:nvPr/>
        </p:nvSpPr>
        <p:spPr>
          <a:xfrm>
            <a:off x="5167733" y="4166483"/>
            <a:ext cx="5681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Concurrency: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GHC (Haskell compiler) includes high performance parallel garbage collector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Light-weight concurrency library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2733DD-176E-498D-B33C-BA7F6663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F408BC-BEB9-4601-8716-91F761CD2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885" y="2113253"/>
            <a:ext cx="3391629" cy="244257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05B3C69-6AD9-4335-BDD7-0FE35FF35070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Features</a:t>
            </a:r>
            <a:endParaRPr lang="en-US" sz="2800" b="1" dirty="0"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ACC27F-F58A-465D-8FAE-C8E1EBD05F03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83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E182CB-A69F-4D0B-B8F8-65507541289F}"/>
              </a:ext>
            </a:extLst>
          </p:cNvPr>
          <p:cNvSpPr txBox="1"/>
          <p:nvPr/>
        </p:nvSpPr>
        <p:spPr>
          <a:xfrm>
            <a:off x="2032984" y="1331650"/>
            <a:ext cx="8123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Haskell in Industry?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B8062D-C8E4-485C-807F-7B0CDF24146A}"/>
              </a:ext>
            </a:extLst>
          </p:cNvPr>
          <p:cNvSpPr/>
          <p:nvPr/>
        </p:nvSpPr>
        <p:spPr>
          <a:xfrm>
            <a:off x="1753490" y="3182189"/>
            <a:ext cx="8682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https://wiki.haskell.org/Haskell_in_industry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CCDA1-F7AA-465E-A30F-678CA800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66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7FE40B-A063-4D5A-97F4-D389BC12C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1" y="0"/>
            <a:ext cx="758671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6307A5-BBBA-42B1-B538-48AA9409040A}"/>
              </a:ext>
            </a:extLst>
          </p:cNvPr>
          <p:cNvSpPr txBox="1"/>
          <p:nvPr/>
        </p:nvSpPr>
        <p:spPr>
          <a:xfrm>
            <a:off x="8025414" y="692458"/>
            <a:ext cx="38351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Notable companies that use or have used Haskell: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Nvidia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AT&amp;T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Ericsson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Facebook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Google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Microsoft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BDE8DE-0E0A-4C58-A36A-1882E52ACA3F}"/>
              </a:ext>
            </a:extLst>
          </p:cNvPr>
          <p:cNvSpPr txBox="1"/>
          <p:nvPr/>
        </p:nvSpPr>
        <p:spPr>
          <a:xfrm>
            <a:off x="8025413" y="4403324"/>
            <a:ext cx="37463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Typically Haskell is used on specialized internal projects or research. Not necessarily company-wide.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CC9809-19A2-4015-A5FC-75F58D1A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70737E-0AFF-49A3-9916-76CB78937F99}"/>
              </a:ext>
            </a:extLst>
          </p:cNvPr>
          <p:cNvSpPr txBox="1"/>
          <p:nvPr/>
        </p:nvSpPr>
        <p:spPr>
          <a:xfrm>
            <a:off x="1753298" y="1416844"/>
            <a:ext cx="827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Installing Haskell: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1EFBDF-0E3B-46EE-9CB2-80589272F303}"/>
              </a:ext>
            </a:extLst>
          </p:cNvPr>
          <p:cNvSpPr/>
          <p:nvPr/>
        </p:nvSpPr>
        <p:spPr>
          <a:xfrm>
            <a:off x="3330383" y="3111168"/>
            <a:ext cx="51257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https://www.haskell.org/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C2F96-938A-4176-8C06-E54DB6B1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07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517F13-7EB2-4025-9876-E15C1CD04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07" y="0"/>
            <a:ext cx="9904804" cy="6858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4E12C22-D7F5-4128-B5F9-FE2979E9EF62}"/>
              </a:ext>
            </a:extLst>
          </p:cNvPr>
          <p:cNvSpPr/>
          <p:nvPr/>
        </p:nvSpPr>
        <p:spPr>
          <a:xfrm>
            <a:off x="6365289" y="5379868"/>
            <a:ext cx="3986074" cy="1038687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84749F-4D20-431C-8133-80E4039962F8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3009530" y="5140171"/>
            <a:ext cx="3355759" cy="75904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C9197AC-848F-424D-ADBD-B4627907C6F6}"/>
              </a:ext>
            </a:extLst>
          </p:cNvPr>
          <p:cNvSpPr txBox="1"/>
          <p:nvPr/>
        </p:nvSpPr>
        <p:spPr>
          <a:xfrm>
            <a:off x="2286000" y="5409109"/>
            <a:ext cx="149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/>
                </a:solidFill>
              </a:rPr>
              <a:t>Neat!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30C4E-9FB1-4FAF-9DB2-CF982744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8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7E34E1-D3D9-46C6-ADF0-6D86DC9A17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5"/>
          <a:stretch/>
        </p:blipFill>
        <p:spPr>
          <a:xfrm>
            <a:off x="239697" y="309054"/>
            <a:ext cx="8352916" cy="37719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74150A2-8274-4153-9087-F312AF32B1C7}"/>
              </a:ext>
            </a:extLst>
          </p:cNvPr>
          <p:cNvSpPr/>
          <p:nvPr/>
        </p:nvSpPr>
        <p:spPr>
          <a:xfrm>
            <a:off x="3559947" y="326810"/>
            <a:ext cx="1260629" cy="443884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F441E-F564-47A6-B9C4-EE1AFA994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261" y="1041462"/>
            <a:ext cx="7553325" cy="560070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6A09BE-E60E-496B-BB11-100FD847B572}"/>
              </a:ext>
            </a:extLst>
          </p:cNvPr>
          <p:cNvSpPr/>
          <p:nvPr/>
        </p:nvSpPr>
        <p:spPr>
          <a:xfrm>
            <a:off x="4416155" y="1669001"/>
            <a:ext cx="7115938" cy="143818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AC4FB3-D2DC-44D5-81FE-C17FD831DF70}"/>
              </a:ext>
            </a:extLst>
          </p:cNvPr>
          <p:cNvSpPr/>
          <p:nvPr/>
        </p:nvSpPr>
        <p:spPr>
          <a:xfrm>
            <a:off x="4416155" y="5016992"/>
            <a:ext cx="5917453" cy="1490339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58AD3-A568-451A-B1CF-7F3C3D0F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9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AA0601-2058-4596-8EC3-305425786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997" y="427654"/>
            <a:ext cx="5562832" cy="580046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FE368E-B2D9-495B-AA79-1F11EE4E03AE}"/>
              </a:ext>
            </a:extLst>
          </p:cNvPr>
          <p:cNvCxnSpPr>
            <a:cxnSpLocks/>
          </p:cNvCxnSpPr>
          <p:nvPr/>
        </p:nvCxnSpPr>
        <p:spPr>
          <a:xfrm flipH="1">
            <a:off x="7208661" y="4669654"/>
            <a:ext cx="2352583" cy="0"/>
          </a:xfrm>
          <a:prstGeom prst="straightConnector1">
            <a:avLst/>
          </a:prstGeom>
          <a:ln w="190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703FD2-74EA-472D-AC7D-3E65F21580C7}"/>
              </a:ext>
            </a:extLst>
          </p:cNvPr>
          <p:cNvCxnSpPr>
            <a:cxnSpLocks/>
          </p:cNvCxnSpPr>
          <p:nvPr/>
        </p:nvCxnSpPr>
        <p:spPr>
          <a:xfrm>
            <a:off x="2105487" y="4669654"/>
            <a:ext cx="2352583" cy="0"/>
          </a:xfrm>
          <a:prstGeom prst="straightConnector1">
            <a:avLst/>
          </a:prstGeom>
          <a:ln w="190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E3D409-BF51-44A1-A6AF-C69CED87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9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284F4C-9852-4C3F-9F00-34B3914A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69176" cy="68580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8180B77-E7D3-44FF-875D-FEE021A019A3}"/>
              </a:ext>
            </a:extLst>
          </p:cNvPr>
          <p:cNvCxnSpPr/>
          <p:nvPr/>
        </p:nvCxnSpPr>
        <p:spPr>
          <a:xfrm flipH="1">
            <a:off x="2148396" y="1207363"/>
            <a:ext cx="2308194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66C6C23-FE6A-452D-ABAF-C061A1020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493" y="724316"/>
            <a:ext cx="8096250" cy="5267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0FEF2D-59F7-4D6D-86A2-0B48D825F761}"/>
              </a:ext>
            </a:extLst>
          </p:cNvPr>
          <p:cNvSpPr txBox="1"/>
          <p:nvPr/>
        </p:nvSpPr>
        <p:spPr>
          <a:xfrm>
            <a:off x="4169176" y="3060893"/>
            <a:ext cx="5903650" cy="1077218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Interactive shell, just like Elixir.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Haskell’s is better!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5697A5-460E-4FB1-BE23-87E32296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6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FFB6FE-5DAA-4F5A-B41E-E83B646CA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36" y="2093048"/>
            <a:ext cx="5867400" cy="3914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0DC504-180E-4381-ACBB-79F4C3E45FEC}"/>
              </a:ext>
            </a:extLst>
          </p:cNvPr>
          <p:cNvSpPr txBox="1"/>
          <p:nvPr/>
        </p:nvSpPr>
        <p:spPr>
          <a:xfrm>
            <a:off x="7291456" y="2288357"/>
            <a:ext cx="4216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putStrLn</a:t>
            </a:r>
            <a:r>
              <a:rPr lang="en-US" sz="2400" dirty="0"/>
              <a:t> == </a:t>
            </a:r>
            <a:r>
              <a:rPr lang="en-US" sz="2400" dirty="0" err="1"/>
              <a:t>System.out.println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putStr</a:t>
            </a:r>
            <a:r>
              <a:rPr lang="en-US" sz="2400" dirty="0"/>
              <a:t> == </a:t>
            </a:r>
            <a:r>
              <a:rPr lang="en-US" sz="2400" dirty="0" err="1"/>
              <a:t>System.out.print</a:t>
            </a:r>
            <a:r>
              <a:rPr lang="en-US" sz="2400" dirty="0"/>
              <a:t>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988856-1851-4F50-A413-C6F9B005C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355" y="3437692"/>
            <a:ext cx="3629025" cy="26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1F28E9-9F34-4D43-BC1B-4038A0752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696" y="3715303"/>
            <a:ext cx="981075" cy="247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CA47CC-7C59-4FB4-9B59-8229D90B4247}"/>
              </a:ext>
            </a:extLst>
          </p:cNvPr>
          <p:cNvSpPr txBox="1"/>
          <p:nvPr/>
        </p:nvSpPr>
        <p:spPr>
          <a:xfrm>
            <a:off x="7303433" y="3350852"/>
            <a:ext cx="42168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Define a main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compiling Haskell code, main is the entry 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Just like C or Java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75C382-2234-402F-A736-0B1EBE0D3EF1}"/>
              </a:ext>
            </a:extLst>
          </p:cNvPr>
          <p:cNvSpPr txBox="1"/>
          <p:nvPr/>
        </p:nvSpPr>
        <p:spPr>
          <a:xfrm>
            <a:off x="7291455" y="5152010"/>
            <a:ext cx="4216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Execute main function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A9BB2C-4EBF-4F18-B961-0830B4F0A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0374" y="3736941"/>
            <a:ext cx="504825" cy="190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E518E9-0488-449C-A395-F1F7E96324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201" y="3936319"/>
            <a:ext cx="1552575" cy="4857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B006ED-02C4-4C1F-ACA6-6A01B127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381BDB9-1AD0-4788-A68B-0631B5F3B45C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Hello, World!</a:t>
            </a:r>
            <a:endParaRPr lang="en-US" sz="2800" b="1" dirty="0">
              <a:latin typeface="+mn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5AD961-46B0-4D4D-90ED-39F2D4793E9E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77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uiExpand="1" build="p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FBF580-B99C-4391-8620-9AA2FC2E5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86" y="1844474"/>
            <a:ext cx="5372100" cy="3914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EBFEBB-6CDE-4022-B9C8-F212753E0BA7}"/>
              </a:ext>
            </a:extLst>
          </p:cNvPr>
          <p:cNvSpPr txBox="1"/>
          <p:nvPr/>
        </p:nvSpPr>
        <p:spPr>
          <a:xfrm>
            <a:off x="896644" y="3908393"/>
            <a:ext cx="4350059" cy="95410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Notepad++ features Haskell syntax highlighting!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187FE7-CCD5-4B17-8320-9A8170A08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614" y="1844474"/>
            <a:ext cx="5650567" cy="39147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B971A3-33D4-4377-A7BA-CFE6760A68D8}"/>
              </a:ext>
            </a:extLst>
          </p:cNvPr>
          <p:cNvSpPr txBox="1"/>
          <p:nvPr/>
        </p:nvSpPr>
        <p:spPr>
          <a:xfrm>
            <a:off x="6580042" y="4600890"/>
            <a:ext cx="4323425" cy="52322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Compilation is similar to </a:t>
            </a:r>
            <a:r>
              <a:rPr lang="en-US" sz="2800" dirty="0" err="1">
                <a:solidFill>
                  <a:schemeClr val="bg1"/>
                </a:solidFill>
              </a:rPr>
              <a:t>gcc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F66899-36D4-4E99-825B-BCE68D20EF7E}"/>
              </a:ext>
            </a:extLst>
          </p:cNvPr>
          <p:cNvCxnSpPr/>
          <p:nvPr/>
        </p:nvCxnSpPr>
        <p:spPr>
          <a:xfrm flipV="1">
            <a:off x="8840884" y="2698812"/>
            <a:ext cx="0" cy="19020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8D73BB-F02E-44CA-9298-BA63CEBA1BC7}"/>
              </a:ext>
            </a:extLst>
          </p:cNvPr>
          <p:cNvCxnSpPr/>
          <p:nvPr/>
        </p:nvCxnSpPr>
        <p:spPr>
          <a:xfrm flipV="1">
            <a:off x="9588088" y="2698812"/>
            <a:ext cx="0" cy="19020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9B107-243B-489F-85C1-41E3C4B2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9D29D89-96FF-427D-A694-7395AD717D53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Compiling Haskell</a:t>
            </a:r>
            <a:endParaRPr lang="en-US" sz="2800" b="1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341E2F-FBA0-4AF8-B41C-3A1CF051BC30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11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D76AC4-384F-45A6-969B-3D615B19C08B}"/>
              </a:ext>
            </a:extLst>
          </p:cNvPr>
          <p:cNvSpPr txBox="1"/>
          <p:nvPr/>
        </p:nvSpPr>
        <p:spPr>
          <a:xfrm>
            <a:off x="3232879" y="3819985"/>
            <a:ext cx="6651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Midterms are marked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They were well done overall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Average was around 71%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I’ll hand them back after today’s lecture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We’ll go over them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99683-6D49-4B76-9EF0-B8731AD1A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0326"/>
            <a:ext cx="12192000" cy="164981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F92A0B6-6C6B-4B32-AE93-2D7D87D3116F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latin typeface="+mn-lt"/>
              </a:rPr>
              <a:t>Course Administration</a:t>
            </a:r>
            <a:endParaRPr lang="en-US" sz="2800" b="1" dirty="0"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5F935B-E71F-4A01-93B2-5F4AC3208701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75051-B05A-48EB-BEDB-6A4FACC1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5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AB1783-8B9E-4411-B249-1D5B9583F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640" y="846431"/>
            <a:ext cx="7686675" cy="5200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745F58-3D13-42E6-A84C-BDD3569702F4}"/>
              </a:ext>
            </a:extLst>
          </p:cNvPr>
          <p:cNvSpPr txBox="1"/>
          <p:nvPr/>
        </p:nvSpPr>
        <p:spPr>
          <a:xfrm>
            <a:off x="2620390" y="2969702"/>
            <a:ext cx="6809173" cy="95410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As with Elixir, we will play around in the interactive window until it becomes tedious.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32A526-CA5E-4CC3-9B8C-DDD1CAE8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4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44DB67-CD81-4DB6-981E-3C2A742B6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864" y="1894133"/>
            <a:ext cx="7686675" cy="4543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3A5BF9-3C83-43A8-8A2D-C09C05DDFC39}"/>
              </a:ext>
            </a:extLst>
          </p:cNvPr>
          <p:cNvCxnSpPr/>
          <p:nvPr/>
        </p:nvCxnSpPr>
        <p:spPr>
          <a:xfrm flipH="1">
            <a:off x="4341181" y="3586579"/>
            <a:ext cx="15950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A4A0DED-2EBB-4BE7-A12D-EE8284E51D13}"/>
              </a:ext>
            </a:extLst>
          </p:cNvPr>
          <p:cNvSpPr txBox="1"/>
          <p:nvPr/>
        </p:nvSpPr>
        <p:spPr>
          <a:xfrm>
            <a:off x="5936201" y="2987616"/>
            <a:ext cx="2826060" cy="83099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Operator precedence is as expected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000360-A8E1-4C69-891F-7F45658750FF}"/>
              </a:ext>
            </a:extLst>
          </p:cNvPr>
          <p:cNvCxnSpPr/>
          <p:nvPr/>
        </p:nvCxnSpPr>
        <p:spPr>
          <a:xfrm flipH="1">
            <a:off x="4023064" y="4165845"/>
            <a:ext cx="15950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EE8E32-8033-4991-8EFD-558400949867}"/>
              </a:ext>
            </a:extLst>
          </p:cNvPr>
          <p:cNvSpPr txBox="1"/>
          <p:nvPr/>
        </p:nvSpPr>
        <p:spPr>
          <a:xfrm>
            <a:off x="5614385" y="4056125"/>
            <a:ext cx="2826060" cy="46166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Division yields float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6583F4-693F-4AAA-864B-49AC971D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1619649-CBC5-413A-9A6F-C36AAB244E8A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Literals &amp; Arithmetic</a:t>
            </a:r>
            <a:endParaRPr lang="en-US" sz="2800" b="1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708A29-B342-460C-84FA-7B586EDDC625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11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A752DE-A650-44AC-8A65-2316E8860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640" y="1823113"/>
            <a:ext cx="7686675" cy="4543425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EC486DD6-B397-4444-A7C2-F60B1D815830}"/>
              </a:ext>
            </a:extLst>
          </p:cNvPr>
          <p:cNvSpPr/>
          <p:nvPr/>
        </p:nvSpPr>
        <p:spPr>
          <a:xfrm>
            <a:off x="5007707" y="2828705"/>
            <a:ext cx="541421" cy="1041959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0EB0EF-FBBB-4882-BE64-1EFA741E7A1C}"/>
              </a:ext>
            </a:extLst>
          </p:cNvPr>
          <p:cNvSpPr txBox="1"/>
          <p:nvPr/>
        </p:nvSpPr>
        <p:spPr>
          <a:xfrm>
            <a:off x="5874057" y="2934185"/>
            <a:ext cx="3456374" cy="83099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Like Elixir, can omit brackets on function calls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F149841-677A-4FF1-8241-140165D5ACD0}"/>
              </a:ext>
            </a:extLst>
          </p:cNvPr>
          <p:cNvCxnSpPr>
            <a:cxnSpLocks/>
          </p:cNvCxnSpPr>
          <p:nvPr/>
        </p:nvCxnSpPr>
        <p:spPr>
          <a:xfrm flipH="1">
            <a:off x="4118071" y="4124845"/>
            <a:ext cx="1755986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F6F0DC5-B2A4-4C63-8904-62A047A7414B}"/>
              </a:ext>
            </a:extLst>
          </p:cNvPr>
          <p:cNvSpPr txBox="1"/>
          <p:nvPr/>
        </p:nvSpPr>
        <p:spPr>
          <a:xfrm>
            <a:off x="5874057" y="3894012"/>
            <a:ext cx="2905335" cy="83099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^ can be used for exponentiation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AB57A7-F913-4DD2-A5DF-B712169FB2D5}"/>
              </a:ext>
            </a:extLst>
          </p:cNvPr>
          <p:cNvSpPr/>
          <p:nvPr/>
        </p:nvSpPr>
        <p:spPr>
          <a:xfrm>
            <a:off x="2130641" y="4484509"/>
            <a:ext cx="2872113" cy="779950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ACCB15-63F9-4C9A-A153-EEEB948A96B5}"/>
              </a:ext>
            </a:extLst>
          </p:cNvPr>
          <p:cNvSpPr txBox="1"/>
          <p:nvPr/>
        </p:nvSpPr>
        <p:spPr>
          <a:xfrm>
            <a:off x="4996064" y="4979190"/>
            <a:ext cx="2782507" cy="83099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Rounding error, no escaping it.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2020F7-E18B-46A5-9D14-FA6627E6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869945-A788-40E4-99A6-F73D54DAADF3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Literals &amp; Arithmetic</a:t>
            </a:r>
            <a:endParaRPr lang="en-US" sz="2800" b="1" dirty="0">
              <a:latin typeface="+mn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E6E06C-D413-4693-A77E-74F8F33D4A01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23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48D983-5A4B-44A3-98C0-22EF43827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2925"/>
            <a:ext cx="7686675" cy="4543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581ECF-2154-4A58-98AF-EE12EB27693F}"/>
              </a:ext>
            </a:extLst>
          </p:cNvPr>
          <p:cNvSpPr txBox="1"/>
          <p:nvPr/>
        </p:nvSpPr>
        <p:spPr>
          <a:xfrm>
            <a:off x="4219971" y="2825559"/>
            <a:ext cx="5524920" cy="83099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Like Elixir, Haskell supports tuples.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They need not contain the same types.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3FEAD9A-8D7A-4FCA-8ADF-D1E6BBF44BF2}"/>
              </a:ext>
            </a:extLst>
          </p:cNvPr>
          <p:cNvSpPr/>
          <p:nvPr/>
        </p:nvSpPr>
        <p:spPr>
          <a:xfrm>
            <a:off x="4387621" y="3897009"/>
            <a:ext cx="620687" cy="1041959"/>
          </a:xfrm>
          <a:prstGeom prst="rightBrace">
            <a:avLst>
              <a:gd name="adj1" fmla="val 22364"/>
              <a:gd name="adj2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BBA06-AEBA-49D6-B386-C703B1B1C275}"/>
              </a:ext>
            </a:extLst>
          </p:cNvPr>
          <p:cNvSpPr txBox="1"/>
          <p:nvPr/>
        </p:nvSpPr>
        <p:spPr>
          <a:xfrm>
            <a:off x="5114631" y="4002489"/>
            <a:ext cx="6137431" cy="83099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There are built in functions for accessing first and second elements. Great for coordinates.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B90AB-E82C-44EA-A8D3-2F4428D7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B548E58-8EE8-4567-AD69-BA49E4230D5E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Tuples</a:t>
            </a:r>
            <a:endParaRPr lang="en-US" sz="2800" b="1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810F0A-565D-4F71-8681-81F0C0BC1BB2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04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0A051A-15EA-41B0-AAFC-13508289D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911" y="775409"/>
            <a:ext cx="7686675" cy="5200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83CE1F-779A-4DA5-BB03-D4E4AB6AE927}"/>
              </a:ext>
            </a:extLst>
          </p:cNvPr>
          <p:cNvSpPr txBox="1"/>
          <p:nvPr/>
        </p:nvSpPr>
        <p:spPr>
          <a:xfrm>
            <a:off x="7073438" y="1064138"/>
            <a:ext cx="3952628" cy="1077218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Consolas" panose="020B0609020204030204" pitchFamily="49" charset="0"/>
              </a:rPr>
              <a:t>fst</a:t>
            </a:r>
            <a:r>
              <a:rPr lang="en-US" sz="3200" dirty="0"/>
              <a:t> and </a:t>
            </a:r>
            <a:r>
              <a:rPr lang="en-US" sz="3200" b="1" dirty="0" err="1">
                <a:latin typeface="Consolas" panose="020B0609020204030204" pitchFamily="49" charset="0"/>
              </a:rPr>
              <a:t>snd</a:t>
            </a:r>
            <a:r>
              <a:rPr lang="en-US" sz="3200" dirty="0"/>
              <a:t> only work on pair tuples!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D5818-F960-48A1-80E8-9BB53A9F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2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589956-F1E3-4713-9398-FDCED81DA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130" y="837553"/>
            <a:ext cx="7686675" cy="5200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9E2E72-5B56-4D2C-A4FF-572115BBA5E5}"/>
              </a:ext>
            </a:extLst>
          </p:cNvPr>
          <p:cNvSpPr txBox="1"/>
          <p:nvPr/>
        </p:nvSpPr>
        <p:spPr>
          <a:xfrm>
            <a:off x="4427891" y="2757226"/>
            <a:ext cx="3952628" cy="58477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We can nest </a:t>
            </a:r>
            <a:r>
              <a:rPr lang="en-US" sz="3200" b="1" dirty="0" err="1">
                <a:latin typeface="Consolas" panose="020B0609020204030204" pitchFamily="49" charset="0"/>
              </a:rPr>
              <a:t>fst</a:t>
            </a:r>
            <a:r>
              <a:rPr lang="en-US" sz="3200" dirty="0"/>
              <a:t> calls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67F3E-A89E-4B63-9667-EA5D9937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3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3723A3-8B40-4B8A-AEEA-E5AF0221CA03}"/>
              </a:ext>
            </a:extLst>
          </p:cNvPr>
          <p:cNvSpPr txBox="1"/>
          <p:nvPr/>
        </p:nvSpPr>
        <p:spPr>
          <a:xfrm>
            <a:off x="3123828" y="1532333"/>
            <a:ext cx="620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Must be homogeneous: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1F685-56CD-4247-BDC8-899B06831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666" y="2184276"/>
            <a:ext cx="7686675" cy="449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CEB523-E715-4683-9BDD-93C01388954A}"/>
              </a:ext>
            </a:extLst>
          </p:cNvPr>
          <p:cNvSpPr txBox="1"/>
          <p:nvPr/>
        </p:nvSpPr>
        <p:spPr>
          <a:xfrm>
            <a:off x="5126936" y="3153468"/>
            <a:ext cx="5393018" cy="46166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Integers get converted to floating point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E630A-7419-49A3-9F92-8AD01082F5DE}"/>
              </a:ext>
            </a:extLst>
          </p:cNvPr>
          <p:cNvSpPr txBox="1"/>
          <p:nvPr/>
        </p:nvSpPr>
        <p:spPr>
          <a:xfrm>
            <a:off x="5126936" y="3805411"/>
            <a:ext cx="2666216" cy="46166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Characters do not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280F7F-9C48-41C5-8DB9-5553D67FC38C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842590" y="3384301"/>
            <a:ext cx="1284346" cy="14901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9891B6-3B95-4C98-A22C-5960DF8A76B7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842589" y="3888419"/>
            <a:ext cx="1284347" cy="14782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E88C0-1AB3-4DB2-AC01-E6D4E7FF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C1A18C6-FD5B-4CEB-9539-FEB7DE79C60D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Lists</a:t>
            </a:r>
            <a:endParaRPr lang="en-US" sz="2800" b="1" dirty="0"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068440-6928-4C08-9AF9-A4DB0D3C6723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37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7CE79F-879E-4FE6-B8F0-B37C7001CB4B}"/>
              </a:ext>
            </a:extLst>
          </p:cNvPr>
          <p:cNvSpPr txBox="1"/>
          <p:nvPr/>
        </p:nvSpPr>
        <p:spPr>
          <a:xfrm>
            <a:off x="408373" y="1532333"/>
            <a:ext cx="11292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Elements can be added to the </a:t>
            </a:r>
            <a:r>
              <a:rPr lang="en-US" sz="2400" i="1" dirty="0"/>
              <a:t>beginning</a:t>
            </a:r>
            <a:r>
              <a:rPr lang="en-US" sz="2400" dirty="0"/>
              <a:t> of a list with the cons ( : ) operator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942E41-0237-41BA-8E1F-1D8C19754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232" y="2157644"/>
            <a:ext cx="7686675" cy="449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A8161F-FDF1-4F59-8604-A4682A1A977D}"/>
              </a:ext>
            </a:extLst>
          </p:cNvPr>
          <p:cNvSpPr txBox="1"/>
          <p:nvPr/>
        </p:nvSpPr>
        <p:spPr>
          <a:xfrm>
            <a:off x="6228424" y="3373512"/>
            <a:ext cx="3669483" cy="83099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Build a list using cons operator and an empty list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1E7CEA-2203-4C3E-A33C-43DF78CB937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362114" y="3789011"/>
            <a:ext cx="866310" cy="615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EFAF64A-87F6-419C-94CC-666940B89054}"/>
              </a:ext>
            </a:extLst>
          </p:cNvPr>
          <p:cNvSpPr txBox="1"/>
          <p:nvPr/>
        </p:nvSpPr>
        <p:spPr>
          <a:xfrm>
            <a:off x="1576132" y="5002924"/>
            <a:ext cx="8987365" cy="83099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 fact, when we write </a:t>
            </a:r>
            <a:r>
              <a:rPr lang="en-US" sz="2400" b="1" dirty="0"/>
              <a:t>[1, 2, 3]</a:t>
            </a:r>
            <a:r>
              <a:rPr lang="en-US" sz="2400" dirty="0"/>
              <a:t> the compiler is </a:t>
            </a:r>
            <a:r>
              <a:rPr lang="en-US" sz="2400" i="1" u="sng" dirty="0"/>
              <a:t>actually</a:t>
            </a:r>
            <a:r>
              <a:rPr lang="en-US" sz="2400" dirty="0"/>
              <a:t> doing </a:t>
            </a:r>
            <a:r>
              <a:rPr lang="en-US" sz="2400" b="1" dirty="0"/>
              <a:t>1:2:3:[]</a:t>
            </a:r>
          </a:p>
          <a:p>
            <a:pPr algn="ctr"/>
            <a:r>
              <a:rPr lang="en-US" sz="2400" b="1" dirty="0"/>
              <a:t>[1, 2, 3] </a:t>
            </a:r>
            <a:r>
              <a:rPr lang="en-US" sz="2400" dirty="0"/>
              <a:t>notation is </a:t>
            </a:r>
            <a:r>
              <a:rPr lang="en-US" sz="2400" i="1" dirty="0"/>
              <a:t>syntactic sugar.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16A8-DA52-4EA5-8EC1-03A621E8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56EE91D-F8FE-4022-89D9-01303E585C17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Lists</a:t>
            </a:r>
            <a:endParaRPr lang="en-US" sz="2800" b="1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3E417D-7A21-40BD-A69A-F3B8DE7FFEFE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23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9C2C56-4810-4120-A2CC-1670F816A78F}"/>
              </a:ext>
            </a:extLst>
          </p:cNvPr>
          <p:cNvSpPr txBox="1"/>
          <p:nvPr/>
        </p:nvSpPr>
        <p:spPr>
          <a:xfrm>
            <a:off x="1993775" y="1532333"/>
            <a:ext cx="8469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Tuples can be heterogeneous, lists must be homogeneous.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22F9C7-ED1D-41C0-B47E-50596C266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48" y="2219787"/>
            <a:ext cx="7686675" cy="449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B26488-269B-4FB0-96F9-D2280251AE28}"/>
              </a:ext>
            </a:extLst>
          </p:cNvPr>
          <p:cNvSpPr txBox="1"/>
          <p:nvPr/>
        </p:nvSpPr>
        <p:spPr>
          <a:xfrm>
            <a:off x="6465580" y="2539014"/>
            <a:ext cx="4994427" cy="83099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However! </a:t>
            </a:r>
            <a:r>
              <a:rPr lang="en-US" sz="2400" dirty="0"/>
              <a:t>We can have lists of tuples, where each tuple is heterogeneous.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BAAF51-E6A0-4D6D-A9C1-EC36B1294CA9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7031115" y="3370011"/>
            <a:ext cx="1931679" cy="83800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01B95-0F67-41CD-83DC-1A5EDBFA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7AA6410-7644-4F15-A326-AB121B6234EA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Lists &amp; Tuples</a:t>
            </a:r>
            <a:endParaRPr lang="en-US" sz="2800" b="1" dirty="0"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D9E0F3-76FA-4F9C-9E99-EE10481A8E5F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85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77B4FE-A7BA-443E-B0A0-113022816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386" y="2215509"/>
            <a:ext cx="7757189" cy="43219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9C2C56-4810-4120-A2CC-1670F816A78F}"/>
              </a:ext>
            </a:extLst>
          </p:cNvPr>
          <p:cNvSpPr txBox="1"/>
          <p:nvPr/>
        </p:nvSpPr>
        <p:spPr>
          <a:xfrm>
            <a:off x="1993775" y="1532333"/>
            <a:ext cx="8469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Tuples can be heterogeneous, lists must be homogeneous.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B26488-269B-4FB0-96F9-D2280251AE28}"/>
              </a:ext>
            </a:extLst>
          </p:cNvPr>
          <p:cNvSpPr txBox="1"/>
          <p:nvPr/>
        </p:nvSpPr>
        <p:spPr>
          <a:xfrm>
            <a:off x="6163739" y="2544009"/>
            <a:ext cx="4994427" cy="1200329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However #2!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a list of tuples, each tuple must have the same format: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1F8BDF-1B36-41DB-8F24-ACA8F1A8C583}"/>
              </a:ext>
            </a:extLst>
          </p:cNvPr>
          <p:cNvCxnSpPr/>
          <p:nvPr/>
        </p:nvCxnSpPr>
        <p:spPr>
          <a:xfrm flipH="1">
            <a:off x="5433134" y="3542191"/>
            <a:ext cx="73060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D43D08-BE0F-4743-9E61-6FC9E7395C57}"/>
              </a:ext>
            </a:extLst>
          </p:cNvPr>
          <p:cNvCxnSpPr>
            <a:cxnSpLocks/>
          </p:cNvCxnSpPr>
          <p:nvPr/>
        </p:nvCxnSpPr>
        <p:spPr>
          <a:xfrm flipH="1">
            <a:off x="6428914" y="3744338"/>
            <a:ext cx="1818441" cy="76699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9C834-C52C-44E4-B64D-1E746D03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888E28D-D894-412A-BDB0-EB5542566C00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Lists &amp; Tuples</a:t>
            </a:r>
            <a:endParaRPr lang="en-US" sz="2800" b="1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629BD0-961B-44D2-811A-682CFE20A165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17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D76AC4-384F-45A6-969B-3D615B19C08B}"/>
              </a:ext>
            </a:extLst>
          </p:cNvPr>
          <p:cNvSpPr txBox="1"/>
          <p:nvPr/>
        </p:nvSpPr>
        <p:spPr>
          <a:xfrm>
            <a:off x="3177698" y="3557864"/>
            <a:ext cx="64713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What’s left?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Haskell (2-3 classes, 2 labs)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Rust (2-3 classes, 2 labs)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Assignments due Dec 3</a:t>
            </a:r>
            <a:r>
              <a:rPr lang="en-US" sz="2400" baseline="30000" dirty="0"/>
              <a:t>rd</a:t>
            </a:r>
            <a:r>
              <a:rPr lang="en-US" sz="2400" dirty="0"/>
              <a:t>, 11:59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Final Exam on Dec 7, covers everything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More on Haskell and Rust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Will still include Smalltalk and Elixir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AEE91-50EE-4736-A434-CE4D043FE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0326"/>
            <a:ext cx="12192000" cy="164981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1DECE7C-9936-492B-BFFE-062A23407CDF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latin typeface="+mn-lt"/>
              </a:rPr>
              <a:t>Course Administration</a:t>
            </a:r>
            <a:endParaRPr lang="en-US" sz="2800" b="1" dirty="0"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C219EC-3CE3-47F5-AB89-D19BCC5570D6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700F4-27BD-48EC-8B5E-6B6D3B44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48D72-04EE-4CEF-AB63-1717E884EB82}"/>
              </a:ext>
            </a:extLst>
          </p:cNvPr>
          <p:cNvSpPr txBox="1"/>
          <p:nvPr/>
        </p:nvSpPr>
        <p:spPr>
          <a:xfrm>
            <a:off x="1993775" y="1532333"/>
            <a:ext cx="8469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Strings are simply lists of chars: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52831-D644-48B7-96EB-FB2C301CD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40" y="2202032"/>
            <a:ext cx="7686675" cy="449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FBB437-DFF6-46D6-B1FC-93ED5296D0A0}"/>
              </a:ext>
            </a:extLst>
          </p:cNvPr>
          <p:cNvSpPr txBox="1"/>
          <p:nvPr/>
        </p:nvSpPr>
        <p:spPr>
          <a:xfrm>
            <a:off x="7049654" y="2851629"/>
            <a:ext cx="3897297" cy="83099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can </a:t>
            </a:r>
            <a:r>
              <a:rPr lang="en-US" sz="2400" b="1" dirty="0"/>
              <a:t>cons</a:t>
            </a:r>
            <a:r>
              <a:rPr lang="en-US" sz="2400" dirty="0"/>
              <a:t> chars into an empty list to form a string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356064-1A4D-442D-9B3C-A1DA6A569FA9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965793" y="3267128"/>
            <a:ext cx="108386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0235E25-680A-4772-A8EB-D37CEEA372B7}"/>
              </a:ext>
            </a:extLst>
          </p:cNvPr>
          <p:cNvSpPr txBox="1"/>
          <p:nvPr/>
        </p:nvSpPr>
        <p:spPr>
          <a:xfrm>
            <a:off x="3946122" y="4586423"/>
            <a:ext cx="3897297" cy="83099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can concatenate strings using the ++ operator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6B830-2492-47D3-842C-BF3359D63A9B}"/>
              </a:ext>
            </a:extLst>
          </p:cNvPr>
          <p:cNvCxnSpPr/>
          <p:nvPr/>
        </p:nvCxnSpPr>
        <p:spPr>
          <a:xfrm flipH="1" flipV="1">
            <a:off x="4296792" y="4030462"/>
            <a:ext cx="159798" cy="5365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B1BE8-9EE3-4D86-82A0-078B979C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A8E2ED9-EBCA-4192-939E-683EA693C8E6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Strings</a:t>
            </a:r>
            <a:endParaRPr lang="en-US" sz="2800" b="1" dirty="0"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149775-1DE6-4A0F-9425-D690BE805A13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37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85A842-336D-4F08-89FE-3EA34A5EACF6}"/>
              </a:ext>
            </a:extLst>
          </p:cNvPr>
          <p:cNvSpPr txBox="1"/>
          <p:nvPr/>
        </p:nvSpPr>
        <p:spPr>
          <a:xfrm>
            <a:off x="2735060" y="1532333"/>
            <a:ext cx="6986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Concatenate multiple types? Java lets us…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DB0920-34BA-4E5D-802F-508718B0FE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15"/>
          <a:stretch/>
        </p:blipFill>
        <p:spPr>
          <a:xfrm>
            <a:off x="636603" y="2507480"/>
            <a:ext cx="6781800" cy="4350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856C71-6D24-4946-BC58-481E24E2E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068" y="2969145"/>
            <a:ext cx="4936122" cy="35388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CB555C-8489-4952-93DB-2D76D498C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418" y="2175399"/>
            <a:ext cx="7686675" cy="44958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6E665-867F-4CC9-A745-AF45923C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BB27916-32E6-4E37-8482-1C90F755FC4C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Strings</a:t>
            </a:r>
            <a:endParaRPr lang="en-US" sz="2800" b="1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15EEB4-2FD9-43F2-8015-8A7A2778EA5A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14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85A842-336D-4F08-89FE-3EA34A5EACF6}"/>
              </a:ext>
            </a:extLst>
          </p:cNvPr>
          <p:cNvSpPr txBox="1"/>
          <p:nvPr/>
        </p:nvSpPr>
        <p:spPr>
          <a:xfrm>
            <a:off x="2735060" y="1532333"/>
            <a:ext cx="6986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show()</a:t>
            </a:r>
            <a:r>
              <a:rPr lang="en-US" sz="2400" dirty="0"/>
              <a:t> and </a:t>
            </a:r>
            <a:r>
              <a:rPr lang="en-US" sz="2400" b="1" dirty="0">
                <a:latin typeface="Consolas" panose="020B0609020204030204" pitchFamily="49" charset="0"/>
              </a:rPr>
              <a:t>read()</a:t>
            </a:r>
            <a:r>
              <a:rPr lang="en-US" sz="2400" dirty="0"/>
              <a:t>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33B0BD-5CC8-494B-8AAA-1D0BCBBB5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44" y="2202032"/>
            <a:ext cx="7686675" cy="44958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AB4D71-0C1E-41EE-940C-D47ABAD686FE}"/>
              </a:ext>
            </a:extLst>
          </p:cNvPr>
          <p:cNvSpPr/>
          <p:nvPr/>
        </p:nvSpPr>
        <p:spPr>
          <a:xfrm>
            <a:off x="6649376" y="2991776"/>
            <a:ext cx="1580226" cy="532660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AB3753-8A85-496F-90C1-334E633CC63B}"/>
              </a:ext>
            </a:extLst>
          </p:cNvPr>
          <p:cNvSpPr txBox="1"/>
          <p:nvPr/>
        </p:nvSpPr>
        <p:spPr>
          <a:xfrm>
            <a:off x="8229602" y="2843120"/>
            <a:ext cx="2734322" cy="83099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Convert non-string argument to string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C145C0-D7BD-4F2C-AE8C-A630C20D8B26}"/>
              </a:ext>
            </a:extLst>
          </p:cNvPr>
          <p:cNvSpPr/>
          <p:nvPr/>
        </p:nvSpPr>
        <p:spPr>
          <a:xfrm>
            <a:off x="1003178" y="3682995"/>
            <a:ext cx="3506679" cy="660821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E7E359-D625-471E-A856-DB9DD00EC9B4}"/>
              </a:ext>
            </a:extLst>
          </p:cNvPr>
          <p:cNvSpPr txBox="1"/>
          <p:nvPr/>
        </p:nvSpPr>
        <p:spPr>
          <a:xfrm>
            <a:off x="4509857" y="3882151"/>
            <a:ext cx="6454067" cy="46166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Read numeric value from a string (like </a:t>
            </a:r>
            <a:r>
              <a:rPr lang="en-US" sz="2400" i="1" dirty="0" err="1"/>
              <a:t>sscanf</a:t>
            </a:r>
            <a:r>
              <a:rPr lang="en-US" sz="2400" dirty="0"/>
              <a:t> in 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9806A-703B-49E3-A3D0-C9111CA8B931}"/>
              </a:ext>
            </a:extLst>
          </p:cNvPr>
          <p:cNvSpPr txBox="1"/>
          <p:nvPr/>
        </p:nvSpPr>
        <p:spPr>
          <a:xfrm>
            <a:off x="2593760" y="5059158"/>
            <a:ext cx="5342877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Error when no numeric value is present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954E6-71AC-4138-987A-573A8B87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32D6CC4-82F9-496F-84AC-ACA6D82E9D3A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Strings</a:t>
            </a:r>
            <a:endParaRPr lang="en-US" sz="2800" b="1" dirty="0">
              <a:latin typeface="+mn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98C248-1359-41A3-85A5-11CEF8F51A89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58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4B50C6-8056-489D-8F7A-53E94830A6FE}"/>
              </a:ext>
            </a:extLst>
          </p:cNvPr>
          <p:cNvSpPr txBox="1"/>
          <p:nvPr/>
        </p:nvSpPr>
        <p:spPr>
          <a:xfrm>
            <a:off x="2676617" y="1996708"/>
            <a:ext cx="69245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functional programming, computation is done in large part by operating on lists.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saw the </a:t>
            </a:r>
            <a:r>
              <a:rPr lang="en-US" sz="2400" b="1" dirty="0" err="1">
                <a:latin typeface="Consolas" panose="020B0609020204030204" pitchFamily="49" charset="0"/>
              </a:rPr>
              <a:t>hd</a:t>
            </a:r>
            <a:r>
              <a:rPr lang="en-US" sz="2400" dirty="0"/>
              <a:t>, </a:t>
            </a:r>
            <a:r>
              <a:rPr lang="en-US" sz="2400" b="1" dirty="0" err="1">
                <a:latin typeface="Consolas" panose="020B0609020204030204" pitchFamily="49" charset="0"/>
              </a:rPr>
              <a:t>tl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</a:rPr>
              <a:t>|</a:t>
            </a:r>
            <a:r>
              <a:rPr lang="en-US" sz="2400" dirty="0"/>
              <a:t>, and </a:t>
            </a:r>
            <a:r>
              <a:rPr lang="en-US" sz="2400" b="1" dirty="0" err="1">
                <a:latin typeface="Consolas" panose="020B0609020204030204" pitchFamily="49" charset="0"/>
              </a:rPr>
              <a:t>Enum</a:t>
            </a:r>
            <a:r>
              <a:rPr lang="en-US" sz="2400" dirty="0"/>
              <a:t> functions in Elixir.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Haskell has a similar set of operations.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C30374-1A2F-46DF-B204-5895095154B1}"/>
              </a:ext>
            </a:extLst>
          </p:cNvPr>
          <p:cNvSpPr txBox="1"/>
          <p:nvPr/>
        </p:nvSpPr>
        <p:spPr>
          <a:xfrm>
            <a:off x="1140865" y="4229211"/>
            <a:ext cx="9910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Three primary list-processing functions: </a:t>
            </a:r>
            <a:r>
              <a:rPr lang="en-US" sz="2400" b="1" dirty="0">
                <a:latin typeface="Consolas" panose="020B0609020204030204" pitchFamily="49" charset="0"/>
              </a:rPr>
              <a:t>map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</a:rPr>
              <a:t>filter</a:t>
            </a:r>
            <a:r>
              <a:rPr lang="en-US" sz="2400" dirty="0"/>
              <a:t>, </a:t>
            </a:r>
            <a:r>
              <a:rPr lang="en-US" sz="2400" b="1" dirty="0" err="1">
                <a:latin typeface="Consolas" panose="020B0609020204030204" pitchFamily="49" charset="0"/>
              </a:rPr>
              <a:t>foldr</a:t>
            </a:r>
            <a:r>
              <a:rPr lang="en-US" sz="2400" dirty="0"/>
              <a:t> (and </a:t>
            </a:r>
            <a:r>
              <a:rPr lang="en-US" sz="2400" b="1" dirty="0" err="1">
                <a:latin typeface="Consolas" panose="020B0609020204030204" pitchFamily="49" charset="0"/>
              </a:rPr>
              <a:t>foldl</a:t>
            </a:r>
            <a:r>
              <a:rPr lang="en-US" sz="2400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ADB74-484D-4242-92FB-2D10050B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B28E83D-A8B4-4DA1-8566-55735031BE54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Operations on Lists</a:t>
            </a:r>
            <a:endParaRPr lang="en-US" sz="2800" b="1" dirty="0">
              <a:latin typeface="+mn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62BCA6-5193-4AF0-871B-FB6B87E7790C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17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E3C203-CEDB-4E14-B006-C969D66A3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717" y="1855803"/>
            <a:ext cx="7686675" cy="449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B2B922-DAEE-4DB4-9FD0-D5E8205BC657}"/>
              </a:ext>
            </a:extLst>
          </p:cNvPr>
          <p:cNvSpPr txBox="1"/>
          <p:nvPr/>
        </p:nvSpPr>
        <p:spPr>
          <a:xfrm>
            <a:off x="5912530" y="2876364"/>
            <a:ext cx="4527612" cy="2308324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Same as Elixir: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Head returns the first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Tail returns the rest, as a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Note boundary cases: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Single element lists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Empty lists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E1216D-541B-45DA-AA72-3F3282F4DC26}"/>
              </a:ext>
            </a:extLst>
          </p:cNvPr>
          <p:cNvCxnSpPr/>
          <p:nvPr/>
        </p:nvCxnSpPr>
        <p:spPr>
          <a:xfrm flipH="1" flipV="1">
            <a:off x="4323425" y="4492101"/>
            <a:ext cx="2237173" cy="10653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B90C7B-27F6-42E9-8E4A-D0D565C322A6}"/>
              </a:ext>
            </a:extLst>
          </p:cNvPr>
          <p:cNvCxnSpPr>
            <a:cxnSpLocks/>
          </p:cNvCxnSpPr>
          <p:nvPr/>
        </p:nvCxnSpPr>
        <p:spPr>
          <a:xfrm flipH="1">
            <a:off x="4074850" y="4962682"/>
            <a:ext cx="2485749" cy="37279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A5B835-3223-4A12-97C2-35EDF70C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FBA131-4683-475C-BC26-854003942FE1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Head &amp; Tail</a:t>
            </a:r>
            <a:endParaRPr lang="en-US" sz="2800" b="1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E7EBAB-BE4E-4BDF-BC00-CBC6E7B4D225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54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EB5F93E-C7F6-4AAA-869A-0CB73EBFFECB}"/>
              </a:ext>
            </a:extLst>
          </p:cNvPr>
          <p:cNvSpPr/>
          <p:nvPr/>
        </p:nvSpPr>
        <p:spPr>
          <a:xfrm>
            <a:off x="4266076" y="1518996"/>
            <a:ext cx="3659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Similar to Elixir’s </a:t>
            </a:r>
            <a:r>
              <a:rPr lang="en-US" sz="2400" b="1" dirty="0" err="1">
                <a:latin typeface="Consolas" panose="020B0609020204030204" pitchFamily="49" charset="0"/>
              </a:rPr>
              <a:t>Enum.map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90650-F38B-4E45-85BF-9CB8A542A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36" y="2166522"/>
            <a:ext cx="7686675" cy="449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CD996B-5A63-4540-862E-0DA55F8199AC}"/>
              </a:ext>
            </a:extLst>
          </p:cNvPr>
          <p:cNvSpPr txBox="1"/>
          <p:nvPr/>
        </p:nvSpPr>
        <p:spPr>
          <a:xfrm>
            <a:off x="3034536" y="3826651"/>
            <a:ext cx="6257546" cy="1200329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First class function, does what name suggests.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Alphabetical characters are upped, everything else is left the same.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9F550-4E5A-4E7A-AF1C-39FAD5E1D852}"/>
              </a:ext>
            </a:extLst>
          </p:cNvPr>
          <p:cNvSpPr txBox="1"/>
          <p:nvPr/>
        </p:nvSpPr>
        <p:spPr>
          <a:xfrm>
            <a:off x="1986970" y="5325667"/>
            <a:ext cx="8726750" cy="46166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Recall: </a:t>
            </a:r>
            <a:r>
              <a:rPr lang="en-US" sz="2400" dirty="0"/>
              <a:t>map operates on lists, but a string is just a list of characters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DE189B-26D0-4A80-A2C6-581FB871A761}"/>
              </a:ext>
            </a:extLst>
          </p:cNvPr>
          <p:cNvSpPr/>
          <p:nvPr/>
        </p:nvSpPr>
        <p:spPr>
          <a:xfrm>
            <a:off x="3166962" y="3062797"/>
            <a:ext cx="2556769" cy="346229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FBADD4-1647-4609-94C8-919AED53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72033F0-BD00-47FD-AC51-CAAF0CD3DB09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Consolas" panose="020B0609020204030204" pitchFamily="49" charset="0"/>
              </a:rPr>
              <a:t>map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D43EC3-C086-4DA4-9D1F-1AE3158A5840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89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490650-F38B-4E45-85BF-9CB8A542A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126" y="2166522"/>
            <a:ext cx="7686675" cy="449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CD996B-5A63-4540-862E-0DA55F8199AC}"/>
              </a:ext>
            </a:extLst>
          </p:cNvPr>
          <p:cNvSpPr txBox="1"/>
          <p:nvPr/>
        </p:nvSpPr>
        <p:spPr>
          <a:xfrm>
            <a:off x="2858290" y="5042517"/>
            <a:ext cx="6340346" cy="830997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Map takes two arguments: A function, and a list of values to which the function is to be applied.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3B7168-73B8-4EDB-B3D8-93339608A9CF}"/>
              </a:ext>
            </a:extLst>
          </p:cNvPr>
          <p:cNvSpPr/>
          <p:nvPr/>
        </p:nvSpPr>
        <p:spPr>
          <a:xfrm>
            <a:off x="6268648" y="5042517"/>
            <a:ext cx="1606856" cy="48827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453805-6D44-46DB-B3F5-616216AFDE69}"/>
              </a:ext>
            </a:extLst>
          </p:cNvPr>
          <p:cNvSpPr/>
          <p:nvPr/>
        </p:nvSpPr>
        <p:spPr>
          <a:xfrm>
            <a:off x="8255553" y="5042517"/>
            <a:ext cx="916449" cy="488272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E3E8E0-1F62-495D-9296-A022A794E1C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595485" y="3471169"/>
            <a:ext cx="908482" cy="164285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F0C89A-AD07-432D-BF14-10F1D86A4F47}"/>
              </a:ext>
            </a:extLst>
          </p:cNvPr>
          <p:cNvCxnSpPr>
            <a:cxnSpLocks/>
          </p:cNvCxnSpPr>
          <p:nvPr/>
        </p:nvCxnSpPr>
        <p:spPr>
          <a:xfrm flipH="1" flipV="1">
            <a:off x="7757846" y="3471169"/>
            <a:ext cx="761924" cy="157134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72740-ED2A-4654-B514-A0ECD561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39DE43C-2605-4E6B-BAD1-3956665047A0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Consolas" panose="020B0609020204030204" pitchFamily="49" charset="0"/>
              </a:rPr>
              <a:t>map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5250CD-A15C-4F98-B8EC-44AC91532FA5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745232E-2AC4-4C62-B192-7A51234307EC}"/>
              </a:ext>
            </a:extLst>
          </p:cNvPr>
          <p:cNvSpPr/>
          <p:nvPr/>
        </p:nvSpPr>
        <p:spPr>
          <a:xfrm>
            <a:off x="4266076" y="1518996"/>
            <a:ext cx="3659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Similar to Elixir’s </a:t>
            </a:r>
            <a:r>
              <a:rPr lang="en-US" sz="2400" b="1" dirty="0" err="1">
                <a:latin typeface="Consolas" panose="020B0609020204030204" pitchFamily="49" charset="0"/>
              </a:rPr>
              <a:t>Enum.map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60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A06F71-FA2A-492A-BAD9-20EF597D2940}"/>
              </a:ext>
            </a:extLst>
          </p:cNvPr>
          <p:cNvSpPr/>
          <p:nvPr/>
        </p:nvSpPr>
        <p:spPr>
          <a:xfrm>
            <a:off x="2966537" y="1532333"/>
            <a:ext cx="652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“Remove” items from a list based on some criteria: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24C7C6-D628-40B7-A02E-AE787DBAE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379" y="2166522"/>
            <a:ext cx="7686675" cy="44958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E0DD88B-6D89-46BC-BB7F-4DD0BD35928D}"/>
              </a:ext>
            </a:extLst>
          </p:cNvPr>
          <p:cNvSpPr/>
          <p:nvPr/>
        </p:nvSpPr>
        <p:spPr>
          <a:xfrm>
            <a:off x="4429957" y="3604334"/>
            <a:ext cx="2707690" cy="48827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F9548C-EB7A-4A2B-B7B2-09DF4A7824B6}"/>
              </a:ext>
            </a:extLst>
          </p:cNvPr>
          <p:cNvSpPr/>
          <p:nvPr/>
        </p:nvSpPr>
        <p:spPr>
          <a:xfrm>
            <a:off x="7064933" y="3604334"/>
            <a:ext cx="2354275" cy="488272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042789-1699-4FEB-B006-E8A933322A91}"/>
              </a:ext>
            </a:extLst>
          </p:cNvPr>
          <p:cNvSpPr txBox="1"/>
          <p:nvPr/>
        </p:nvSpPr>
        <p:spPr>
          <a:xfrm>
            <a:off x="4429957" y="4122034"/>
            <a:ext cx="2125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0D02B9-7290-467A-ADD4-FF73A11A5FF7}"/>
              </a:ext>
            </a:extLst>
          </p:cNvPr>
          <p:cNvSpPr txBox="1"/>
          <p:nvPr/>
        </p:nvSpPr>
        <p:spPr>
          <a:xfrm>
            <a:off x="7364848" y="4122033"/>
            <a:ext cx="2125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List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DCC4B-B92D-4801-8379-AC055C42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2A0CBE1-2A91-4CA0-BDAE-940AB94EE101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Consolas" panose="020B0609020204030204" pitchFamily="49" charset="0"/>
              </a:rPr>
              <a:t>filter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7780FF-275E-4824-92CA-A722519B40C9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217C35-A6C9-402D-BC10-1FE3B353ED69}"/>
              </a:ext>
            </a:extLst>
          </p:cNvPr>
          <p:cNvSpPr txBox="1"/>
          <p:nvPr/>
        </p:nvSpPr>
        <p:spPr>
          <a:xfrm>
            <a:off x="838200" y="1693252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Replaces the cons operator with some other function. This takes some explaining.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EF4B5-09F4-4608-A8AA-869C1030EE0C}"/>
              </a:ext>
            </a:extLst>
          </p:cNvPr>
          <p:cNvSpPr txBox="1"/>
          <p:nvPr/>
        </p:nvSpPr>
        <p:spPr>
          <a:xfrm>
            <a:off x="2349623" y="2531722"/>
            <a:ext cx="7492754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/>
              <a:t>Recall that the list: 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latin typeface="Consolas" panose="020B0609020204030204" pitchFamily="49" charset="0"/>
              </a:rPr>
              <a:t>[1, 2, 3, 4, 5]</a:t>
            </a:r>
          </a:p>
          <a:p>
            <a:pPr algn="ctr">
              <a:lnSpc>
                <a:spcPct val="150000"/>
              </a:lnSpc>
            </a:pPr>
            <a:r>
              <a:rPr lang="en-US" sz="2800" dirty="0"/>
              <a:t>Is actually seen as: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latin typeface="Consolas" panose="020B0609020204030204" pitchFamily="49" charset="0"/>
              </a:rPr>
              <a:t>1:2:3:4:5:[]</a:t>
            </a:r>
          </a:p>
          <a:p>
            <a:pPr algn="ctr">
              <a:lnSpc>
                <a:spcPct val="150000"/>
              </a:lnSpc>
            </a:pPr>
            <a:r>
              <a:rPr lang="en-US" sz="2800" dirty="0"/>
              <a:t>By the compiler.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14605-8EAF-444D-872E-222B5515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0D55918-A9A1-44B8-874B-1DEC00C48C46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latin typeface="Consolas" panose="020B0609020204030204" pitchFamily="49" charset="0"/>
              </a:rPr>
              <a:t>foldl</a:t>
            </a:r>
            <a:r>
              <a:rPr lang="en-US" sz="4000" b="1" dirty="0">
                <a:latin typeface="Consolas" panose="020B0609020204030204" pitchFamily="49" charset="0"/>
              </a:rPr>
              <a:t>, </a:t>
            </a:r>
            <a:r>
              <a:rPr lang="en-US" sz="4000" b="1" dirty="0" err="1">
                <a:latin typeface="Consolas" panose="020B0609020204030204" pitchFamily="49" charset="0"/>
              </a:rPr>
              <a:t>foldr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9D36FF-B2F2-4FAD-A4D9-52CF438AB5A1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51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217C35-A6C9-402D-BC10-1FE3B353ED69}"/>
              </a:ext>
            </a:extLst>
          </p:cNvPr>
          <p:cNvSpPr txBox="1"/>
          <p:nvPr/>
        </p:nvSpPr>
        <p:spPr>
          <a:xfrm>
            <a:off x="838200" y="1697796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Replaces the cons operator with some other function. This takes some explaining.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EF4B5-09F4-4608-A8AA-869C1030EE0C}"/>
              </a:ext>
            </a:extLst>
          </p:cNvPr>
          <p:cNvSpPr txBox="1"/>
          <p:nvPr/>
        </p:nvSpPr>
        <p:spPr>
          <a:xfrm>
            <a:off x="935115" y="2446517"/>
            <a:ext cx="3976519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/>
              <a:t>Recall that the list: 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latin typeface="Consolas" panose="020B0609020204030204" pitchFamily="49" charset="0"/>
              </a:rPr>
              <a:t>[1, 2, 3, 4, 5]</a:t>
            </a:r>
          </a:p>
          <a:p>
            <a:pPr algn="ctr">
              <a:lnSpc>
                <a:spcPct val="150000"/>
              </a:lnSpc>
            </a:pPr>
            <a:r>
              <a:rPr lang="en-US" sz="2800" dirty="0"/>
              <a:t>Is actually seen as: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latin typeface="Consolas" panose="020B0609020204030204" pitchFamily="49" charset="0"/>
              </a:rPr>
              <a:t>1:2:3:4:5:[]</a:t>
            </a:r>
          </a:p>
          <a:p>
            <a:pPr algn="ctr">
              <a:lnSpc>
                <a:spcPct val="150000"/>
              </a:lnSpc>
            </a:pPr>
            <a:r>
              <a:rPr lang="en-US" sz="2800" dirty="0"/>
              <a:t>By the compiler.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E5EC0-1CF2-408B-9A6D-E92196AA0C2A}"/>
              </a:ext>
            </a:extLst>
          </p:cNvPr>
          <p:cNvSpPr txBox="1"/>
          <p:nvPr/>
        </p:nvSpPr>
        <p:spPr>
          <a:xfrm>
            <a:off x="5123937" y="3221212"/>
            <a:ext cx="60545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onsolas" panose="020B0609020204030204" pitchFamily="49" charset="0"/>
              </a:rPr>
              <a:t>foldr</a:t>
            </a:r>
            <a:r>
              <a:rPr lang="en-US" sz="2400" dirty="0"/>
              <a:t> in effect replaces the cons operator with another function of our choosing.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is similar to </a:t>
            </a:r>
            <a:r>
              <a:rPr lang="en-US" sz="2400" b="1" dirty="0" err="1">
                <a:latin typeface="Consolas" panose="020B0609020204030204" pitchFamily="49" charset="0"/>
              </a:rPr>
              <a:t>Enum.reduce</a:t>
            </a:r>
            <a:r>
              <a:rPr lang="en-US" sz="2400" dirty="0"/>
              <a:t> in Elixir.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empty list is replaced with some initial value.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0703F-1707-4FBD-A804-07FCD86A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3F7AC9E-9217-4893-BED8-187A36F4ACD4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latin typeface="Consolas" panose="020B0609020204030204" pitchFamily="49" charset="0"/>
              </a:rPr>
              <a:t>foldl</a:t>
            </a:r>
            <a:r>
              <a:rPr lang="en-US" sz="4000" b="1" dirty="0">
                <a:latin typeface="Consolas" panose="020B0609020204030204" pitchFamily="49" charset="0"/>
              </a:rPr>
              <a:t>, </a:t>
            </a:r>
            <a:r>
              <a:rPr lang="en-US" sz="4000" b="1" dirty="0" err="1">
                <a:latin typeface="Consolas" panose="020B0609020204030204" pitchFamily="49" charset="0"/>
              </a:rPr>
              <a:t>foldr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CA140F-A8F6-47F9-9116-D453D4841096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85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E7E2-2EB1-4DDC-84FC-DB143C681C39}"/>
              </a:ext>
            </a:extLst>
          </p:cNvPr>
          <p:cNvSpPr txBox="1">
            <a:spLocks/>
          </p:cNvSpPr>
          <p:nvPr/>
        </p:nvSpPr>
        <p:spPr>
          <a:xfrm>
            <a:off x="884068" y="837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latin typeface="+mn-lt"/>
              </a:rPr>
              <a:t>Any Questions?</a:t>
            </a:r>
          </a:p>
        </p:txBody>
      </p:sp>
      <p:pic>
        <p:nvPicPr>
          <p:cNvPr id="2050" name="Picture 2" descr="Image result for question button">
            <a:extLst>
              <a:ext uri="{FF2B5EF4-FFF2-40B4-BE49-F238E27FC236}">
                <a16:creationId xmlns:a16="http://schemas.microsoft.com/office/drawing/2014/main" id="{4CD38008-5E57-4BAD-BB3D-090D0E5FA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805" y="1821958"/>
            <a:ext cx="4048125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EC2F2A-D0D8-4EAA-8C86-210351B1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900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0E5EC0-1CF2-408B-9A6D-E92196AA0C2A}"/>
              </a:ext>
            </a:extLst>
          </p:cNvPr>
          <p:cNvSpPr txBox="1"/>
          <p:nvPr/>
        </p:nvSpPr>
        <p:spPr>
          <a:xfrm>
            <a:off x="3018406" y="2381453"/>
            <a:ext cx="68624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onsolas" panose="020B0609020204030204" pitchFamily="49" charset="0"/>
              </a:rPr>
              <a:t>foldr</a:t>
            </a:r>
            <a:r>
              <a:rPr lang="en-US" sz="2400" dirty="0"/>
              <a:t> in effect replaces the cons operator with another function of our choosing.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is similar to </a:t>
            </a:r>
            <a:r>
              <a:rPr lang="en-US" sz="2400" b="1" dirty="0" err="1">
                <a:latin typeface="Consolas" panose="020B0609020204030204" pitchFamily="49" charset="0"/>
              </a:rPr>
              <a:t>Enum.reduce</a:t>
            </a:r>
            <a:r>
              <a:rPr lang="en-US" sz="2400" dirty="0"/>
              <a:t> in Elixir.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empty list is replaced with some initial value.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547E4A-464F-480E-A4E0-A082EA62CC97}"/>
              </a:ext>
            </a:extLst>
          </p:cNvPr>
          <p:cNvSpPr txBox="1"/>
          <p:nvPr/>
        </p:nvSpPr>
        <p:spPr>
          <a:xfrm>
            <a:off x="2925931" y="4169153"/>
            <a:ext cx="7047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Consolas" panose="020B0609020204030204" pitchFamily="49" charset="0"/>
              </a:rPr>
              <a:t>foldr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(+)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accent2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Consolas" panose="020B0609020204030204" pitchFamily="49" charset="0"/>
              </a:rPr>
              <a:t>[1, 2, 3, 4, 5]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D62FC1D-0004-4978-A04B-6CB42C16FA3E}"/>
              </a:ext>
            </a:extLst>
          </p:cNvPr>
          <p:cNvSpPr/>
          <p:nvPr/>
        </p:nvSpPr>
        <p:spPr>
          <a:xfrm rot="16200000">
            <a:off x="6876639" y="2730722"/>
            <a:ext cx="577049" cy="4703403"/>
          </a:xfrm>
          <a:prstGeom prst="leftBrac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99712-6FF8-49ED-8FF0-1DEAED4E75F6}"/>
              </a:ext>
            </a:extLst>
          </p:cNvPr>
          <p:cNvSpPr txBox="1"/>
          <p:nvPr/>
        </p:nvSpPr>
        <p:spPr>
          <a:xfrm>
            <a:off x="3124940" y="5717219"/>
            <a:ext cx="7403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Three arguments: </a:t>
            </a:r>
            <a:r>
              <a:rPr lang="en-US" sz="2800" b="1" dirty="0">
                <a:solidFill>
                  <a:schemeClr val="accent6"/>
                </a:solidFill>
              </a:rPr>
              <a:t>function</a:t>
            </a:r>
            <a:r>
              <a:rPr lang="en-US" sz="2800" b="1" dirty="0"/>
              <a:t>, </a:t>
            </a:r>
            <a:r>
              <a:rPr lang="en-US" sz="2800" b="1" dirty="0">
                <a:solidFill>
                  <a:schemeClr val="accent2"/>
                </a:solidFill>
              </a:rPr>
              <a:t>initial value</a:t>
            </a:r>
            <a:r>
              <a:rPr lang="en-US" sz="2800" b="1" dirty="0"/>
              <a:t>, </a:t>
            </a:r>
            <a:r>
              <a:rPr lang="en-US" sz="2800" b="1" dirty="0">
                <a:solidFill>
                  <a:srgbClr val="C00000"/>
                </a:solidFill>
              </a:rPr>
              <a:t>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6BDC4-E087-40D2-B1C5-08255F002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80E8820-6A94-41B0-AA5A-FFB246778818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latin typeface="Consolas" panose="020B0609020204030204" pitchFamily="49" charset="0"/>
              </a:rPr>
              <a:t>foldl</a:t>
            </a:r>
            <a:r>
              <a:rPr lang="en-US" sz="4000" b="1" dirty="0">
                <a:latin typeface="Consolas" panose="020B0609020204030204" pitchFamily="49" charset="0"/>
              </a:rPr>
              <a:t>, </a:t>
            </a:r>
            <a:r>
              <a:rPr lang="en-US" sz="4000" b="1" dirty="0" err="1">
                <a:latin typeface="Consolas" panose="020B0609020204030204" pitchFamily="49" charset="0"/>
              </a:rPr>
              <a:t>foldr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6B0225-94EA-4A76-B137-FA0862302F96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7E28B4-8D35-4EB2-9BF2-A7643CD29B8E}"/>
              </a:ext>
            </a:extLst>
          </p:cNvPr>
          <p:cNvSpPr txBox="1"/>
          <p:nvPr/>
        </p:nvSpPr>
        <p:spPr>
          <a:xfrm>
            <a:off x="838200" y="1697796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Replaces the cons operator with some other function. This takes some explaining.</a:t>
            </a:r>
          </a:p>
        </p:txBody>
      </p:sp>
    </p:spTree>
    <p:extLst>
      <p:ext uri="{BB962C8B-B14F-4D97-AF65-F5344CB8AC3E}">
        <p14:creationId xmlns:p14="http://schemas.microsoft.com/office/powerpoint/2010/main" val="48864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1547E4A-464F-480E-A4E0-A082EA62CC97}"/>
              </a:ext>
            </a:extLst>
          </p:cNvPr>
          <p:cNvSpPr txBox="1"/>
          <p:nvPr/>
        </p:nvSpPr>
        <p:spPr>
          <a:xfrm>
            <a:off x="2704728" y="2363330"/>
            <a:ext cx="7047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Consolas" panose="020B0609020204030204" pitchFamily="49" charset="0"/>
              </a:rPr>
              <a:t>foldr</a:t>
            </a:r>
            <a:r>
              <a:rPr lang="en-US" sz="3200" dirty="0">
                <a:latin typeface="Consolas" panose="020B0609020204030204" pitchFamily="49" charset="0"/>
              </a:rPr>
              <a:t> (+) 0 [1, 2, 3, 4, 5]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7FE65D-ADD3-4765-B485-56A46EA32DAA}"/>
              </a:ext>
            </a:extLst>
          </p:cNvPr>
          <p:cNvCxnSpPr>
            <a:cxnSpLocks/>
          </p:cNvCxnSpPr>
          <p:nvPr/>
        </p:nvCxnSpPr>
        <p:spPr>
          <a:xfrm>
            <a:off x="6228424" y="2983617"/>
            <a:ext cx="0" cy="54081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5C1C55-9482-4840-A30E-BBF6C6701CAD}"/>
              </a:ext>
            </a:extLst>
          </p:cNvPr>
          <p:cNvSpPr txBox="1"/>
          <p:nvPr/>
        </p:nvSpPr>
        <p:spPr>
          <a:xfrm>
            <a:off x="2704727" y="3488924"/>
            <a:ext cx="7047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Consolas" panose="020B0609020204030204" pitchFamily="49" charset="0"/>
              </a:rPr>
              <a:t>foldr</a:t>
            </a:r>
            <a:r>
              <a:rPr lang="en-US" sz="3200" dirty="0">
                <a:latin typeface="Consolas" panose="020B0609020204030204" pitchFamily="49" charset="0"/>
              </a:rPr>
              <a:t> (+) 0 1:2:3:4:5:[]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B3374A-82C5-4F3E-AE70-5EF86C635197}"/>
              </a:ext>
            </a:extLst>
          </p:cNvPr>
          <p:cNvCxnSpPr>
            <a:cxnSpLocks/>
          </p:cNvCxnSpPr>
          <p:nvPr/>
        </p:nvCxnSpPr>
        <p:spPr>
          <a:xfrm>
            <a:off x="6228422" y="4073699"/>
            <a:ext cx="0" cy="54081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6D7E25D-DF7C-42A3-AC8E-C505828679B3}"/>
              </a:ext>
            </a:extLst>
          </p:cNvPr>
          <p:cNvSpPr txBox="1"/>
          <p:nvPr/>
        </p:nvSpPr>
        <p:spPr>
          <a:xfrm>
            <a:off x="2704727" y="4658474"/>
            <a:ext cx="7047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1 + 2 + 3 + 4 + 5 + 0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51E9DB-3EBB-4B2A-8503-B5674CF2A483}"/>
              </a:ext>
            </a:extLst>
          </p:cNvPr>
          <p:cNvCxnSpPr>
            <a:cxnSpLocks/>
          </p:cNvCxnSpPr>
          <p:nvPr/>
        </p:nvCxnSpPr>
        <p:spPr>
          <a:xfrm>
            <a:off x="6228422" y="5243249"/>
            <a:ext cx="0" cy="54081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7286C2-F798-4D21-88E3-22DDFD11B607}"/>
              </a:ext>
            </a:extLst>
          </p:cNvPr>
          <p:cNvSpPr txBox="1"/>
          <p:nvPr/>
        </p:nvSpPr>
        <p:spPr>
          <a:xfrm>
            <a:off x="2704726" y="5784068"/>
            <a:ext cx="7047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A5075-2954-4702-B21C-2143B373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69BFB0-6EE1-4D54-B5E4-9B7C62780EE7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latin typeface="Consolas" panose="020B0609020204030204" pitchFamily="49" charset="0"/>
              </a:rPr>
              <a:t>foldl</a:t>
            </a:r>
            <a:r>
              <a:rPr lang="en-US" sz="4000" b="1" dirty="0">
                <a:latin typeface="Consolas" panose="020B0609020204030204" pitchFamily="49" charset="0"/>
              </a:rPr>
              <a:t>, </a:t>
            </a:r>
            <a:r>
              <a:rPr lang="en-US" sz="4000" b="1" dirty="0" err="1">
                <a:latin typeface="Consolas" panose="020B0609020204030204" pitchFamily="49" charset="0"/>
              </a:rPr>
              <a:t>foldr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D669B2-9A16-4CE5-976E-53DE3E73076D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087C755-DF3F-475F-9DAB-016CB41E37C0}"/>
              </a:ext>
            </a:extLst>
          </p:cNvPr>
          <p:cNvSpPr txBox="1"/>
          <p:nvPr/>
        </p:nvSpPr>
        <p:spPr>
          <a:xfrm>
            <a:off x="838200" y="1697796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Replaces the cons operator with some other function. This takes some explaining.</a:t>
            </a:r>
          </a:p>
        </p:txBody>
      </p:sp>
    </p:spTree>
    <p:extLst>
      <p:ext uri="{BB962C8B-B14F-4D97-AF65-F5344CB8AC3E}">
        <p14:creationId xmlns:p14="http://schemas.microsoft.com/office/powerpoint/2010/main" val="119446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3" grpId="0"/>
      <p:bldP spid="1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A22D9F-0ACD-42DC-8CD5-B27BF480C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295" y="1882436"/>
            <a:ext cx="7686675" cy="449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1524CE-3EB4-4E37-ABA8-9BA5E45F2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895" y="3390718"/>
            <a:ext cx="3962400" cy="342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F71FC6-3D25-484A-9D44-B5713E77D60C}"/>
              </a:ext>
            </a:extLst>
          </p:cNvPr>
          <p:cNvSpPr txBox="1"/>
          <p:nvPr/>
        </p:nvSpPr>
        <p:spPr>
          <a:xfrm>
            <a:off x="5332914" y="4130336"/>
            <a:ext cx="3817398" cy="46166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Consolas" panose="020B0609020204030204" pitchFamily="49" charset="0"/>
              </a:rPr>
              <a:t>foldr</a:t>
            </a:r>
            <a:r>
              <a:rPr lang="en-US" sz="2400" dirty="0"/>
              <a:t> to perform factorial!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F7F191-E3B2-47CD-BC23-762144793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5183" y="3754512"/>
            <a:ext cx="1219200" cy="609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451E6D-E4C3-4828-8C05-99B4DE8A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D0BE04-7E0E-4BCA-8691-54B30CBD5C78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latin typeface="Consolas" panose="020B0609020204030204" pitchFamily="49" charset="0"/>
              </a:rPr>
              <a:t>foldl</a:t>
            </a:r>
            <a:r>
              <a:rPr lang="en-US" sz="4000" b="1" dirty="0">
                <a:latin typeface="Consolas" panose="020B0609020204030204" pitchFamily="49" charset="0"/>
              </a:rPr>
              <a:t>, </a:t>
            </a:r>
            <a:r>
              <a:rPr lang="en-US" sz="4000" b="1" dirty="0" err="1">
                <a:latin typeface="Consolas" panose="020B0609020204030204" pitchFamily="49" charset="0"/>
              </a:rPr>
              <a:t>foldr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C972E5-3B19-4A30-87AC-594CD34C24FE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43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217C35-A6C9-402D-BC10-1FE3B353ED69}"/>
              </a:ext>
            </a:extLst>
          </p:cNvPr>
          <p:cNvSpPr txBox="1"/>
          <p:nvPr/>
        </p:nvSpPr>
        <p:spPr>
          <a:xfrm>
            <a:off x="671003" y="1532333"/>
            <a:ext cx="1111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Consolas" panose="020B0609020204030204" pitchFamily="49" charset="0"/>
              </a:rPr>
              <a:t>foldr</a:t>
            </a:r>
            <a:r>
              <a:rPr lang="en-US" sz="2400" dirty="0"/>
              <a:t> is </a:t>
            </a:r>
            <a:r>
              <a:rPr lang="en-US" sz="2400" i="1" dirty="0"/>
              <a:t>right associative</a:t>
            </a:r>
            <a:r>
              <a:rPr lang="en-US" sz="2400" dirty="0"/>
              <a:t>. Meaning: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BD3BA-FD56-4280-A355-BC3CC1B9DE05}"/>
              </a:ext>
            </a:extLst>
          </p:cNvPr>
          <p:cNvSpPr txBox="1"/>
          <p:nvPr/>
        </p:nvSpPr>
        <p:spPr>
          <a:xfrm>
            <a:off x="2704728" y="2239041"/>
            <a:ext cx="7047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Consolas" panose="020B0609020204030204" pitchFamily="49" charset="0"/>
              </a:rPr>
              <a:t>foldr</a:t>
            </a:r>
            <a:r>
              <a:rPr lang="en-US" sz="3200" dirty="0">
                <a:latin typeface="Consolas" panose="020B0609020204030204" pitchFamily="49" charset="0"/>
              </a:rPr>
              <a:t> (+) 0 [1, 2, 3, 4, 5]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204AAF-8105-4B6D-A6E1-133DA766EF38}"/>
              </a:ext>
            </a:extLst>
          </p:cNvPr>
          <p:cNvCxnSpPr>
            <a:cxnSpLocks/>
          </p:cNvCxnSpPr>
          <p:nvPr/>
        </p:nvCxnSpPr>
        <p:spPr>
          <a:xfrm>
            <a:off x="6228424" y="2859328"/>
            <a:ext cx="0" cy="54081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3EFDFF0-1FB2-4F82-842C-B8099E5513FF}"/>
              </a:ext>
            </a:extLst>
          </p:cNvPr>
          <p:cNvSpPr txBox="1"/>
          <p:nvPr/>
        </p:nvSpPr>
        <p:spPr>
          <a:xfrm>
            <a:off x="2704727" y="3435659"/>
            <a:ext cx="7047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1 + 2 + 3 + 4 + 5 + 0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0C6D8F-A1BE-41FC-A163-07C9E606D916}"/>
              </a:ext>
            </a:extLst>
          </p:cNvPr>
          <p:cNvSpPr txBox="1"/>
          <p:nvPr/>
        </p:nvSpPr>
        <p:spPr>
          <a:xfrm>
            <a:off x="4976670" y="4055946"/>
            <a:ext cx="2503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</a:rPr>
              <a:t>Is actually: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482574-AF1E-4340-A9D7-F9A0047B9DAB}"/>
              </a:ext>
            </a:extLst>
          </p:cNvPr>
          <p:cNvSpPr txBox="1"/>
          <p:nvPr/>
        </p:nvSpPr>
        <p:spPr>
          <a:xfrm>
            <a:off x="2249006" y="4676233"/>
            <a:ext cx="7958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(1 + (2 + (3 + (4 + (5 + 0)))))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E0AF35-3991-465F-BC0B-F42669C8807F}"/>
              </a:ext>
            </a:extLst>
          </p:cNvPr>
          <p:cNvSpPr txBox="1"/>
          <p:nvPr/>
        </p:nvSpPr>
        <p:spPr>
          <a:xfrm>
            <a:off x="2333654" y="5779078"/>
            <a:ext cx="7524691" cy="52322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Doesn’t matter for addition, but subtraction…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82EEB-23C2-4DDA-8037-CC39068B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1466CE-C39E-4DB1-B69D-179749557CAD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latin typeface="Consolas" panose="020B0609020204030204" pitchFamily="49" charset="0"/>
              </a:rPr>
              <a:t>foldl</a:t>
            </a:r>
            <a:r>
              <a:rPr lang="en-US" sz="4000" b="1" dirty="0">
                <a:latin typeface="Consolas" panose="020B0609020204030204" pitchFamily="49" charset="0"/>
              </a:rPr>
              <a:t> </a:t>
            </a:r>
            <a:r>
              <a:rPr lang="en-US" sz="4000" dirty="0">
                <a:latin typeface="+mn-lt"/>
              </a:rPr>
              <a:t>VS</a:t>
            </a:r>
            <a:r>
              <a:rPr lang="en-US" sz="4000" b="1" dirty="0">
                <a:latin typeface="Consolas" panose="020B0609020204030204" pitchFamily="49" charset="0"/>
              </a:rPr>
              <a:t> </a:t>
            </a:r>
            <a:r>
              <a:rPr lang="en-US" sz="4000" b="1" dirty="0" err="1">
                <a:latin typeface="Consolas" panose="020B0609020204030204" pitchFamily="49" charset="0"/>
              </a:rPr>
              <a:t>foldr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FDC5DF-AE26-48F6-9EBC-C6376248196D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48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217C35-A6C9-402D-BC10-1FE3B353ED69}"/>
              </a:ext>
            </a:extLst>
          </p:cNvPr>
          <p:cNvSpPr txBox="1"/>
          <p:nvPr/>
        </p:nvSpPr>
        <p:spPr>
          <a:xfrm>
            <a:off x="671003" y="1532333"/>
            <a:ext cx="1111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Consolas" panose="020B0609020204030204" pitchFamily="49" charset="0"/>
              </a:rPr>
              <a:t>foldr</a:t>
            </a:r>
            <a:r>
              <a:rPr lang="en-US" sz="2400" dirty="0"/>
              <a:t> is </a:t>
            </a:r>
            <a:r>
              <a:rPr lang="en-US" sz="2400" i="1" dirty="0"/>
              <a:t>right associative</a:t>
            </a:r>
            <a:r>
              <a:rPr lang="en-US" sz="2400" dirty="0"/>
              <a:t>. Meaning: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BD3BA-FD56-4280-A355-BC3CC1B9DE05}"/>
              </a:ext>
            </a:extLst>
          </p:cNvPr>
          <p:cNvSpPr txBox="1"/>
          <p:nvPr/>
        </p:nvSpPr>
        <p:spPr>
          <a:xfrm>
            <a:off x="2704728" y="2239041"/>
            <a:ext cx="7047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Consolas" panose="020B0609020204030204" pitchFamily="49" charset="0"/>
              </a:rPr>
              <a:t>foldr</a:t>
            </a:r>
            <a:r>
              <a:rPr lang="en-US" sz="3200" dirty="0">
                <a:latin typeface="Consolas" panose="020B0609020204030204" pitchFamily="49" charset="0"/>
              </a:rPr>
              <a:t> (-) 1 [4, 8, 5]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204AAF-8105-4B6D-A6E1-133DA766EF38}"/>
              </a:ext>
            </a:extLst>
          </p:cNvPr>
          <p:cNvCxnSpPr>
            <a:cxnSpLocks/>
          </p:cNvCxnSpPr>
          <p:nvPr/>
        </p:nvCxnSpPr>
        <p:spPr>
          <a:xfrm>
            <a:off x="6228424" y="2859328"/>
            <a:ext cx="0" cy="54081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3EFDFF0-1FB2-4F82-842C-B8099E5513FF}"/>
              </a:ext>
            </a:extLst>
          </p:cNvPr>
          <p:cNvSpPr txBox="1"/>
          <p:nvPr/>
        </p:nvSpPr>
        <p:spPr>
          <a:xfrm>
            <a:off x="2704727" y="3435659"/>
            <a:ext cx="7047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4 – 8 - 5 - 1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0C6D8F-A1BE-41FC-A163-07C9E606D916}"/>
              </a:ext>
            </a:extLst>
          </p:cNvPr>
          <p:cNvSpPr txBox="1"/>
          <p:nvPr/>
        </p:nvSpPr>
        <p:spPr>
          <a:xfrm>
            <a:off x="4976670" y="4055946"/>
            <a:ext cx="2503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</a:rPr>
              <a:t>Is actually: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482574-AF1E-4340-A9D7-F9A0047B9DAB}"/>
              </a:ext>
            </a:extLst>
          </p:cNvPr>
          <p:cNvSpPr txBox="1"/>
          <p:nvPr/>
        </p:nvSpPr>
        <p:spPr>
          <a:xfrm>
            <a:off x="2249006" y="4676233"/>
            <a:ext cx="7958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(4 - (8 - (5 - 1 )))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20BDFD-868B-42D7-8250-D887C8477C39}"/>
              </a:ext>
            </a:extLst>
          </p:cNvPr>
          <p:cNvCxnSpPr>
            <a:cxnSpLocks/>
          </p:cNvCxnSpPr>
          <p:nvPr/>
        </p:nvCxnSpPr>
        <p:spPr>
          <a:xfrm>
            <a:off x="6228422" y="5296517"/>
            <a:ext cx="0" cy="54081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1462FF9-B028-4815-B6E0-437CAA59976E}"/>
              </a:ext>
            </a:extLst>
          </p:cNvPr>
          <p:cNvSpPr txBox="1"/>
          <p:nvPr/>
        </p:nvSpPr>
        <p:spPr>
          <a:xfrm>
            <a:off x="2704726" y="5837336"/>
            <a:ext cx="7047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4969A-9286-4B79-B16F-D9BABDAA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9EA8D05-EE61-4CD0-836E-B87F5C99D518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latin typeface="Consolas" panose="020B0609020204030204" pitchFamily="49" charset="0"/>
              </a:rPr>
              <a:t>foldl</a:t>
            </a:r>
            <a:r>
              <a:rPr lang="en-US" sz="4000" b="1" dirty="0">
                <a:latin typeface="Consolas" panose="020B0609020204030204" pitchFamily="49" charset="0"/>
              </a:rPr>
              <a:t> </a:t>
            </a:r>
            <a:r>
              <a:rPr lang="en-US" sz="4000" dirty="0">
                <a:latin typeface="+mn-lt"/>
              </a:rPr>
              <a:t>VS</a:t>
            </a:r>
            <a:r>
              <a:rPr lang="en-US" sz="4000" b="1" dirty="0">
                <a:latin typeface="Consolas" panose="020B0609020204030204" pitchFamily="49" charset="0"/>
              </a:rPr>
              <a:t> </a:t>
            </a:r>
            <a:r>
              <a:rPr lang="en-US" sz="4000" b="1" dirty="0" err="1">
                <a:latin typeface="Consolas" panose="020B0609020204030204" pitchFamily="49" charset="0"/>
              </a:rPr>
              <a:t>foldr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25EF2B-D1DE-4E57-9B9F-82F102C351DF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73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217C35-A6C9-402D-BC10-1FE3B353ED69}"/>
              </a:ext>
            </a:extLst>
          </p:cNvPr>
          <p:cNvSpPr txBox="1"/>
          <p:nvPr/>
        </p:nvSpPr>
        <p:spPr>
          <a:xfrm>
            <a:off x="671003" y="1532333"/>
            <a:ext cx="1111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Consolas" panose="020B0609020204030204" pitchFamily="49" charset="0"/>
              </a:rPr>
              <a:t>foldl</a:t>
            </a:r>
            <a:r>
              <a:rPr lang="en-US" sz="2400" dirty="0"/>
              <a:t> is </a:t>
            </a:r>
            <a:r>
              <a:rPr lang="en-US" sz="2400" i="1" dirty="0"/>
              <a:t>left associative</a:t>
            </a:r>
            <a:r>
              <a:rPr lang="en-US" sz="2400" dirty="0"/>
              <a:t>. Meaning: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BD3BA-FD56-4280-A355-BC3CC1B9DE05}"/>
              </a:ext>
            </a:extLst>
          </p:cNvPr>
          <p:cNvSpPr txBox="1"/>
          <p:nvPr/>
        </p:nvSpPr>
        <p:spPr>
          <a:xfrm>
            <a:off x="2704728" y="2239041"/>
            <a:ext cx="7047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Consolas" panose="020B0609020204030204" pitchFamily="49" charset="0"/>
              </a:rPr>
              <a:t>foldl</a:t>
            </a:r>
            <a:r>
              <a:rPr lang="en-US" sz="3200" dirty="0">
                <a:latin typeface="Consolas" panose="020B0609020204030204" pitchFamily="49" charset="0"/>
              </a:rPr>
              <a:t> (-) 1 [4, 8, 5]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204AAF-8105-4B6D-A6E1-133DA766EF38}"/>
              </a:ext>
            </a:extLst>
          </p:cNvPr>
          <p:cNvCxnSpPr>
            <a:cxnSpLocks/>
          </p:cNvCxnSpPr>
          <p:nvPr/>
        </p:nvCxnSpPr>
        <p:spPr>
          <a:xfrm>
            <a:off x="6228424" y="2859328"/>
            <a:ext cx="0" cy="54081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3EFDFF0-1FB2-4F82-842C-B8099E5513FF}"/>
              </a:ext>
            </a:extLst>
          </p:cNvPr>
          <p:cNvSpPr txBox="1"/>
          <p:nvPr/>
        </p:nvSpPr>
        <p:spPr>
          <a:xfrm>
            <a:off x="2704727" y="3435659"/>
            <a:ext cx="7047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1 - 4 – 8 - 5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0C6D8F-A1BE-41FC-A163-07C9E606D916}"/>
              </a:ext>
            </a:extLst>
          </p:cNvPr>
          <p:cNvSpPr txBox="1"/>
          <p:nvPr/>
        </p:nvSpPr>
        <p:spPr>
          <a:xfrm>
            <a:off x="4976670" y="4055946"/>
            <a:ext cx="2503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</a:rPr>
              <a:t>Is actually: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482574-AF1E-4340-A9D7-F9A0047B9DAB}"/>
              </a:ext>
            </a:extLst>
          </p:cNvPr>
          <p:cNvSpPr txBox="1"/>
          <p:nvPr/>
        </p:nvSpPr>
        <p:spPr>
          <a:xfrm>
            <a:off x="2249006" y="4676233"/>
            <a:ext cx="7958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(((1 - 4) – 8) - 5)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20BDFD-868B-42D7-8250-D887C8477C39}"/>
              </a:ext>
            </a:extLst>
          </p:cNvPr>
          <p:cNvCxnSpPr>
            <a:cxnSpLocks/>
          </p:cNvCxnSpPr>
          <p:nvPr/>
        </p:nvCxnSpPr>
        <p:spPr>
          <a:xfrm>
            <a:off x="6228422" y="5296517"/>
            <a:ext cx="0" cy="54081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1462FF9-B028-4815-B6E0-437CAA59976E}"/>
              </a:ext>
            </a:extLst>
          </p:cNvPr>
          <p:cNvSpPr txBox="1"/>
          <p:nvPr/>
        </p:nvSpPr>
        <p:spPr>
          <a:xfrm>
            <a:off x="2704726" y="5837336"/>
            <a:ext cx="7047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-16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C255E-DA1D-4B97-9BF8-801E40338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107ED6E-15C0-4A57-936F-7439543ED932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latin typeface="Consolas" panose="020B0609020204030204" pitchFamily="49" charset="0"/>
              </a:rPr>
              <a:t>foldl</a:t>
            </a:r>
            <a:r>
              <a:rPr lang="en-US" sz="4000" b="1" dirty="0">
                <a:latin typeface="Consolas" panose="020B0609020204030204" pitchFamily="49" charset="0"/>
              </a:rPr>
              <a:t> </a:t>
            </a:r>
            <a:r>
              <a:rPr lang="en-US" sz="4000" dirty="0">
                <a:latin typeface="+mn-lt"/>
              </a:rPr>
              <a:t>VS</a:t>
            </a:r>
            <a:r>
              <a:rPr lang="en-US" sz="4000" b="1" dirty="0">
                <a:latin typeface="Consolas" panose="020B0609020204030204" pitchFamily="49" charset="0"/>
              </a:rPr>
              <a:t> </a:t>
            </a:r>
            <a:r>
              <a:rPr lang="en-US" sz="4000" b="1" dirty="0" err="1">
                <a:latin typeface="Consolas" panose="020B0609020204030204" pitchFamily="49" charset="0"/>
              </a:rPr>
              <a:t>foldr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0502B9-0937-4CE5-9C43-B330C11D8D04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93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69CCBF-7571-4CBD-AAD9-A4A66941D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1751131"/>
            <a:ext cx="7686675" cy="4495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8C3D52-6C7D-4E71-B733-33235611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F5CF0E-EBE1-4842-B05E-59FFC6B4E268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latin typeface="Consolas" panose="020B0609020204030204" pitchFamily="49" charset="0"/>
              </a:rPr>
              <a:t>foldl</a:t>
            </a:r>
            <a:r>
              <a:rPr lang="en-US" sz="4000" b="1" dirty="0">
                <a:latin typeface="Consolas" panose="020B0609020204030204" pitchFamily="49" charset="0"/>
              </a:rPr>
              <a:t> </a:t>
            </a:r>
            <a:r>
              <a:rPr lang="en-US" sz="4000" dirty="0">
                <a:latin typeface="+mn-lt"/>
              </a:rPr>
              <a:t>VS</a:t>
            </a:r>
            <a:r>
              <a:rPr lang="en-US" sz="4000" b="1" dirty="0">
                <a:latin typeface="Consolas" panose="020B0609020204030204" pitchFamily="49" charset="0"/>
              </a:rPr>
              <a:t> </a:t>
            </a:r>
            <a:r>
              <a:rPr lang="en-US" sz="4000" b="1" dirty="0" err="1">
                <a:latin typeface="Consolas" panose="020B0609020204030204" pitchFamily="49" charset="0"/>
              </a:rPr>
              <a:t>foldr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CBD1EC-D16D-4ECE-BF3F-3190B89EFFB4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7485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4BC75F-82E6-4070-B050-A72D4BEAC568}"/>
              </a:ext>
            </a:extLst>
          </p:cNvPr>
          <p:cNvSpPr txBox="1"/>
          <p:nvPr/>
        </p:nvSpPr>
        <p:spPr>
          <a:xfrm>
            <a:off x="2348882" y="1576721"/>
            <a:ext cx="7759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Syntactic sugar: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B768B-E8DC-412D-800E-97D2371CDFCC}"/>
              </a:ext>
            </a:extLst>
          </p:cNvPr>
          <p:cNvSpPr txBox="1"/>
          <p:nvPr/>
        </p:nvSpPr>
        <p:spPr>
          <a:xfrm>
            <a:off x="1132111" y="2338715"/>
            <a:ext cx="2532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List declaration: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BFDD2-6A90-42F3-8757-C26EF0AA5823}"/>
              </a:ext>
            </a:extLst>
          </p:cNvPr>
          <p:cNvSpPr txBox="1"/>
          <p:nvPr/>
        </p:nvSpPr>
        <p:spPr>
          <a:xfrm>
            <a:off x="4358633" y="2338715"/>
            <a:ext cx="7091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list = [1, 2, 3, 4, 5, 6, 7, 8, 9]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A9A01-CD83-434B-97FA-F2E3D9716F63}"/>
              </a:ext>
            </a:extLst>
          </p:cNvPr>
          <p:cNvSpPr txBox="1"/>
          <p:nvPr/>
        </p:nvSpPr>
        <p:spPr>
          <a:xfrm>
            <a:off x="1132111" y="3039398"/>
            <a:ext cx="2532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Can be written: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8F7EA-D0F5-4B33-A14D-FF9730292AB7}"/>
              </a:ext>
            </a:extLst>
          </p:cNvPr>
          <p:cNvSpPr txBox="1"/>
          <p:nvPr/>
        </p:nvSpPr>
        <p:spPr>
          <a:xfrm>
            <a:off x="4358632" y="3039398"/>
            <a:ext cx="7091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list = [1..9]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E90F6-C693-4EB6-899B-40139A0237AA}"/>
              </a:ext>
            </a:extLst>
          </p:cNvPr>
          <p:cNvSpPr txBox="1"/>
          <p:nvPr/>
        </p:nvSpPr>
        <p:spPr>
          <a:xfrm>
            <a:off x="1132111" y="3740081"/>
            <a:ext cx="2532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Specify interval: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EC3557-2114-4319-A815-09C6C61FC69F}"/>
              </a:ext>
            </a:extLst>
          </p:cNvPr>
          <p:cNvSpPr txBox="1"/>
          <p:nvPr/>
        </p:nvSpPr>
        <p:spPr>
          <a:xfrm>
            <a:off x="4358631" y="3738776"/>
            <a:ext cx="7091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list = [1,3..9]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01798-3B26-4318-820F-092D14206A19}"/>
              </a:ext>
            </a:extLst>
          </p:cNvPr>
          <p:cNvSpPr txBox="1"/>
          <p:nvPr/>
        </p:nvSpPr>
        <p:spPr>
          <a:xfrm>
            <a:off x="4358631" y="4319571"/>
            <a:ext cx="7091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     = [1,3,5,7,9]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627B19-E8B7-4A2A-BFD6-E73D489A8609}"/>
              </a:ext>
            </a:extLst>
          </p:cNvPr>
          <p:cNvSpPr txBox="1"/>
          <p:nvPr/>
        </p:nvSpPr>
        <p:spPr>
          <a:xfrm>
            <a:off x="1345705" y="5137653"/>
            <a:ext cx="976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Interval is discerned from difference between first two elements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7887EFB-1A90-428D-8ED5-27DA8AFF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D697DF2-977C-4E5D-9A4B-1A2AF5764EE1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List Generation</a:t>
            </a:r>
            <a:endParaRPr lang="en-US" sz="2800" b="1" dirty="0">
              <a:latin typeface="+mn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75F334-8FA0-41B6-8D38-E05C1F3DD8DE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6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52FF9F-C05E-454B-B1FD-DFE8133F3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3" y="1935492"/>
            <a:ext cx="5182919" cy="43817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7A5B5E-E452-4E08-A81A-73D4166F2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13" y="1802672"/>
            <a:ext cx="5643871" cy="46474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3961AB-8A47-4F75-9148-11B5730B194A}"/>
              </a:ext>
            </a:extLst>
          </p:cNvPr>
          <p:cNvSpPr txBox="1"/>
          <p:nvPr/>
        </p:nvSpPr>
        <p:spPr>
          <a:xfrm>
            <a:off x="1773479" y="4416090"/>
            <a:ext cx="3068487" cy="95410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Try it, but be ready to interrupt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00BA8-26C5-4390-8ABC-C3482C9C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A45CD77-FE5A-4135-A191-10F625B9D2E6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Infinite Lists?</a:t>
            </a:r>
            <a:endParaRPr lang="en-US" sz="2800" b="1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DADA91-B49C-4FDF-B2E4-B0A98F32E125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52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5D61E1-8B6F-454F-BB6D-09B02CE7A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08" y="2013924"/>
            <a:ext cx="5200650" cy="4133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07655E-7455-4F52-86EF-987169C3118C}"/>
              </a:ext>
            </a:extLst>
          </p:cNvPr>
          <p:cNvSpPr txBox="1"/>
          <p:nvPr/>
        </p:nvSpPr>
        <p:spPr>
          <a:xfrm>
            <a:off x="1682946" y="4080849"/>
            <a:ext cx="3214980" cy="646331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Why? How?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C8C1A-09FC-4B17-A395-734CE49A3956}"/>
              </a:ext>
            </a:extLst>
          </p:cNvPr>
          <p:cNvSpPr txBox="1"/>
          <p:nvPr/>
        </p:nvSpPr>
        <p:spPr>
          <a:xfrm>
            <a:off x="6292158" y="2557355"/>
            <a:ext cx="51926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Haskell is lazy!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We have bound x to the expression to generate an infinite list.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We don’t actually have to </a:t>
            </a:r>
            <a:r>
              <a:rPr lang="en-US" sz="2400" i="1" dirty="0"/>
              <a:t>evaluate</a:t>
            </a:r>
            <a:r>
              <a:rPr lang="en-US" sz="2400" dirty="0"/>
              <a:t> this list to do so!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Displaying the list, however, requires evaluation.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02A81-CE7C-4793-B0DE-663A321D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06ABBF5-6BEA-4530-A29D-4354F0117E4A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Infinite Lists?</a:t>
            </a:r>
            <a:endParaRPr lang="en-US" sz="2800" b="1" dirty="0"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2858AA-7FF3-45FA-938C-34B5C0F641FF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77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B708A3-8494-4DAF-ACDE-E4BB9C0CC0D4}"/>
              </a:ext>
            </a:extLst>
          </p:cNvPr>
          <p:cNvSpPr/>
          <p:nvPr/>
        </p:nvSpPr>
        <p:spPr>
          <a:xfrm>
            <a:off x="3573709" y="2397948"/>
            <a:ext cx="62917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Intro to Haskell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Hand back and take up midterm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Lab #5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4DB364-B879-40E5-9F84-0BACAAD77186}"/>
              </a:ext>
            </a:extLst>
          </p:cNvPr>
          <p:cNvCxnSpPr/>
          <p:nvPr/>
        </p:nvCxnSpPr>
        <p:spPr>
          <a:xfrm flipH="1">
            <a:off x="3414319" y="3509233"/>
            <a:ext cx="220630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703E2E-85B7-4E97-A3FC-AF2FE8FF2DA5}"/>
              </a:ext>
            </a:extLst>
          </p:cNvPr>
          <p:cNvSpPr txBox="1"/>
          <p:nvPr/>
        </p:nvSpPr>
        <p:spPr>
          <a:xfrm rot="21241051">
            <a:off x="3087148" y="4011903"/>
            <a:ext cx="4572000" cy="83099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lab assignment today.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Haskell labs will start next week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4185C-8F75-473D-8FCB-7E8C8E99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C52214-E5E9-4F60-83D3-A56CB124966A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Today</a:t>
            </a:r>
            <a:endParaRPr lang="en-US" sz="2800" b="1" dirty="0"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A3DA68-B38D-459C-9804-509359BF4601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1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build="p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C95CB0-C644-4861-91E2-74069CDCF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66" y="1930246"/>
            <a:ext cx="5200650" cy="4133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E96CE2-2B5E-4968-8EE5-9347A2E330BE}"/>
              </a:ext>
            </a:extLst>
          </p:cNvPr>
          <p:cNvSpPr txBox="1"/>
          <p:nvPr/>
        </p:nvSpPr>
        <p:spPr>
          <a:xfrm>
            <a:off x="777221" y="4995197"/>
            <a:ext cx="4654009" cy="1200329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Finding the length of the list requires counting the elements.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 ready to interrupt.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E919E9-A08A-453F-BF41-2FD1EC104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695" y="1930246"/>
            <a:ext cx="5200650" cy="4133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A63A4B-6670-42FF-9230-BCA867DC7AB5}"/>
              </a:ext>
            </a:extLst>
          </p:cNvPr>
          <p:cNvSpPr txBox="1"/>
          <p:nvPr/>
        </p:nvSpPr>
        <p:spPr>
          <a:xfrm>
            <a:off x="6602875" y="4995197"/>
            <a:ext cx="4654009" cy="1200329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Grab first three elements of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Doesn’t matter if infinite, we’re only evaluating first three items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0D5107-16ED-4AFC-B9B3-E86782AA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8723963-7E95-4359-9F5E-DF2CC0228782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Infinite Lists?</a:t>
            </a:r>
            <a:endParaRPr lang="en-US" sz="2800" b="1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9376E5-7B10-4661-979E-C570E27077D7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36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9" grpId="0" build="p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E6C2EF-3FC2-49FE-8D65-44CBA2587B23}"/>
              </a:ext>
            </a:extLst>
          </p:cNvPr>
          <p:cNvSpPr txBox="1"/>
          <p:nvPr/>
        </p:nvSpPr>
        <p:spPr>
          <a:xfrm>
            <a:off x="760521" y="1528662"/>
            <a:ext cx="10670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We’re allowed to perform operations on a </a:t>
            </a:r>
            <a:r>
              <a:rPr lang="en-US" sz="2400" i="1" dirty="0"/>
              <a:t>finite subset</a:t>
            </a:r>
            <a:r>
              <a:rPr lang="en-US" sz="2400" dirty="0"/>
              <a:t> of an infinite list.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8FD53C-F8D0-4BCE-9A67-5F0D3798C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2" y="2221606"/>
            <a:ext cx="5200650" cy="4133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5853B3-03CB-440B-BB8D-68449EC39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575" y="2221606"/>
            <a:ext cx="6372225" cy="4133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1B7BC3-1371-4AFD-A52E-86E4DD1887A0}"/>
              </a:ext>
            </a:extLst>
          </p:cNvPr>
          <p:cNvSpPr txBox="1"/>
          <p:nvPr/>
        </p:nvSpPr>
        <p:spPr>
          <a:xfrm>
            <a:off x="4587643" y="4862032"/>
            <a:ext cx="6026118" cy="83099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nsolas" panose="020B0609020204030204" pitchFamily="49" charset="0"/>
              </a:rPr>
              <a:t>zip</a:t>
            </a:r>
            <a:r>
              <a:rPr lang="en-US" sz="2400" dirty="0"/>
              <a:t> “zips” two lists together into tuples.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If one list is finite, the other can be infinite.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C2B0D-0B18-4E25-B04D-89E2BFE6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77DAD0-1644-45C2-BD51-6E7C7E13A06B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Infinite Lists?</a:t>
            </a:r>
            <a:endParaRPr lang="en-US" sz="2800" b="1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17BF31-A0C5-480B-ABC5-62DA7C41378A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36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build="p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6C548D-00F4-4FB1-9067-8B6985FA8AC4}"/>
              </a:ext>
            </a:extLst>
          </p:cNvPr>
          <p:cNvSpPr txBox="1"/>
          <p:nvPr/>
        </p:nvSpPr>
        <p:spPr>
          <a:xfrm>
            <a:off x="1917577" y="1990194"/>
            <a:ext cx="9454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Statically Typed: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Haskell uses static type checking.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Every expression is assigned a 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a function’s </a:t>
            </a:r>
            <a:r>
              <a:rPr lang="en-US" sz="2400" dirty="0" err="1"/>
              <a:t>args</a:t>
            </a:r>
            <a:r>
              <a:rPr lang="en-US" sz="2400" dirty="0"/>
              <a:t> aren’t the expected type, a compile error occurs.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B36EA4-FFE4-4060-BFF6-346355B1B11D}"/>
              </a:ext>
            </a:extLst>
          </p:cNvPr>
          <p:cNvSpPr txBox="1"/>
          <p:nvPr/>
        </p:nvSpPr>
        <p:spPr>
          <a:xfrm>
            <a:off x="1917576" y="3792244"/>
            <a:ext cx="81497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Type Inference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Unlike C or Java, and like Python, we need not specify 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inferred by the context: X = “Hello” vs. String X = “Hello”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However, we are allowed to explicitly specify types.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is sometimes good practice, improves code clarity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AA3B8-5D64-4A49-9013-E2ADD36E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582ABE5-312F-428B-BAD8-902CE2324A47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Types in Haskell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B50CB9-10FF-4EC7-9AA5-99C533869D7E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10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0B6E6A-2279-4B0C-8780-A49C2BEFF2F9}"/>
              </a:ext>
            </a:extLst>
          </p:cNvPr>
          <p:cNvSpPr txBox="1"/>
          <p:nvPr/>
        </p:nvSpPr>
        <p:spPr>
          <a:xfrm>
            <a:off x="3029009" y="1483484"/>
            <a:ext cx="6133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:t</a:t>
            </a:r>
            <a:r>
              <a:rPr lang="en-US" sz="2400" dirty="0"/>
              <a:t> can be used to reveal type: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C700D-C3FB-4A57-AE8D-C63A0F3FE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932" y="2095499"/>
            <a:ext cx="7686675" cy="4495800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15AB96FD-A1A4-4421-A238-1775F7E49244}"/>
              </a:ext>
            </a:extLst>
          </p:cNvPr>
          <p:cNvSpPr/>
          <p:nvPr/>
        </p:nvSpPr>
        <p:spPr>
          <a:xfrm>
            <a:off x="4811698" y="3036162"/>
            <a:ext cx="435005" cy="1198486"/>
          </a:xfrm>
          <a:prstGeom prst="rightBrace">
            <a:avLst>
              <a:gd name="adj1" fmla="val 32356"/>
              <a:gd name="adj2" fmla="val 50000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E0384-ACE6-4521-80B5-5C7DA3480AE6}"/>
              </a:ext>
            </a:extLst>
          </p:cNvPr>
          <p:cNvSpPr txBox="1"/>
          <p:nvPr/>
        </p:nvSpPr>
        <p:spPr>
          <a:xfrm>
            <a:off x="5576154" y="3034319"/>
            <a:ext cx="5433134" cy="83099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 is instance of </a:t>
            </a:r>
            <a:r>
              <a:rPr lang="en-US" sz="2400" b="1" dirty="0" err="1"/>
              <a:t>Num</a:t>
            </a:r>
            <a:r>
              <a:rPr lang="en-US" sz="2400" dirty="0"/>
              <a:t> type class.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1.0 is instance of </a:t>
            </a:r>
            <a:r>
              <a:rPr lang="en-US" sz="2400" b="1" dirty="0"/>
              <a:t>Fractional</a:t>
            </a:r>
            <a:r>
              <a:rPr lang="en-US" sz="2400" dirty="0"/>
              <a:t> type class.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9C924B6-A799-4231-8E95-E468CEE7585C}"/>
              </a:ext>
            </a:extLst>
          </p:cNvPr>
          <p:cNvSpPr/>
          <p:nvPr/>
        </p:nvSpPr>
        <p:spPr>
          <a:xfrm>
            <a:off x="3836634" y="4343398"/>
            <a:ext cx="435005" cy="1773315"/>
          </a:xfrm>
          <a:prstGeom prst="rightBrace">
            <a:avLst>
              <a:gd name="adj1" fmla="val 34358"/>
              <a:gd name="adj2" fmla="val 50000"/>
            </a:avLst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7DCEAE-9541-4054-97D7-112E7ED7B5F2}"/>
              </a:ext>
            </a:extLst>
          </p:cNvPr>
          <p:cNvSpPr txBox="1"/>
          <p:nvPr/>
        </p:nvSpPr>
        <p:spPr>
          <a:xfrm>
            <a:off x="4591234" y="4814556"/>
            <a:ext cx="4898995" cy="1200329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‘a’</a:t>
            </a:r>
            <a:r>
              <a:rPr lang="en-US" sz="2400" dirty="0"/>
              <a:t> is a </a:t>
            </a:r>
            <a:r>
              <a:rPr lang="en-US" sz="2400" b="1" dirty="0"/>
              <a:t>Char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“Hello”</a:t>
            </a:r>
            <a:r>
              <a:rPr lang="en-US" sz="2400" dirty="0"/>
              <a:t> is a </a:t>
            </a:r>
            <a:r>
              <a:rPr lang="en-US" sz="2400" b="1" dirty="0"/>
              <a:t>[Char]</a:t>
            </a:r>
            <a:r>
              <a:rPr lang="en-US" sz="2400" dirty="0"/>
              <a:t>, or Char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t</a:t>
            </a:r>
            <a:r>
              <a:rPr lang="en-US" sz="2400" dirty="0"/>
              <a:t> is a </a:t>
            </a:r>
            <a:r>
              <a:rPr lang="en-US" sz="2400" b="1" dirty="0"/>
              <a:t>Bool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E243F4-80A2-42CA-A439-DA426151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241038D-1831-483F-8F66-CAE6B8DCB5B8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Types in Haskell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A463C5-255A-4F70-BCE6-40483EE5C4B2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92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build="p" animBg="1"/>
      <p:bldP spid="8" grpId="0" animBg="1"/>
      <p:bldP spid="9" grpId="0" build="p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DCF0DD-6AD9-4CD1-B6F3-A30887901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56" y="1820292"/>
            <a:ext cx="7686675" cy="4495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911828-701B-4939-B6DE-AD68ADF1C750}"/>
              </a:ext>
            </a:extLst>
          </p:cNvPr>
          <p:cNvSpPr txBox="1"/>
          <p:nvPr/>
        </p:nvSpPr>
        <p:spPr>
          <a:xfrm>
            <a:off x="4015330" y="3045248"/>
            <a:ext cx="6399629" cy="2308324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Roughly speaking: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nsolas" panose="020B0609020204030204" pitchFamily="49" charset="0"/>
              </a:rPr>
              <a:t>p</a:t>
            </a:r>
            <a:r>
              <a:rPr lang="en-US" sz="2400" dirty="0"/>
              <a:t> is a </a:t>
            </a:r>
            <a:r>
              <a:rPr lang="en-US" sz="2400" i="1" dirty="0"/>
              <a:t>type variable</a:t>
            </a:r>
            <a:r>
              <a:rPr lang="en-US" sz="2400" dirty="0"/>
              <a:t> whose value can be any type in </a:t>
            </a:r>
            <a:r>
              <a:rPr lang="en-US" sz="2400" dirty="0" err="1"/>
              <a:t>typeclass</a:t>
            </a:r>
            <a:r>
              <a:rPr lang="en-US" sz="2400" dirty="0"/>
              <a:t> </a:t>
            </a:r>
            <a:r>
              <a:rPr lang="en-US" sz="2400" b="1" dirty="0">
                <a:latin typeface="Consolas" panose="020B0609020204030204" pitchFamily="49" charset="0"/>
              </a:rPr>
              <a:t>Num </a:t>
            </a:r>
            <a:r>
              <a:rPr lang="en-US" sz="2400" dirty="0"/>
              <a:t>(Int, Float,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Haskell is free to treat 7 as it sees fit, so long as it does so in a way that adheres to the operations defined in type class </a:t>
            </a:r>
            <a:r>
              <a:rPr lang="en-US" sz="2400" b="1" dirty="0">
                <a:latin typeface="Consolas" panose="020B0609020204030204" pitchFamily="49" charset="0"/>
              </a:rPr>
              <a:t>Num.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F550C5A-86AD-42DD-A083-51F191029291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Consolas" panose="020B0609020204030204" pitchFamily="49" charset="0"/>
              </a:rPr>
              <a:t>Num p =&gt; p </a:t>
            </a:r>
            <a:r>
              <a:rPr lang="en-US" sz="4000" b="1" dirty="0">
                <a:latin typeface="+mn-lt"/>
              </a:rPr>
              <a:t>?</a:t>
            </a:r>
            <a:endParaRPr lang="en-US" sz="4000" dirty="0"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C14306-CD69-4919-B16F-8386370A9C7D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7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BC700D-C3FB-4A57-AE8D-C63A0F3FE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9008"/>
            <a:ext cx="7686675" cy="4495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ACF087-2023-4D4E-93E0-AAFCB4E194A1}"/>
              </a:ext>
            </a:extLst>
          </p:cNvPr>
          <p:cNvSpPr txBox="1"/>
          <p:nvPr/>
        </p:nvSpPr>
        <p:spPr>
          <a:xfrm>
            <a:off x="4681537" y="3117946"/>
            <a:ext cx="6412746" cy="230832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Haskell tries to keep types as generic as possible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we explicitly declare a variable as integer, it can’t be passed to a function requiring float.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However, if we generically infer it to be a </a:t>
            </a:r>
            <a:r>
              <a:rPr lang="en-US" sz="2400" b="1" dirty="0">
                <a:latin typeface="Consolas" panose="020B0609020204030204" pitchFamily="49" charset="0"/>
              </a:rPr>
              <a:t>Num</a:t>
            </a:r>
            <a:r>
              <a:rPr lang="en-US" sz="2400" dirty="0"/>
              <a:t>, it can be used anywhere any other member of Num is allowed.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7A5BA-3E89-4AE7-9F4C-99720097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2D441C-E358-4C67-983C-9E4888DFB666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latin typeface="+mn-lt"/>
              </a:rPr>
              <a:t>Typeclasses</a:t>
            </a:r>
            <a:r>
              <a:rPr lang="en-US" sz="4000" b="1" dirty="0">
                <a:latin typeface="+mn-lt"/>
              </a:rPr>
              <a:t>: </a:t>
            </a:r>
            <a:r>
              <a:rPr lang="en-US" sz="4000" dirty="0">
                <a:latin typeface="+mn-lt"/>
              </a:rPr>
              <a:t>A Quick Note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72674D-0F71-4E7A-A047-95EE1A8D8CA3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20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133097-EAF0-4BB9-8E60-DB54B72FC2C2}"/>
              </a:ext>
            </a:extLst>
          </p:cNvPr>
          <p:cNvSpPr txBox="1"/>
          <p:nvPr/>
        </p:nvSpPr>
        <p:spPr>
          <a:xfrm>
            <a:off x="671003" y="1532333"/>
            <a:ext cx="1111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can explicitly indicate types: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556AFA-1B63-4C5E-BE89-B1B2B4D5E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953" y="2175399"/>
            <a:ext cx="7686675" cy="449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D205B7-C7FB-46E7-92CE-8681F3C71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09" y="4361153"/>
            <a:ext cx="3390900" cy="1647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D29F7F-FC3D-4FDA-86DD-7659D6F49882}"/>
              </a:ext>
            </a:extLst>
          </p:cNvPr>
          <p:cNvSpPr txBox="1"/>
          <p:nvPr/>
        </p:nvSpPr>
        <p:spPr>
          <a:xfrm>
            <a:off x="5782457" y="3661959"/>
            <a:ext cx="5534292" cy="2308324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b="1" dirty="0"/>
              <a:t>::</a:t>
            </a:r>
            <a:r>
              <a:rPr lang="en-US" sz="2400" dirty="0"/>
              <a:t> to assign a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Again, this </a:t>
            </a:r>
            <a:r>
              <a:rPr lang="en-US" sz="2400" i="1" dirty="0"/>
              <a:t>can</a:t>
            </a:r>
            <a:r>
              <a:rPr lang="en-US" sz="2400" dirty="0"/>
              <a:t> be good practice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Adds clarity to code, </a:t>
            </a:r>
            <a:r>
              <a:rPr lang="en-US" sz="2400" i="1" dirty="0"/>
              <a:t>maybe.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My advice for you is to start by letting the inference engine figure it out.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At this point, it knows better than you.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C86C911-22D7-471B-9D2A-DA2E7601D9EB}"/>
              </a:ext>
            </a:extLst>
          </p:cNvPr>
          <p:cNvSpPr/>
          <p:nvPr/>
        </p:nvSpPr>
        <p:spPr>
          <a:xfrm>
            <a:off x="5012571" y="4388895"/>
            <a:ext cx="435005" cy="1172588"/>
          </a:xfrm>
          <a:prstGeom prst="rightBrace">
            <a:avLst>
              <a:gd name="adj1" fmla="val 20345"/>
              <a:gd name="adj2" fmla="val 50000"/>
            </a:avLst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ABD68A-A738-4E3D-82C2-B1CE929E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C0DF40-1B6E-4002-9ED4-5D36BD7C66FB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Types in Haskell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77554D-0C35-49C3-A1A6-275471CA3F91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80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57CC32-0282-4A31-B03D-40E4B72039B6}"/>
              </a:ext>
            </a:extLst>
          </p:cNvPr>
          <p:cNvSpPr txBox="1"/>
          <p:nvPr/>
        </p:nvSpPr>
        <p:spPr>
          <a:xfrm>
            <a:off x="2521997" y="1532333"/>
            <a:ext cx="7412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Allows us to re-use things later 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41F92-4673-4797-AA5B-D05014869B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89"/>
          <a:stretch/>
        </p:blipFill>
        <p:spPr>
          <a:xfrm>
            <a:off x="2385086" y="2721376"/>
            <a:ext cx="7686675" cy="41366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C9D722-47FE-410B-A99C-7C41A954A0AC}"/>
              </a:ext>
            </a:extLst>
          </p:cNvPr>
          <p:cNvSpPr txBox="1"/>
          <p:nvPr/>
        </p:nvSpPr>
        <p:spPr>
          <a:xfrm>
            <a:off x="7030158" y="3429000"/>
            <a:ext cx="3271523" cy="830997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Name the expression “Hello World” -&gt; </a:t>
            </a:r>
            <a:r>
              <a:rPr lang="en-US" sz="2400" i="1" dirty="0"/>
              <a:t>word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2E5552-4D30-4112-94AA-4F7B528C3766}"/>
              </a:ext>
            </a:extLst>
          </p:cNvPr>
          <p:cNvSpPr txBox="1"/>
          <p:nvPr/>
        </p:nvSpPr>
        <p:spPr>
          <a:xfrm>
            <a:off x="4783307" y="5218207"/>
            <a:ext cx="3958022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Name the expression 7 -&gt; </a:t>
            </a:r>
            <a:r>
              <a:rPr lang="en-US" sz="2400" i="1" dirty="0"/>
              <a:t>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94C20-231D-4EED-B919-3FC3DB78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CE5ABF-0508-4798-BB18-4C596770F243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Name Definition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A80945-8C78-4187-AA3A-D02B63E537EB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83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 animBg="1"/>
      <p:bldP spid="6" grpId="0" build="p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12C2D6-25E8-416C-8083-7A9C589D8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305" y="2157644"/>
            <a:ext cx="7686675" cy="449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C81C6C-8459-4B9C-9993-C5ABD9E01CCB}"/>
              </a:ext>
            </a:extLst>
          </p:cNvPr>
          <p:cNvSpPr txBox="1"/>
          <p:nvPr/>
        </p:nvSpPr>
        <p:spPr>
          <a:xfrm>
            <a:off x="6196614" y="4580877"/>
            <a:ext cx="3705032" cy="83099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When defining a name, can indicate type explicitly: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6F323D-7F2F-446E-9602-89BD5DEF70FF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710866" y="4492102"/>
            <a:ext cx="2485748" cy="50427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6E835F-250F-4708-AD42-640CE25FE736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820576" y="4996376"/>
            <a:ext cx="1376038" cy="34798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6AABF0-F654-40FC-B745-F3F03560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79E56-FB1F-4B63-A2E9-1265CBFCBA76}"/>
              </a:ext>
            </a:extLst>
          </p:cNvPr>
          <p:cNvSpPr txBox="1"/>
          <p:nvPr/>
        </p:nvSpPr>
        <p:spPr>
          <a:xfrm>
            <a:off x="671003" y="1532333"/>
            <a:ext cx="1111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can explicitly indicate types: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1D26126-FE4F-49D1-9407-A89657F3FDFC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Types in Haskell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3D1D436-32CD-4017-A244-31FB23D4AB48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3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218760-4513-42E2-A322-F7CECDBFC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77" y="1891314"/>
            <a:ext cx="7686675" cy="4495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911828-701B-4939-B6DE-AD68ADF1C750}"/>
              </a:ext>
            </a:extLst>
          </p:cNvPr>
          <p:cNvSpPr txBox="1"/>
          <p:nvPr/>
        </p:nvSpPr>
        <p:spPr>
          <a:xfrm>
            <a:off x="5998344" y="2760954"/>
            <a:ext cx="4957039" cy="193899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err="1">
                <a:latin typeface="Consolas" panose="020B0609020204030204" pitchFamily="49" charset="0"/>
              </a:rPr>
              <a:t>putStrLn</a:t>
            </a:r>
            <a:r>
              <a:rPr lang="en-US" sz="2400" b="1" u="sng" dirty="0">
                <a:latin typeface="Consolas" panose="020B0609020204030204" pitchFamily="49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Accepts String, returns </a:t>
            </a:r>
            <a:r>
              <a:rPr lang="en-US" sz="2400" b="1" i="1" dirty="0"/>
              <a:t>IO action</a:t>
            </a:r>
            <a:r>
              <a:rPr lang="en-US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-&gt; indicates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String is input, IO() is output.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More on IO actions later.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6D971E-E11F-4EC7-BD24-A29FFAC7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EC01B9-09D1-4F9B-BD81-4822F0A767BB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Function Types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2D9B82-9BB3-4BE3-BAB4-C09B7A150715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38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52638"/>
            <a:ext cx="12192000" cy="132556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+mn-lt"/>
              </a:rPr>
              <a:t>Let’s Get Started!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D26E77-A24E-4E3B-B8FB-928C686A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531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E73368-1DEB-4269-9844-4382170DE048}"/>
              </a:ext>
            </a:extLst>
          </p:cNvPr>
          <p:cNvSpPr/>
          <p:nvPr/>
        </p:nvSpPr>
        <p:spPr>
          <a:xfrm>
            <a:off x="1466726" y="2658409"/>
            <a:ext cx="92792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https://en.wikibooks.org/wiki/Yet_Another_Haskell_Tutorial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DC6868-9EC1-4E6C-9FCA-B5D291E22A91}"/>
              </a:ext>
            </a:extLst>
          </p:cNvPr>
          <p:cNvSpPr txBox="1"/>
          <p:nvPr/>
        </p:nvSpPr>
        <p:spPr>
          <a:xfrm>
            <a:off x="1966363" y="1283678"/>
            <a:ext cx="827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Haskell Tutorials/References: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ACA349-7C38-4AB8-91EF-D919B836CB42}"/>
              </a:ext>
            </a:extLst>
          </p:cNvPr>
          <p:cNvSpPr/>
          <p:nvPr/>
        </p:nvSpPr>
        <p:spPr>
          <a:xfrm>
            <a:off x="2196797" y="3725363"/>
            <a:ext cx="7819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http://cheatsheet.codeslower.com/CheatSheet.pdf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D5102-9A96-406E-AA91-A42749CC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Image result for functional programming">
            <a:extLst>
              <a:ext uri="{FF2B5EF4-FFF2-40B4-BE49-F238E27FC236}">
                <a16:creationId xmlns:a16="http://schemas.microsoft.com/office/drawing/2014/main" id="{A88CB1DE-A8C1-438F-B1A0-D07C0223C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121920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C2765F7-96D9-4EAB-89E3-D4B186C3C75F}"/>
              </a:ext>
            </a:extLst>
          </p:cNvPr>
          <p:cNvSpPr/>
          <p:nvPr/>
        </p:nvSpPr>
        <p:spPr>
          <a:xfrm>
            <a:off x="985421" y="678686"/>
            <a:ext cx="7963270" cy="923330"/>
          </a:xfrm>
          <a:prstGeom prst="rect">
            <a:avLst/>
          </a:prstGeom>
          <a:ln w="7620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Functional Programming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A591E1-56F8-4DCD-B4F3-59A35CA2A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96808">
            <a:off x="9706908" y="1534015"/>
            <a:ext cx="2063835" cy="1486326"/>
          </a:xfrm>
          <a:prstGeom prst="rect">
            <a:avLst/>
          </a:prstGeom>
        </p:spPr>
      </p:pic>
      <p:pic>
        <p:nvPicPr>
          <p:cNvPr id="5" name="Picture 2" descr="Image result for smalltalk language">
            <a:extLst>
              <a:ext uri="{FF2B5EF4-FFF2-40B4-BE49-F238E27FC236}">
                <a16:creationId xmlns:a16="http://schemas.microsoft.com/office/drawing/2014/main" id="{7730F346-3FFB-4888-B359-DD5671451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1267">
            <a:off x="7638159" y="1935043"/>
            <a:ext cx="1339616" cy="169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c programming language logo">
            <a:extLst>
              <a:ext uri="{FF2B5EF4-FFF2-40B4-BE49-F238E27FC236}">
                <a16:creationId xmlns:a16="http://schemas.microsoft.com/office/drawing/2014/main" id="{6EBF564D-91E6-43B3-B2AD-2122FA0035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5" t="16586" r="24792" b="31386"/>
          <a:stretch/>
        </p:blipFill>
        <p:spPr bwMode="auto">
          <a:xfrm rot="2852517">
            <a:off x="5755103" y="2623071"/>
            <a:ext cx="1273130" cy="1357927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25AF8C-0F2E-4AF5-A639-DC159335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0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FD261A-7F4E-42D6-B95A-FFE4989CF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07" y="638488"/>
            <a:ext cx="7344585" cy="558102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2CA95-4E75-4705-8927-F7294C6A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51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14279</TotalTime>
  <Words>2277</Words>
  <Application>Microsoft Office PowerPoint</Application>
  <PresentationFormat>Widescreen</PresentationFormat>
  <Paragraphs>386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Calibri</vt:lpstr>
      <vt:lpstr>Calibri Light</vt:lpstr>
      <vt:lpstr>Consolas</vt:lpstr>
      <vt:lpstr>Courier New</vt:lpstr>
      <vt:lpstr>Office Theme</vt:lpstr>
      <vt:lpstr>CCPS 506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Get Started!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CCPS 590</dc:title>
  <dc:creator>Alex Ufkes</dc:creator>
  <cp:lastModifiedBy>Alex Ufkes</cp:lastModifiedBy>
  <cp:revision>370</cp:revision>
  <dcterms:created xsi:type="dcterms:W3CDTF">2018-04-30T11:15:16Z</dcterms:created>
  <dcterms:modified xsi:type="dcterms:W3CDTF">2019-10-26T17:04:35Z</dcterms:modified>
</cp:coreProperties>
</file>