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1149" r:id="rId2"/>
    <p:sldId id="1150" r:id="rId3"/>
    <p:sldId id="287" r:id="rId4"/>
    <p:sldId id="267" r:id="rId5"/>
    <p:sldId id="410" r:id="rId6"/>
    <p:sldId id="455" r:id="rId7"/>
    <p:sldId id="456" r:id="rId8"/>
    <p:sldId id="465" r:id="rId9"/>
    <p:sldId id="487" r:id="rId10"/>
    <p:sldId id="269" r:id="rId11"/>
    <p:sldId id="270" r:id="rId12"/>
    <p:sldId id="288" r:id="rId13"/>
    <p:sldId id="271" r:id="rId14"/>
    <p:sldId id="1152" r:id="rId15"/>
    <p:sldId id="1153" r:id="rId16"/>
    <p:sldId id="1154" r:id="rId17"/>
    <p:sldId id="1155" r:id="rId18"/>
    <p:sldId id="1156" r:id="rId19"/>
    <p:sldId id="1157" r:id="rId20"/>
    <p:sldId id="1158" r:id="rId21"/>
    <p:sldId id="1159" r:id="rId22"/>
    <p:sldId id="1160" r:id="rId23"/>
    <p:sldId id="1161" r:id="rId24"/>
    <p:sldId id="1162" r:id="rId25"/>
    <p:sldId id="1163" r:id="rId26"/>
    <p:sldId id="1164" r:id="rId27"/>
    <p:sldId id="1165" r:id="rId28"/>
    <p:sldId id="1166" r:id="rId29"/>
    <p:sldId id="1167" r:id="rId30"/>
    <p:sldId id="1168" r:id="rId31"/>
    <p:sldId id="298" r:id="rId32"/>
    <p:sldId id="311" r:id="rId33"/>
    <p:sldId id="1177" r:id="rId34"/>
    <p:sldId id="316" r:id="rId35"/>
    <p:sldId id="1169" r:id="rId36"/>
    <p:sldId id="1170" r:id="rId37"/>
    <p:sldId id="1171" r:id="rId38"/>
    <p:sldId id="313" r:id="rId39"/>
    <p:sldId id="1172" r:id="rId40"/>
    <p:sldId id="1173" r:id="rId41"/>
    <p:sldId id="1174" r:id="rId42"/>
    <p:sldId id="1175" r:id="rId43"/>
    <p:sldId id="496" r:id="rId44"/>
    <p:sldId id="1176" r:id="rId45"/>
    <p:sldId id="324" r:id="rId46"/>
    <p:sldId id="342" r:id="rId47"/>
    <p:sldId id="326" r:id="rId48"/>
    <p:sldId id="330" r:id="rId49"/>
    <p:sldId id="325" r:id="rId50"/>
    <p:sldId id="329" r:id="rId51"/>
    <p:sldId id="328" r:id="rId52"/>
    <p:sldId id="1178" r:id="rId53"/>
    <p:sldId id="1179" r:id="rId54"/>
    <p:sldId id="495" r:id="rId55"/>
    <p:sldId id="1180" r:id="rId56"/>
    <p:sldId id="1181" r:id="rId57"/>
    <p:sldId id="327" r:id="rId58"/>
    <p:sldId id="322" r:id="rId59"/>
    <p:sldId id="486" r:id="rId60"/>
    <p:sldId id="332" r:id="rId61"/>
    <p:sldId id="333" r:id="rId62"/>
    <p:sldId id="334" r:id="rId63"/>
    <p:sldId id="335" r:id="rId64"/>
    <p:sldId id="338" r:id="rId65"/>
    <p:sldId id="278" r:id="rId66"/>
    <p:sldId id="1182" r:id="rId67"/>
    <p:sldId id="49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7255B-A4FD-4E69-825C-3590D6F03A81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6A1B9-EEA7-4BEC-A9A0-5D3542BC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C775-85B8-45B1-9599-52387181B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B3628-2B4F-47B7-87B8-6227FD1C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68AAE-89C5-48EA-B93A-74AEC4FC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F252-3B2E-44F9-B65D-702AA5F1D38B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765E-F8A6-4E52-8F9F-D4B7F0DD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8315-983B-4C52-802C-C883F225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9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B9A6-E806-4BFB-94F6-4A5EA5E8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55C2F-9A56-49FB-9A69-CFA9A3BF0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FFCC-1567-4C5D-84F6-701F2609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8071-FCE7-4E75-BD95-A0A416593096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A83F-C5A0-4730-8BEC-D7BAE2EB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B8986-F04A-4A94-943D-A734992F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A5DE6-BE86-40C5-B96D-0CC89F515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92900-1EAE-4A3D-AEF4-FDC9FE468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60A6B-DC6F-4BD0-A85A-2EF441CA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7A28-3751-4E83-9CB8-FF97DCDA2683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C672-56D5-49EE-A87A-14019DBA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FE4C-D55F-410F-B97E-8792B82F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2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17C7-B1F0-4C8E-8AC5-71B84A65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2607-FB13-4570-8D4C-6C6548C0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85EB-614B-48E1-851F-D820B713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534D-5FC9-43C0-8232-C7D6FF3768E6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1A92-BFFF-4135-BC6C-604AEE71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D93FB-03D2-40DB-9B36-C1D5D5CB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51BF-3DC1-4378-8B17-E3BAC2B6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E0C37-9125-4BB8-8AD3-DD5C850A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F50A1-A07D-4F47-9C19-09B3A565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DDFA-B939-4927-963B-F06B007CE3B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9D8A-0B3E-429C-94FA-B14B74DF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CACE-77FC-43F5-94D4-81DFE681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CA88-CC3C-4155-B416-43E6B6F8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224D-4C68-4F5A-9980-1BB5488C2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7E9A6-CC81-46E2-9C9D-B61FDC48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A0F73-43E9-40A8-B736-8FC9668B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F228-8EC4-458F-85BB-E5F61569DD80}" type="datetime1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5F99C-C32A-47DE-A867-C1A2A86B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2FB29-36C2-450C-B7F9-5E55C1A6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8404-E756-41A5-B053-F54EC74A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81BA-FFB5-451F-AFF2-C3A4BBAE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2873D-F9BE-4EB9-AEEB-3B5E742B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65D28-347D-4202-8CAE-24EB82617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F16FD-6516-43E2-8E1C-48226A700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64883-189A-4FB7-BD0E-2D652C8D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9B89-C57B-4A11-808F-A7572EF38C23}" type="datetime1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DCABA-F508-4D3E-A297-EB6D1157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B0F8F-EFAC-466E-8A18-8F68C9CC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9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EA1D-19F2-411D-A090-797466D4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7F852-8B6C-4942-B479-7C29B312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10258-EC93-4BB0-AF90-89D97F5B78AB}" type="datetime1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1BFB-FD26-4607-B22C-F392D3EC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267DF-802D-49E9-ADD3-975F6ECB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C7674-8B84-49FF-9C53-DC83018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AE540-63FD-4659-B8B4-0902D8ABCA6A}" type="datetime1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E3616-5B26-4595-BD80-929D78F2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79A5-23B1-4F3B-9591-8B93AF21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4829" y="6356350"/>
            <a:ext cx="2743200" cy="365125"/>
          </a:xfrm>
        </p:spPr>
        <p:txBody>
          <a:bodyPr/>
          <a:lstStyle>
            <a:lvl1pPr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CC6D106-F457-4B32-88B0-84FEDE0D6A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AAE2-B523-4BC6-B3D5-C5D0D5B9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EF6D-199A-434A-B4F8-E8E921C8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570BC-4140-491E-9135-835CCF26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2AF15-FDF7-479D-B826-3B4366BB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2218-28A9-4A22-99DB-160B64266697}" type="datetime1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8994-8671-4847-B4AB-BDBBEF5F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BDFF-A3B5-4B35-A33F-3A3768DD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D5F4-E3C3-4E07-A2B5-C8806E54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22C9-A3EF-4098-ADF6-092EEBF9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61D8B-F553-4859-A19F-D84C0E176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7CCD3-AAD8-4C89-B3DD-F4F25241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5CBF-7968-4B50-B93A-A822491436DF}" type="datetime1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7F4E-5ECC-4EEA-AFA8-EE400639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ACB2C-BB00-42FB-88FD-01E337DB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1E59D-E5A5-46DD-9B9A-C9FC3FEA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8746F-6668-4688-BE55-6321A06BE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F6E4-1BC7-49D8-B6DE-045E16584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4CB5-A8AF-4D18-A79C-5785812D5EF7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51A2-8BFE-4992-A430-9C19410B6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D921-9FCA-4BE8-8980-6AD5A171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D106-F457-4B32-88B0-84FEDE0D6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chang school logo">
            <a:extLst>
              <a:ext uri="{FF2B5EF4-FFF2-40B4-BE49-F238E27FC236}">
                <a16:creationId xmlns:a16="http://schemas.microsoft.com/office/drawing/2014/main" id="{573EE76C-8E19-429A-8ED9-E237E1646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58"/>
          <a:stretch/>
        </p:blipFill>
        <p:spPr bwMode="auto">
          <a:xfrm>
            <a:off x="8018601" y="5483537"/>
            <a:ext cx="3971629" cy="120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FC9804-8149-4B7C-B2C8-FAA0B03BB8E0}"/>
              </a:ext>
            </a:extLst>
          </p:cNvPr>
          <p:cNvSpPr txBox="1"/>
          <p:nvPr/>
        </p:nvSpPr>
        <p:spPr>
          <a:xfrm>
            <a:off x="512222" y="5823389"/>
            <a:ext cx="64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Lecture 8: </a:t>
            </a:r>
            <a:r>
              <a:rPr lang="en-US" sz="2800" dirty="0"/>
              <a:t>Actions in Haskell, Rust intro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FE0E8B-D128-4F17-8394-DAF0D2C68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4463"/>
            <a:ext cx="9144000" cy="1556456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+mn-lt"/>
                <a:cs typeface="Calibri" panose="020F0502020204030204" pitchFamily="34" charset="0"/>
              </a:rPr>
              <a:t>CCPS 506</a:t>
            </a:r>
            <a:endParaRPr lang="en-US" sz="54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9C11643-3799-4162-9C36-60F25CD9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0919"/>
            <a:ext cx="9144000" cy="1400936"/>
          </a:xfrm>
        </p:spPr>
        <p:txBody>
          <a:bodyPr>
            <a:normAutofit/>
          </a:bodyPr>
          <a:lstStyle/>
          <a:p>
            <a:r>
              <a:rPr lang="en-US" sz="3200" b="1" dirty="0"/>
              <a:t>Comparative Programming Languages</a:t>
            </a:r>
          </a:p>
          <a:p>
            <a:r>
              <a:rPr lang="en-US" sz="3200" b="1" dirty="0"/>
              <a:t>Fall 2019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725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A0CE8-5500-46B1-9A3A-19C53E9E9E8A}"/>
              </a:ext>
            </a:extLst>
          </p:cNvPr>
          <p:cNvSpPr txBox="1"/>
          <p:nvPr/>
        </p:nvSpPr>
        <p:spPr>
          <a:xfrm>
            <a:off x="400965" y="3464143"/>
            <a:ext cx="11432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function can be said to have a side effect if it has an observable interaction with the outside world aside from returning a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73F82-6CA5-42CE-9AAB-F4098119C889}"/>
              </a:ext>
            </a:extLst>
          </p:cNvPr>
          <p:cNvSpPr txBox="1"/>
          <p:nvPr/>
        </p:nvSpPr>
        <p:spPr>
          <a:xfrm>
            <a:off x="4031202" y="5001868"/>
            <a:ext cx="4554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Modify global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Raise an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Write data to display</a:t>
            </a:r>
            <a:r>
              <a:rPr lang="en-US" sz="2800" dirty="0"/>
              <a:t> or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42D90-C39F-4FD6-B242-A941F189BF31}"/>
              </a:ext>
            </a:extLst>
          </p:cNvPr>
          <p:cNvSpPr/>
          <p:nvPr/>
        </p:nvSpPr>
        <p:spPr>
          <a:xfrm>
            <a:off x="4560937" y="1085226"/>
            <a:ext cx="3327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Every function is </a:t>
            </a:r>
            <a:r>
              <a:rPr lang="en-US" sz="2800" dirty="0"/>
              <a:t>pure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C8B9B-4B82-465E-A41C-D7EB94BF5837}"/>
              </a:ext>
            </a:extLst>
          </p:cNvPr>
          <p:cNvSpPr/>
          <p:nvPr/>
        </p:nvSpPr>
        <p:spPr>
          <a:xfrm>
            <a:off x="2363123" y="2212315"/>
            <a:ext cx="7723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Pure Functions: </a:t>
            </a:r>
            <a:r>
              <a:rPr lang="en-US" sz="2800" u="sng" dirty="0"/>
              <a:t>Functions that have no side effects.</a:t>
            </a:r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93E3D-8E94-4EAC-A761-744F3208A7E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224726" y="1608446"/>
            <a:ext cx="0" cy="6038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14AE88-CCD4-4C01-8D02-118076509D20}"/>
              </a:ext>
            </a:extLst>
          </p:cNvPr>
          <p:cNvCxnSpPr>
            <a:cxnSpLocks/>
          </p:cNvCxnSpPr>
          <p:nvPr/>
        </p:nvCxnSpPr>
        <p:spPr>
          <a:xfrm>
            <a:off x="6224725" y="2780376"/>
            <a:ext cx="0" cy="602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6B77D10-5A38-4CB9-828B-DD1DCB35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65" y="341544"/>
            <a:ext cx="1759155" cy="126690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C31877-E39A-4EC1-B149-839C047F061A}"/>
              </a:ext>
            </a:extLst>
          </p:cNvPr>
          <p:cNvCxnSpPr>
            <a:cxnSpLocks/>
          </p:cNvCxnSpPr>
          <p:nvPr/>
        </p:nvCxnSpPr>
        <p:spPr>
          <a:xfrm>
            <a:off x="6297226" y="4418250"/>
            <a:ext cx="0" cy="6020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396ED-E33C-4106-AA08-9C69A614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B4D65C-7A10-49D1-B86B-1ADB0CCA7AED}"/>
              </a:ext>
            </a:extLst>
          </p:cNvPr>
          <p:cNvSpPr txBox="1"/>
          <p:nvPr/>
        </p:nvSpPr>
        <p:spPr>
          <a:xfrm>
            <a:off x="1856502" y="1723921"/>
            <a:ext cx="846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was the very first thing we saw!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7940B-EA4E-41CE-9CB6-5952127B3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984"/>
          <a:stretch/>
        </p:blipFill>
        <p:spPr>
          <a:xfrm>
            <a:off x="1735472" y="2712958"/>
            <a:ext cx="8711355" cy="41450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E6732DB-E3B2-4307-94B1-9221E0A44B6B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Write to Display</a:t>
            </a:r>
            <a:endParaRPr lang="en-US" sz="2800" b="1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CFE906-B840-4FEA-B371-3095B1A0FCF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CC6FC-B30B-4FB2-B9D2-BC6A9E3E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ED9199-541E-4739-83A7-66BCDB7AE74A}"/>
              </a:ext>
            </a:extLst>
          </p:cNvPr>
          <p:cNvSpPr txBox="1"/>
          <p:nvPr/>
        </p:nvSpPr>
        <p:spPr>
          <a:xfrm>
            <a:off x="2131971" y="1774532"/>
            <a:ext cx="8239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Haskell separates pure functions from computations where side effects must be considered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Encodes side effect-producing functions with a specific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We’ve already seen an example of this: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16FA0-EDDA-4640-A31A-D1B127540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806"/>
          <a:stretch/>
        </p:blipFill>
        <p:spPr>
          <a:xfrm>
            <a:off x="3194342" y="3978945"/>
            <a:ext cx="5838825" cy="287905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5A26A7-F598-4A17-AC76-70A6872D1208}"/>
              </a:ext>
            </a:extLst>
          </p:cNvPr>
          <p:cNvSpPr/>
          <p:nvPr/>
        </p:nvSpPr>
        <p:spPr>
          <a:xfrm>
            <a:off x="2947386" y="5450890"/>
            <a:ext cx="4465468" cy="77235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A0B437-2985-451C-8DDE-FD3FE062840F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Haskell and I/O</a:t>
            </a:r>
            <a:endParaRPr lang="en-US" sz="2800" b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C60269-D3C9-44E7-AEDE-16A01180467B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A68201-5BA9-4C59-9928-4F6D5710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8B0DE0-4686-43D6-AA96-B07736A3F7E4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Haskell and I/O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89BD8B-FF06-406E-97BD-938133A67D3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2A85072-03A7-4089-A449-D1AED17E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6" y="1930715"/>
            <a:ext cx="5219700" cy="3543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8C1AE4-50B3-42E2-AFD8-6BF0216E05E0}"/>
              </a:ext>
            </a:extLst>
          </p:cNvPr>
          <p:cNvSpPr txBox="1"/>
          <p:nvPr/>
        </p:nvSpPr>
        <p:spPr>
          <a:xfrm>
            <a:off x="5763890" y="2350207"/>
            <a:ext cx="5933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Printing to the screen and reading from a file are not considered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Rather, they are </a:t>
            </a:r>
            <a:r>
              <a:rPr lang="en-US" sz="2400" b="1" i="1" dirty="0"/>
              <a:t>actions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Actions also have a special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putStrLn</a:t>
            </a:r>
            <a:r>
              <a:rPr lang="en-US" sz="2400" dirty="0"/>
              <a:t> accepts a </a:t>
            </a:r>
            <a:r>
              <a:rPr lang="en-US" sz="2400" b="1" dirty="0">
                <a:latin typeface="Consolas" panose="020B0609020204030204" pitchFamily="49" charset="0"/>
              </a:rPr>
              <a:t>String</a:t>
            </a:r>
            <a:r>
              <a:rPr lang="en-US" sz="2400" dirty="0"/>
              <a:t>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it returns is an action of type </a:t>
            </a:r>
            <a:r>
              <a:rPr lang="en-US" sz="2400" b="1" dirty="0">
                <a:latin typeface="Consolas" panose="020B0609020204030204" pitchFamily="49" charset="0"/>
              </a:rPr>
              <a:t>IO()</a:t>
            </a:r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DB0474-83E5-45DC-A637-E4800D6FB574}"/>
              </a:ext>
            </a:extLst>
          </p:cNvPr>
          <p:cNvSpPr/>
          <p:nvPr/>
        </p:nvSpPr>
        <p:spPr>
          <a:xfrm>
            <a:off x="3346631" y="3675731"/>
            <a:ext cx="1047565" cy="488272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A347B0-9B02-4956-9545-A06FD94E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44A747-1603-4A16-A87D-F15D8EDC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6" y="1930715"/>
            <a:ext cx="5219700" cy="354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75470-ECD1-476F-B2E1-93E71308D6E0}"/>
              </a:ext>
            </a:extLst>
          </p:cNvPr>
          <p:cNvSpPr txBox="1"/>
          <p:nvPr/>
        </p:nvSpPr>
        <p:spPr>
          <a:xfrm>
            <a:off x="5833032" y="1734430"/>
            <a:ext cx="5923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Speaking precisely: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putStrLn</a:t>
            </a:r>
            <a:r>
              <a:rPr lang="en-US" sz="2400" dirty="0"/>
              <a:t> is a </a:t>
            </a:r>
            <a:r>
              <a:rPr lang="en-US" sz="2400" i="1" dirty="0"/>
              <a:t>function </a:t>
            </a:r>
            <a:r>
              <a:rPr lang="en-US" sz="2400" dirty="0"/>
              <a:t>(no side effects!)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Takes a String as an input argument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Returns an action, whose type is </a:t>
            </a:r>
            <a:r>
              <a:rPr lang="en-US" sz="2400" dirty="0">
                <a:latin typeface="Consolas" panose="020B0609020204030204" pitchFamily="49" charset="0"/>
              </a:rPr>
              <a:t>IO()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the </a:t>
            </a:r>
            <a:r>
              <a:rPr lang="en-US" sz="2400" dirty="0">
                <a:latin typeface="Consolas" panose="020B0609020204030204" pitchFamily="49" charset="0"/>
              </a:rPr>
              <a:t>IO()</a:t>
            </a:r>
            <a:r>
              <a:rPr lang="en-US" sz="2400" dirty="0"/>
              <a:t> action is </a:t>
            </a:r>
            <a:r>
              <a:rPr lang="en-US" sz="2400" b="1" i="1" u="sng" dirty="0"/>
              <a:t>executed</a:t>
            </a:r>
            <a:r>
              <a:rPr lang="en-US" sz="2400" dirty="0"/>
              <a:t>, it returns 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can be read as an empty tuple. It is similar to </a:t>
            </a:r>
            <a:r>
              <a:rPr lang="en-US" sz="2400" b="1" dirty="0">
                <a:latin typeface="Consolas" panose="020B0609020204030204" pitchFamily="49" charset="0"/>
              </a:rPr>
              <a:t>null</a:t>
            </a:r>
            <a:r>
              <a:rPr lang="en-US" sz="2400" dirty="0"/>
              <a:t> in Java or 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u="sng" dirty="0"/>
              <a:t>action</a:t>
            </a:r>
            <a:r>
              <a:rPr lang="en-US" sz="2400" i="1" dirty="0"/>
              <a:t> </a:t>
            </a:r>
            <a:r>
              <a:rPr lang="en-US" sz="2400" dirty="0"/>
              <a:t>(when executed) produces a side effect.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</a:rPr>
              <a:t>putStrLn</a:t>
            </a:r>
            <a:r>
              <a:rPr lang="en-US" sz="2400" dirty="0"/>
              <a:t> </a:t>
            </a:r>
            <a:r>
              <a:rPr lang="en-US" sz="2400" i="1" u="sng" dirty="0"/>
              <a:t>function</a:t>
            </a:r>
            <a:r>
              <a:rPr lang="en-US" sz="2400" dirty="0"/>
              <a:t>, strictly speaking, does </a:t>
            </a:r>
            <a:r>
              <a:rPr lang="en-US" sz="2400" b="1" dirty="0"/>
              <a:t>not</a:t>
            </a:r>
            <a:r>
              <a:rPr lang="en-US" sz="2400" b="1" i="1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8B1137-A36B-478E-864B-87404DDCCEB6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Haskell and I/O</a:t>
            </a:r>
            <a:endParaRPr lang="en-US" sz="2800" b="1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40AFF0-3511-4312-B7F6-E78A89379D1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75582A-FC53-499B-BD8E-364690C2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0A660-D780-46EE-9295-37D6DB52C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80"/>
          <a:stretch/>
        </p:blipFill>
        <p:spPr>
          <a:xfrm>
            <a:off x="2569496" y="2057532"/>
            <a:ext cx="7053008" cy="4800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C1D1D6-1FB8-47F1-BCEE-AD14ED82B335}"/>
              </a:ext>
            </a:extLst>
          </p:cNvPr>
          <p:cNvSpPr txBox="1"/>
          <p:nvPr/>
        </p:nvSpPr>
        <p:spPr>
          <a:xfrm>
            <a:off x="6688183" y="4169436"/>
            <a:ext cx="4238445" cy="64633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Execute the action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5831A1-521D-4A6A-8BB9-3BF97EE91CB2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4534455" y="4488613"/>
            <a:ext cx="2153728" cy="398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96FAD82-D95D-448E-BD50-AAA9D532B603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Haskell and I/O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16048E-4293-4C66-ABCA-F3D88F32F20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542680-20FA-4E47-9C6D-61C6B785A36D}"/>
              </a:ext>
            </a:extLst>
          </p:cNvPr>
          <p:cNvSpPr txBox="1"/>
          <p:nvPr/>
        </p:nvSpPr>
        <p:spPr>
          <a:xfrm>
            <a:off x="2119448" y="5539434"/>
            <a:ext cx="7953103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Actions are values, just like functions, strings and numbers.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are completely inert – they do not affect the outside world until executed.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1EC85-D35D-481E-A83B-FB93764B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6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9BABB-E88A-4998-A361-4B2B0A6DE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05" y="1934319"/>
            <a:ext cx="5219700" cy="3543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AFC897B-63F8-42F6-ADA4-3D551FFAF14B}"/>
              </a:ext>
            </a:extLst>
          </p:cNvPr>
          <p:cNvSpPr/>
          <p:nvPr/>
        </p:nvSpPr>
        <p:spPr>
          <a:xfrm>
            <a:off x="1882634" y="3977828"/>
            <a:ext cx="656948" cy="488272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204B4-DC3D-40B9-83A4-6454CDE36456}"/>
              </a:ext>
            </a:extLst>
          </p:cNvPr>
          <p:cNvSpPr/>
          <p:nvPr/>
        </p:nvSpPr>
        <p:spPr>
          <a:xfrm>
            <a:off x="5880497" y="1997809"/>
            <a:ext cx="6151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also look at </a:t>
            </a:r>
            <a:r>
              <a:rPr lang="en-US" sz="2400" dirty="0" err="1">
                <a:latin typeface="Consolas" panose="020B0609020204030204" pitchFamily="49" charset="0"/>
              </a:rPr>
              <a:t>getLine</a:t>
            </a: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getLine</a:t>
            </a:r>
            <a:r>
              <a:rPr lang="en-US" sz="2400" dirty="0"/>
              <a:t> accepts an IO action as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IO action returns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IO String vs IO 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Within </a:t>
            </a:r>
            <a:r>
              <a:rPr lang="en-US" sz="2400" dirty="0" err="1"/>
              <a:t>getLine</a:t>
            </a:r>
            <a:r>
              <a:rPr lang="en-US" sz="2400" dirty="0"/>
              <a:t>, the action will be executed.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Ordinary Haskell </a:t>
            </a:r>
            <a:r>
              <a:rPr lang="en-US" sz="2400" i="1" dirty="0"/>
              <a:t>evaluation</a:t>
            </a:r>
            <a:r>
              <a:rPr lang="en-US" sz="2400" dirty="0"/>
              <a:t> doesn’t cause actions to be executed.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GHCi</a:t>
            </a:r>
            <a:r>
              <a:rPr lang="en-US" sz="2400" dirty="0"/>
              <a:t> will execute actions for us, as seen previously.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04E584-7B06-403A-A544-E87457961663}"/>
              </a:ext>
            </a:extLst>
          </p:cNvPr>
          <p:cNvCxnSpPr/>
          <p:nvPr/>
        </p:nvCxnSpPr>
        <p:spPr>
          <a:xfrm flipH="1">
            <a:off x="3468465" y="4234188"/>
            <a:ext cx="65694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B624CB0E-0708-46C6-8032-1B1593F5A8BD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Haskell and I/O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7E8B15-0F44-4E28-9BC5-14D7F4A616E9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743F-64F8-497C-9556-309FD7A4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02D7D-8101-4096-A207-13E30FB40788}"/>
              </a:ext>
            </a:extLst>
          </p:cNvPr>
          <p:cNvSpPr txBox="1"/>
          <p:nvPr/>
        </p:nvSpPr>
        <p:spPr>
          <a:xfrm>
            <a:off x="1393119" y="811007"/>
            <a:ext cx="940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Just remember: </a:t>
            </a:r>
            <a:r>
              <a:rPr lang="en-US" sz="2800" i="1" dirty="0"/>
              <a:t>actions</a:t>
            </a:r>
            <a:r>
              <a:rPr lang="en-US" sz="2800" dirty="0"/>
              <a:t> are not </a:t>
            </a:r>
            <a:r>
              <a:rPr lang="en-US" sz="2800" i="1" dirty="0"/>
              <a:t>functions</a:t>
            </a:r>
            <a:r>
              <a:rPr lang="en-US" sz="28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B3619-126B-4D32-887A-E322C45DA0C6}"/>
              </a:ext>
            </a:extLst>
          </p:cNvPr>
          <p:cNvSpPr txBox="1"/>
          <p:nvPr/>
        </p:nvSpPr>
        <p:spPr>
          <a:xfrm>
            <a:off x="1559512" y="2869803"/>
            <a:ext cx="907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Functions are </a:t>
            </a:r>
            <a:r>
              <a:rPr lang="en-US" sz="2800" i="1" dirty="0"/>
              <a:t>evaluated</a:t>
            </a:r>
            <a:r>
              <a:rPr lang="en-US" sz="2800" dirty="0"/>
              <a:t>, actions are </a:t>
            </a:r>
            <a:r>
              <a:rPr lang="en-US" sz="2800" i="1" dirty="0"/>
              <a:t>executed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6110E-02F3-41C5-BB4B-D91C39702FB2}"/>
              </a:ext>
            </a:extLst>
          </p:cNvPr>
          <p:cNvSpPr txBox="1"/>
          <p:nvPr/>
        </p:nvSpPr>
        <p:spPr>
          <a:xfrm>
            <a:off x="1559512" y="3683758"/>
            <a:ext cx="9072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Actions are values. Actions can be returned by functions, or passed as arguments.</a:t>
            </a:r>
            <a:endParaRPr lang="en-US" sz="2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4238A-F24A-4D32-9F9D-88C98DDD8738}"/>
              </a:ext>
            </a:extLst>
          </p:cNvPr>
          <p:cNvSpPr txBox="1"/>
          <p:nvPr/>
        </p:nvSpPr>
        <p:spPr>
          <a:xfrm>
            <a:off x="1559512" y="4928599"/>
            <a:ext cx="907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Actions have a type. We’ve seen one so far, </a:t>
            </a:r>
            <a:r>
              <a:rPr lang="en-US" sz="2800" b="1" dirty="0"/>
              <a:t>IO</a:t>
            </a:r>
            <a:endParaRPr lang="en-US" sz="2800" b="1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AC758-D652-47DD-A6D8-24B1CF2FE331}"/>
              </a:ext>
            </a:extLst>
          </p:cNvPr>
          <p:cNvSpPr/>
          <p:nvPr/>
        </p:nvSpPr>
        <p:spPr>
          <a:xfrm>
            <a:off x="2059576" y="1624961"/>
            <a:ext cx="80728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Functions are pure. Actions (specifically IO actions), when executed are not.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91224-70F5-4243-85FB-14EBC806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33B01-2A95-4A7E-84A9-0E8163D47767}"/>
              </a:ext>
            </a:extLst>
          </p:cNvPr>
          <p:cNvSpPr txBox="1"/>
          <p:nvPr/>
        </p:nvSpPr>
        <p:spPr>
          <a:xfrm>
            <a:off x="1701553" y="1924775"/>
            <a:ext cx="878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Actions can only be executed from within other actions.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05B75-C0D1-42D6-9777-7C73E9F9E78B}"/>
              </a:ext>
            </a:extLst>
          </p:cNvPr>
          <p:cNvSpPr txBox="1"/>
          <p:nvPr/>
        </p:nvSpPr>
        <p:spPr>
          <a:xfrm>
            <a:off x="2046489" y="2919012"/>
            <a:ext cx="809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compiled Haskell program begins by executing a single action – </a:t>
            </a:r>
            <a:r>
              <a:rPr lang="en-US" sz="2800" b="1" dirty="0">
                <a:latin typeface="Consolas" panose="020B0609020204030204" pitchFamily="49" charset="0"/>
              </a:rPr>
              <a:t>main::IO()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88F42-A54C-43C1-92BF-27CF153E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B3C27E-C90C-45B5-8015-E54FD75C812E}"/>
              </a:ext>
            </a:extLst>
          </p:cNvPr>
          <p:cNvSpPr txBox="1"/>
          <p:nvPr/>
        </p:nvSpPr>
        <p:spPr>
          <a:xfrm>
            <a:off x="1595021" y="1591931"/>
            <a:ext cx="900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Recall:</a:t>
            </a:r>
            <a:r>
              <a:rPr lang="en-US" sz="2400" dirty="0"/>
              <a:t> Every compiled Haskell program must have a main function: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7BA5A-664F-4DFD-B12D-F7EB9541D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05"/>
          <a:stretch/>
        </p:blipFill>
        <p:spPr>
          <a:xfrm>
            <a:off x="7035506" y="2405016"/>
            <a:ext cx="5156493" cy="369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9A1B0-4ACD-44CB-AFCD-4F967E4B8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98" y="2281191"/>
            <a:ext cx="5972175" cy="3943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6FE6AB-865D-407F-9159-80FACCD2C694}"/>
              </a:ext>
            </a:extLst>
          </p:cNvPr>
          <p:cNvSpPr txBox="1"/>
          <p:nvPr/>
        </p:nvSpPr>
        <p:spPr>
          <a:xfrm>
            <a:off x="3213947" y="4739306"/>
            <a:ext cx="6658251" cy="15696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main function is a single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action is executed when the program is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Haskell program, by itself, is a single action that is executed when we run the program.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A26598-6EED-44E2-8B40-19F66DF42C6F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main::IO()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468997-92C0-4027-AD27-E20CAD8B815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AF09B-0F5B-461A-A442-C71C30AD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3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699683-6D49-4B76-9EF0-B8731AD1A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0326"/>
            <a:ext cx="12192000" cy="164981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F92A0B6-6C6B-4B32-AE93-2D7D87D3116F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+mn-lt"/>
              </a:rPr>
              <a:t>Course Administration</a:t>
            </a:r>
            <a:endParaRPr lang="en-US" sz="2800" b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5F935B-E71F-4A01-93B2-5F4AC320870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75051-B05A-48EB-BEDB-6A4FACC1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D0659-6DAC-42CC-856E-4EF72D5DB75D}"/>
              </a:ext>
            </a:extLst>
          </p:cNvPr>
          <p:cNvSpPr txBox="1"/>
          <p:nvPr/>
        </p:nvSpPr>
        <p:spPr>
          <a:xfrm>
            <a:off x="3333306" y="3912659"/>
            <a:ext cx="6237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Getting closer! Four more weeks.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forget about the assignments!</a:t>
            </a:r>
          </a:p>
        </p:txBody>
      </p:sp>
    </p:spTree>
    <p:extLst>
      <p:ext uri="{BB962C8B-B14F-4D97-AF65-F5344CB8AC3E}">
        <p14:creationId xmlns:p14="http://schemas.microsoft.com/office/powerpoint/2010/main" val="163035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E0880E-6F74-4483-A067-FC167A0B354A}"/>
              </a:ext>
            </a:extLst>
          </p:cNvPr>
          <p:cNvSpPr txBox="1"/>
          <p:nvPr/>
        </p:nvSpPr>
        <p:spPr>
          <a:xfrm>
            <a:off x="1005142" y="1934371"/>
            <a:ext cx="10348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Haskell program begins with the execution of a single action (</a:t>
            </a:r>
            <a:r>
              <a:rPr lang="en-US" sz="2400" dirty="0">
                <a:latin typeface="Consolas" panose="020B0609020204030204" pitchFamily="49" charset="0"/>
              </a:rPr>
              <a:t>main::IO()</a:t>
            </a:r>
            <a:r>
              <a:rPr lang="en-US" sz="2400" dirty="0"/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Functions that </a:t>
            </a:r>
            <a:r>
              <a:rPr lang="en-US" sz="2400" i="1" dirty="0"/>
              <a:t>return</a:t>
            </a:r>
            <a:r>
              <a:rPr lang="en-US" sz="2400" dirty="0"/>
              <a:t> actions are often incorrectly referred to as 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within this action, any additional number of actions can be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Pure functions can also be evaluated from within actions!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 – actions cannot be executed from within pure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we try, Haskell will infer the type of the no-longer-pure function as an action.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2CD2B1-B304-4946-B518-7AE574F77C25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Staying Grounded</a:t>
            </a:r>
            <a:endParaRPr lang="en-US" sz="28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ACBC5E-7323-4906-A3E3-F32FE445BAB2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3615FF-1086-490F-9DFD-A2DFB218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1FE7C4-6965-431A-BF40-8F3D67955947}"/>
              </a:ext>
            </a:extLst>
          </p:cNvPr>
          <p:cNvSpPr txBox="1"/>
          <p:nvPr/>
        </p:nvSpPr>
        <p:spPr>
          <a:xfrm>
            <a:off x="2483486" y="2296296"/>
            <a:ext cx="7949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action can be thought of as a </a:t>
            </a:r>
            <a:r>
              <a:rPr lang="en-US" sz="2400" i="1" dirty="0"/>
              <a:t>recipe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recipe (in the case of IO) is a list of instructions that would produce side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The act of creating this recipe does not have side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recipe can be the output of a pure function.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Same inputs to the function, same recipe.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FD4BE2-A378-409A-9048-F5F2F7F9E5B2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Staying Grounded</a:t>
            </a:r>
            <a:endParaRPr lang="en-US" sz="2800" b="1" dirty="0"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31837E-5511-43D2-B519-B327617082A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10E45-5BFA-428A-AE97-00977A10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A117D6-2A5A-416C-B04A-AB4463928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383"/>
          <a:stretch/>
        </p:blipFill>
        <p:spPr>
          <a:xfrm>
            <a:off x="1292166" y="2370855"/>
            <a:ext cx="7351502" cy="4487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D68442-91A5-4B9F-B837-CD352B0F6A9C}"/>
              </a:ext>
            </a:extLst>
          </p:cNvPr>
          <p:cNvSpPr txBox="1"/>
          <p:nvPr/>
        </p:nvSpPr>
        <p:spPr>
          <a:xfrm>
            <a:off x="1812524" y="1621162"/>
            <a:ext cx="856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can use the &lt;- operator to execute: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F0199-3E89-47CF-A76E-3732E6CB8B97}"/>
              </a:ext>
            </a:extLst>
          </p:cNvPr>
          <p:cNvSpPr txBox="1"/>
          <p:nvPr/>
        </p:nvSpPr>
        <p:spPr>
          <a:xfrm>
            <a:off x="5834743" y="3962011"/>
            <a:ext cx="5342881" cy="193899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&lt;- operator is used to pull out the result from executing an IO 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then bind a variable to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return value of </a:t>
            </a:r>
            <a:r>
              <a:rPr lang="en-US" sz="2400" dirty="0" err="1"/>
              <a:t>getLine</a:t>
            </a:r>
            <a:r>
              <a:rPr lang="en-US" sz="2400" dirty="0"/>
              <a:t> (</a:t>
            </a:r>
            <a:r>
              <a:rPr lang="en-US" sz="2400" i="1" dirty="0"/>
              <a:t>String</a:t>
            </a:r>
            <a:r>
              <a:rPr lang="en-US" sz="2400" dirty="0"/>
              <a:t>) is the result of executing an action.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EAFFB8-AC8F-4E24-B7C8-28F2B7B3F113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IO Actions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99532F-336D-4BD2-A2AA-35C38025F63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372518-3DB0-4068-B840-AC824E6F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779D94-2B5A-45BB-B1A1-6871E8D27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64"/>
          <a:stretch/>
        </p:blipFill>
        <p:spPr>
          <a:xfrm>
            <a:off x="2382098" y="1829572"/>
            <a:ext cx="7427803" cy="502049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A43DEAE-E93D-4BA2-921D-E2532CC0B754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IO Actions</a:t>
            </a:r>
            <a:endParaRPr lang="en-US" sz="2800" b="1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7795FD-36A9-4922-B624-A2691D25B518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9D56F-C61D-46A6-831C-4DC5FC98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94D61C-B2DF-4272-8317-864D642FA031}"/>
              </a:ext>
            </a:extLst>
          </p:cNvPr>
          <p:cNvSpPr txBox="1"/>
          <p:nvPr/>
        </p:nvSpPr>
        <p:spPr>
          <a:xfrm>
            <a:off x="1595021" y="1562309"/>
            <a:ext cx="900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can do this using the </a:t>
            </a:r>
            <a:r>
              <a:rPr lang="en-US" sz="2400" b="1" dirty="0">
                <a:latin typeface="Consolas" panose="020B0609020204030204" pitchFamily="49" charset="0"/>
              </a:rPr>
              <a:t>do</a:t>
            </a:r>
            <a:r>
              <a:rPr lang="en-US" sz="2400" dirty="0"/>
              <a:t> keyword: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33705-6653-4B69-96F4-5246A6588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33"/>
          <a:stretch/>
        </p:blipFill>
        <p:spPr>
          <a:xfrm>
            <a:off x="6928975" y="2253149"/>
            <a:ext cx="5263025" cy="369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C21FB-0B18-483B-B96E-5862C9C4C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11" y="2253149"/>
            <a:ext cx="5972175" cy="3943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EE4755-901C-4270-BD51-71493C2BDBB1}"/>
              </a:ext>
            </a:extLst>
          </p:cNvPr>
          <p:cNvSpPr txBox="1"/>
          <p:nvPr/>
        </p:nvSpPr>
        <p:spPr>
          <a:xfrm>
            <a:off x="2627791" y="4702462"/>
            <a:ext cx="6232124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When using the do keyword, we can execute one action per line.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C6DD50-4447-45BC-86C7-7DA8823382D2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Combining Actions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2BA583-DD55-4DBD-A1BD-667714FB35A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19701-E189-4FB8-82EC-9EABF2A5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94D61C-B2DF-4272-8317-864D642FA031}"/>
              </a:ext>
            </a:extLst>
          </p:cNvPr>
          <p:cNvSpPr txBox="1"/>
          <p:nvPr/>
        </p:nvSpPr>
        <p:spPr>
          <a:xfrm>
            <a:off x="1727445" y="1568572"/>
            <a:ext cx="900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do</a:t>
            </a:r>
            <a:r>
              <a:rPr lang="en-US" sz="2400" dirty="0"/>
              <a:t> is syntactic sugar for </a:t>
            </a:r>
            <a:r>
              <a:rPr lang="en-US" sz="2400" b="1" dirty="0"/>
              <a:t>&gt;&gt;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5CA73-133A-43D3-8DDC-ED043BDF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30" y="2265675"/>
            <a:ext cx="4895850" cy="3695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5D900D-0223-4324-8474-1FE915F1B840}"/>
              </a:ext>
            </a:extLst>
          </p:cNvPr>
          <p:cNvSpPr txBox="1"/>
          <p:nvPr/>
        </p:nvSpPr>
        <p:spPr>
          <a:xfrm>
            <a:off x="6409677" y="2265675"/>
            <a:ext cx="4847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&gt;&gt; says execute this, then this.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first action produces a result, it is discarded.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if we want to use the result?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E6B2FF-3C87-4B6F-9E03-09FF8626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8" y="2575449"/>
            <a:ext cx="4895850" cy="3695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E345B0-9E64-423C-95D1-659F0AD87DA4}"/>
              </a:ext>
            </a:extLst>
          </p:cNvPr>
          <p:cNvSpPr txBox="1"/>
          <p:nvPr/>
        </p:nvSpPr>
        <p:spPr>
          <a:xfrm>
            <a:off x="6409676" y="3773189"/>
            <a:ext cx="5294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the &gt;&gt;= operator to pipe the result into the next 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Here, we grab a string using </a:t>
            </a:r>
            <a:r>
              <a:rPr lang="en-US" sz="2400" dirty="0" err="1">
                <a:latin typeface="Consolas" panose="020B0609020204030204" pitchFamily="49" charset="0"/>
              </a:rPr>
              <a:t>getLine</a:t>
            </a:r>
            <a:r>
              <a:rPr lang="en-US" sz="2400" dirty="0"/>
              <a:t>, and display it using </a:t>
            </a:r>
            <a:r>
              <a:rPr lang="en-US" sz="2400" dirty="0" err="1">
                <a:latin typeface="Consolas" panose="020B0609020204030204" pitchFamily="49" charset="0"/>
              </a:rPr>
              <a:t>putStrLn</a:t>
            </a: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getLine</a:t>
            </a:r>
            <a:r>
              <a:rPr lang="en-US" sz="2400" dirty="0"/>
              <a:t> returns a string, </a:t>
            </a:r>
            <a:r>
              <a:rPr lang="en-US" sz="2400" dirty="0" err="1">
                <a:latin typeface="Consolas" panose="020B0609020204030204" pitchFamily="49" charset="0"/>
              </a:rPr>
              <a:t>putStrLn</a:t>
            </a:r>
            <a:r>
              <a:rPr lang="en-US" sz="2400" dirty="0"/>
              <a:t> takes a string as an argument.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093968-B841-4008-9C8F-9D340FEECCC6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Combining Actions</a:t>
            </a:r>
            <a:endParaRPr lang="en-US" sz="2800" b="1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A332BF-1359-4AED-981B-22DB42B1C990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ACC36-047F-4B52-8A62-1CC288CB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build="p"/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9F1F1E-79AF-43BC-AB10-D3BE6CB7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26" y="684506"/>
            <a:ext cx="5796762" cy="4375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8E7BDA-B17B-47A8-A081-888A0B88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547" y="1180869"/>
            <a:ext cx="6172525" cy="50502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81EAD-5D12-4B01-BC61-A82AECF2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A4525-50CA-41D9-87D0-C614E838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14" y="1874714"/>
            <a:ext cx="7820025" cy="3286125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C0EDAFCB-6614-44FC-A497-FCC2BB96168C}"/>
              </a:ext>
            </a:extLst>
          </p:cNvPr>
          <p:cNvSpPr/>
          <p:nvPr/>
        </p:nvSpPr>
        <p:spPr>
          <a:xfrm rot="5400000">
            <a:off x="4620827" y="1407111"/>
            <a:ext cx="523782" cy="5592932"/>
          </a:xfrm>
          <a:prstGeom prst="rightBrace">
            <a:avLst>
              <a:gd name="adj1" fmla="val 34935"/>
              <a:gd name="adj2" fmla="val 50000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E145A-65CE-4BE5-9C35-5A3B16FCEF82}"/>
              </a:ext>
            </a:extLst>
          </p:cNvPr>
          <p:cNvSpPr txBox="1"/>
          <p:nvPr/>
        </p:nvSpPr>
        <p:spPr>
          <a:xfrm>
            <a:off x="1238434" y="4554417"/>
            <a:ext cx="5780676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Lambda function accepting 1 </a:t>
            </a:r>
            <a:r>
              <a:rPr lang="en-US" sz="2400" dirty="0" err="1"/>
              <a:t>arg</a:t>
            </a:r>
            <a:r>
              <a:rPr lang="en-US" sz="2400" dirty="0"/>
              <a:t>,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Received directly from the </a:t>
            </a:r>
            <a:r>
              <a:rPr lang="en-US" sz="2400" dirty="0" err="1"/>
              <a:t>getLine</a:t>
            </a:r>
            <a:r>
              <a:rPr lang="en-US" sz="2400" dirty="0"/>
              <a:t> above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3D412-54CF-42BA-8D31-0F3FF6DE1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070"/>
          <a:stretch/>
        </p:blipFill>
        <p:spPr>
          <a:xfrm>
            <a:off x="8294977" y="2148534"/>
            <a:ext cx="3897023" cy="43719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73F053-4BC4-4DC7-B7C7-DCAB69F0BBA1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More Complicated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0A67D-56C9-435C-ABF2-C20F83BEF7D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4F81A-4291-4D9F-91DC-E468777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D654B-6B41-46D5-9F3F-595FFEAFDE61}"/>
              </a:ext>
            </a:extLst>
          </p:cNvPr>
          <p:cNvSpPr txBox="1"/>
          <p:nvPr/>
        </p:nvSpPr>
        <p:spPr>
          <a:xfrm>
            <a:off x="2024107" y="1839103"/>
            <a:ext cx="8948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 until now, we’ve only really seen how to evaluate expressions (and execute actions, though we didn’t know that’s what we were doing) in </a:t>
            </a:r>
            <a:r>
              <a:rPr lang="en-US" sz="2800" dirty="0" err="1"/>
              <a:t>GHCi</a:t>
            </a:r>
            <a:r>
              <a:rPr lang="en-US" sz="2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52C1E-8E68-4D1E-A527-4F0B718B0553}"/>
              </a:ext>
            </a:extLst>
          </p:cNvPr>
          <p:cNvSpPr txBox="1"/>
          <p:nvPr/>
        </p:nvSpPr>
        <p:spPr>
          <a:xfrm>
            <a:off x="2024107" y="3405303"/>
            <a:ext cx="8948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we’re seeing how to write, compile, and execute a complete Haskell program containing </a:t>
            </a:r>
            <a:r>
              <a:rPr lang="en-US" sz="2800" i="1" dirty="0"/>
              <a:t>actions</a:t>
            </a:r>
            <a:r>
              <a:rPr lang="en-US" sz="28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B1B7DC-862C-4771-9812-EFFB20B4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91A40E-B3E1-4D87-9215-4B2D3E9D1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34" y="711739"/>
            <a:ext cx="7820025" cy="3286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9B150D-FEB4-4A45-85E4-5F6AC8407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02"/>
          <a:stretch/>
        </p:blipFill>
        <p:spPr>
          <a:xfrm>
            <a:off x="3440282" y="3223334"/>
            <a:ext cx="7353300" cy="36346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ED460-4F61-4054-A9F5-9BF305CD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question button">
            <a:extLst>
              <a:ext uri="{FF2B5EF4-FFF2-40B4-BE49-F238E27FC236}">
                <a16:creationId xmlns:a16="http://schemas.microsoft.com/office/drawing/2014/main" id="{4CD38008-5E57-4BAD-BB3D-090D0E5F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7" y="1466850"/>
            <a:ext cx="404812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B94BB-2891-4AC4-9807-59522438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0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028C01-159B-4911-8074-BA0F34007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4" y="2033435"/>
            <a:ext cx="6381750" cy="423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41F38B-0552-4DDB-A9FA-18285AE98C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57"/>
          <a:stretch/>
        </p:blipFill>
        <p:spPr>
          <a:xfrm>
            <a:off x="5570923" y="1804974"/>
            <a:ext cx="6621077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A2AA31-7E59-42BC-BDFA-9DDB6D65B2E8}"/>
              </a:ext>
            </a:extLst>
          </p:cNvPr>
          <p:cNvSpPr txBox="1"/>
          <p:nvPr/>
        </p:nvSpPr>
        <p:spPr>
          <a:xfrm>
            <a:off x="1858483" y="5448762"/>
            <a:ext cx="8739881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>
                <a:latin typeface="Consolas" panose="020B0609020204030204" pitchFamily="49" charset="0"/>
              </a:rPr>
              <a:t>&lt;-</a:t>
            </a:r>
            <a:r>
              <a:rPr lang="en-US" sz="2400" dirty="0"/>
              <a:t> when binding the result of executing an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dirty="0"/>
              <a:t> and </a:t>
            </a:r>
            <a:r>
              <a:rPr lang="en-US" sz="2400" b="1" dirty="0">
                <a:latin typeface="Consolas" panose="020B0609020204030204" pitchFamily="49" charset="0"/>
              </a:rPr>
              <a:t>=</a:t>
            </a:r>
            <a:r>
              <a:rPr lang="en-US" sz="2400" dirty="0"/>
              <a:t> when binding the result of an expression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3980BA-8AA3-4558-B2E7-91154F9ECDC3}"/>
              </a:ext>
            </a:extLst>
          </p:cNvPr>
          <p:cNvSpPr/>
          <p:nvPr/>
        </p:nvSpPr>
        <p:spPr>
          <a:xfrm>
            <a:off x="1199964" y="3813179"/>
            <a:ext cx="4224292" cy="59480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9EAD9D-E8C0-4164-9CA9-834DDCD0D17F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Actions &amp; Functions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5DB01-C599-4500-B663-ACF210E2A40D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8E44F-D0E5-4EDB-ADDC-E93290B7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0EDF8-EBFC-49F8-93A8-9848108D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2" y="1886369"/>
            <a:ext cx="5981700" cy="3914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DD937-2B08-47E2-B36F-332DDEAAB2BB}"/>
              </a:ext>
            </a:extLst>
          </p:cNvPr>
          <p:cNvSpPr txBox="1"/>
          <p:nvPr/>
        </p:nvSpPr>
        <p:spPr>
          <a:xfrm>
            <a:off x="5295306" y="2124476"/>
            <a:ext cx="5233358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main must be of type IO 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value of a “do” block is the value of the last expression evaluated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0644F5-27A6-4A5C-A88B-EDBEC69C887B}"/>
              </a:ext>
            </a:extLst>
          </p:cNvPr>
          <p:cNvCxnSpPr>
            <a:cxnSpLocks/>
          </p:cNvCxnSpPr>
          <p:nvPr/>
        </p:nvCxnSpPr>
        <p:spPr>
          <a:xfrm flipH="1">
            <a:off x="4595025" y="3335383"/>
            <a:ext cx="1127462" cy="57155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76794A4-3D47-405D-877F-C4AD4DD1D4C7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Problem?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E8A1E8-D402-4343-9978-135B4B8800F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B00F805-E160-4A22-B8B5-DF341DBCB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868"/>
          <a:stretch/>
        </p:blipFill>
        <p:spPr>
          <a:xfrm>
            <a:off x="5722487" y="3644673"/>
            <a:ext cx="6219825" cy="321332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DA44534-15E9-45F4-8177-5FD02338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9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6621A-E58C-4F2A-A609-F9BFD1B9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5" y="1668770"/>
            <a:ext cx="6143625" cy="490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268CD9-0174-4215-83C8-BAC57FF5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37" y="1802305"/>
            <a:ext cx="5772150" cy="4371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D46422-939C-422B-87E2-612BF4199429}"/>
              </a:ext>
            </a:extLst>
          </p:cNvPr>
          <p:cNvSpPr txBox="1"/>
          <p:nvPr/>
        </p:nvSpPr>
        <p:spPr>
          <a:xfrm>
            <a:off x="3833039" y="4404400"/>
            <a:ext cx="7208667" cy="15696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Return is NOT a keyword, it is 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wraps data in a </a:t>
            </a:r>
            <a:r>
              <a:rPr lang="en-US" sz="2400" b="1" i="1" dirty="0"/>
              <a:t>monad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case, we’re wrapping an empty tuple 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Who remembers the required return type of main?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00E1F3-667E-48B9-877F-004ADBEDC2CC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return ()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279AE7-940A-4D43-A70F-13DF712EC54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6FC79-F0C1-4754-B73B-12A31776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FDAF40-8817-40CC-8927-5BCD7D35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609600"/>
            <a:ext cx="9858375" cy="56388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97695A-6721-489F-955D-E24DE5FA733A}"/>
              </a:ext>
            </a:extLst>
          </p:cNvPr>
          <p:cNvSpPr/>
          <p:nvPr/>
        </p:nvSpPr>
        <p:spPr>
          <a:xfrm>
            <a:off x="2412278" y="1793964"/>
            <a:ext cx="957940" cy="383177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DCD49A-3638-4829-A476-38CCC6ED143C}"/>
              </a:ext>
            </a:extLst>
          </p:cNvPr>
          <p:cNvSpPr/>
          <p:nvPr/>
        </p:nvSpPr>
        <p:spPr>
          <a:xfrm>
            <a:off x="1140685" y="3931919"/>
            <a:ext cx="6235474" cy="383177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CA8C-2B91-4887-8CF8-E46D86F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F9EA0C-6B6C-4AD2-A696-AA7E879C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7" y="1778669"/>
            <a:ext cx="5327897" cy="3892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98318-4D8A-4F38-A3DC-1310CFE2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18" y="1778669"/>
            <a:ext cx="5327897" cy="3892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EB9E4D-D403-467B-B1FE-3711DA1EC3BC}"/>
              </a:ext>
            </a:extLst>
          </p:cNvPr>
          <p:cNvSpPr txBox="1"/>
          <p:nvPr/>
        </p:nvSpPr>
        <p:spPr>
          <a:xfrm>
            <a:off x="3602608" y="4739306"/>
            <a:ext cx="4986784" cy="156966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Here we get a clue about monads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Monad is actually a type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syntax resembles other type classes we’ve seen.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7A0B7-5971-4648-96CD-B37053536C10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Monads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7D560-E44D-4B7B-B485-6206A1EF6F8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94EFF-34B7-4B90-ADC8-B2D41E56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6F49CD-7F1D-456C-A0B5-D8AA83A096DE}"/>
              </a:ext>
            </a:extLst>
          </p:cNvPr>
          <p:cNvSpPr txBox="1"/>
          <p:nvPr/>
        </p:nvSpPr>
        <p:spPr>
          <a:xfrm>
            <a:off x="3324983" y="1515838"/>
            <a:ext cx="554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Monad is a </a:t>
            </a:r>
            <a:r>
              <a:rPr lang="en-US" sz="2400" dirty="0" err="1"/>
              <a:t>typeclass</a:t>
            </a:r>
            <a:r>
              <a:rPr lang="en-US" sz="24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B0F13-366E-49CC-B4A1-14827099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5" y="2213891"/>
            <a:ext cx="8020050" cy="4343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6EAC8-8861-4E87-92CC-500C0E725297}"/>
              </a:ext>
            </a:extLst>
          </p:cNvPr>
          <p:cNvCxnSpPr/>
          <p:nvPr/>
        </p:nvCxnSpPr>
        <p:spPr>
          <a:xfrm flipH="1">
            <a:off x="3317011" y="3291419"/>
            <a:ext cx="166012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>
            <a:extLst>
              <a:ext uri="{FF2B5EF4-FFF2-40B4-BE49-F238E27FC236}">
                <a16:creationId xmlns:a16="http://schemas.microsoft.com/office/drawing/2014/main" id="{49360CD1-D0A8-45F1-BBB3-D236C88DC36E}"/>
              </a:ext>
            </a:extLst>
          </p:cNvPr>
          <p:cNvSpPr/>
          <p:nvPr/>
        </p:nvSpPr>
        <p:spPr>
          <a:xfrm flipH="1">
            <a:off x="5885896" y="3725510"/>
            <a:ext cx="230819" cy="907742"/>
          </a:xfrm>
          <a:prstGeom prst="leftBrace">
            <a:avLst>
              <a:gd name="adj1" fmla="val 38516"/>
              <a:gd name="adj2" fmla="val 5000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14FFE-5C04-4BE8-8C01-2E8D8B762400}"/>
              </a:ext>
            </a:extLst>
          </p:cNvPr>
          <p:cNvSpPr txBox="1"/>
          <p:nvPr/>
        </p:nvSpPr>
        <p:spPr>
          <a:xfrm>
            <a:off x="6436309" y="3814289"/>
            <a:ext cx="4944862" cy="193899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We’ve seen these: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&gt;&gt;= passes the result on the left into the function on the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&gt;&gt; Ignores the result on the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return</a:t>
            </a:r>
            <a:r>
              <a:rPr lang="en-US" sz="2400" dirty="0"/>
              <a:t> wraps data in a monad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CE4673-D449-4C59-858A-B3EACE9FB082}"/>
              </a:ext>
            </a:extLst>
          </p:cNvPr>
          <p:cNvSpPr/>
          <p:nvPr/>
        </p:nvSpPr>
        <p:spPr>
          <a:xfrm>
            <a:off x="852256" y="4898279"/>
            <a:ext cx="3506679" cy="443883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B27178-C23D-40F2-A954-6B9031A754A0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Monads</a:t>
            </a:r>
            <a:endParaRPr lang="en-US" sz="2800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BAD6F5-C7CF-4A1F-ABB0-502D40DE332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9FA6B-E27C-4FFA-B5D3-49807030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build="p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11199-4455-4D9A-9371-123E3FF32153}"/>
              </a:ext>
            </a:extLst>
          </p:cNvPr>
          <p:cNvSpPr txBox="1"/>
          <p:nvPr/>
        </p:nvSpPr>
        <p:spPr>
          <a:xfrm>
            <a:off x="1634696" y="1720756"/>
            <a:ext cx="211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“Monadic”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F7511-B09C-4D06-8F7A-1295012AA880}"/>
              </a:ext>
            </a:extLst>
          </p:cNvPr>
          <p:cNvSpPr txBox="1"/>
          <p:nvPr/>
        </p:nvSpPr>
        <p:spPr>
          <a:xfrm>
            <a:off x="4349192" y="1693985"/>
            <a:ext cx="6344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Pertaining to monads. A monadic type is an instance of type class Monad (IO, for example)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B2EA7-CAC1-457B-B45A-B58CC1D92001}"/>
              </a:ext>
            </a:extLst>
          </p:cNvPr>
          <p:cNvSpPr txBox="1"/>
          <p:nvPr/>
        </p:nvSpPr>
        <p:spPr>
          <a:xfrm>
            <a:off x="1519727" y="2671149"/>
            <a:ext cx="2227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“type xxx is a Monad”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08A8E-46D5-43AC-BD33-F94A665B0CC7}"/>
              </a:ext>
            </a:extLst>
          </p:cNvPr>
          <p:cNvSpPr txBox="1"/>
          <p:nvPr/>
        </p:nvSpPr>
        <p:spPr>
          <a:xfrm>
            <a:off x="4349191" y="2671149"/>
            <a:ext cx="6529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xxx is an instance of type class Monad. xxx implements </a:t>
            </a:r>
            <a:r>
              <a:rPr lang="en-US" sz="2400" b="1" dirty="0">
                <a:latin typeface="Consolas" panose="020B0609020204030204" pitchFamily="49" charset="0"/>
              </a:rPr>
              <a:t>&gt;&gt;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</a:rPr>
              <a:t>&gt;&gt;=</a:t>
            </a:r>
            <a:r>
              <a:rPr lang="en-US" sz="2400" dirty="0"/>
              <a:t>, and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46A49-9F59-4FA0-AF43-1F812F6E007F}"/>
              </a:ext>
            </a:extLst>
          </p:cNvPr>
          <p:cNvSpPr txBox="1"/>
          <p:nvPr/>
        </p:nvSpPr>
        <p:spPr>
          <a:xfrm>
            <a:off x="1519727" y="3648310"/>
            <a:ext cx="222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“action”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5F988-BDCA-4CF3-BE5B-9FC3B60E1C21}"/>
              </a:ext>
            </a:extLst>
          </p:cNvPr>
          <p:cNvSpPr txBox="1"/>
          <p:nvPr/>
        </p:nvSpPr>
        <p:spPr>
          <a:xfrm>
            <a:off x="4349191" y="3648310"/>
            <a:ext cx="652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name for a monadic value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A3D1F-2EC5-45EB-A321-626B10739841}"/>
              </a:ext>
            </a:extLst>
          </p:cNvPr>
          <p:cNvSpPr txBox="1"/>
          <p:nvPr/>
        </p:nvSpPr>
        <p:spPr>
          <a:xfrm>
            <a:off x="3171645" y="4510117"/>
            <a:ext cx="5848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By the way: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turns out that Monads are good for things other than side effect-producing 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We’ll see an example coming up.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AEF426-3E26-4BD9-8985-B36A081C9BBF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Monad Jargon</a:t>
            </a:r>
            <a:endParaRPr lang="en-US" sz="2800" b="1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AE64C7-4C09-4035-8348-D4CE542303DB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5F71C0-230C-4EBE-A3EE-17648A4D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22AAFD-B95C-45D9-B77E-A274495FB52A}"/>
              </a:ext>
            </a:extLst>
          </p:cNvPr>
          <p:cNvSpPr txBox="1"/>
          <p:nvPr/>
        </p:nvSpPr>
        <p:spPr>
          <a:xfrm>
            <a:off x="2524051" y="1821948"/>
            <a:ext cx="1429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latin typeface="Consolas" panose="020B0609020204030204" pitchFamily="49" charset="0"/>
              </a:rPr>
              <a:t>&gt;&gt;=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2AA95-027B-4407-8311-158088E699A1}"/>
              </a:ext>
            </a:extLst>
          </p:cNvPr>
          <p:cNvSpPr txBox="1"/>
          <p:nvPr/>
        </p:nvSpPr>
        <p:spPr>
          <a:xfrm>
            <a:off x="4209494" y="1821948"/>
            <a:ext cx="6381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Chains actions together. Result of left side is given as input to the right side.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20239-ECB3-43C1-B667-3F7396F91385}"/>
              </a:ext>
            </a:extLst>
          </p:cNvPr>
          <p:cNvSpPr txBox="1"/>
          <p:nvPr/>
        </p:nvSpPr>
        <p:spPr>
          <a:xfrm>
            <a:off x="2524051" y="2995027"/>
            <a:ext cx="1429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latin typeface="Consolas" panose="020B0609020204030204" pitchFamily="49" charset="0"/>
              </a:rPr>
              <a:t>&gt;&gt;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3CB6A-2DF8-4E66-859C-EF1154F7EB51}"/>
              </a:ext>
            </a:extLst>
          </p:cNvPr>
          <p:cNvSpPr txBox="1"/>
          <p:nvPr/>
        </p:nvSpPr>
        <p:spPr>
          <a:xfrm>
            <a:off x="4209493" y="2995027"/>
            <a:ext cx="5387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Chains actions together. Ignore result of left side.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27D4AB-413B-4F09-B297-79D8309F40AB}"/>
              </a:ext>
            </a:extLst>
          </p:cNvPr>
          <p:cNvSpPr txBox="1"/>
          <p:nvPr/>
        </p:nvSpPr>
        <p:spPr>
          <a:xfrm>
            <a:off x="2118063" y="4252527"/>
            <a:ext cx="7608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onsolas" panose="020B0609020204030204" pitchFamily="49" charset="0"/>
              </a:rPr>
              <a:t>a &gt;&gt; b </a:t>
            </a:r>
            <a:r>
              <a:rPr lang="en-US" sz="4400" b="1" dirty="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latin typeface="Consolas" panose="020B0609020204030204" pitchFamily="49" charset="0"/>
              </a:rPr>
              <a:t> a &gt;&gt;= \_ -&gt;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299BC-8FA0-47F3-841F-563911481DFC}"/>
              </a:ext>
            </a:extLst>
          </p:cNvPr>
          <p:cNvSpPr txBox="1"/>
          <p:nvPr/>
        </p:nvSpPr>
        <p:spPr>
          <a:xfrm>
            <a:off x="1740024" y="5550190"/>
            <a:ext cx="8540317" cy="646331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&gt;&gt; can be defined in terms of &gt;&gt;=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6783D3-9838-40BF-9204-2AABC993AAB1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&gt;&gt;= VS &gt;&gt;</a:t>
            </a:r>
            <a:endParaRPr lang="en-US" sz="2800" b="1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F74339-EE06-4C49-8853-27693A652B1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59F6C2-197E-48E2-AE29-EBF3FF6D887D}"/>
              </a:ext>
            </a:extLst>
          </p:cNvPr>
          <p:cNvSpPr txBox="1"/>
          <p:nvPr/>
        </p:nvSpPr>
        <p:spPr>
          <a:xfrm>
            <a:off x="401374" y="1791169"/>
            <a:ext cx="2203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Where the magic happens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341947-0320-4EBF-8D2E-557ED9E4BEF9}"/>
              </a:ext>
            </a:extLst>
          </p:cNvPr>
          <p:cNvSpPr/>
          <p:nvPr/>
        </p:nvSpPr>
        <p:spPr>
          <a:xfrm>
            <a:off x="2780190" y="1915887"/>
            <a:ext cx="1278002" cy="66345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E83CF6B-C545-4DD8-85A5-9D2C10B6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 animBg="1"/>
      <p:bldP spid="7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68A872-72E2-481F-87DE-C8ADC673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14" y="1597749"/>
            <a:ext cx="6143625" cy="4905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F48B4F-5AF8-4338-B884-96B696C84933}"/>
              </a:ext>
            </a:extLst>
          </p:cNvPr>
          <p:cNvSpPr txBox="1"/>
          <p:nvPr/>
        </p:nvSpPr>
        <p:spPr>
          <a:xfrm>
            <a:off x="6096000" y="1873188"/>
            <a:ext cx="5018844" cy="2308324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 that reads in a number and returns true if it’s less than zero, false otherwise.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Problem:</a:t>
            </a:r>
            <a:r>
              <a:rPr lang="en-US" sz="2400" dirty="0"/>
              <a:t> We’re doing IO, thus the return type cannot be Boolean.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must be IO </a:t>
            </a:r>
            <a:r>
              <a:rPr lang="en-US" sz="2400" i="1" dirty="0"/>
              <a:t>something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7B73E-3D65-472D-B345-426FD25C0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081"/>
          <a:stretch/>
        </p:blipFill>
        <p:spPr>
          <a:xfrm>
            <a:off x="1294569" y="4456951"/>
            <a:ext cx="9820275" cy="24010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A41443-681F-4E9C-89CC-E77DD9E88FD4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Non-</a:t>
            </a:r>
            <a:r>
              <a:rPr lang="en-US" sz="4000" b="1" dirty="0">
                <a:latin typeface="Consolas" panose="020B0609020204030204" pitchFamily="49" charset="0"/>
              </a:rPr>
              <a:t>main</a:t>
            </a:r>
            <a:r>
              <a:rPr lang="en-US" sz="4000" b="1" dirty="0">
                <a:latin typeface="+mn-lt"/>
              </a:rPr>
              <a:t> Example</a:t>
            </a:r>
            <a:endParaRPr lang="en-US" sz="2800" b="1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35CBD8-1A52-48DC-ABEF-FD67A9F7809C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6D95-E36B-49CC-AE70-8DF28C57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BCC39-6EA9-4981-A253-0AD3D7442544}"/>
              </a:ext>
            </a:extLst>
          </p:cNvPr>
          <p:cNvSpPr txBox="1"/>
          <p:nvPr/>
        </p:nvSpPr>
        <p:spPr>
          <a:xfrm>
            <a:off x="1967142" y="1565309"/>
            <a:ext cx="852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if we still want to get a Boolean back?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9497A-4072-447F-8790-7A5C3034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39" y="2216205"/>
            <a:ext cx="6143625" cy="4391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57EA1D-DAB7-4D65-B1AD-275395F5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805" y="2354317"/>
            <a:ext cx="4914900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E81C55-1E26-4823-8253-7027CAB7D7B5}"/>
              </a:ext>
            </a:extLst>
          </p:cNvPr>
          <p:cNvSpPr txBox="1"/>
          <p:nvPr/>
        </p:nvSpPr>
        <p:spPr>
          <a:xfrm>
            <a:off x="7759084" y="4899457"/>
            <a:ext cx="4083727" cy="156966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return type of positive is an IO 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That action, when executed, returns a Bool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08968A-B28C-43BA-A8A6-0AFDDE2AE4F0}"/>
              </a:ext>
            </a:extLst>
          </p:cNvPr>
          <p:cNvSpPr txBox="1"/>
          <p:nvPr/>
        </p:nvSpPr>
        <p:spPr>
          <a:xfrm>
            <a:off x="9069879" y="3301476"/>
            <a:ext cx="2772932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extract the value from the action using &lt;-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923989-C13D-45CB-946D-9B17E44D01D3}"/>
              </a:ext>
            </a:extLst>
          </p:cNvPr>
          <p:cNvSpPr/>
          <p:nvPr/>
        </p:nvSpPr>
        <p:spPr>
          <a:xfrm>
            <a:off x="6542845" y="3875006"/>
            <a:ext cx="2104005" cy="34806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40C969-30D6-4B19-A1DB-BAAA2B13B7C0}"/>
              </a:ext>
            </a:extLst>
          </p:cNvPr>
          <p:cNvCxnSpPr/>
          <p:nvPr/>
        </p:nvCxnSpPr>
        <p:spPr>
          <a:xfrm>
            <a:off x="1429305" y="4899457"/>
            <a:ext cx="386178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A7E97CB-6A76-45E3-BFB5-FFA4AF284875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Non-</a:t>
            </a:r>
            <a:r>
              <a:rPr lang="en-US" sz="4000" b="1" dirty="0">
                <a:latin typeface="Consolas" panose="020B0609020204030204" pitchFamily="49" charset="0"/>
              </a:rPr>
              <a:t>main</a:t>
            </a:r>
            <a:r>
              <a:rPr lang="en-US" sz="4000" b="1" dirty="0">
                <a:latin typeface="+mn-lt"/>
              </a:rPr>
              <a:t> Example</a:t>
            </a:r>
            <a:endParaRPr lang="en-US" sz="2800" b="1" dirty="0">
              <a:latin typeface="+mn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C3CC5C-92F1-4229-86D5-70750C5B965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0F725-690D-4FFC-A341-87F83ADF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build="p" animBg="1"/>
      <p:bldP spid="12" grpId="0" build="p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52638"/>
            <a:ext cx="121920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+mn-lt"/>
              </a:rPr>
              <a:t>Let’s Get Started!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F8E0D-D9DC-4ACB-85C6-B4C4910D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3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E3EBF9-A558-49D4-8D10-647C8BBEE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4" y="1686525"/>
            <a:ext cx="6143625" cy="49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6F287-5F31-4EF8-B15A-7384CA720C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306"/>
          <a:stretch/>
        </p:blipFill>
        <p:spPr>
          <a:xfrm>
            <a:off x="6884910" y="2119912"/>
            <a:ext cx="5307090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813816-0A07-42A5-AB77-8A063F6F65ED}"/>
              </a:ext>
            </a:extLst>
          </p:cNvPr>
          <p:cNvSpPr txBox="1"/>
          <p:nvPr/>
        </p:nvSpPr>
        <p:spPr>
          <a:xfrm>
            <a:off x="2676087" y="1681790"/>
            <a:ext cx="6839826" cy="52322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can still call pure functions from actions: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6F5575-348B-4D2E-B7C2-8C204F7BFB3A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Calling Pure Code</a:t>
            </a:r>
            <a:endParaRPr lang="en-US" sz="2800" b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185CF4-27F7-4C62-98D3-EC9D25AC3039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6864E-15E8-4AEC-BE86-520A850D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0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216D56-9FA2-4B6C-A8C5-F7B36E170F30}"/>
              </a:ext>
            </a:extLst>
          </p:cNvPr>
          <p:cNvSpPr txBox="1"/>
          <p:nvPr/>
        </p:nvSpPr>
        <p:spPr>
          <a:xfrm>
            <a:off x="1834718" y="1536843"/>
            <a:ext cx="852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Separate pure code into its own functions: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FB33A-385E-46A6-9633-4E8523BAC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4" y="2121254"/>
            <a:ext cx="6067425" cy="439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68E50-A6AD-4170-9680-735B05114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2" y="2202216"/>
            <a:ext cx="5629275" cy="4229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F26CD4-9F79-4411-8435-7959353CB77B}"/>
              </a:ext>
            </a:extLst>
          </p:cNvPr>
          <p:cNvSpPr/>
          <p:nvPr/>
        </p:nvSpPr>
        <p:spPr>
          <a:xfrm>
            <a:off x="1226598" y="3443472"/>
            <a:ext cx="4630976" cy="1128529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29421-33E6-479F-A658-B7649C0DA97E}"/>
              </a:ext>
            </a:extLst>
          </p:cNvPr>
          <p:cNvSpPr txBox="1"/>
          <p:nvPr/>
        </p:nvSpPr>
        <p:spPr>
          <a:xfrm>
            <a:off x="4367652" y="3391219"/>
            <a:ext cx="171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Pure!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ADAA6-57B8-45F8-8C57-8CCBBD8F782B}"/>
              </a:ext>
            </a:extLst>
          </p:cNvPr>
          <p:cNvSpPr/>
          <p:nvPr/>
        </p:nvSpPr>
        <p:spPr>
          <a:xfrm>
            <a:off x="1226597" y="4668208"/>
            <a:ext cx="4630977" cy="119993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03759-3E98-4A90-BAC4-95A3DB8A225D}"/>
              </a:ext>
            </a:extLst>
          </p:cNvPr>
          <p:cNvSpPr txBox="1"/>
          <p:nvPr/>
        </p:nvSpPr>
        <p:spPr>
          <a:xfrm>
            <a:off x="4280562" y="5197445"/>
            <a:ext cx="150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!Pure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1722A59-32B0-4AB5-A320-4B69DC358DA2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Best Practice</a:t>
            </a:r>
            <a:endParaRPr lang="en-US" sz="2800" b="1" dirty="0">
              <a:latin typeface="+mn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AF2846-A32C-46C5-949F-07570FFBC17A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8C80FB-9F3C-4F71-9C3A-8FDA88BF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12" grpId="0" animBg="1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BA2116-8C46-4F34-A82F-B60FA96BDE7B}"/>
              </a:ext>
            </a:extLst>
          </p:cNvPr>
          <p:cNvSpPr txBox="1"/>
          <p:nvPr/>
        </p:nvSpPr>
        <p:spPr>
          <a:xfrm>
            <a:off x="2123236" y="1728833"/>
            <a:ext cx="8157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Even at this point, however, Haskell sets itself apart from imperative languages.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D5DD5-8F47-4F4B-B544-24BAC12F236C}"/>
              </a:ext>
            </a:extLst>
          </p:cNvPr>
          <p:cNvSpPr txBox="1"/>
          <p:nvPr/>
        </p:nvSpPr>
        <p:spPr>
          <a:xfrm>
            <a:off x="1173326" y="2900806"/>
            <a:ext cx="1005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 creates a separate type of programming construct for operations that produce side effects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C8A1B-6C4A-454B-A482-70CE01898592}"/>
              </a:ext>
            </a:extLst>
          </p:cNvPr>
          <p:cNvSpPr txBox="1"/>
          <p:nvPr/>
        </p:nvSpPr>
        <p:spPr>
          <a:xfrm>
            <a:off x="1173326" y="5223535"/>
            <a:ext cx="1005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Imperative languages do no such thing, and make no guarantees whatsoever regarding function purity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3768E-A212-446D-BFB0-F67179D69D3D}"/>
              </a:ext>
            </a:extLst>
          </p:cNvPr>
          <p:cNvSpPr txBox="1"/>
          <p:nvPr/>
        </p:nvSpPr>
        <p:spPr>
          <a:xfrm>
            <a:off x="1173326" y="4072779"/>
            <a:ext cx="10056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can always be sure of which parts of the code will alter the state of the world, and which parts won’t.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8EE87-9F54-462C-A02C-EA5F07C6A391}"/>
              </a:ext>
            </a:extLst>
          </p:cNvPr>
          <p:cNvSpPr/>
          <p:nvPr/>
        </p:nvSpPr>
        <p:spPr>
          <a:xfrm>
            <a:off x="2123239" y="639757"/>
            <a:ext cx="8360109" cy="523220"/>
          </a:xfrm>
          <a:prstGeom prst="rect">
            <a:avLst/>
          </a:prstGeom>
          <a:ln w="762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sz="2800" i="1" dirty="0"/>
              <a:t>When looking at </a:t>
            </a:r>
            <a:r>
              <a:rPr lang="en-US" sz="2800" b="1" i="1" dirty="0">
                <a:latin typeface="Consolas" panose="020B0609020204030204" pitchFamily="49" charset="0"/>
              </a:rPr>
              <a:t>main</a:t>
            </a:r>
            <a:r>
              <a:rPr lang="en-US" sz="2800" i="1" dirty="0"/>
              <a:t>, Haskell looks rather imperative…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5D346-EA03-4098-AA10-FA4AB7CE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8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48D908-8C97-4EB6-A0E1-E704BDB29DAB}"/>
              </a:ext>
            </a:extLst>
          </p:cNvPr>
          <p:cNvSpPr/>
          <p:nvPr/>
        </p:nvSpPr>
        <p:spPr>
          <a:xfrm>
            <a:off x="841452" y="2844225"/>
            <a:ext cx="10509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https://wiki.haskell.org/Introduction_to_Haskell_IO/Actions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E5E7E5-4BD8-4440-80BF-C5E67BE3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2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FB248E-7A83-4532-819B-56A0C5898C1A}"/>
              </a:ext>
            </a:extLst>
          </p:cNvPr>
          <p:cNvSpPr/>
          <p:nvPr/>
        </p:nvSpPr>
        <p:spPr>
          <a:xfrm>
            <a:off x="1002102" y="1758904"/>
            <a:ext cx="101877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i="1" dirty="0">
                <a:solidFill>
                  <a:srgbClr val="000000"/>
                </a:solidFill>
              </a:rPr>
              <a:t>“The essence of monad is thus </a:t>
            </a:r>
            <a:r>
              <a:rPr lang="en-CA" sz="2800" b="1" i="1" u="sng" dirty="0">
                <a:solidFill>
                  <a:srgbClr val="000000"/>
                </a:solidFill>
              </a:rPr>
              <a:t>separation of composition timeline</a:t>
            </a:r>
            <a:r>
              <a:rPr lang="en-CA" sz="2800" i="1" dirty="0">
                <a:solidFill>
                  <a:srgbClr val="000000"/>
                </a:solidFill>
              </a:rPr>
              <a:t> from the composed computation's </a:t>
            </a:r>
            <a:r>
              <a:rPr lang="en-CA" sz="2800" b="1" i="1" u="sng" dirty="0">
                <a:solidFill>
                  <a:srgbClr val="000000"/>
                </a:solidFill>
              </a:rPr>
              <a:t>execution timeline</a:t>
            </a:r>
            <a:r>
              <a:rPr lang="en-CA" sz="2800" i="1" dirty="0">
                <a:solidFill>
                  <a:srgbClr val="000000"/>
                </a:solidFill>
              </a:rPr>
              <a:t>, as well as the ability of computation to implicitly </a:t>
            </a:r>
            <a:r>
              <a:rPr lang="en-CA" sz="2800" b="1" i="1" u="sng" dirty="0">
                <a:solidFill>
                  <a:srgbClr val="000000"/>
                </a:solidFill>
              </a:rPr>
              <a:t>carry extra data</a:t>
            </a:r>
            <a:r>
              <a:rPr lang="en-CA" sz="2800" i="1" dirty="0">
                <a:solidFill>
                  <a:srgbClr val="000000"/>
                </a:solidFill>
              </a:rPr>
              <a:t>”</a:t>
            </a:r>
            <a:endParaRPr lang="en-US" sz="28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B9D1E-8A23-4075-9650-089F6EE336A5}"/>
              </a:ext>
            </a:extLst>
          </p:cNvPr>
          <p:cNvSpPr/>
          <p:nvPr/>
        </p:nvSpPr>
        <p:spPr>
          <a:xfrm>
            <a:off x="2615271" y="613279"/>
            <a:ext cx="69614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https://wiki.haskell.org/Monad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7EC6C-80A4-4D27-9D6B-CB028F056D19}"/>
              </a:ext>
            </a:extLst>
          </p:cNvPr>
          <p:cNvSpPr/>
          <p:nvPr/>
        </p:nvSpPr>
        <p:spPr>
          <a:xfrm>
            <a:off x="1002103" y="3581638"/>
            <a:ext cx="101877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i="1" dirty="0">
                <a:solidFill>
                  <a:srgbClr val="000000"/>
                </a:solidFill>
              </a:rPr>
              <a:t>“This lends monads to supplementing pure calculations with features like </a:t>
            </a:r>
            <a:r>
              <a:rPr lang="en-CA" sz="2800" b="1" i="1" u="sng" dirty="0">
                <a:solidFill>
                  <a:srgbClr val="000000"/>
                </a:solidFill>
              </a:rPr>
              <a:t>I/O</a:t>
            </a:r>
            <a:r>
              <a:rPr lang="en-CA" sz="2800" i="1" dirty="0">
                <a:solidFill>
                  <a:srgbClr val="000000"/>
                </a:solidFill>
              </a:rPr>
              <a:t>, common environment, updatable state, etc.”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7EED4-4911-423F-B8F5-3A6EE65CA798}"/>
              </a:ext>
            </a:extLst>
          </p:cNvPr>
          <p:cNvSpPr txBox="1"/>
          <p:nvPr/>
        </p:nvSpPr>
        <p:spPr>
          <a:xfrm>
            <a:off x="1845513" y="5184474"/>
            <a:ext cx="8500973" cy="64633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Not just for I/O! Not just for side effects!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51779F-DA4B-4E35-8EA9-1A2E37BB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5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AF6AD-8E02-40D5-BE3E-B30394169E69}"/>
              </a:ext>
            </a:extLst>
          </p:cNvPr>
          <p:cNvSpPr txBox="1"/>
          <p:nvPr/>
        </p:nvSpPr>
        <p:spPr>
          <a:xfrm>
            <a:off x="1556919" y="2267308"/>
            <a:ext cx="934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Monads were originally introduced for IO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E8C76-5844-49C3-A4A8-2FE57783165E}"/>
              </a:ext>
            </a:extLst>
          </p:cNvPr>
          <p:cNvSpPr txBox="1"/>
          <p:nvPr/>
        </p:nvSpPr>
        <p:spPr>
          <a:xfrm>
            <a:off x="1714631" y="3117540"/>
            <a:ext cx="8762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 turns out, as a construct, they are useful for modelling other things as well!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FFE34-B10B-41FC-A8C0-E3794342F9CC}"/>
              </a:ext>
            </a:extLst>
          </p:cNvPr>
          <p:cNvSpPr txBox="1"/>
          <p:nvPr/>
        </p:nvSpPr>
        <p:spPr>
          <a:xfrm>
            <a:off x="1556919" y="4398659"/>
            <a:ext cx="934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 example: exception handling, non-determinism, etc.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7539BD-8F5F-4844-9F35-031F2A52F19C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Maybe</a:t>
            </a:r>
            <a:r>
              <a:rPr lang="en-US" sz="4000" b="1" dirty="0">
                <a:latin typeface="+mn-lt"/>
              </a:rPr>
              <a:t> Monad</a:t>
            </a:r>
            <a:endParaRPr lang="en-US" sz="2800" b="1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AC3005-828C-4B09-869E-E9DD889CAB6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FA1AE5-A8DB-474B-8EE3-CA4FE1E5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5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AF6AD-8E02-40D5-BE3E-B30394169E69}"/>
              </a:ext>
            </a:extLst>
          </p:cNvPr>
          <p:cNvSpPr txBox="1"/>
          <p:nvPr/>
        </p:nvSpPr>
        <p:spPr>
          <a:xfrm>
            <a:off x="1556919" y="2098632"/>
            <a:ext cx="934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Represents a computation that might not produce a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E8C76-5844-49C3-A4A8-2FE57783165E}"/>
              </a:ext>
            </a:extLst>
          </p:cNvPr>
          <p:cNvSpPr txBox="1"/>
          <p:nvPr/>
        </p:nvSpPr>
        <p:spPr>
          <a:xfrm>
            <a:off x="1556919" y="2948864"/>
            <a:ext cx="934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Computations that might “go wrong”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FFE34-B10B-41FC-A8C0-E3794342F9CC}"/>
              </a:ext>
            </a:extLst>
          </p:cNvPr>
          <p:cNvSpPr txBox="1"/>
          <p:nvPr/>
        </p:nvSpPr>
        <p:spPr>
          <a:xfrm>
            <a:off x="1556919" y="3799097"/>
            <a:ext cx="934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For example – calling tail with a list that might be empty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99D91-2AF1-479C-9353-0C1C9186D40C}"/>
              </a:ext>
            </a:extLst>
          </p:cNvPr>
          <p:cNvSpPr txBox="1"/>
          <p:nvPr/>
        </p:nvSpPr>
        <p:spPr>
          <a:xfrm>
            <a:off x="1556919" y="4649330"/>
            <a:ext cx="934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can use Maybe to create a safety wrapper for functions that might fail, depending on input.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C200B6-8461-4CD2-833F-1ABC209D2D15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Maybe</a:t>
            </a:r>
            <a:r>
              <a:rPr lang="en-US" sz="4000" b="1" dirty="0">
                <a:latin typeface="+mn-lt"/>
              </a:rPr>
              <a:t> Monad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06E583-2025-4053-990E-234B98B39D6B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2A745-97B6-437D-B547-4AE4221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82A1B7-6F1A-4ABF-B0A6-C001B363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2" y="1841006"/>
            <a:ext cx="9258300" cy="4343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871A61-00FB-4874-8F13-274B6A069B79}"/>
              </a:ext>
            </a:extLst>
          </p:cNvPr>
          <p:cNvSpPr/>
          <p:nvPr/>
        </p:nvSpPr>
        <p:spPr>
          <a:xfrm>
            <a:off x="727970" y="2991774"/>
            <a:ext cx="4838330" cy="443884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054BB-62FA-48A1-9BFE-98A98EE342AB}"/>
              </a:ext>
            </a:extLst>
          </p:cNvPr>
          <p:cNvSpPr txBox="1"/>
          <p:nvPr/>
        </p:nvSpPr>
        <p:spPr>
          <a:xfrm>
            <a:off x="6658252" y="2175028"/>
            <a:ext cx="3968319" cy="224676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Maybe: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Custom data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Instance of Monad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Maybe </a:t>
            </a:r>
            <a:r>
              <a:rPr lang="en-US" sz="2800" b="1" dirty="0">
                <a:latin typeface="Consolas" panose="020B0609020204030204" pitchFamily="49" charset="0"/>
              </a:rPr>
              <a:t>a</a:t>
            </a:r>
            <a:r>
              <a:rPr lang="en-US" sz="2800" dirty="0"/>
              <a:t> can be </a:t>
            </a:r>
            <a:r>
              <a:rPr lang="en-US" sz="2800" b="1" dirty="0">
                <a:latin typeface="Consolas" panose="020B0609020204030204" pitchFamily="49" charset="0"/>
              </a:rPr>
              <a:t>Nothing</a:t>
            </a:r>
            <a:r>
              <a:rPr lang="en-US" sz="2800" dirty="0"/>
              <a:t>, or </a:t>
            </a:r>
            <a:r>
              <a:rPr lang="en-US" sz="2800" b="1" dirty="0">
                <a:latin typeface="Consolas" panose="020B0609020204030204" pitchFamily="49" charset="0"/>
              </a:rPr>
              <a:t>Just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3CFAF7-D37F-41BC-AAC3-A187B66D1516}"/>
              </a:ext>
            </a:extLst>
          </p:cNvPr>
          <p:cNvCxnSpPr/>
          <p:nvPr/>
        </p:nvCxnSpPr>
        <p:spPr>
          <a:xfrm flipH="1">
            <a:off x="3879542" y="3275860"/>
            <a:ext cx="2929631" cy="112746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FDBBB517-AD02-43DE-81A4-273DBCC9FC87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Maybe</a:t>
            </a:r>
            <a:r>
              <a:rPr lang="en-US" sz="4000" b="1" dirty="0">
                <a:latin typeface="+mn-lt"/>
              </a:rPr>
              <a:t> Monad</a:t>
            </a:r>
            <a:endParaRPr lang="en-US" sz="2800" b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27B27-809D-42A5-8A05-B653FF01047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31A823-953F-47BF-A019-104E621A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E5526-5C97-4D9B-AECC-A452527C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3" y="1608568"/>
            <a:ext cx="7000875" cy="4848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A06A7-E48B-4E54-9363-D71057F7DBAC}"/>
              </a:ext>
            </a:extLst>
          </p:cNvPr>
          <p:cNvSpPr txBox="1"/>
          <p:nvPr/>
        </p:nvSpPr>
        <p:spPr>
          <a:xfrm>
            <a:off x="5607565" y="1827088"/>
            <a:ext cx="4216894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Pt can take the value Pt3 Float </a:t>
            </a:r>
            <a:r>
              <a:rPr lang="en-US" sz="2400" dirty="0" err="1"/>
              <a:t>Float</a:t>
            </a:r>
            <a:r>
              <a:rPr lang="en-US" sz="2400" dirty="0"/>
              <a:t> </a:t>
            </a:r>
            <a:r>
              <a:rPr lang="en-US" sz="2400" dirty="0" err="1"/>
              <a:t>Float</a:t>
            </a:r>
            <a:r>
              <a:rPr lang="en-US" sz="2400" dirty="0"/>
              <a:t>, or Pt2 Float </a:t>
            </a:r>
            <a:r>
              <a:rPr lang="en-US" sz="2400" dirty="0" err="1"/>
              <a:t>Float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BFDC7-7A13-4FFA-8A5F-9AEC97900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89" b="34952"/>
          <a:stretch/>
        </p:blipFill>
        <p:spPr>
          <a:xfrm>
            <a:off x="4164021" y="4032680"/>
            <a:ext cx="8027979" cy="282532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357CF1-FF74-4D53-99AB-798802A51D61}"/>
              </a:ext>
            </a:extLst>
          </p:cNvPr>
          <p:cNvSpPr/>
          <p:nvPr/>
        </p:nvSpPr>
        <p:spPr>
          <a:xfrm>
            <a:off x="1083076" y="3018407"/>
            <a:ext cx="4163627" cy="772357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4ABA0B-516F-4B30-8F9D-AD552546528E}"/>
              </a:ext>
            </a:extLst>
          </p:cNvPr>
          <p:cNvSpPr/>
          <p:nvPr/>
        </p:nvSpPr>
        <p:spPr>
          <a:xfrm>
            <a:off x="4032139" y="5182847"/>
            <a:ext cx="4827776" cy="427841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2BCDE-63A6-4DC7-8813-846C4F262F0F}"/>
              </a:ext>
            </a:extLst>
          </p:cNvPr>
          <p:cNvSpPr txBox="1"/>
          <p:nvPr/>
        </p:nvSpPr>
        <p:spPr>
          <a:xfrm>
            <a:off x="5607565" y="2855144"/>
            <a:ext cx="4216894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Maybe can take the value Nothing or Just 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80FCF2-40B1-464F-8A20-04C22F725923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We’ve seen this before…</a:t>
            </a:r>
            <a:endParaRPr lang="en-US" sz="2800" b="1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7B41E-5644-438E-BBB7-954042A48A7A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54C43-7A12-410A-8C16-77B09ED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D3ABF-0AC3-4DDF-9A1A-26BBA874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22" y="1775072"/>
            <a:ext cx="6048375" cy="478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D1387-39AE-47C5-AA29-6F22C549CA4E}"/>
              </a:ext>
            </a:extLst>
          </p:cNvPr>
          <p:cNvSpPr txBox="1"/>
          <p:nvPr/>
        </p:nvSpPr>
        <p:spPr>
          <a:xfrm>
            <a:off x="5779362" y="2601157"/>
            <a:ext cx="5393735" cy="267765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safe functions for head and tail.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Using guards - |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Instead of failing on empty lists, evaluate to </a:t>
            </a:r>
            <a:r>
              <a:rPr lang="en-US" sz="2400" dirty="0">
                <a:latin typeface="Consolas" panose="020B0609020204030204" pitchFamily="49" charset="0"/>
              </a:rPr>
              <a:t>Nothing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 tail or head can be found, evaluate to </a:t>
            </a:r>
            <a:r>
              <a:rPr lang="en-US" sz="2400" dirty="0">
                <a:latin typeface="Consolas" panose="020B0609020204030204" pitchFamily="49" charset="0"/>
              </a:rPr>
              <a:t>Just head x</a:t>
            </a:r>
            <a:r>
              <a:rPr lang="en-US" sz="2400" dirty="0"/>
              <a:t>, or </a:t>
            </a:r>
            <a:r>
              <a:rPr lang="en-US" sz="2400" dirty="0">
                <a:latin typeface="Consolas" panose="020B0609020204030204" pitchFamily="49" charset="0"/>
              </a:rPr>
              <a:t>Just tail 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Just head? Just tail?</a:t>
            </a: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555106-2EEA-4BA2-918E-C0D8E91F7058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Maybe</a:t>
            </a:r>
            <a:r>
              <a:rPr lang="en-US" sz="4000" b="1" dirty="0">
                <a:latin typeface="+mn-lt"/>
              </a:rPr>
              <a:t> Monad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C076B7-AB9F-496C-8615-C203183976A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F91CF-19A6-4195-AB34-DA0B612C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21D077-C8F8-465E-B456-85214B6C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343" y="1791300"/>
            <a:ext cx="7486650" cy="4695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3CAAA-C0FD-4D36-A137-8A1FA124CBB9}"/>
              </a:ext>
            </a:extLst>
          </p:cNvPr>
          <p:cNvSpPr txBox="1"/>
          <p:nvPr/>
        </p:nvSpPr>
        <p:spPr>
          <a:xfrm>
            <a:off x="204186" y="4643020"/>
            <a:ext cx="2467992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Declare </a:t>
            </a:r>
            <a:r>
              <a:rPr lang="en-US" sz="2400" b="1" dirty="0">
                <a:latin typeface="Consolas" panose="020B0609020204030204" pitchFamily="49" charset="0"/>
              </a:rPr>
              <a:t>Pt</a:t>
            </a:r>
            <a:r>
              <a:rPr lang="en-US" sz="2400" dirty="0"/>
              <a:t> to be an instance of </a:t>
            </a:r>
            <a:r>
              <a:rPr lang="en-US" sz="2400" b="1" dirty="0" err="1">
                <a:latin typeface="Consolas" panose="020B0609020204030204" pitchFamily="49" charset="0"/>
              </a:rPr>
              <a:t>Eq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903A58-5E58-4863-BE73-0CF83BB91857}"/>
              </a:ext>
            </a:extLst>
          </p:cNvPr>
          <p:cNvCxnSpPr>
            <a:stCxn id="5" idx="3"/>
          </p:cNvCxnSpPr>
          <p:nvPr/>
        </p:nvCxnSpPr>
        <p:spPr>
          <a:xfrm flipV="1">
            <a:off x="2672178" y="5058518"/>
            <a:ext cx="51490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C91178F-24D5-4B03-A9AB-9B9E0994E628}"/>
              </a:ext>
            </a:extLst>
          </p:cNvPr>
          <p:cNvSpPr/>
          <p:nvPr/>
        </p:nvSpPr>
        <p:spPr>
          <a:xfrm>
            <a:off x="3684230" y="3204840"/>
            <a:ext cx="603682" cy="48827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CC9662-8EC5-4EE9-B04E-85CA99BDE9D0}"/>
              </a:ext>
            </a:extLst>
          </p:cNvPr>
          <p:cNvSpPr/>
          <p:nvPr/>
        </p:nvSpPr>
        <p:spPr>
          <a:xfrm>
            <a:off x="4564599" y="4814382"/>
            <a:ext cx="603682" cy="48827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45EA1-75D8-4258-9574-2D8C84BD5881}"/>
              </a:ext>
            </a:extLst>
          </p:cNvPr>
          <p:cNvSpPr txBox="1"/>
          <p:nvPr/>
        </p:nvSpPr>
        <p:spPr>
          <a:xfrm>
            <a:off x="7244179" y="3607838"/>
            <a:ext cx="4385568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Define what it means for two Pt2 variables to be considered equal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F0D9D65-2D29-4E9F-924A-D2AA8320AC56}"/>
              </a:ext>
            </a:extLst>
          </p:cNvPr>
          <p:cNvSpPr/>
          <p:nvPr/>
        </p:nvSpPr>
        <p:spPr>
          <a:xfrm rot="5400000">
            <a:off x="7866517" y="3829568"/>
            <a:ext cx="417250" cy="2279761"/>
          </a:xfrm>
          <a:prstGeom prst="leftBrace">
            <a:avLst>
              <a:gd name="adj1" fmla="val 27117"/>
              <a:gd name="adj2" fmla="val 5000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4DE74-3A64-45F7-B046-326A3154B500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Last Week</a:t>
            </a:r>
            <a:endParaRPr lang="en-US" sz="2800" b="1" dirty="0"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4A8FAC-26B5-4E4C-892B-38525890CBE4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73D4B-E4CC-47D3-A4DC-E9887275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F72F6-0B27-4F15-883F-77039D19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7" y="1926335"/>
            <a:ext cx="6067425" cy="434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803207-5C66-44C7-A990-1BCC483A9585}"/>
              </a:ext>
            </a:extLst>
          </p:cNvPr>
          <p:cNvSpPr txBox="1"/>
          <p:nvPr/>
        </p:nvSpPr>
        <p:spPr>
          <a:xfrm>
            <a:off x="6401136" y="2358012"/>
            <a:ext cx="4838331" cy="267765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we call </a:t>
            </a:r>
            <a:r>
              <a:rPr lang="en-US" sz="2400" dirty="0" err="1"/>
              <a:t>safeHead</a:t>
            </a:r>
            <a:r>
              <a:rPr lang="en-US" sz="2400" dirty="0"/>
              <a:t> on a non-empty list, we don’t get the head.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get </a:t>
            </a:r>
            <a:r>
              <a:rPr lang="en-US" sz="2400" i="1" dirty="0"/>
              <a:t>Just 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the head of the list wrapped in a Maybe monad.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Remember that Maybe is a type, just like our custom Pt type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D32415-A364-4CF3-AD05-061D00C42782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Maybe</a:t>
            </a:r>
            <a:r>
              <a:rPr lang="en-US" sz="4000" b="1" dirty="0">
                <a:latin typeface="+mn-lt"/>
              </a:rPr>
              <a:t> Monad</a:t>
            </a:r>
            <a:endParaRPr lang="en-US" sz="2800" b="1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937CB-9C70-46C6-A61E-1786D1336BFC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190F9-977C-4C3A-B76C-1EEF609C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D3ABF-0AC3-4DDF-9A1A-26BBA874A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22" y="1740236"/>
            <a:ext cx="6048375" cy="478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CF1728-9270-4C9D-8821-02F2A6EE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3" y="1959311"/>
            <a:ext cx="6286500" cy="4343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CAB2ED8-21DD-4510-AFBC-493133CF9B1D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Maybe</a:t>
            </a:r>
            <a:r>
              <a:rPr lang="en-US" sz="4000" b="1" dirty="0">
                <a:latin typeface="+mn-lt"/>
              </a:rPr>
              <a:t> Monad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5B0066-75D9-4FA0-9E08-DC28DAE6705E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845DD2-996A-4A20-A2C9-BC89955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9E53D2-8D1C-4467-8E62-0420FDF2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9" y="1841661"/>
            <a:ext cx="5905500" cy="4029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E24484-300C-41E1-925C-D974828D07EC}"/>
              </a:ext>
            </a:extLst>
          </p:cNvPr>
          <p:cNvSpPr txBox="1"/>
          <p:nvPr/>
        </p:nvSpPr>
        <p:spPr>
          <a:xfrm>
            <a:off x="2461765" y="4399471"/>
            <a:ext cx="3211902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Just like pulling values out of our Pt data type!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4B46C-FCB0-4D0A-B0BC-38C67B228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71" y="1841661"/>
            <a:ext cx="5676900" cy="40290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22DAEC5-2FE1-4593-ADE8-C324F98170D0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Unwrap </a:t>
            </a:r>
            <a:r>
              <a:rPr lang="en-US" sz="4000" b="1" dirty="0">
                <a:latin typeface="Consolas" panose="020B0609020204030204" pitchFamily="49" charset="0"/>
              </a:rPr>
              <a:t>Just a</a:t>
            </a:r>
            <a:r>
              <a:rPr lang="en-US" sz="4000" b="1" dirty="0">
                <a:latin typeface="+mn-lt"/>
              </a:rPr>
              <a:t>?</a:t>
            </a:r>
            <a:endParaRPr lang="en-US" sz="2800" b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11D182-A50E-4ED2-8F1A-CAE97A432F6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F5B19-F053-4FF7-BFC9-06070688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158387-3606-4F9E-82FB-9B444539D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99" y="1190445"/>
            <a:ext cx="11346201" cy="5667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BAB24-25A5-4235-8ABF-6316E3D27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11"/>
          <a:stretch/>
        </p:blipFill>
        <p:spPr>
          <a:xfrm>
            <a:off x="6511595" y="658124"/>
            <a:ext cx="5680405" cy="4610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9A2C89-9478-4327-8683-509FFA0E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43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D439B-1838-48B0-B282-BE122032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98" y="1814676"/>
            <a:ext cx="5838825" cy="4143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7EC90F-22E3-431D-AD05-D9E06AC634C4}"/>
              </a:ext>
            </a:extLst>
          </p:cNvPr>
          <p:cNvSpPr txBox="1"/>
          <p:nvPr/>
        </p:nvSpPr>
        <p:spPr>
          <a:xfrm>
            <a:off x="4275908" y="4407440"/>
            <a:ext cx="5352473" cy="8309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you need to decide on some numeric literal for </a:t>
            </a:r>
            <a:r>
              <a:rPr lang="en-US" sz="2400" b="1" dirty="0">
                <a:latin typeface="Consolas" panose="020B0609020204030204" pitchFamily="49" charset="0"/>
              </a:rPr>
              <a:t>Nothing</a:t>
            </a:r>
            <a:r>
              <a:rPr lang="en-US" sz="2400" dirty="0"/>
              <a:t>, you can do so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6FD51A-F7A4-4CFC-83F2-4E250B90544A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Unwrap </a:t>
            </a:r>
            <a:r>
              <a:rPr lang="en-US" sz="4000" b="1" i="1" dirty="0">
                <a:latin typeface="Consolas" panose="020B0609020204030204" pitchFamily="49" charset="0"/>
              </a:rPr>
              <a:t>Nothing</a:t>
            </a:r>
            <a:r>
              <a:rPr lang="en-US" sz="4000" b="1" dirty="0">
                <a:latin typeface="+mn-lt"/>
              </a:rPr>
              <a:t>?</a:t>
            </a:r>
            <a:endParaRPr lang="en-US" sz="2800" b="1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861474-DEC5-453D-92BD-03B86BFE835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2F219-4DF4-45B4-9E52-292795C1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8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A06BBC-53B2-4DA7-9057-0C05E7FCCA78}"/>
              </a:ext>
            </a:extLst>
          </p:cNvPr>
          <p:cNvSpPr/>
          <p:nvPr/>
        </p:nvSpPr>
        <p:spPr>
          <a:xfrm>
            <a:off x="2779050" y="1736614"/>
            <a:ext cx="72974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safeHead</a:t>
            </a:r>
            <a:r>
              <a:rPr lang="en-US" sz="3200" dirty="0">
                <a:latin typeface="Consolas" panose="020B0609020204030204" pitchFamily="49" charset="0"/>
              </a:rPr>
              <a:t> x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| (length x &gt; 0) = head x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| otherwise =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6D49E-B55F-40B0-9FED-AA674B9CA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666"/>
          <a:stretch/>
        </p:blipFill>
        <p:spPr>
          <a:xfrm>
            <a:off x="600491" y="3938247"/>
            <a:ext cx="7191375" cy="2919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E819E-4CED-4D21-8781-3BAE24FE8146}"/>
              </a:ext>
            </a:extLst>
          </p:cNvPr>
          <p:cNvSpPr txBox="1"/>
          <p:nvPr/>
        </p:nvSpPr>
        <p:spPr>
          <a:xfrm>
            <a:off x="5797116" y="4243961"/>
            <a:ext cx="5610688" cy="230832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Zero as error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if head of list is </a:t>
            </a:r>
            <a:r>
              <a:rPr lang="en-US" sz="2400" i="1" dirty="0"/>
              <a:t>actually</a:t>
            </a:r>
            <a:r>
              <a:rPr lang="en-US" sz="2400" dirty="0"/>
              <a:t> 0?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Static typing means list passed to </a:t>
            </a:r>
            <a:r>
              <a:rPr lang="en-US" sz="2400" dirty="0" err="1"/>
              <a:t>safeHead</a:t>
            </a:r>
            <a:r>
              <a:rPr lang="en-US" sz="2400" dirty="0"/>
              <a:t> can only be instance of Num!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nsolas" panose="020B0609020204030204" pitchFamily="49" charset="0"/>
              </a:rPr>
              <a:t>Just</a:t>
            </a:r>
            <a:r>
              <a:rPr lang="en-US" sz="2400" dirty="0"/>
              <a:t> can contain anything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nsolas" panose="020B0609020204030204" pitchFamily="49" charset="0"/>
              </a:rPr>
              <a:t>Nothing</a:t>
            </a:r>
            <a:r>
              <a:rPr lang="en-US" sz="2400" dirty="0"/>
              <a:t> is useful as an “error” value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FAD53F-32FF-4AE1-BECE-7691A4BE0CF5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Why Not This?</a:t>
            </a:r>
            <a:endParaRPr lang="en-US" sz="2800" b="1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ACF49-A88A-4119-91B1-8696A2B03C0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717EF-5127-4E50-A289-16176D33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2F0A5F-72E3-498B-9825-EBAED39BF97B}"/>
              </a:ext>
            </a:extLst>
          </p:cNvPr>
          <p:cNvSpPr txBox="1"/>
          <p:nvPr/>
        </p:nvSpPr>
        <p:spPr>
          <a:xfrm>
            <a:off x="838200" y="223043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Maybe</a:t>
            </a:r>
            <a:r>
              <a:rPr lang="en-US" sz="2800" dirty="0"/>
              <a:t> can make code safer by gracefully dealing with failure.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DF3C2-04C6-44A0-AB89-C8AE98F3E8A4}"/>
              </a:ext>
            </a:extLst>
          </p:cNvPr>
          <p:cNvSpPr txBox="1"/>
          <p:nvPr/>
        </p:nvSpPr>
        <p:spPr>
          <a:xfrm>
            <a:off x="838201" y="3077434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Should we use Maybe for everything?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AEC88-DB19-4AF5-8E9C-47AE91E3B4B3}"/>
              </a:ext>
            </a:extLst>
          </p:cNvPr>
          <p:cNvSpPr txBox="1"/>
          <p:nvPr/>
        </p:nvSpPr>
        <p:spPr>
          <a:xfrm>
            <a:off x="1217718" y="3924435"/>
            <a:ext cx="9756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No. Not everything has a chance to fail. Wrapping the return type of (x &gt; y) in Maybe only serves to obfuscate your code.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1D86CB-0349-4FDE-816F-D96E0E148198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Using </a:t>
            </a:r>
            <a:r>
              <a:rPr lang="en-US" sz="4000" b="1" dirty="0">
                <a:latin typeface="Consolas" panose="020B0609020204030204" pitchFamily="49" charset="0"/>
              </a:rPr>
              <a:t>Maybe</a:t>
            </a:r>
            <a:endParaRPr lang="en-US" sz="2800" b="1" dirty="0"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9B42C0-51B0-4244-99B6-1726286211B5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22EBFB-F3C6-4320-A840-0C333173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962974-B042-4B1E-BDB8-E2C3AD80B5EE}"/>
              </a:ext>
            </a:extLst>
          </p:cNvPr>
          <p:cNvSpPr txBox="1"/>
          <p:nvPr/>
        </p:nvSpPr>
        <p:spPr>
          <a:xfrm>
            <a:off x="1199964" y="2246571"/>
            <a:ext cx="467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We have a list of tuple pairs: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0F857-9D8F-457B-8BD9-B170ED79CA2E}"/>
              </a:ext>
            </a:extLst>
          </p:cNvPr>
          <p:cNvSpPr/>
          <p:nvPr/>
        </p:nvSpPr>
        <p:spPr>
          <a:xfrm>
            <a:off x="844856" y="2960247"/>
            <a:ext cx="53872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book = [ (“Alex”, 555),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(“John”, 444),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(“Tim”,  333),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(“Mark”, 222),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     (“Bill”, 111)  ]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28351-7B04-4846-84F5-C701CCD40C76}"/>
              </a:ext>
            </a:extLst>
          </p:cNvPr>
          <p:cNvSpPr txBox="1"/>
          <p:nvPr/>
        </p:nvSpPr>
        <p:spPr>
          <a:xfrm>
            <a:off x="6667129" y="2960247"/>
            <a:ext cx="4589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want to search the table for a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If found, return its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If not found, return…. 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615E49-1C24-4DE5-9010-944152ABAB3F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Consider a Lookup Table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2A02DA-A15C-408A-A55A-3597BA4B0340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2A8ABA-07F8-4DEB-9F77-B3F32FD7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29F427-3BE6-4C95-A8BA-55468511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8" y="1644778"/>
            <a:ext cx="6048375" cy="4781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CAC9B5-5327-4EFC-B900-229C3FB4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41" y="1863853"/>
            <a:ext cx="6067425" cy="434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32DEC-3E3C-4A5D-B822-623D8539665A}"/>
              </a:ext>
            </a:extLst>
          </p:cNvPr>
          <p:cNvSpPr txBox="1"/>
          <p:nvPr/>
        </p:nvSpPr>
        <p:spPr>
          <a:xfrm>
            <a:off x="1876020" y="4722576"/>
            <a:ext cx="8439959" cy="193899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It’s not obvious what we should return if an item is not found.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might return -1, or null, but what if these are legitimate values that could be returned if a value was found?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Haskell we can use Maybe for this.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preferable to an arbitrary default value, or an exception.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49511-38B4-45D5-9F95-3A8EA84474EB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Use </a:t>
            </a:r>
            <a:r>
              <a:rPr lang="en-US" sz="4000" b="1" dirty="0">
                <a:latin typeface="Consolas" panose="020B0609020204030204" pitchFamily="49" charset="0"/>
              </a:rPr>
              <a:t>lookup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87D6CE-7620-49F8-9788-1AFEAB38D7A6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F43036-7421-4C30-8949-D5A31A19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B1598D-1A04-4B48-9750-E98DFBB63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73" y="1949759"/>
            <a:ext cx="6067425" cy="434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2B8B8D-C8AC-4768-B06F-45296DC167CD}"/>
              </a:ext>
            </a:extLst>
          </p:cNvPr>
          <p:cNvSpPr txBox="1"/>
          <p:nvPr/>
        </p:nvSpPr>
        <p:spPr>
          <a:xfrm>
            <a:off x="6143348" y="2370339"/>
            <a:ext cx="4465468" cy="181588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would like to extract the numeric value 555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Can’t do arithmetic on Just 555, for example.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1B5B5D-44FB-4798-9E6F-81E00A6920BB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Just</a:t>
            </a:r>
            <a:r>
              <a:rPr lang="en-US" sz="4000" b="1" dirty="0">
                <a:latin typeface="+mn-lt"/>
              </a:rPr>
              <a:t> 555 VS 555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9C8AE7-AF05-41BE-A636-DA6B3E3FEC2F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1CDA8-4843-4487-AF74-2B359E83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5B4C6-76FC-48C0-BC71-3D84C5E0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96" y="1684769"/>
            <a:ext cx="7305675" cy="4695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D35D2F-AEC8-4F99-AC81-107D3C02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55" y="1862322"/>
            <a:ext cx="7315200" cy="469582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29AC40-1D5D-435C-8C70-EC1C88ABEABF}"/>
              </a:ext>
            </a:extLst>
          </p:cNvPr>
          <p:cNvSpPr/>
          <p:nvPr/>
        </p:nvSpPr>
        <p:spPr>
          <a:xfrm>
            <a:off x="6178859" y="3497802"/>
            <a:ext cx="4323426" cy="47051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F593B3-48EB-41A0-A50B-9779B252E01B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Last Week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ED4588-2226-42F2-AEFB-7EFF759FE09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BE8CD-0131-41BB-8E93-B55E9676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DE66AF-4BB9-4260-88A5-5068F4CB94EA}"/>
              </a:ext>
            </a:extLst>
          </p:cNvPr>
          <p:cNvSpPr txBox="1"/>
          <p:nvPr/>
        </p:nvSpPr>
        <p:spPr>
          <a:xfrm>
            <a:off x="2477608" y="1576721"/>
            <a:ext cx="7501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we have a Just value, we can see its contents and extract through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C1BDD-0632-46E7-8757-9F1DA0BEF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06"/>
          <a:stretch/>
        </p:blipFill>
        <p:spPr>
          <a:xfrm>
            <a:off x="594944" y="2636205"/>
            <a:ext cx="6048375" cy="4221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4EA479-7242-44ED-BDD9-8B85BEE43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49"/>
          <a:stretch/>
        </p:blipFill>
        <p:spPr>
          <a:xfrm>
            <a:off x="5414871" y="3068344"/>
            <a:ext cx="6067425" cy="37896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AE9695-FB90-4D99-A020-5A46AF56C09A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Consolas" panose="020B0609020204030204" pitchFamily="49" charset="0"/>
              </a:rPr>
              <a:t>Just</a:t>
            </a:r>
            <a:r>
              <a:rPr lang="en-US" sz="4000" b="1" dirty="0">
                <a:latin typeface="+mn-lt"/>
              </a:rPr>
              <a:t> 555 VS 555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607502-678A-458C-B257-F8CDD850B4C0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0AEF4-0D81-4F83-8CFD-DFD80C7E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1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1B8763-4693-4EA6-B708-D69795348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0"/>
          <a:stretch/>
        </p:blipFill>
        <p:spPr>
          <a:xfrm>
            <a:off x="838200" y="1705645"/>
            <a:ext cx="6324600" cy="5152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EFE4B-4A0F-42E4-A899-557B7691A402}"/>
              </a:ext>
            </a:extLst>
          </p:cNvPr>
          <p:cNvSpPr txBox="1"/>
          <p:nvPr/>
        </p:nvSpPr>
        <p:spPr>
          <a:xfrm>
            <a:off x="6096000" y="1956105"/>
            <a:ext cx="5240427" cy="1200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Value from book1 is the key to book2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Value of book2 is the key to book3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want the value from book3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BF0FB-0FC8-4344-8A1A-835189609DAF}"/>
              </a:ext>
            </a:extLst>
          </p:cNvPr>
          <p:cNvSpPr txBox="1"/>
          <p:nvPr/>
        </p:nvSpPr>
        <p:spPr>
          <a:xfrm>
            <a:off x="6961369" y="3556666"/>
            <a:ext cx="4392431" cy="230832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every value in book1 corresponds to a key in book2.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every value in book2 corresponds to a key in book3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several ways a lookup could fail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F298F-3B68-42CE-B116-0E26D8AF6821}"/>
              </a:ext>
            </a:extLst>
          </p:cNvPr>
          <p:cNvSpPr/>
          <p:nvPr/>
        </p:nvSpPr>
        <p:spPr>
          <a:xfrm>
            <a:off x="5450266" y="3701566"/>
            <a:ext cx="949911" cy="41725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11FBE2-58CE-48CF-9BAC-028ADB17690C}"/>
              </a:ext>
            </a:extLst>
          </p:cNvPr>
          <p:cNvSpPr/>
          <p:nvPr/>
        </p:nvSpPr>
        <p:spPr>
          <a:xfrm>
            <a:off x="3256381" y="4502203"/>
            <a:ext cx="587363" cy="41725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278144-C8F4-4C33-A930-C5C3F7F80D1A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Use </a:t>
            </a:r>
            <a:r>
              <a:rPr lang="en-US" sz="4000" b="1" dirty="0">
                <a:latin typeface="Consolas" panose="020B0609020204030204" pitchFamily="49" charset="0"/>
              </a:rPr>
              <a:t>lookup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3D670C-FE3A-4F99-93F1-8A2C7C26C5C7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0BC471-5689-468F-AF3B-4D80412C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07D127-F565-4C1F-AA9B-148D09DD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0" y="1"/>
            <a:ext cx="6104172" cy="68580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DE2B6BF6-6B06-4BF4-B606-3DE5A115E1C3}"/>
              </a:ext>
            </a:extLst>
          </p:cNvPr>
          <p:cNvSpPr/>
          <p:nvPr/>
        </p:nvSpPr>
        <p:spPr>
          <a:xfrm>
            <a:off x="5095783" y="1384917"/>
            <a:ext cx="426128" cy="1438182"/>
          </a:xfrm>
          <a:prstGeom prst="rightBrace">
            <a:avLst>
              <a:gd name="adj1" fmla="val 28769"/>
              <a:gd name="adj2" fmla="val 50000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9A60C-BB5B-4217-AC6B-581D50948696}"/>
              </a:ext>
            </a:extLst>
          </p:cNvPr>
          <p:cNvSpPr txBox="1"/>
          <p:nvPr/>
        </p:nvSpPr>
        <p:spPr>
          <a:xfrm>
            <a:off x="5837807" y="368447"/>
            <a:ext cx="4576827" cy="193899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happens if lookup fails to find a match?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saw that it returns </a:t>
            </a:r>
            <a:r>
              <a:rPr lang="en-US" sz="2400" b="1" dirty="0">
                <a:latin typeface="Consolas" panose="020B0609020204030204" pitchFamily="49" charset="0"/>
              </a:rPr>
              <a:t>Nothing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happens if we try to lookup </a:t>
            </a:r>
            <a:r>
              <a:rPr lang="en-US" sz="2400" b="1" dirty="0">
                <a:latin typeface="Consolas" panose="020B0609020204030204" pitchFamily="49" charset="0"/>
              </a:rPr>
              <a:t>Nothing</a:t>
            </a:r>
            <a:r>
              <a:rPr lang="en-US" sz="2400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95A30-2135-4F0D-8751-8104AFD7F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55"/>
          <a:stretch/>
        </p:blipFill>
        <p:spPr>
          <a:xfrm>
            <a:off x="5983180" y="2451763"/>
            <a:ext cx="6057900" cy="4406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D866A6-648B-4F36-BE4E-403A99AA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290" y="3364729"/>
            <a:ext cx="1600200" cy="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546BC-42F3-48DE-B973-E78EAF651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684" y="3715303"/>
            <a:ext cx="4886325" cy="514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6A0EEE-B4A0-4096-B088-71AD7CCE5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849" y="3992453"/>
            <a:ext cx="2181225" cy="295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90D73-18B3-40CC-BBFD-D3A545C18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070" y="4321062"/>
            <a:ext cx="1724025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07A6D6-AE38-4E23-A464-84F96079C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1727" y="4615783"/>
            <a:ext cx="2028825" cy="285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775A3C-3CC1-43E7-9A95-9711E10AA7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814" y="4943841"/>
            <a:ext cx="1038225" cy="50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270CA7-C194-488A-9238-ABCF88E364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1727" y="5218202"/>
            <a:ext cx="2181225" cy="276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E250FB-F5FF-4970-A452-97B2D5D10A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5318" y="5548224"/>
            <a:ext cx="1028700" cy="5334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49855D-20FA-48E1-A6B8-AC3E138A482C}"/>
              </a:ext>
            </a:extLst>
          </p:cNvPr>
          <p:cNvSpPr/>
          <p:nvPr/>
        </p:nvSpPr>
        <p:spPr>
          <a:xfrm>
            <a:off x="807866" y="2956263"/>
            <a:ext cx="2192784" cy="92327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228B1F-6F3A-41C2-BD56-2618325F17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0605" y="5811096"/>
            <a:ext cx="2857500" cy="333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BAACDF-F85E-4199-B65F-D4971BE9CE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87219" y="6153701"/>
            <a:ext cx="1009650" cy="533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1E076-19E4-430B-9DD2-7B2C5B29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6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29D86E-0975-47BB-B030-F02EF864B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55"/>
          <a:stretch/>
        </p:blipFill>
        <p:spPr>
          <a:xfrm>
            <a:off x="158066" y="1793965"/>
            <a:ext cx="5861734" cy="50560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898962-F0A2-49FF-A57C-8E331C4A0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9"/>
          <a:stretch/>
        </p:blipFill>
        <p:spPr>
          <a:xfrm>
            <a:off x="6172200" y="1793965"/>
            <a:ext cx="5861975" cy="5064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C835F-BFF8-4695-BB07-E5910C705057}"/>
              </a:ext>
            </a:extLst>
          </p:cNvPr>
          <p:cNvSpPr txBox="1"/>
          <p:nvPr/>
        </p:nvSpPr>
        <p:spPr>
          <a:xfrm>
            <a:off x="4315901" y="4059716"/>
            <a:ext cx="2254928" cy="1323439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/>
                </a:solidFill>
              </a:rPr>
              <a:t>Is the same as: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CAF8DD-DB7E-4530-8507-ED1282ECFEDF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Cascading Failure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149D4C-50AB-47D8-992D-940A6DDBA2F3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BA486D-C4CB-4E0C-9C6B-C8EC257E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4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898962-F0A2-49FF-A57C-8E331C4A0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5"/>
          <a:stretch/>
        </p:blipFill>
        <p:spPr>
          <a:xfrm>
            <a:off x="355108" y="1770835"/>
            <a:ext cx="6019800" cy="5087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D8D90-B45D-4E4C-92F9-50EFACA6812D}"/>
              </a:ext>
            </a:extLst>
          </p:cNvPr>
          <p:cNvSpPr txBox="1"/>
          <p:nvPr/>
        </p:nvSpPr>
        <p:spPr>
          <a:xfrm>
            <a:off x="6624845" y="1882131"/>
            <a:ext cx="49923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the first argument to &gt;&gt;= is </a:t>
            </a:r>
            <a:r>
              <a:rPr lang="en-US" sz="2400" b="1" dirty="0">
                <a:latin typeface="Consolas" panose="020B0609020204030204" pitchFamily="49" charset="0"/>
              </a:rPr>
              <a:t>Nothing</a:t>
            </a:r>
            <a:r>
              <a:rPr lang="en-US" sz="2400" dirty="0"/>
              <a:t>, it just returns </a:t>
            </a:r>
            <a:r>
              <a:rPr lang="en-US" sz="2400" b="1" dirty="0">
                <a:latin typeface="Consolas" panose="020B0609020204030204" pitchFamily="49" charset="0"/>
              </a:rPr>
              <a:t>Nothing</a:t>
            </a:r>
            <a:r>
              <a:rPr lang="en-US" sz="2400" dirty="0"/>
              <a:t> while ignoring the given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causes failure to cascade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first lookup fails, Nothing is passed into the second &gt;&gt;=.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failure then cascades into the </a:t>
            </a:r>
            <a:r>
              <a:rPr lang="en-US" sz="2400"/>
              <a:t>third &gt;&gt;=, </a:t>
            </a:r>
            <a:r>
              <a:rPr lang="en-US" sz="2400" dirty="0"/>
              <a:t>and is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the first Nothing, all subsequent &gt;&gt;= just pass that Nothing to each 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FF688C-10F7-43D3-8222-6CB7171A9192}"/>
              </a:ext>
            </a:extLst>
          </p:cNvPr>
          <p:cNvSpPr/>
          <p:nvPr/>
        </p:nvSpPr>
        <p:spPr>
          <a:xfrm>
            <a:off x="1208841" y="3811312"/>
            <a:ext cx="2217940" cy="296622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565BE-CFBE-46CC-B2BD-4D95B2558279}"/>
              </a:ext>
            </a:extLst>
          </p:cNvPr>
          <p:cNvCxnSpPr/>
          <p:nvPr/>
        </p:nvCxnSpPr>
        <p:spPr>
          <a:xfrm>
            <a:off x="1145219" y="4237439"/>
            <a:ext cx="3657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2CAE93-7EB2-469B-936C-99791FAA8B03}"/>
              </a:ext>
            </a:extLst>
          </p:cNvPr>
          <p:cNvSpPr txBox="1"/>
          <p:nvPr/>
        </p:nvSpPr>
        <p:spPr>
          <a:xfrm rot="21254028">
            <a:off x="3997375" y="3660364"/>
            <a:ext cx="1526959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Nothing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94FD7E-B0BA-4587-BB9B-B203439FE3F5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Cascading Failure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056225-5724-4DAF-AF53-DDFBEC77E7CB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4565B-16D5-4C7A-865E-6EEDD1CA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73368-1DEB-4269-9844-4382170DE048}"/>
              </a:ext>
            </a:extLst>
          </p:cNvPr>
          <p:cNvSpPr/>
          <p:nvPr/>
        </p:nvSpPr>
        <p:spPr>
          <a:xfrm>
            <a:off x="1466726" y="2658409"/>
            <a:ext cx="9279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https://en.wikibooks.org/wiki/Yet_Another_Haskell_Tutorial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C6868-9EC1-4E6C-9FCA-B5D291E22A91}"/>
              </a:ext>
            </a:extLst>
          </p:cNvPr>
          <p:cNvSpPr txBox="1"/>
          <p:nvPr/>
        </p:nvSpPr>
        <p:spPr>
          <a:xfrm>
            <a:off x="1966363" y="1283678"/>
            <a:ext cx="827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Haskell Tutorials/References: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ACA349-7C38-4AB8-91EF-D919B836CB42}"/>
              </a:ext>
            </a:extLst>
          </p:cNvPr>
          <p:cNvSpPr/>
          <p:nvPr/>
        </p:nvSpPr>
        <p:spPr>
          <a:xfrm>
            <a:off x="2196797" y="3725363"/>
            <a:ext cx="7819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http://cheatsheet.codeslower.com/CheatSheet.pdf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B8647-5E9F-4F3D-A91D-69F74A0C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94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F8E58-392E-4398-8D91-AAFE003D07A9}"/>
              </a:ext>
            </a:extLst>
          </p:cNvPr>
          <p:cNvSpPr txBox="1"/>
          <p:nvPr/>
        </p:nvSpPr>
        <p:spPr>
          <a:xfrm>
            <a:off x="1583230" y="970647"/>
            <a:ext cx="5060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Moving on…</a:t>
            </a:r>
            <a:endParaRPr lang="en-US" sz="6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78BCB1-7AB2-4106-9F23-71DA249CB8A2}"/>
              </a:ext>
            </a:extLst>
          </p:cNvPr>
          <p:cNvSpPr/>
          <p:nvPr/>
        </p:nvSpPr>
        <p:spPr>
          <a:xfrm>
            <a:off x="5196442" y="2337166"/>
            <a:ext cx="52740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/>
              <a:t>…to imperative.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99836-BE1E-4FE4-A802-E58FF4DC9DE0}"/>
              </a:ext>
            </a:extLst>
          </p:cNvPr>
          <p:cNvSpPr txBox="1"/>
          <p:nvPr/>
        </p:nvSpPr>
        <p:spPr>
          <a:xfrm>
            <a:off x="781235" y="3954961"/>
            <a:ext cx="10564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Rust is an imperative language. However, we’ll see many cool features that remind us of the functional languages we’ve seen.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4336F-9CC2-4E7E-BF7B-049D7F2C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ust">
            <a:extLst>
              <a:ext uri="{FF2B5EF4-FFF2-40B4-BE49-F238E27FC236}">
                <a16:creationId xmlns:a16="http://schemas.microsoft.com/office/drawing/2014/main" id="{96894E52-C294-4E6A-8333-E66A9129E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0" b="594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085441-280B-45D6-967E-3EF4B87F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691D4-BF39-4A96-8ED4-74BAF199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62" y="1727467"/>
            <a:ext cx="10163175" cy="4695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19F079-6111-4345-A5F5-9A429174EEA1}"/>
              </a:ext>
            </a:extLst>
          </p:cNvPr>
          <p:cNvSpPr/>
          <p:nvPr/>
        </p:nvSpPr>
        <p:spPr>
          <a:xfrm>
            <a:off x="1024576" y="2608345"/>
            <a:ext cx="9914741" cy="316932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74367E-A13A-4E9E-9D4A-846F2F351582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Last Week</a:t>
            </a:r>
            <a:endParaRPr lang="en-US" sz="2800" b="1" dirty="0"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191C91-FF9E-40B1-A352-0789750BECBA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9D60D-CD8C-49AB-ADE3-F692B790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A4090B-7838-4096-93DB-D19BCE64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06" y="1652340"/>
            <a:ext cx="7686675" cy="488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CDB043-4DE0-4735-B08C-B35ED34DF27E}"/>
              </a:ext>
            </a:extLst>
          </p:cNvPr>
          <p:cNvSpPr txBox="1"/>
          <p:nvPr/>
        </p:nvSpPr>
        <p:spPr>
          <a:xfrm>
            <a:off x="6749722" y="3246749"/>
            <a:ext cx="3728622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longer need to derive Show, we’ve made our own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D36760-A866-443D-A4F9-20CECAA63A05}"/>
              </a:ext>
            </a:extLst>
          </p:cNvPr>
          <p:cNvCxnSpPr/>
          <p:nvPr/>
        </p:nvCxnSpPr>
        <p:spPr>
          <a:xfrm flipH="1">
            <a:off x="5471337" y="3844708"/>
            <a:ext cx="126063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80C208-BD99-43D4-AA43-B4ACC61EF462}"/>
              </a:ext>
            </a:extLst>
          </p:cNvPr>
          <p:cNvSpPr txBox="1"/>
          <p:nvPr/>
        </p:nvSpPr>
        <p:spPr>
          <a:xfrm>
            <a:off x="1973533" y="5653048"/>
            <a:ext cx="9037468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string concatenation to create a pleasing visual output for Pt2.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doing so, we make use of show as defined for Floats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EB8E99D-1AE8-4BF9-B47A-5A207772296C}"/>
              </a:ext>
            </a:extLst>
          </p:cNvPr>
          <p:cNvSpPr/>
          <p:nvPr/>
        </p:nvSpPr>
        <p:spPr>
          <a:xfrm rot="5400000">
            <a:off x="5231637" y="2344383"/>
            <a:ext cx="355107" cy="5610688"/>
          </a:xfrm>
          <a:prstGeom prst="rightBrace">
            <a:avLst>
              <a:gd name="adj1" fmla="val 35309"/>
              <a:gd name="adj2" fmla="val 5000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F4BC12-EA9A-4DE5-A98E-41F7566E8813}"/>
              </a:ext>
            </a:extLst>
          </p:cNvPr>
          <p:cNvSpPr txBox="1">
            <a:spLocks/>
          </p:cNvSpPr>
          <p:nvPr/>
        </p:nvSpPr>
        <p:spPr>
          <a:xfrm>
            <a:off x="838200" y="79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Last Week</a:t>
            </a:r>
            <a:endParaRPr lang="en-US" sz="2800" b="1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2ED075-B771-4F06-B99D-806BFDD68211}"/>
              </a:ext>
            </a:extLst>
          </p:cNvPr>
          <p:cNvCxnSpPr>
            <a:cxnSpLocks/>
          </p:cNvCxnSpPr>
          <p:nvPr/>
        </p:nvCxnSpPr>
        <p:spPr>
          <a:xfrm>
            <a:off x="838200" y="1333864"/>
            <a:ext cx="105156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D2632-36AA-4A46-A22E-B9D39830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2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uild="p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33488"/>
            <a:ext cx="9099550" cy="345122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+mn-lt"/>
              </a:rPr>
              <a:t>Pure Code, </a:t>
            </a:r>
            <a:br>
              <a:rPr lang="en-US" sz="6000" b="1" dirty="0">
                <a:latin typeface="+mn-lt"/>
              </a:rPr>
            </a:br>
            <a:r>
              <a:rPr lang="en-US" sz="6000" b="1" dirty="0">
                <a:latin typeface="+mn-lt"/>
              </a:rPr>
              <a:t>Monads, </a:t>
            </a:r>
            <a:br>
              <a:rPr lang="en-US" sz="6000" b="1" dirty="0">
                <a:latin typeface="+mn-lt"/>
              </a:rPr>
            </a:br>
            <a:r>
              <a:rPr lang="en-US" sz="6000" b="1" dirty="0">
                <a:latin typeface="+mn-lt"/>
              </a:rPr>
              <a:t>Actions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7AF38-5063-4F10-A778-C52A0C6F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D106-F457-4B32-88B0-84FEDE0D6A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18805</TotalTime>
  <Words>2278</Words>
  <Application>Microsoft Office PowerPoint</Application>
  <PresentationFormat>Widescreen</PresentationFormat>
  <Paragraphs>325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Courier New</vt:lpstr>
      <vt:lpstr>Office Theme</vt:lpstr>
      <vt:lpstr>CCPS 506</vt:lpstr>
      <vt:lpstr>PowerPoint Presentation</vt:lpstr>
      <vt:lpstr>PowerPoint Presentation</vt:lpstr>
      <vt:lpstr>Let’s Get Started!</vt:lpstr>
      <vt:lpstr>PowerPoint Presentation</vt:lpstr>
      <vt:lpstr>PowerPoint Presentation</vt:lpstr>
      <vt:lpstr>PowerPoint Presentation</vt:lpstr>
      <vt:lpstr>PowerPoint Presentation</vt:lpstr>
      <vt:lpstr>Pure Code,  Monads,  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CCPS 590</dc:title>
  <dc:creator>Alex Ufkes</dc:creator>
  <cp:lastModifiedBy>Alex Ufkes</cp:lastModifiedBy>
  <cp:revision>369</cp:revision>
  <dcterms:created xsi:type="dcterms:W3CDTF">2018-04-30T11:15:16Z</dcterms:created>
  <dcterms:modified xsi:type="dcterms:W3CDTF">2019-11-09T17:57:23Z</dcterms:modified>
</cp:coreProperties>
</file>