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DCAEB2"/>
    <a:srgbClr val="FFDCD5"/>
    <a:srgbClr val="FF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4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4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5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0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1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8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7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7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ii_kljp6ogh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Living Environment of Toronto City </a:t>
            </a:r>
            <a:r>
              <a:rPr lang="en-US" dirty="0" err="1" smtClean="0"/>
              <a:t>Neighbourhoods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 Feb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21-02-25 at 1.14.08 AM.png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3900"/>
            <a:ext cx="7823199" cy="47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Neighbourhoods</a:t>
            </a:r>
            <a:r>
              <a:rPr lang="en-US" dirty="0" smtClean="0"/>
              <a:t> K-mean Clustering </a:t>
            </a:r>
            <a:br>
              <a:rPr lang="en-US" dirty="0" smtClean="0"/>
            </a:br>
            <a:r>
              <a:rPr lang="en-US" dirty="0" smtClean="0"/>
              <a:t>(by Venues Categories) - Folium </a:t>
            </a:r>
            <a:r>
              <a:rPr lang="en-US" dirty="0"/>
              <a:t>MAP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418316" y="4267200"/>
            <a:ext cx="1255025" cy="2174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6 CLUSTERS:</a:t>
            </a:r>
          </a:p>
          <a:p>
            <a:pPr marL="0" indent="0">
              <a:buNone/>
            </a:pPr>
            <a:r>
              <a:rPr lang="en-US" sz="1400" dirty="0" smtClean="0"/>
              <a:t>RED</a:t>
            </a:r>
          </a:p>
          <a:p>
            <a:pPr marL="0" indent="0">
              <a:buNone/>
            </a:pPr>
            <a:r>
              <a:rPr lang="en-US" sz="1400" dirty="0" smtClean="0"/>
              <a:t>CYAN</a:t>
            </a:r>
          </a:p>
          <a:p>
            <a:pPr marL="0" indent="0">
              <a:buNone/>
            </a:pPr>
            <a:r>
              <a:rPr lang="en-US" sz="1400" dirty="0" smtClean="0"/>
              <a:t>BLUE</a:t>
            </a:r>
          </a:p>
          <a:p>
            <a:pPr marL="0" indent="0">
              <a:buNone/>
            </a:pPr>
            <a:r>
              <a:rPr lang="en-US" sz="1400" dirty="0" smtClean="0"/>
              <a:t>LIME</a:t>
            </a:r>
          </a:p>
          <a:p>
            <a:pPr marL="0" indent="0">
              <a:buNone/>
            </a:pPr>
            <a:r>
              <a:rPr lang="en-US" sz="1400" dirty="0" smtClean="0"/>
              <a:t>YELLOW</a:t>
            </a:r>
          </a:p>
          <a:p>
            <a:pPr marL="0" indent="0">
              <a:buNone/>
            </a:pPr>
            <a:r>
              <a:rPr lang="en-US" sz="1400" dirty="0" smtClean="0"/>
              <a:t>PURPLE</a:t>
            </a:r>
            <a:endParaRPr lang="en-US" sz="1400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065770" y="3234054"/>
            <a:ext cx="4034790" cy="3512186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0166852" y="3588067"/>
            <a:ext cx="1599202" cy="912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In 1km Proximity: </a:t>
            </a:r>
          </a:p>
          <a:p>
            <a:r>
              <a:rPr lang="en-US" sz="1400" dirty="0" smtClean="0"/>
              <a:t>3625 unique venues</a:t>
            </a:r>
          </a:p>
          <a:p>
            <a:r>
              <a:rPr lang="en-US" sz="1400" dirty="0" smtClean="0"/>
              <a:t>339 unique categories</a:t>
            </a:r>
          </a:p>
        </p:txBody>
      </p:sp>
    </p:spTree>
    <p:extLst>
      <p:ext uri="{BB962C8B-B14F-4D97-AF65-F5344CB8AC3E}">
        <p14:creationId xmlns:p14="http://schemas.microsoft.com/office/powerpoint/2010/main" val="32055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err="1" smtClean="0"/>
              <a:t>Neighbourhoods</a:t>
            </a:r>
            <a:r>
              <a:rPr lang="en-US" dirty="0" smtClean="0"/>
              <a:t> Clusters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8" y="3408362"/>
            <a:ext cx="4084320" cy="324643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1" b="1283"/>
          <a:stretch/>
        </p:blipFill>
        <p:spPr bwMode="auto">
          <a:xfrm>
            <a:off x="4513430" y="3408362"/>
            <a:ext cx="3503828" cy="3449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90" y="3408362"/>
            <a:ext cx="3837858" cy="3073718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274320" y="1910080"/>
            <a:ext cx="3302000" cy="1137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cap="small" dirty="0" smtClean="0"/>
              <a:t>Red Cluster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offee </a:t>
            </a:r>
            <a:r>
              <a:rPr lang="en-US" dirty="0"/>
              <a:t>shop and cafe are highly </a:t>
            </a:r>
            <a:r>
              <a:rPr lang="en-US" dirty="0" smtClean="0"/>
              <a:t>centralized and </a:t>
            </a:r>
            <a:r>
              <a:rPr lang="en-US" dirty="0"/>
              <a:t>largely located along Yonge Street.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ide </a:t>
            </a:r>
            <a:r>
              <a:rPr lang="en-US" dirty="0"/>
              <a:t>variety of international cuisines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Others - park and hotel 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513430" y="1884234"/>
            <a:ext cx="3503828" cy="1554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cap="small" dirty="0"/>
              <a:t>Cyan Cluster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offee </a:t>
            </a:r>
            <a:r>
              <a:rPr lang="en-US" dirty="0"/>
              <a:t>shop is still the 1</a:t>
            </a:r>
            <a:r>
              <a:rPr lang="en-US" baseline="30000" dirty="0"/>
              <a:t>st</a:t>
            </a:r>
            <a:r>
              <a:rPr lang="en-US" dirty="0"/>
              <a:t> most common venue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Fair variety of dining options among which </a:t>
            </a:r>
            <a:r>
              <a:rPr lang="en-US" dirty="0" err="1"/>
              <a:t>chinese</a:t>
            </a:r>
            <a:r>
              <a:rPr lang="en-US" dirty="0"/>
              <a:t> restaurant stands </a:t>
            </a:r>
            <a:r>
              <a:rPr lang="en-US" dirty="0" smtClean="0"/>
              <a:t>out. </a:t>
            </a:r>
          </a:p>
          <a:p>
            <a:pPr marL="0" indent="0">
              <a:buNone/>
            </a:pPr>
            <a:r>
              <a:rPr lang="en-US" dirty="0" smtClean="0"/>
              <a:t>Wide variety </a:t>
            </a:r>
            <a:r>
              <a:rPr lang="en-US" dirty="0"/>
              <a:t>of merchandizes including pharmacy, grocery store, clothing store, furniture store, electronics store, convenience store.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Others – bank, hotel, train station, intersection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8288490" y="1859280"/>
            <a:ext cx="3547910" cy="1209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cap="small" dirty="0" smtClean="0"/>
              <a:t>BLUE </a:t>
            </a:r>
            <a:r>
              <a:rPr lang="en-US" b="1" cap="small" dirty="0"/>
              <a:t>Cluster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abundance of </a:t>
            </a:r>
            <a:r>
              <a:rPr lang="en-US" dirty="0" smtClean="0"/>
              <a:t>parks</a:t>
            </a:r>
          </a:p>
          <a:p>
            <a:pPr marL="0" indent="0">
              <a:buNone/>
            </a:pPr>
            <a:r>
              <a:rPr lang="en-US" dirty="0" smtClean="0"/>
              <a:t>Large leisure </a:t>
            </a:r>
            <a:r>
              <a:rPr lang="en-US" dirty="0"/>
              <a:t>venues </a:t>
            </a:r>
            <a:r>
              <a:rPr lang="en-US" dirty="0" smtClean="0"/>
              <a:t>- </a:t>
            </a:r>
            <a:r>
              <a:rPr lang="en-US" dirty="0"/>
              <a:t>discount store, shopping mall and golf </a:t>
            </a:r>
            <a:r>
              <a:rPr lang="en-US" dirty="0" smtClean="0"/>
              <a:t>course</a:t>
            </a:r>
          </a:p>
          <a:p>
            <a:pPr marL="0" indent="0">
              <a:buNone/>
            </a:pPr>
            <a:r>
              <a:rPr lang="en-US" dirty="0" smtClean="0"/>
              <a:t>Others - hotel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1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</a:t>
            </a:r>
            <a:r>
              <a:rPr lang="en-US" dirty="0" err="1" smtClean="0"/>
              <a:t>Neighbourhoods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clusters comprise of only one </a:t>
            </a:r>
            <a:r>
              <a:rPr lang="en-US" dirty="0" err="1" smtClean="0"/>
              <a:t>neighbourhood</a:t>
            </a:r>
            <a:r>
              <a:rPr lang="en-US" dirty="0" smtClean="0"/>
              <a:t> each </a:t>
            </a:r>
          </a:p>
          <a:p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3 to 4 venues are </a:t>
            </a:r>
            <a:r>
              <a:rPr lang="en-US" dirty="0" smtClean="0"/>
              <a:t>discovered</a:t>
            </a:r>
            <a:endParaRPr lang="en-US" dirty="0"/>
          </a:p>
          <a:p>
            <a:pPr marL="0" indent="0">
              <a:buNone/>
            </a:pPr>
            <a:r>
              <a:rPr lang="en-US" b="1" cap="small" dirty="0" smtClean="0"/>
              <a:t>Lime </a:t>
            </a:r>
            <a:r>
              <a:rPr lang="en-US" b="1" cap="small" dirty="0" err="1" smtClean="0"/>
              <a:t>Neighbourhood</a:t>
            </a:r>
            <a:r>
              <a:rPr lang="en-US" b="1" dirty="0" smtClean="0"/>
              <a:t> </a:t>
            </a:r>
            <a:r>
              <a:rPr lang="en-US" dirty="0"/>
              <a:t>2 Vietnamese restaurant, 1 Baseball Field, 1 Restaurant</a:t>
            </a:r>
          </a:p>
          <a:p>
            <a:pPr marL="0" indent="0">
              <a:buNone/>
            </a:pPr>
            <a:r>
              <a:rPr lang="en-US" b="1" cap="small" dirty="0" smtClean="0"/>
              <a:t>Purple </a:t>
            </a:r>
            <a:r>
              <a:rPr lang="en-US" b="1" cap="small" dirty="0" err="1"/>
              <a:t>Neighbourhood</a:t>
            </a:r>
            <a:r>
              <a:rPr lang="en-US" b="1" dirty="0" smtClean="0"/>
              <a:t> </a:t>
            </a:r>
            <a:r>
              <a:rPr lang="en-US" dirty="0"/>
              <a:t>1 Pool, 3 Parks</a:t>
            </a:r>
          </a:p>
          <a:p>
            <a:pPr marL="0" indent="0">
              <a:buNone/>
            </a:pPr>
            <a:r>
              <a:rPr lang="en-US" b="1" cap="small" dirty="0" smtClean="0"/>
              <a:t>Yellow </a:t>
            </a:r>
            <a:r>
              <a:rPr lang="en-US" b="1" cap="small" dirty="0" err="1"/>
              <a:t>Neighbourhood</a:t>
            </a:r>
            <a:r>
              <a:rPr lang="en-US" dirty="0" smtClean="0"/>
              <a:t> </a:t>
            </a:r>
            <a:r>
              <a:rPr lang="en-US" dirty="0"/>
              <a:t>1 Coffee Shop, 1 Lounge, 1 Moving Target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Rate 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by Types &amp; </a:t>
            </a:r>
            <a:r>
              <a:rPr lang="en-US" dirty="0" err="1" smtClean="0"/>
              <a:t>Neighbourhoods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539" y="1959115"/>
            <a:ext cx="2073941" cy="23284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From high to low crime 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Assault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Break </a:t>
            </a:r>
            <a:r>
              <a:rPr lang="en-US" sz="1200" dirty="0"/>
              <a:t>and </a:t>
            </a:r>
            <a:r>
              <a:rPr lang="en-US" sz="1200" dirty="0" smtClean="0"/>
              <a:t>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Auto Theft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Robbery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Theft </a:t>
            </a:r>
            <a:r>
              <a:rPr lang="en-US" sz="1200" dirty="0" smtClean="0"/>
              <a:t>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Homicide</a:t>
            </a:r>
            <a:endParaRPr lang="en-US" sz="1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4657041"/>
            <a:ext cx="5486400" cy="1469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520" y="2936241"/>
            <a:ext cx="6289040" cy="392176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11520" y="2191031"/>
            <a:ext cx="5334774" cy="653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West Humber-</a:t>
            </a:r>
            <a:r>
              <a:rPr lang="en-US" sz="1200" dirty="0" err="1"/>
              <a:t>Clairville</a:t>
            </a:r>
            <a:r>
              <a:rPr lang="en-US" sz="1200" dirty="0"/>
              <a:t>, Humber Summit and </a:t>
            </a:r>
            <a:r>
              <a:rPr lang="en-US" sz="1200" dirty="0" err="1"/>
              <a:t>Pelmo</a:t>
            </a:r>
            <a:r>
              <a:rPr lang="en-US" sz="1200" dirty="0"/>
              <a:t> </a:t>
            </a:r>
            <a:r>
              <a:rPr lang="en-US" sz="1200" dirty="0" smtClean="0"/>
              <a:t>Park-</a:t>
            </a:r>
            <a:r>
              <a:rPr lang="en-US" sz="1200" dirty="0" err="1" smtClean="0"/>
              <a:t>Humberlea</a:t>
            </a:r>
            <a:r>
              <a:rPr lang="en-US" sz="1200" dirty="0" smtClean="0"/>
              <a:t> have exceptionally high auto theft rate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16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CRIME Rate </a:t>
            </a:r>
            <a:r>
              <a:rPr lang="en-US" dirty="0" err="1" smtClean="0"/>
              <a:t>Neighbourhoods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Folium </a:t>
            </a:r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159" y="2133600"/>
            <a:ext cx="3445541" cy="373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cap="small" dirty="0" smtClean="0"/>
              <a:t>20 </a:t>
            </a:r>
            <a:r>
              <a:rPr lang="en-US" sz="1400" b="1" cap="small" dirty="0" err="1" smtClean="0"/>
              <a:t>Neighbourhoods</a:t>
            </a:r>
            <a:r>
              <a:rPr lang="en-US" sz="1400" b="1" cap="small" dirty="0" smtClean="0"/>
              <a:t> of Highest Crime rate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Bay </a:t>
            </a:r>
            <a:r>
              <a:rPr lang="en-US" sz="1400" dirty="0"/>
              <a:t>Street </a:t>
            </a:r>
            <a:r>
              <a:rPr lang="en-US" sz="1400" dirty="0" smtClean="0"/>
              <a:t>Corridor, Moss </a:t>
            </a:r>
            <a:r>
              <a:rPr lang="en-US" sz="1400" dirty="0"/>
              <a:t>Park, Kensington-Chinatown, University, West Humber-</a:t>
            </a:r>
            <a:r>
              <a:rPr lang="en-US" sz="1400" dirty="0" err="1"/>
              <a:t>Clairville</a:t>
            </a:r>
            <a:r>
              <a:rPr lang="en-US" sz="1400" dirty="0"/>
              <a:t>, Humber Summit, </a:t>
            </a:r>
            <a:r>
              <a:rPr lang="en-US" sz="1400" dirty="0" err="1"/>
              <a:t>Yorkdale</a:t>
            </a:r>
            <a:r>
              <a:rPr lang="en-US" sz="1400" dirty="0"/>
              <a:t>-Glen Park, Regent Park, West Hill, </a:t>
            </a:r>
            <a:r>
              <a:rPr lang="en-US" sz="1400" dirty="0" err="1"/>
              <a:t>Downsview</a:t>
            </a:r>
            <a:r>
              <a:rPr lang="en-US" sz="1400" dirty="0"/>
              <a:t>-Roding-CFB, North </a:t>
            </a:r>
            <a:r>
              <a:rPr lang="en-US" sz="1400" dirty="0" err="1"/>
              <a:t>St.James</a:t>
            </a:r>
            <a:r>
              <a:rPr lang="en-US" sz="1400" dirty="0"/>
              <a:t> Town, Annex, South Parkdale, Kennedy Park, Weston, Oakridge, </a:t>
            </a:r>
            <a:r>
              <a:rPr lang="en-US" sz="1400" dirty="0" err="1"/>
              <a:t>Pelmo</a:t>
            </a:r>
            <a:r>
              <a:rPr lang="en-US" sz="1400" dirty="0"/>
              <a:t> Park-</a:t>
            </a:r>
            <a:r>
              <a:rPr lang="en-US" sz="1400" dirty="0" err="1"/>
              <a:t>Humberlea</a:t>
            </a:r>
            <a:r>
              <a:rPr lang="en-US" sz="1400" dirty="0"/>
              <a:t>, South Riverdale, Trinity-</a:t>
            </a:r>
            <a:r>
              <a:rPr lang="en-US" sz="1400" dirty="0" err="1"/>
              <a:t>Bellwoods</a:t>
            </a:r>
            <a:r>
              <a:rPr lang="en-US" sz="1400" dirty="0"/>
              <a:t>, Glenfield-Jane </a:t>
            </a:r>
            <a:r>
              <a:rPr lang="en-US" sz="1400" dirty="0" smtClean="0"/>
              <a:t>Heights</a:t>
            </a:r>
            <a:endParaRPr lang="en-US" sz="1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57700" y="2133600"/>
            <a:ext cx="6769100" cy="39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Consolidated Price LEVEL Map </a:t>
            </a:r>
            <a:br>
              <a:rPr lang="en-US" dirty="0" smtClean="0"/>
            </a:br>
            <a:r>
              <a:rPr lang="en-US" dirty="0" smtClean="0"/>
              <a:t>- clusters &amp; Safety add-ons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9900" y="1908174"/>
            <a:ext cx="8686800" cy="49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</a:t>
            </a:r>
            <a:r>
              <a:rPr lang="en-US" dirty="0" smtClean="0"/>
              <a:t>Minority Dominated Map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clusters &amp; Safety add-ons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41500" y="1905000"/>
            <a:ext cx="86868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CYAN cluster </a:t>
            </a:r>
            <a:r>
              <a:rPr lang="en-US" dirty="0" err="1"/>
              <a:t>neighbourhoods</a:t>
            </a:r>
            <a:r>
              <a:rPr lang="en-US" dirty="0"/>
              <a:t> are more favorable for living. </a:t>
            </a:r>
            <a:r>
              <a:rPr lang="en-US" dirty="0" smtClean="0"/>
              <a:t>These </a:t>
            </a:r>
            <a:r>
              <a:rPr lang="en-US" dirty="0" err="1"/>
              <a:t>neighbourhoods</a:t>
            </a:r>
            <a:r>
              <a:rPr lang="en-US" dirty="0"/>
              <a:t> are found to be featured with multi-functional venues around, fair house price and less crimes. While whether ones prefer to stay close to specific ethnics’ zone is </a:t>
            </a:r>
            <a:r>
              <a:rPr lang="en-US" dirty="0" smtClean="0"/>
              <a:t>a highly personal consideration.</a:t>
            </a:r>
          </a:p>
          <a:p>
            <a:pPr marL="0" indent="0">
              <a:buNone/>
            </a:pPr>
            <a:r>
              <a:rPr lang="en-US" dirty="0" smtClean="0"/>
              <a:t>Recommendations:</a:t>
            </a:r>
          </a:p>
          <a:p>
            <a:r>
              <a:rPr lang="en-US" dirty="0" smtClean="0"/>
              <a:t>Further deepen statistical research on house price and </a:t>
            </a:r>
            <a:r>
              <a:rPr lang="en-US" dirty="0" err="1" smtClean="0"/>
              <a:t>neighbourhood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Extend to other factors e.g. general living costs, job opportunities and educations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2020 November, Canada announced a 3-year open work permit and immigration pathway for Hong Kong residents. The policy has drawn strong attention of Hong Kong youths who are desperate for an immediate move. </a:t>
            </a:r>
            <a:endParaRPr lang="en-US" dirty="0" smtClean="0"/>
          </a:p>
          <a:p>
            <a:r>
              <a:rPr lang="en-US" dirty="0" smtClean="0"/>
              <a:t>This research </a:t>
            </a:r>
            <a:r>
              <a:rPr lang="en-US" dirty="0"/>
              <a:t>aims to study the living environment </a:t>
            </a:r>
            <a:r>
              <a:rPr lang="en-US" dirty="0" smtClean="0"/>
              <a:t>of Toronto City, the most prominent metropolis of Canada.</a:t>
            </a:r>
          </a:p>
          <a:p>
            <a:r>
              <a:rPr lang="en-US" dirty="0"/>
              <a:t>Target </a:t>
            </a:r>
            <a:r>
              <a:rPr lang="en-US" dirty="0" smtClean="0"/>
              <a:t>audience: Hong </a:t>
            </a:r>
            <a:r>
              <a:rPr lang="en-US" dirty="0"/>
              <a:t>Kong </a:t>
            </a:r>
            <a:r>
              <a:rPr lang="en-US" dirty="0" smtClean="0"/>
              <a:t>residents </a:t>
            </a:r>
            <a:r>
              <a:rPr lang="en-US" dirty="0"/>
              <a:t>who decided to make a hasty trip to Toronto but have not determined a suitable place to settle down.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 </a:t>
            </a:r>
            <a:r>
              <a:rPr lang="en-US" dirty="0"/>
              <a:t>of the latest house price by </a:t>
            </a:r>
            <a:r>
              <a:rPr lang="en-US" dirty="0" smtClean="0"/>
              <a:t>house types </a:t>
            </a:r>
            <a:r>
              <a:rPr lang="en-US" dirty="0"/>
              <a:t>and the price trend of Toronto </a:t>
            </a:r>
            <a:r>
              <a:rPr lang="en-US" dirty="0" smtClean="0"/>
              <a:t>City</a:t>
            </a:r>
          </a:p>
          <a:p>
            <a:r>
              <a:rPr lang="en-US" dirty="0"/>
              <a:t>Population distribution of major ethnics in the </a:t>
            </a:r>
            <a:r>
              <a:rPr lang="en-US" dirty="0" smtClean="0"/>
              <a:t>140 Toronto City </a:t>
            </a:r>
            <a:r>
              <a:rPr lang="en-US" dirty="0" err="1" smtClean="0"/>
              <a:t>neighbourhoods</a:t>
            </a:r>
            <a:endParaRPr lang="en-US" dirty="0" smtClean="0"/>
          </a:p>
          <a:p>
            <a:r>
              <a:rPr lang="en-US" dirty="0" smtClean="0"/>
              <a:t>Exploration </a:t>
            </a:r>
            <a:r>
              <a:rPr lang="en-US" dirty="0"/>
              <a:t>of livable </a:t>
            </a:r>
            <a:r>
              <a:rPr lang="en-US" dirty="0" err="1" smtClean="0"/>
              <a:t>neighbourhoods</a:t>
            </a:r>
            <a:r>
              <a:rPr lang="en-US" dirty="0" smtClean="0"/>
              <a:t> in </a:t>
            </a:r>
            <a:r>
              <a:rPr lang="en-US" dirty="0"/>
              <a:t>terms of community environment and </a:t>
            </a:r>
            <a:r>
              <a:rPr lang="en-US" dirty="0" smtClean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865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/>
              <a:t>Wikipedia</a:t>
            </a:r>
            <a:r>
              <a:rPr lang="en-US" dirty="0"/>
              <a:t> </a:t>
            </a:r>
            <a:r>
              <a:rPr lang="en-US" dirty="0" smtClean="0"/>
              <a:t>: listing of postal </a:t>
            </a:r>
            <a:r>
              <a:rPr lang="en-US" dirty="0"/>
              <a:t>codes and </a:t>
            </a:r>
            <a:r>
              <a:rPr lang="en-US" dirty="0" err="1" smtClean="0"/>
              <a:t>neighbourhoods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Geocode Python </a:t>
            </a:r>
            <a:r>
              <a:rPr lang="en-US" dirty="0" smtClean="0"/>
              <a:t>: postal codes </a:t>
            </a:r>
            <a:r>
              <a:rPr lang="en-US" dirty="0"/>
              <a:t>latitude and longitude </a:t>
            </a:r>
            <a:r>
              <a:rPr lang="en-US" dirty="0" smtClean="0"/>
              <a:t>coordinates</a:t>
            </a:r>
          </a:p>
          <a:p>
            <a:pPr marL="0" lvl="0" indent="0">
              <a:buNone/>
            </a:pPr>
            <a:r>
              <a:rPr lang="en-US" b="1" dirty="0"/>
              <a:t>Toronto Open Data Portal 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Toronto </a:t>
            </a:r>
            <a:r>
              <a:rPr lang="en-US" dirty="0"/>
              <a:t>City's </a:t>
            </a:r>
            <a:r>
              <a:rPr lang="en-US" dirty="0" err="1"/>
              <a:t>Neighbourhood</a:t>
            </a:r>
            <a:r>
              <a:rPr lang="en-US" dirty="0"/>
              <a:t> </a:t>
            </a:r>
            <a:r>
              <a:rPr lang="en-US" dirty="0" err="1"/>
              <a:t>geojson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Statistics of visible minority population</a:t>
            </a:r>
          </a:p>
          <a:p>
            <a:pPr marL="0" indent="0">
              <a:buNone/>
            </a:pPr>
            <a:r>
              <a:rPr lang="en-US" b="1" dirty="0" err="1" smtClean="0"/>
              <a:t>Kaggle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Toronto </a:t>
            </a:r>
            <a:r>
              <a:rPr lang="en-US" dirty="0"/>
              <a:t>House Price information originated from the </a:t>
            </a:r>
            <a:r>
              <a:rPr lang="en-US" u="sng" dirty="0" smtClean="0"/>
              <a:t>TRREB</a:t>
            </a:r>
          </a:p>
          <a:p>
            <a:pPr marL="0" lvl="0" indent="0">
              <a:buNone/>
            </a:pPr>
            <a:r>
              <a:rPr lang="en-US" b="1" dirty="0"/>
              <a:t>Foursquare </a:t>
            </a:r>
            <a:r>
              <a:rPr lang="en-US" b="1" dirty="0" smtClean="0"/>
              <a:t>API </a:t>
            </a:r>
            <a:r>
              <a:rPr lang="en-US" dirty="0" smtClean="0"/>
              <a:t>: explore </a:t>
            </a:r>
            <a:r>
              <a:rPr lang="en-US" dirty="0" err="1" smtClean="0"/>
              <a:t>neighbourhoods’</a:t>
            </a:r>
            <a:r>
              <a:rPr lang="en-US" dirty="0" smtClean="0"/>
              <a:t> nearby venues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6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Price Trend </a:t>
            </a:r>
            <a:br>
              <a:rPr lang="en-US" dirty="0" smtClean="0"/>
            </a:br>
            <a:r>
              <a:rPr lang="en-US" dirty="0" smtClean="0"/>
              <a:t>(2015 – 2020)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85" y="1992656"/>
            <a:ext cx="3514868" cy="34885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Insights:</a:t>
            </a:r>
          </a:p>
          <a:p>
            <a:r>
              <a:rPr lang="en-US" dirty="0" smtClean="0"/>
              <a:t>Overall upward trend </a:t>
            </a:r>
            <a:r>
              <a:rPr lang="en-US" dirty="0"/>
              <a:t>in past 5 years. </a:t>
            </a:r>
            <a:endParaRPr lang="en-US" dirty="0" smtClean="0"/>
          </a:p>
          <a:p>
            <a:r>
              <a:rPr lang="en-US" dirty="0" smtClean="0"/>
              <a:t>Apartment appears to have a downward tendency begins from </a:t>
            </a:r>
            <a:r>
              <a:rPr lang="en-US" dirty="0"/>
              <a:t>2020. </a:t>
            </a:r>
            <a:endParaRPr lang="en-US" dirty="0" smtClean="0"/>
          </a:p>
          <a:p>
            <a:r>
              <a:rPr lang="en-US" dirty="0" smtClean="0"/>
              <a:t>Townhouse’s </a:t>
            </a:r>
            <a:r>
              <a:rPr lang="en-US" dirty="0"/>
              <a:t>rise is </a:t>
            </a:r>
            <a:r>
              <a:rPr lang="en-US" dirty="0" smtClean="0"/>
              <a:t>flattening.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52047" y="1992655"/>
            <a:ext cx="7803445" cy="47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Price by Type </a:t>
            </a:r>
            <a:br>
              <a:rPr lang="en-US" dirty="0" smtClean="0"/>
            </a:br>
            <a:r>
              <a:rPr lang="en-US" dirty="0" smtClean="0"/>
              <a:t>(as of Dec 2020)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15176"/>
              </p:ext>
            </p:extLst>
          </p:nvPr>
        </p:nvGraphicFramePr>
        <p:xfrm>
          <a:off x="1451579" y="1955994"/>
          <a:ext cx="9600453" cy="1290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6477">
                  <a:extLst>
                    <a:ext uri="{9D8B030D-6E8A-4147-A177-3AD203B41FA5}">
                      <a16:colId xmlns:a16="http://schemas.microsoft.com/office/drawing/2014/main" val="2713336362"/>
                    </a:ext>
                  </a:extLst>
                </a:gridCol>
                <a:gridCol w="2545977">
                  <a:extLst>
                    <a:ext uri="{9D8B030D-6E8A-4147-A177-3AD203B41FA5}">
                      <a16:colId xmlns:a16="http://schemas.microsoft.com/office/drawing/2014/main" val="3097916077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3646124200"/>
                    </a:ext>
                  </a:extLst>
                </a:gridCol>
              </a:tblGrid>
              <a:tr h="2733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House </a:t>
                      </a:r>
                      <a:r>
                        <a:rPr lang="en-US" sz="1100" dirty="0" smtClean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Mean Price (CAD)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Standard Deviation from Mean (CAD)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363598"/>
                  </a:ext>
                </a:extLst>
              </a:tr>
              <a:tr h="254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Single Family Detached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1,117,861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362,338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324569"/>
                  </a:ext>
                </a:extLst>
              </a:tr>
              <a:tr h="254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 Family Attached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847,203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231,099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644094"/>
                  </a:ext>
                </a:extLst>
              </a:tr>
              <a:tr h="254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Townhouse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718,222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216,818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397030"/>
                  </a:ext>
                </a:extLst>
              </a:tr>
              <a:tr h="254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Apartment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581,382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117,570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8346427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2"/>
          <a:srcRect l="3225" t="-1" b="-18"/>
          <a:stretch/>
        </p:blipFill>
        <p:spPr bwMode="auto">
          <a:xfrm>
            <a:off x="31460" y="3608132"/>
            <a:ext cx="2959392" cy="2516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98426" y="3608133"/>
            <a:ext cx="2878112" cy="251661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146789" y="3608133"/>
            <a:ext cx="2878112" cy="251661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5"/>
          <a:srcRect l="2328"/>
          <a:stretch/>
        </p:blipFill>
        <p:spPr bwMode="auto">
          <a:xfrm>
            <a:off x="9150406" y="3630357"/>
            <a:ext cx="2844366" cy="2494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09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price by </a:t>
            </a:r>
            <a:r>
              <a:rPr lang="en-US" dirty="0" err="1" smtClean="0"/>
              <a:t>NeighbourHoods</a:t>
            </a:r>
            <a:r>
              <a:rPr lang="en-US" dirty="0" smtClean="0"/>
              <a:t> (DEC 2020)</a:t>
            </a:r>
            <a:br>
              <a:rPr lang="en-US" dirty="0" smtClean="0"/>
            </a:br>
            <a:r>
              <a:rPr lang="en-US" dirty="0" smtClean="0"/>
              <a:t>- Choropleth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668" b="1174"/>
          <a:stretch/>
        </p:blipFill>
        <p:spPr>
          <a:xfrm>
            <a:off x="1451579" y="2015732"/>
            <a:ext cx="9539151" cy="4528503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999892"/>
              </p:ext>
            </p:extLst>
          </p:nvPr>
        </p:nvGraphicFramePr>
        <p:xfrm>
          <a:off x="8581371" y="4323345"/>
          <a:ext cx="21209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12614262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St.Andrew-Windfields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DCA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3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Bridle Path-Sunnybrook-York Mills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DCA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82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Forest Hill South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DCA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48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Yonge-Eglinton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DCA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61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Humewood-Cedarvale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DCA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19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Oakwood Village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DCA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96655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432612" y="4482353"/>
            <a:ext cx="3130830" cy="41249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9463"/>
              </p:ext>
            </p:extLst>
          </p:nvPr>
        </p:nvGraphicFramePr>
        <p:xfrm>
          <a:off x="1718609" y="2199715"/>
          <a:ext cx="21209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38592651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Forest Hill North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Lawrence Park North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91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Lawrence Park South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53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Bedford Park-Nortown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83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Englemount</a:t>
                      </a:r>
                      <a:r>
                        <a:rPr lang="en-US" sz="1100" u="none" strike="noStrike" dirty="0">
                          <a:effectLst/>
                        </a:rPr>
                        <a:t>-Lawrence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02109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3839509" y="2675965"/>
            <a:ext cx="1162797" cy="1806388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Ethnics Population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8551" y="1998106"/>
            <a:ext cx="7536329" cy="48598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551" y="5130800"/>
            <a:ext cx="2605742" cy="15897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According to 2016 census profile, </a:t>
            </a:r>
            <a:r>
              <a:rPr lang="en-US" dirty="0" smtClean="0"/>
              <a:t>of  </a:t>
            </a:r>
            <a:r>
              <a:rPr lang="en-US" dirty="0"/>
              <a:t>Toronto City's </a:t>
            </a:r>
            <a:r>
              <a:rPr lang="en-US" dirty="0" smtClean="0"/>
              <a:t>population, </a:t>
            </a:r>
            <a:r>
              <a:rPr lang="en-US" dirty="0" smtClean="0">
                <a:solidFill>
                  <a:srgbClr val="C00000"/>
                </a:solidFill>
              </a:rPr>
              <a:t>51.49% are </a:t>
            </a:r>
            <a:r>
              <a:rPr lang="en-US" dirty="0">
                <a:solidFill>
                  <a:srgbClr val="C00000"/>
                </a:solidFill>
              </a:rPr>
              <a:t>visible </a:t>
            </a:r>
            <a:r>
              <a:rPr lang="en-US" dirty="0" smtClean="0">
                <a:solidFill>
                  <a:srgbClr val="C00000"/>
                </a:solidFill>
              </a:rPr>
              <a:t>minorities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South Asian, Chinese and Black </a:t>
            </a:r>
            <a:r>
              <a:rPr lang="en-US" dirty="0"/>
              <a:t>are the 3 biggest ethnic </a:t>
            </a:r>
            <a:r>
              <a:rPr lang="en-US" dirty="0" smtClean="0"/>
              <a:t>groups, contributing to about </a:t>
            </a:r>
            <a:r>
              <a:rPr lang="en-US" dirty="0" smtClean="0">
                <a:solidFill>
                  <a:srgbClr val="C00000"/>
                </a:solidFill>
              </a:rPr>
              <a:t>33% of 2.9M </a:t>
            </a:r>
            <a:r>
              <a:rPr lang="en-US" dirty="0" smtClean="0"/>
              <a:t>Toronto City total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Minority Dominated </a:t>
            </a:r>
            <a:r>
              <a:rPr lang="en-US" dirty="0" err="1" smtClean="0"/>
              <a:t>Neighbourhoods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Choropleth </a:t>
            </a:r>
            <a:r>
              <a:rPr lang="en-US" dirty="0"/>
              <a:t>MAP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90059" y="1853754"/>
            <a:ext cx="8180101" cy="497376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12949" y="5978715"/>
            <a:ext cx="2764171" cy="7573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In 27 </a:t>
            </a:r>
            <a:r>
              <a:rPr lang="en-US" sz="1400" dirty="0">
                <a:solidFill>
                  <a:schemeClr val="bg1"/>
                </a:solidFill>
              </a:rPr>
              <a:t>out of the total 140 </a:t>
            </a:r>
            <a:r>
              <a:rPr lang="en-US" sz="1400" dirty="0" err="1">
                <a:solidFill>
                  <a:schemeClr val="bg1"/>
                </a:solidFill>
              </a:rPr>
              <a:t>neighbourhoods</a:t>
            </a:r>
            <a:r>
              <a:rPr lang="en-US" sz="1400" dirty="0">
                <a:solidFill>
                  <a:schemeClr val="bg1"/>
                </a:solidFill>
              </a:rPr>
              <a:t>, residency % from a single ethnic outreaches that of the aboriginals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122</TotalTime>
  <Words>755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Gill Sans MT</vt:lpstr>
      <vt:lpstr>Times New Roman</vt:lpstr>
      <vt:lpstr>Gallery</vt:lpstr>
      <vt:lpstr>Living Environment of Toronto City Neighbourhoods</vt:lpstr>
      <vt:lpstr>Problem Statement</vt:lpstr>
      <vt:lpstr>Research Objectives</vt:lpstr>
      <vt:lpstr>Data Source</vt:lpstr>
      <vt:lpstr>House Price Trend  (2015 – 2020)</vt:lpstr>
      <vt:lpstr>House Price by Type  (as of Dec 2020)</vt:lpstr>
      <vt:lpstr>House price by NeighbourHoods (DEC 2020) - Choropleth MAP</vt:lpstr>
      <vt:lpstr>Ethnics Population</vt:lpstr>
      <vt:lpstr>Minority Dominated Neighbourhoods - Choropleth MAP</vt:lpstr>
      <vt:lpstr>Neighbourhoods K-mean Clustering  (by Venues Categories) - Folium MAP</vt:lpstr>
      <vt:lpstr>Major Neighbourhoods Clusters</vt:lpstr>
      <vt:lpstr>Outlier Neighbourhoods</vt:lpstr>
      <vt:lpstr>Crime Rate  (by Types &amp; Neighbourhoods)</vt:lpstr>
      <vt:lpstr>High CRIME Rate Neighbourhoods - Folium MAP</vt:lpstr>
      <vt:lpstr>Consolidated Price LEVEL Map  - clusters &amp; Safety add-ons</vt:lpstr>
      <vt:lpstr>Consolidated Minority Dominated Map  - clusters &amp; Safety add-ons</vt:lpstr>
      <vt:lpstr>Conclusion</vt:lpstr>
    </vt:vector>
  </TitlesOfParts>
  <Company>Hong Kong Disneyland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Environment of Toronto City Neighbourhoods</dc:title>
  <dc:creator>Leung, Kate</dc:creator>
  <cp:lastModifiedBy>Leung, Kate</cp:lastModifiedBy>
  <cp:revision>17</cp:revision>
  <dcterms:created xsi:type="dcterms:W3CDTF">2021-02-24T15:29:35Z</dcterms:created>
  <dcterms:modified xsi:type="dcterms:W3CDTF">2021-02-24T17:32:32Z</dcterms:modified>
</cp:coreProperties>
</file>