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58" r:id="rId3"/>
    <p:sldId id="261" r:id="rId4"/>
    <p:sldId id="259" r:id="rId5"/>
    <p:sldId id="638" r:id="rId6"/>
    <p:sldId id="640" r:id="rId7"/>
    <p:sldId id="643" r:id="rId8"/>
    <p:sldId id="641" r:id="rId9"/>
    <p:sldId id="642" r:id="rId10"/>
    <p:sldId id="260" r:id="rId11"/>
    <p:sldId id="263" r:id="rId12"/>
    <p:sldId id="644" r:id="rId13"/>
    <p:sldId id="262" r:id="rId14"/>
    <p:sldId id="257" r:id="rId15"/>
    <p:sldId id="645" r:id="rId16"/>
    <p:sldId id="647" r:id="rId17"/>
    <p:sldId id="646" r:id="rId18"/>
    <p:sldId id="648" r:id="rId19"/>
    <p:sldId id="649" r:id="rId20"/>
    <p:sldId id="650" r:id="rId21"/>
    <p:sldId id="651" r:id="rId22"/>
    <p:sldId id="652" r:id="rId23"/>
    <p:sldId id="653" r:id="rId24"/>
    <p:sldId id="654" r:id="rId25"/>
    <p:sldId id="655" r:id="rId26"/>
    <p:sldId id="657" r:id="rId27"/>
    <p:sldId id="656" r:id="rId28"/>
    <p:sldId id="658" r:id="rId29"/>
    <p:sldId id="659" r:id="rId30"/>
    <p:sldId id="660" r:id="rId31"/>
    <p:sldId id="661" r:id="rId32"/>
    <p:sldId id="662" r:id="rId33"/>
    <p:sldId id="663" r:id="rId34"/>
    <p:sldId id="664" r:id="rId35"/>
    <p:sldId id="665" r:id="rId36"/>
    <p:sldId id="666" r:id="rId37"/>
    <p:sldId id="667" r:id="rId38"/>
    <p:sldId id="668" r:id="rId39"/>
    <p:sldId id="669" r:id="rId40"/>
    <p:sldId id="670" r:id="rId41"/>
    <p:sldId id="671" r:id="rId42"/>
    <p:sldId id="672" r:id="rId43"/>
    <p:sldId id="673" r:id="rId44"/>
    <p:sldId id="67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94"/>
  </p:normalViewPr>
  <p:slideViewPr>
    <p:cSldViewPr snapToGrid="0" snapToObjects="1">
      <p:cViewPr>
        <p:scale>
          <a:sx n="111" d="100"/>
          <a:sy n="111" d="100"/>
        </p:scale>
        <p:origin x="6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D982F-DD68-564E-AF48-9B9B435447D3}" type="datetimeFigureOut">
              <a:rPr lang="en-US" smtClean="0"/>
              <a:t>12/1/21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F80C1-93F0-8144-82A2-81CCFB296A6B}" type="slidenum">
              <a:rPr lang="en-US" smtClean="0"/>
              <a:t>‹#›</a:t>
            </a:fld>
            <a:endParaRPr lang="en-US"/>
          </a:p>
        </p:txBody>
      </p:sp>
    </p:spTree>
    <p:extLst>
      <p:ext uri="{BB962C8B-B14F-4D97-AF65-F5344CB8AC3E}">
        <p14:creationId xmlns:p14="http://schemas.microsoft.com/office/powerpoint/2010/main" val="3417398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D377-0B24-CD41-A9A0-D047243246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C25CD80-479F-DC4C-9303-0977EE235B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FAE4CD6-EF13-9941-8CFF-27E327E5D2FF}"/>
              </a:ext>
            </a:extLst>
          </p:cNvPr>
          <p:cNvSpPr>
            <a:spLocks noGrp="1"/>
          </p:cNvSpPr>
          <p:nvPr>
            <p:ph type="dt" sz="half" idx="10"/>
          </p:nvPr>
        </p:nvSpPr>
        <p:spPr/>
        <p:txBody>
          <a:bodyPr/>
          <a:lstStyle/>
          <a:p>
            <a:fld id="{D2239400-3C59-2943-81FA-783025070540}" type="datetimeFigureOut">
              <a:rPr lang="en-US" smtClean="0"/>
              <a:t>12/1/21</a:t>
            </a:fld>
            <a:endParaRPr lang="en-US"/>
          </a:p>
        </p:txBody>
      </p:sp>
      <p:sp>
        <p:nvSpPr>
          <p:cNvPr id="5" name="Footer Placeholder 4">
            <a:extLst>
              <a:ext uri="{FF2B5EF4-FFF2-40B4-BE49-F238E27FC236}">
                <a16:creationId xmlns:a16="http://schemas.microsoft.com/office/drawing/2014/main" id="{7FEFE522-90AE-7E49-A8DE-5F87B1C78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17202-9F93-3041-B3DB-CFD8B3DF27AB}"/>
              </a:ext>
            </a:extLst>
          </p:cNvPr>
          <p:cNvSpPr>
            <a:spLocks noGrp="1"/>
          </p:cNvSpPr>
          <p:nvPr>
            <p:ph type="sldNum" sz="quarter" idx="12"/>
          </p:nvPr>
        </p:nvSpPr>
        <p:spPr/>
        <p:txBody>
          <a:bodyPr/>
          <a:lstStyle/>
          <a:p>
            <a:fld id="{819D5F59-441F-1D4B-AECF-DF11360688B6}" type="slidenum">
              <a:rPr lang="en-US" smtClean="0"/>
              <a:t>‹#›</a:t>
            </a:fld>
            <a:endParaRPr lang="en-US"/>
          </a:p>
        </p:txBody>
      </p:sp>
    </p:spTree>
    <p:extLst>
      <p:ext uri="{BB962C8B-B14F-4D97-AF65-F5344CB8AC3E}">
        <p14:creationId xmlns:p14="http://schemas.microsoft.com/office/powerpoint/2010/main" val="227594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FDA7-297B-0B4E-B1FA-188263CC6A1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943F8C5-43CF-9B40-B268-659ACF8DD2C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D00AD8D-D413-F24F-8514-EBB860457E6F}"/>
              </a:ext>
            </a:extLst>
          </p:cNvPr>
          <p:cNvSpPr>
            <a:spLocks noGrp="1"/>
          </p:cNvSpPr>
          <p:nvPr>
            <p:ph type="dt" sz="half" idx="10"/>
          </p:nvPr>
        </p:nvSpPr>
        <p:spPr/>
        <p:txBody>
          <a:bodyPr/>
          <a:lstStyle/>
          <a:p>
            <a:fld id="{D2239400-3C59-2943-81FA-783025070540}" type="datetimeFigureOut">
              <a:rPr lang="en-US" smtClean="0"/>
              <a:t>12/1/21</a:t>
            </a:fld>
            <a:endParaRPr lang="en-US"/>
          </a:p>
        </p:txBody>
      </p:sp>
      <p:sp>
        <p:nvSpPr>
          <p:cNvPr id="5" name="Footer Placeholder 4">
            <a:extLst>
              <a:ext uri="{FF2B5EF4-FFF2-40B4-BE49-F238E27FC236}">
                <a16:creationId xmlns:a16="http://schemas.microsoft.com/office/drawing/2014/main" id="{4C3B0762-A62C-BA48-B36B-61F580BD2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4A6DE-4A17-9B49-A2E1-62EC3FDCCB3C}"/>
              </a:ext>
            </a:extLst>
          </p:cNvPr>
          <p:cNvSpPr>
            <a:spLocks noGrp="1"/>
          </p:cNvSpPr>
          <p:nvPr>
            <p:ph type="sldNum" sz="quarter" idx="12"/>
          </p:nvPr>
        </p:nvSpPr>
        <p:spPr/>
        <p:txBody>
          <a:bodyPr/>
          <a:lstStyle/>
          <a:p>
            <a:fld id="{819D5F59-441F-1D4B-AECF-DF11360688B6}" type="slidenum">
              <a:rPr lang="en-US" smtClean="0"/>
              <a:t>‹#›</a:t>
            </a:fld>
            <a:endParaRPr lang="en-US"/>
          </a:p>
        </p:txBody>
      </p:sp>
    </p:spTree>
    <p:extLst>
      <p:ext uri="{BB962C8B-B14F-4D97-AF65-F5344CB8AC3E}">
        <p14:creationId xmlns:p14="http://schemas.microsoft.com/office/powerpoint/2010/main" val="1353485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F4A789-23AF-8243-997A-0A8F028D2A8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C6E9B4F-3244-C94A-9D58-520BC618DC6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61E73D-C4CF-9843-A3DB-01555BA0ED3D}"/>
              </a:ext>
            </a:extLst>
          </p:cNvPr>
          <p:cNvSpPr>
            <a:spLocks noGrp="1"/>
          </p:cNvSpPr>
          <p:nvPr>
            <p:ph type="dt" sz="half" idx="10"/>
          </p:nvPr>
        </p:nvSpPr>
        <p:spPr/>
        <p:txBody>
          <a:bodyPr/>
          <a:lstStyle/>
          <a:p>
            <a:fld id="{D2239400-3C59-2943-81FA-783025070540}" type="datetimeFigureOut">
              <a:rPr lang="en-US" smtClean="0"/>
              <a:t>12/1/21</a:t>
            </a:fld>
            <a:endParaRPr lang="en-US"/>
          </a:p>
        </p:txBody>
      </p:sp>
      <p:sp>
        <p:nvSpPr>
          <p:cNvPr id="5" name="Footer Placeholder 4">
            <a:extLst>
              <a:ext uri="{FF2B5EF4-FFF2-40B4-BE49-F238E27FC236}">
                <a16:creationId xmlns:a16="http://schemas.microsoft.com/office/drawing/2014/main" id="{48D85AA3-8633-7448-B1FE-DA018C00A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ECD93-219D-E841-BFF1-8307C88C6108}"/>
              </a:ext>
            </a:extLst>
          </p:cNvPr>
          <p:cNvSpPr>
            <a:spLocks noGrp="1"/>
          </p:cNvSpPr>
          <p:nvPr>
            <p:ph type="sldNum" sz="quarter" idx="12"/>
          </p:nvPr>
        </p:nvSpPr>
        <p:spPr/>
        <p:txBody>
          <a:bodyPr/>
          <a:lstStyle/>
          <a:p>
            <a:fld id="{819D5F59-441F-1D4B-AECF-DF11360688B6}" type="slidenum">
              <a:rPr lang="en-US" smtClean="0"/>
              <a:t>‹#›</a:t>
            </a:fld>
            <a:endParaRPr lang="en-US"/>
          </a:p>
        </p:txBody>
      </p:sp>
    </p:spTree>
    <p:extLst>
      <p:ext uri="{BB962C8B-B14F-4D97-AF65-F5344CB8AC3E}">
        <p14:creationId xmlns:p14="http://schemas.microsoft.com/office/powerpoint/2010/main" val="33056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103B-1AB3-6345-A08B-52EDF294360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E93B017-CBA1-B944-AF6C-3AF2C463D79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90BA24-1311-3A42-B03E-91641EFA5096}"/>
              </a:ext>
            </a:extLst>
          </p:cNvPr>
          <p:cNvSpPr>
            <a:spLocks noGrp="1"/>
          </p:cNvSpPr>
          <p:nvPr>
            <p:ph type="dt" sz="half" idx="10"/>
          </p:nvPr>
        </p:nvSpPr>
        <p:spPr/>
        <p:txBody>
          <a:bodyPr/>
          <a:lstStyle/>
          <a:p>
            <a:fld id="{D2239400-3C59-2943-81FA-783025070540}" type="datetimeFigureOut">
              <a:rPr lang="en-US" smtClean="0"/>
              <a:t>12/1/21</a:t>
            </a:fld>
            <a:endParaRPr lang="en-US"/>
          </a:p>
        </p:txBody>
      </p:sp>
      <p:sp>
        <p:nvSpPr>
          <p:cNvPr id="5" name="Footer Placeholder 4">
            <a:extLst>
              <a:ext uri="{FF2B5EF4-FFF2-40B4-BE49-F238E27FC236}">
                <a16:creationId xmlns:a16="http://schemas.microsoft.com/office/drawing/2014/main" id="{4A72B47E-DE76-C241-BB3C-B21A17D37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7CED0-5231-E946-BF89-189B9B6DF5D4}"/>
              </a:ext>
            </a:extLst>
          </p:cNvPr>
          <p:cNvSpPr>
            <a:spLocks noGrp="1"/>
          </p:cNvSpPr>
          <p:nvPr>
            <p:ph type="sldNum" sz="quarter" idx="12"/>
          </p:nvPr>
        </p:nvSpPr>
        <p:spPr/>
        <p:txBody>
          <a:bodyPr/>
          <a:lstStyle/>
          <a:p>
            <a:fld id="{819D5F59-441F-1D4B-AECF-DF11360688B6}" type="slidenum">
              <a:rPr lang="en-US" smtClean="0"/>
              <a:t>‹#›</a:t>
            </a:fld>
            <a:endParaRPr lang="en-US"/>
          </a:p>
        </p:txBody>
      </p:sp>
    </p:spTree>
    <p:extLst>
      <p:ext uri="{BB962C8B-B14F-4D97-AF65-F5344CB8AC3E}">
        <p14:creationId xmlns:p14="http://schemas.microsoft.com/office/powerpoint/2010/main" val="70206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6547-DB9B-A347-A488-C57628FB995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633545D-7F3F-514C-86F8-A29D76BD22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32E41FC-FE36-664D-97C1-DFB9A4395857}"/>
              </a:ext>
            </a:extLst>
          </p:cNvPr>
          <p:cNvSpPr>
            <a:spLocks noGrp="1"/>
          </p:cNvSpPr>
          <p:nvPr>
            <p:ph type="dt" sz="half" idx="10"/>
          </p:nvPr>
        </p:nvSpPr>
        <p:spPr/>
        <p:txBody>
          <a:bodyPr/>
          <a:lstStyle/>
          <a:p>
            <a:fld id="{D2239400-3C59-2943-81FA-783025070540}" type="datetimeFigureOut">
              <a:rPr lang="en-US" smtClean="0"/>
              <a:t>12/1/21</a:t>
            </a:fld>
            <a:endParaRPr lang="en-US"/>
          </a:p>
        </p:txBody>
      </p:sp>
      <p:sp>
        <p:nvSpPr>
          <p:cNvPr id="5" name="Footer Placeholder 4">
            <a:extLst>
              <a:ext uri="{FF2B5EF4-FFF2-40B4-BE49-F238E27FC236}">
                <a16:creationId xmlns:a16="http://schemas.microsoft.com/office/drawing/2014/main" id="{1DE985D8-186D-9A4E-B905-928979FFBC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3B948-FDC0-2D46-B67B-DAD7DF8E425F}"/>
              </a:ext>
            </a:extLst>
          </p:cNvPr>
          <p:cNvSpPr>
            <a:spLocks noGrp="1"/>
          </p:cNvSpPr>
          <p:nvPr>
            <p:ph type="sldNum" sz="quarter" idx="12"/>
          </p:nvPr>
        </p:nvSpPr>
        <p:spPr/>
        <p:txBody>
          <a:bodyPr/>
          <a:lstStyle/>
          <a:p>
            <a:fld id="{819D5F59-441F-1D4B-AECF-DF11360688B6}" type="slidenum">
              <a:rPr lang="en-US" smtClean="0"/>
              <a:t>‹#›</a:t>
            </a:fld>
            <a:endParaRPr lang="en-US"/>
          </a:p>
        </p:txBody>
      </p:sp>
    </p:spTree>
    <p:extLst>
      <p:ext uri="{BB962C8B-B14F-4D97-AF65-F5344CB8AC3E}">
        <p14:creationId xmlns:p14="http://schemas.microsoft.com/office/powerpoint/2010/main" val="81532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F409-0015-CA4C-BA99-365AEBF9117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2665DF-999F-A741-898E-D96A220F6D4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EBA3052-9048-4F42-A73A-B1ACBBF0FF3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E3F9082-4C47-3044-9F03-A0067A240865}"/>
              </a:ext>
            </a:extLst>
          </p:cNvPr>
          <p:cNvSpPr>
            <a:spLocks noGrp="1"/>
          </p:cNvSpPr>
          <p:nvPr>
            <p:ph type="dt" sz="half" idx="10"/>
          </p:nvPr>
        </p:nvSpPr>
        <p:spPr/>
        <p:txBody>
          <a:bodyPr/>
          <a:lstStyle/>
          <a:p>
            <a:fld id="{D2239400-3C59-2943-81FA-783025070540}" type="datetimeFigureOut">
              <a:rPr lang="en-US" smtClean="0"/>
              <a:t>12/1/21</a:t>
            </a:fld>
            <a:endParaRPr lang="en-US"/>
          </a:p>
        </p:txBody>
      </p:sp>
      <p:sp>
        <p:nvSpPr>
          <p:cNvPr id="6" name="Footer Placeholder 5">
            <a:extLst>
              <a:ext uri="{FF2B5EF4-FFF2-40B4-BE49-F238E27FC236}">
                <a16:creationId xmlns:a16="http://schemas.microsoft.com/office/drawing/2014/main" id="{0C7B96FB-E730-6B40-B82B-C8CBD73F0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243029-BB62-9949-8BAC-661757D2D044}"/>
              </a:ext>
            </a:extLst>
          </p:cNvPr>
          <p:cNvSpPr>
            <a:spLocks noGrp="1"/>
          </p:cNvSpPr>
          <p:nvPr>
            <p:ph type="sldNum" sz="quarter" idx="12"/>
          </p:nvPr>
        </p:nvSpPr>
        <p:spPr/>
        <p:txBody>
          <a:bodyPr/>
          <a:lstStyle/>
          <a:p>
            <a:fld id="{819D5F59-441F-1D4B-AECF-DF11360688B6}" type="slidenum">
              <a:rPr lang="en-US" smtClean="0"/>
              <a:t>‹#›</a:t>
            </a:fld>
            <a:endParaRPr lang="en-US"/>
          </a:p>
        </p:txBody>
      </p:sp>
    </p:spTree>
    <p:extLst>
      <p:ext uri="{BB962C8B-B14F-4D97-AF65-F5344CB8AC3E}">
        <p14:creationId xmlns:p14="http://schemas.microsoft.com/office/powerpoint/2010/main" val="310877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FE40-B376-5443-9178-8CD3C1F303D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7FDCDB5-F707-A144-A53A-F6F8B30D28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773C860-5286-E144-BEA2-4B6935BB772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C532A1B-33BD-4E4C-98EA-B2C97E023E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19BC967-20EA-C642-8418-3CA55FA70CF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6620178-259C-2D43-9BF6-6D89926E79D4}"/>
              </a:ext>
            </a:extLst>
          </p:cNvPr>
          <p:cNvSpPr>
            <a:spLocks noGrp="1"/>
          </p:cNvSpPr>
          <p:nvPr>
            <p:ph type="dt" sz="half" idx="10"/>
          </p:nvPr>
        </p:nvSpPr>
        <p:spPr/>
        <p:txBody>
          <a:bodyPr/>
          <a:lstStyle/>
          <a:p>
            <a:fld id="{D2239400-3C59-2943-81FA-783025070540}" type="datetimeFigureOut">
              <a:rPr lang="en-US" smtClean="0"/>
              <a:t>12/1/21</a:t>
            </a:fld>
            <a:endParaRPr lang="en-US"/>
          </a:p>
        </p:txBody>
      </p:sp>
      <p:sp>
        <p:nvSpPr>
          <p:cNvPr id="8" name="Footer Placeholder 7">
            <a:extLst>
              <a:ext uri="{FF2B5EF4-FFF2-40B4-BE49-F238E27FC236}">
                <a16:creationId xmlns:a16="http://schemas.microsoft.com/office/drawing/2014/main" id="{C52BCBE3-49F2-AF4E-9439-11054AB084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B44D08-8409-7940-A499-698630F500D4}"/>
              </a:ext>
            </a:extLst>
          </p:cNvPr>
          <p:cNvSpPr>
            <a:spLocks noGrp="1"/>
          </p:cNvSpPr>
          <p:nvPr>
            <p:ph type="sldNum" sz="quarter" idx="12"/>
          </p:nvPr>
        </p:nvSpPr>
        <p:spPr/>
        <p:txBody>
          <a:bodyPr/>
          <a:lstStyle/>
          <a:p>
            <a:fld id="{819D5F59-441F-1D4B-AECF-DF11360688B6}" type="slidenum">
              <a:rPr lang="en-US" smtClean="0"/>
              <a:t>‹#›</a:t>
            </a:fld>
            <a:endParaRPr lang="en-US"/>
          </a:p>
        </p:txBody>
      </p:sp>
    </p:spTree>
    <p:extLst>
      <p:ext uri="{BB962C8B-B14F-4D97-AF65-F5344CB8AC3E}">
        <p14:creationId xmlns:p14="http://schemas.microsoft.com/office/powerpoint/2010/main" val="37789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86A2-3D9B-3748-A4F0-0E3EB8BE00F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6782AFD-7697-804F-A2B5-D1BE8EC2D7C4}"/>
              </a:ext>
            </a:extLst>
          </p:cNvPr>
          <p:cNvSpPr>
            <a:spLocks noGrp="1"/>
          </p:cNvSpPr>
          <p:nvPr>
            <p:ph type="dt" sz="half" idx="10"/>
          </p:nvPr>
        </p:nvSpPr>
        <p:spPr/>
        <p:txBody>
          <a:bodyPr/>
          <a:lstStyle/>
          <a:p>
            <a:fld id="{D2239400-3C59-2943-81FA-783025070540}" type="datetimeFigureOut">
              <a:rPr lang="en-US" smtClean="0"/>
              <a:t>12/1/21</a:t>
            </a:fld>
            <a:endParaRPr lang="en-US"/>
          </a:p>
        </p:txBody>
      </p:sp>
      <p:sp>
        <p:nvSpPr>
          <p:cNvPr id="4" name="Footer Placeholder 3">
            <a:extLst>
              <a:ext uri="{FF2B5EF4-FFF2-40B4-BE49-F238E27FC236}">
                <a16:creationId xmlns:a16="http://schemas.microsoft.com/office/drawing/2014/main" id="{EF59DDD1-EEF1-6B4D-BC17-80550201A0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62E44A-759A-E248-9AA9-7DB338C13273}"/>
              </a:ext>
            </a:extLst>
          </p:cNvPr>
          <p:cNvSpPr>
            <a:spLocks noGrp="1"/>
          </p:cNvSpPr>
          <p:nvPr>
            <p:ph type="sldNum" sz="quarter" idx="12"/>
          </p:nvPr>
        </p:nvSpPr>
        <p:spPr/>
        <p:txBody>
          <a:bodyPr/>
          <a:lstStyle/>
          <a:p>
            <a:fld id="{819D5F59-441F-1D4B-AECF-DF11360688B6}" type="slidenum">
              <a:rPr lang="en-US" smtClean="0"/>
              <a:t>‹#›</a:t>
            </a:fld>
            <a:endParaRPr lang="en-US"/>
          </a:p>
        </p:txBody>
      </p:sp>
    </p:spTree>
    <p:extLst>
      <p:ext uri="{BB962C8B-B14F-4D97-AF65-F5344CB8AC3E}">
        <p14:creationId xmlns:p14="http://schemas.microsoft.com/office/powerpoint/2010/main" val="37829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ACEAD4-98AD-BA4A-9BF9-20AD4BDE95D1}"/>
              </a:ext>
            </a:extLst>
          </p:cNvPr>
          <p:cNvSpPr>
            <a:spLocks noGrp="1"/>
          </p:cNvSpPr>
          <p:nvPr>
            <p:ph type="dt" sz="half" idx="10"/>
          </p:nvPr>
        </p:nvSpPr>
        <p:spPr/>
        <p:txBody>
          <a:bodyPr/>
          <a:lstStyle/>
          <a:p>
            <a:fld id="{D2239400-3C59-2943-81FA-783025070540}" type="datetimeFigureOut">
              <a:rPr lang="en-US" smtClean="0"/>
              <a:t>12/1/21</a:t>
            </a:fld>
            <a:endParaRPr lang="en-US"/>
          </a:p>
        </p:txBody>
      </p:sp>
      <p:sp>
        <p:nvSpPr>
          <p:cNvPr id="3" name="Footer Placeholder 2">
            <a:extLst>
              <a:ext uri="{FF2B5EF4-FFF2-40B4-BE49-F238E27FC236}">
                <a16:creationId xmlns:a16="http://schemas.microsoft.com/office/drawing/2014/main" id="{3D26F311-C634-2D48-A794-264FED423C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1990DF-8B44-0448-AC97-16C5093431D8}"/>
              </a:ext>
            </a:extLst>
          </p:cNvPr>
          <p:cNvSpPr>
            <a:spLocks noGrp="1"/>
          </p:cNvSpPr>
          <p:nvPr>
            <p:ph type="sldNum" sz="quarter" idx="12"/>
          </p:nvPr>
        </p:nvSpPr>
        <p:spPr/>
        <p:txBody>
          <a:bodyPr/>
          <a:lstStyle/>
          <a:p>
            <a:fld id="{819D5F59-441F-1D4B-AECF-DF11360688B6}" type="slidenum">
              <a:rPr lang="en-US" smtClean="0"/>
              <a:t>‹#›</a:t>
            </a:fld>
            <a:endParaRPr lang="en-US"/>
          </a:p>
        </p:txBody>
      </p:sp>
    </p:spTree>
    <p:extLst>
      <p:ext uri="{BB962C8B-B14F-4D97-AF65-F5344CB8AC3E}">
        <p14:creationId xmlns:p14="http://schemas.microsoft.com/office/powerpoint/2010/main" val="138435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43B6-373D-9345-92BF-8F6FDAC53BF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2B92A87-7FBB-EE45-AA68-F9E67B3973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4342DC4-0CED-5E42-ACE5-CEBE41D0C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67F704-4955-B44B-982D-477D44BDAEB2}"/>
              </a:ext>
            </a:extLst>
          </p:cNvPr>
          <p:cNvSpPr>
            <a:spLocks noGrp="1"/>
          </p:cNvSpPr>
          <p:nvPr>
            <p:ph type="dt" sz="half" idx="10"/>
          </p:nvPr>
        </p:nvSpPr>
        <p:spPr/>
        <p:txBody>
          <a:bodyPr/>
          <a:lstStyle/>
          <a:p>
            <a:fld id="{D2239400-3C59-2943-81FA-783025070540}" type="datetimeFigureOut">
              <a:rPr lang="en-US" smtClean="0"/>
              <a:t>12/1/21</a:t>
            </a:fld>
            <a:endParaRPr lang="en-US"/>
          </a:p>
        </p:txBody>
      </p:sp>
      <p:sp>
        <p:nvSpPr>
          <p:cNvPr id="6" name="Footer Placeholder 5">
            <a:extLst>
              <a:ext uri="{FF2B5EF4-FFF2-40B4-BE49-F238E27FC236}">
                <a16:creationId xmlns:a16="http://schemas.microsoft.com/office/drawing/2014/main" id="{56F9DA14-4EAA-3A4D-86F0-3C03C0B89A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651FBC-36D7-9245-A6E1-F3DC3B1A321F}"/>
              </a:ext>
            </a:extLst>
          </p:cNvPr>
          <p:cNvSpPr>
            <a:spLocks noGrp="1"/>
          </p:cNvSpPr>
          <p:nvPr>
            <p:ph type="sldNum" sz="quarter" idx="12"/>
          </p:nvPr>
        </p:nvSpPr>
        <p:spPr/>
        <p:txBody>
          <a:bodyPr/>
          <a:lstStyle/>
          <a:p>
            <a:fld id="{819D5F59-441F-1D4B-AECF-DF11360688B6}" type="slidenum">
              <a:rPr lang="en-US" smtClean="0"/>
              <a:t>‹#›</a:t>
            </a:fld>
            <a:endParaRPr lang="en-US"/>
          </a:p>
        </p:txBody>
      </p:sp>
    </p:spTree>
    <p:extLst>
      <p:ext uri="{BB962C8B-B14F-4D97-AF65-F5344CB8AC3E}">
        <p14:creationId xmlns:p14="http://schemas.microsoft.com/office/powerpoint/2010/main" val="278546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3062-FB43-B74A-BD58-949A5A1851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D6C7202-9896-1643-8B4A-273C7379E7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418191-7897-7B43-BFE0-BBF39C6B2B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EC7F493-BA5E-BC4C-863E-6EEFB01F499E}"/>
              </a:ext>
            </a:extLst>
          </p:cNvPr>
          <p:cNvSpPr>
            <a:spLocks noGrp="1"/>
          </p:cNvSpPr>
          <p:nvPr>
            <p:ph type="dt" sz="half" idx="10"/>
          </p:nvPr>
        </p:nvSpPr>
        <p:spPr/>
        <p:txBody>
          <a:bodyPr/>
          <a:lstStyle/>
          <a:p>
            <a:fld id="{D2239400-3C59-2943-81FA-783025070540}" type="datetimeFigureOut">
              <a:rPr lang="en-US" smtClean="0"/>
              <a:t>12/1/21</a:t>
            </a:fld>
            <a:endParaRPr lang="en-US"/>
          </a:p>
        </p:txBody>
      </p:sp>
      <p:sp>
        <p:nvSpPr>
          <p:cNvPr id="6" name="Footer Placeholder 5">
            <a:extLst>
              <a:ext uri="{FF2B5EF4-FFF2-40B4-BE49-F238E27FC236}">
                <a16:creationId xmlns:a16="http://schemas.microsoft.com/office/drawing/2014/main" id="{6D5D05A8-7217-EE49-9790-1B322A11B2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F7F061-B930-C64E-8DA6-ED29F38C0445}"/>
              </a:ext>
            </a:extLst>
          </p:cNvPr>
          <p:cNvSpPr>
            <a:spLocks noGrp="1"/>
          </p:cNvSpPr>
          <p:nvPr>
            <p:ph type="sldNum" sz="quarter" idx="12"/>
          </p:nvPr>
        </p:nvSpPr>
        <p:spPr/>
        <p:txBody>
          <a:bodyPr/>
          <a:lstStyle/>
          <a:p>
            <a:fld id="{819D5F59-441F-1D4B-AECF-DF11360688B6}" type="slidenum">
              <a:rPr lang="en-US" smtClean="0"/>
              <a:t>‹#›</a:t>
            </a:fld>
            <a:endParaRPr lang="en-US"/>
          </a:p>
        </p:txBody>
      </p:sp>
    </p:spTree>
    <p:extLst>
      <p:ext uri="{BB962C8B-B14F-4D97-AF65-F5344CB8AC3E}">
        <p14:creationId xmlns:p14="http://schemas.microsoft.com/office/powerpoint/2010/main" val="183580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C0D24-10F3-6E42-A5C3-F60BAE7230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282F156-249B-1D49-85E3-28D7FA24FB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9CCC9D-0E03-6440-A4F9-4CF94AA092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239400-3C59-2943-81FA-783025070540}" type="datetimeFigureOut">
              <a:rPr lang="en-US" smtClean="0"/>
              <a:t>12/1/21</a:t>
            </a:fld>
            <a:endParaRPr lang="en-US"/>
          </a:p>
        </p:txBody>
      </p:sp>
      <p:sp>
        <p:nvSpPr>
          <p:cNvPr id="5" name="Footer Placeholder 4">
            <a:extLst>
              <a:ext uri="{FF2B5EF4-FFF2-40B4-BE49-F238E27FC236}">
                <a16:creationId xmlns:a16="http://schemas.microsoft.com/office/drawing/2014/main" id="{F0E69B90-2F19-9246-AB1C-F34775719E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3E9F17-724E-C548-A0DE-1ABE0B4C6C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D5F59-441F-1D4B-AECF-DF11360688B6}" type="slidenum">
              <a:rPr lang="en-US" smtClean="0"/>
              <a:t>‹#›</a:t>
            </a:fld>
            <a:endParaRPr lang="en-US"/>
          </a:p>
        </p:txBody>
      </p:sp>
    </p:spTree>
    <p:extLst>
      <p:ext uri="{BB962C8B-B14F-4D97-AF65-F5344CB8AC3E}">
        <p14:creationId xmlns:p14="http://schemas.microsoft.com/office/powerpoint/2010/main" val="4268798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01600-A4C4-514A-9093-8D8AC33B188E}"/>
              </a:ext>
            </a:extLst>
          </p:cNvPr>
          <p:cNvSpPr>
            <a:spLocks noGrp="1"/>
          </p:cNvSpPr>
          <p:nvPr>
            <p:ph type="ctrTitle"/>
          </p:nvPr>
        </p:nvSpPr>
        <p:spPr>
          <a:xfrm>
            <a:off x="1285241" y="1008993"/>
            <a:ext cx="9231410" cy="3542045"/>
          </a:xfrm>
        </p:spPr>
        <p:txBody>
          <a:bodyPr anchor="b">
            <a:normAutofit/>
          </a:bodyPr>
          <a:lstStyle/>
          <a:p>
            <a:pPr algn="l"/>
            <a:r>
              <a:rPr lang="en-US" sz="8100"/>
              <a:t>Chapter 19</a:t>
            </a:r>
            <a:br>
              <a:rPr lang="en-US" sz="8100"/>
            </a:br>
            <a:r>
              <a:rPr lang="en-US" sz="8100"/>
              <a:t>Standard Template Library</a:t>
            </a:r>
          </a:p>
        </p:txBody>
      </p:sp>
      <p:sp>
        <p:nvSpPr>
          <p:cNvPr id="3" name="Subtitle 2">
            <a:extLst>
              <a:ext uri="{FF2B5EF4-FFF2-40B4-BE49-F238E27FC236}">
                <a16:creationId xmlns:a16="http://schemas.microsoft.com/office/drawing/2014/main" id="{91F87FF3-5AE2-0748-88A9-54E7E5F45613}"/>
              </a:ext>
            </a:extLst>
          </p:cNvPr>
          <p:cNvSpPr>
            <a:spLocks noGrp="1"/>
          </p:cNvSpPr>
          <p:nvPr>
            <p:ph type="subTitle" idx="1"/>
          </p:nvPr>
        </p:nvSpPr>
        <p:spPr>
          <a:xfrm>
            <a:off x="1285241" y="4582814"/>
            <a:ext cx="7132335" cy="1312657"/>
          </a:xfrm>
        </p:spPr>
        <p:txBody>
          <a:bodyPr anchor="t">
            <a:normAutofit/>
          </a:bodyPr>
          <a:lstStyle/>
          <a:p>
            <a:pPr algn="l"/>
            <a:r>
              <a:rPr lang="en-US" dirty="0"/>
              <a:t>Instructor Name: Geetika Gautam</a:t>
            </a:r>
            <a:endParaRPr lang="en-US"/>
          </a:p>
        </p:txBody>
      </p:sp>
    </p:spTree>
    <p:extLst>
      <p:ext uri="{BB962C8B-B14F-4D97-AF65-F5344CB8AC3E}">
        <p14:creationId xmlns:p14="http://schemas.microsoft.com/office/powerpoint/2010/main" val="234938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C7D8-173B-1445-AE6E-C41CA4C65E3E}"/>
              </a:ext>
            </a:extLst>
          </p:cNvPr>
          <p:cNvSpPr>
            <a:spLocks noGrp="1"/>
          </p:cNvSpPr>
          <p:nvPr>
            <p:ph type="title"/>
          </p:nvPr>
        </p:nvSpPr>
        <p:spPr>
          <a:xfrm>
            <a:off x="357352" y="260021"/>
            <a:ext cx="10515600" cy="1325563"/>
          </a:xfrm>
        </p:spPr>
        <p:txBody>
          <a:bodyPr/>
          <a:lstStyle/>
          <a:p>
            <a:r>
              <a:rPr lang="en-US" dirty="0"/>
              <a:t>Sequence Container </a:t>
            </a:r>
          </a:p>
        </p:txBody>
      </p:sp>
      <p:sp>
        <p:nvSpPr>
          <p:cNvPr id="3" name="Content Placeholder 2">
            <a:extLst>
              <a:ext uri="{FF2B5EF4-FFF2-40B4-BE49-F238E27FC236}">
                <a16:creationId xmlns:a16="http://schemas.microsoft.com/office/drawing/2014/main" id="{1A87B8D0-8358-334F-A481-0F21469A6EEE}"/>
              </a:ext>
            </a:extLst>
          </p:cNvPr>
          <p:cNvSpPr>
            <a:spLocks noGrp="1"/>
          </p:cNvSpPr>
          <p:nvPr>
            <p:ph idx="1"/>
          </p:nvPr>
        </p:nvSpPr>
        <p:spPr>
          <a:xfrm>
            <a:off x="241738" y="1471448"/>
            <a:ext cx="11112062" cy="4705515"/>
          </a:xfrm>
        </p:spPr>
        <p:txBody>
          <a:bodyPr>
            <a:normAutofit fontScale="85000" lnSpcReduction="20000"/>
          </a:bodyPr>
          <a:lstStyle/>
          <a:p>
            <a:r>
              <a:rPr lang="en-US" sz="2400" dirty="0">
                <a:solidFill>
                  <a:srgbClr val="000000"/>
                </a:solidFill>
                <a:latin typeface="Times New Roman" panose="02020603050405020304" pitchFamily="18" charset="0"/>
                <a:cs typeface="Times New Roman" panose="02020603050405020304" pitchFamily="18" charset="0"/>
              </a:rPr>
              <a:t>A sequence container is a collection of objects in which the programmer controls the order of storing and retrieving elements.</a:t>
            </a:r>
          </a:p>
          <a:p>
            <a:pPr>
              <a:lnSpc>
                <a:spcPct val="100000"/>
              </a:lnSpc>
            </a:pPr>
            <a:r>
              <a:rPr lang="en-US" sz="2400" dirty="0">
                <a:solidFill>
                  <a:srgbClr val="000000"/>
                </a:solidFill>
                <a:latin typeface="Times New Roman" panose="02020603050405020304" pitchFamily="18" charset="0"/>
                <a:cs typeface="Times New Roman" panose="02020603050405020304" pitchFamily="18" charset="0"/>
              </a:rPr>
              <a:t>The STL provides three sequence containers: vector, deque, and list.</a:t>
            </a:r>
          </a:p>
          <a:p>
            <a:pPr>
              <a:lnSpc>
                <a:spcPct val="100000"/>
              </a:lnSpc>
            </a:pPr>
            <a:r>
              <a:rPr lang="en-US" sz="2400" dirty="0">
                <a:solidFill>
                  <a:srgbClr val="000000"/>
                </a:solidFill>
                <a:latin typeface="Times New Roman" panose="02020603050405020304" pitchFamily="18" charset="0"/>
                <a:cs typeface="Times New Roman" panose="02020603050405020304" pitchFamily="18" charset="0"/>
              </a:rPr>
              <a:t> The first two are normally implemented as dynamic arrays; the third is normally implemented as a doubly linked list.</a:t>
            </a:r>
          </a:p>
          <a:p>
            <a:pPr marL="0" indent="0">
              <a:lnSpc>
                <a:spcPct val="100000"/>
              </a:lnSpc>
              <a:buNone/>
            </a:pPr>
            <a:endParaRPr lang="en-US" sz="2400" b="1" dirty="0">
              <a:solidFill>
                <a:srgbClr val="000000"/>
              </a:solidFill>
              <a:latin typeface="Times New Roman" panose="02020603050405020304" pitchFamily="18" charset="0"/>
              <a:cs typeface="Times New Roman" panose="02020603050405020304" pitchFamily="18" charset="0"/>
            </a:endParaRPr>
          </a:p>
          <a:p>
            <a:r>
              <a:rPr lang="en-US" sz="2400" b="1" dirty="0">
                <a:solidFill>
                  <a:srgbClr val="000000"/>
                </a:solidFill>
                <a:latin typeface="Times New Roman" panose="02020603050405020304" pitchFamily="18" charset="0"/>
                <a:cs typeface="Times New Roman" panose="02020603050405020304" pitchFamily="18" charset="0"/>
              </a:rPr>
              <a:t> Vector</a:t>
            </a:r>
          </a:p>
          <a:p>
            <a:pPr marL="0" indent="0">
              <a:buNone/>
            </a:pPr>
            <a:r>
              <a:rPr lang="en-US" sz="2400" b="1"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When array limitation like</a:t>
            </a:r>
            <a:r>
              <a:rPr lang="en-IN" sz="2400" dirty="0">
                <a:latin typeface="Times New Roman" panose="02020603050405020304" pitchFamily="18" charset="0"/>
                <a:cs typeface="Times New Roman" panose="02020603050405020304" pitchFamily="18" charset="0"/>
              </a:rPr>
              <a:t> declaring an array, passing size of an array is compulsory, and the size must be a constant that can be removed by Vector. </a:t>
            </a:r>
          </a:p>
          <a:p>
            <a:pPr marL="0" indent="0">
              <a:buNone/>
            </a:pPr>
            <a:r>
              <a:rPr lang="en-IN" sz="2400" dirty="0">
                <a:latin typeface="Times New Roman" panose="02020603050405020304" pitchFamily="18" charset="0"/>
                <a:cs typeface="Times New Roman" panose="02020603050405020304" pitchFamily="18" charset="0"/>
              </a:rPr>
              <a:t>Syntax</a:t>
            </a:r>
          </a:p>
          <a:p>
            <a:pPr marL="0" indent="0">
              <a:buNone/>
            </a:pPr>
            <a:r>
              <a:rPr lang="en-IN" sz="2400" dirty="0">
                <a:latin typeface="Times New Roman" panose="02020603050405020304" pitchFamily="18" charset="0"/>
                <a:cs typeface="Times New Roman" panose="02020603050405020304" pitchFamily="18" charset="0"/>
              </a:rPr>
              <a:t>vector &lt;data type&gt; vector name;</a:t>
            </a:r>
          </a:p>
          <a:p>
            <a:pPr marL="0" indent="0">
              <a:buNone/>
            </a:pPr>
            <a:r>
              <a:rPr lang="en-IN" sz="2400" dirty="0">
                <a:latin typeface="Times New Roman" panose="02020603050405020304" pitchFamily="18" charset="0"/>
                <a:cs typeface="Times New Roman" panose="02020603050405020304" pitchFamily="18" charset="0"/>
              </a:rPr>
              <a:t>vector&lt;int&gt; vector1 = {1, 2, 3, 4, 5};</a:t>
            </a:r>
          </a:p>
          <a:p>
            <a:pPr marL="0" indent="0">
              <a:buNone/>
            </a:pPr>
            <a:r>
              <a:rPr lang="en-IN" sz="2400" dirty="0">
                <a:latin typeface="Times New Roman" panose="02020603050405020304" pitchFamily="18" charset="0"/>
                <a:cs typeface="Times New Roman" panose="02020603050405020304" pitchFamily="18" charset="0"/>
              </a:rPr>
              <a:t>vector&lt;int&gt; vector2 {1, 2, 3, 4, 5};   </a:t>
            </a:r>
          </a:p>
          <a:p>
            <a:pPr marL="0" indent="0">
              <a:buNone/>
            </a:pPr>
            <a:r>
              <a:rPr lang="en-IN" sz="2400" dirty="0">
                <a:latin typeface="Times New Roman" panose="02020603050405020304" pitchFamily="18" charset="0"/>
                <a:cs typeface="Times New Roman" panose="02020603050405020304" pitchFamily="18" charset="0"/>
              </a:rPr>
              <a:t>vector&lt;int&gt; vector3(5, 12);     //5 size and 12 value</a:t>
            </a:r>
            <a:endParaRPr lang="en-US" sz="2400" dirty="0">
              <a:latin typeface="Times New Roman" panose="02020603050405020304" pitchFamily="18" charset="0"/>
              <a:cs typeface="Times New Roman" panose="02020603050405020304" pitchFamily="18" charset="0"/>
            </a:endParaRPr>
          </a:p>
          <a:p>
            <a:pPr marL="0" indent="0">
              <a:buNone/>
            </a:pPr>
            <a:endParaRPr lang="en-US" sz="2400" b="1" dirty="0">
              <a:solidFill>
                <a:srgbClr val="000000"/>
              </a:solidFill>
            </a:endParaRPr>
          </a:p>
          <a:p>
            <a:endParaRPr lang="en-US" dirty="0"/>
          </a:p>
        </p:txBody>
      </p:sp>
    </p:spTree>
    <p:extLst>
      <p:ext uri="{BB962C8B-B14F-4D97-AF65-F5344CB8AC3E}">
        <p14:creationId xmlns:p14="http://schemas.microsoft.com/office/powerpoint/2010/main" val="285657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85091B-C355-9241-9F02-C46DF119C143}"/>
              </a:ext>
            </a:extLst>
          </p:cNvPr>
          <p:cNvSpPr>
            <a:spLocks noGrp="1"/>
          </p:cNvSpPr>
          <p:nvPr>
            <p:ph idx="1"/>
          </p:nvPr>
        </p:nvSpPr>
        <p:spPr>
          <a:xfrm>
            <a:off x="388883" y="371475"/>
            <a:ext cx="10964917" cy="5798097"/>
          </a:xfrm>
        </p:spPr>
        <p:txBody>
          <a:bodyPr/>
          <a:lstStyle/>
          <a:p>
            <a:pPr>
              <a:spcBef>
                <a:spcPts val="0"/>
              </a:spcBef>
            </a:pPr>
            <a:r>
              <a:rPr lang="en-US" b="1" i="1" dirty="0">
                <a:latin typeface="+mj-lt"/>
              </a:rPr>
              <a:t>Size and Capacity.</a:t>
            </a:r>
          </a:p>
          <a:p>
            <a:pPr marL="0" indent="0">
              <a:spcBef>
                <a:spcPts val="0"/>
              </a:spcBef>
              <a:buNone/>
            </a:pPr>
            <a:r>
              <a:rPr lang="en-US" b="1" i="1" dirty="0">
                <a:latin typeface="+mj-lt"/>
              </a:rPr>
              <a:t>The vector class has six member functions related to the size and capacity of a vector.</a:t>
            </a:r>
          </a:p>
          <a:p>
            <a:endParaRPr lang="en-US" dirty="0"/>
          </a:p>
        </p:txBody>
      </p:sp>
      <p:sp>
        <p:nvSpPr>
          <p:cNvPr id="4" name="Content Placeholder 2">
            <a:extLst>
              <a:ext uri="{FF2B5EF4-FFF2-40B4-BE49-F238E27FC236}">
                <a16:creationId xmlns:a16="http://schemas.microsoft.com/office/drawing/2014/main" id="{521683D4-A124-DE40-868C-E0730BC8567C}"/>
              </a:ext>
            </a:extLst>
          </p:cNvPr>
          <p:cNvSpPr txBox="1">
            <a:spLocks/>
          </p:cNvSpPr>
          <p:nvPr/>
        </p:nvSpPr>
        <p:spPr>
          <a:xfrm>
            <a:off x="388884" y="1648285"/>
            <a:ext cx="11119944" cy="1264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pPr>
            <a:r>
              <a:rPr lang="en-US" b="1" i="1" dirty="0">
                <a:latin typeface="+mj-lt"/>
              </a:rPr>
              <a:t>Accessing Elements (for retrieve or change).</a:t>
            </a:r>
          </a:p>
          <a:p>
            <a:pPr marL="0" indent="0">
              <a:spcBef>
                <a:spcPts val="0"/>
              </a:spcBef>
              <a:buNone/>
            </a:pPr>
            <a:r>
              <a:rPr lang="en-US" sz="2400" b="1" dirty="0">
                <a:latin typeface="+mj-lt"/>
                <a:cs typeface="Times" panose="02020603050405020304" pitchFamily="18" charset="0"/>
              </a:rPr>
              <a:t>The vector class provides the following member functions to access elements already in the vector.</a:t>
            </a:r>
          </a:p>
        </p:txBody>
      </p:sp>
      <p:sp>
        <p:nvSpPr>
          <p:cNvPr id="5" name="Content Placeholder 3">
            <a:extLst>
              <a:ext uri="{FF2B5EF4-FFF2-40B4-BE49-F238E27FC236}">
                <a16:creationId xmlns:a16="http://schemas.microsoft.com/office/drawing/2014/main" id="{F73B101F-263D-B144-AA6A-16F25AF021CA}"/>
              </a:ext>
            </a:extLst>
          </p:cNvPr>
          <p:cNvSpPr txBox="1">
            <a:spLocks/>
          </p:cNvSpPr>
          <p:nvPr/>
        </p:nvSpPr>
        <p:spPr>
          <a:xfrm>
            <a:off x="954191" y="2970815"/>
            <a:ext cx="4109740" cy="1219200"/>
          </a:xfrm>
          <a:prstGeom prst="rect">
            <a:avLst/>
          </a:prstGeom>
          <a:no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v-SE" sz="1800" b="1" spc="-150" dirty="0" err="1">
                <a:solidFill>
                  <a:srgbClr val="000000"/>
                </a:solidFill>
                <a:latin typeface="Courier New" panose="02070309020205020404" pitchFamily="49" charset="0"/>
                <a:cs typeface="Courier New" panose="02070309020205020404" pitchFamily="49" charset="0"/>
              </a:rPr>
              <a:t>vec.front</a:t>
            </a:r>
            <a:r>
              <a:rPr lang="sv-SE" sz="1800" b="1" spc="-150" dirty="0">
                <a:solidFill>
                  <a:srgbClr val="000000"/>
                </a:solidFill>
                <a:latin typeface="Courier New" panose="02070309020205020404" pitchFamily="49" charset="0"/>
                <a:cs typeface="Courier New" panose="02070309020205020404" pitchFamily="49" charset="0"/>
              </a:rPr>
              <a:t>();</a:t>
            </a:r>
          </a:p>
          <a:p>
            <a:r>
              <a:rPr lang="sv-SE" sz="1800" b="1" spc="-150" dirty="0" err="1">
                <a:solidFill>
                  <a:srgbClr val="000000"/>
                </a:solidFill>
                <a:latin typeface="Courier New" panose="02070309020205020404" pitchFamily="49" charset="0"/>
                <a:cs typeface="Courier New" panose="02070309020205020404" pitchFamily="49" charset="0"/>
              </a:rPr>
              <a:t>vec.back</a:t>
            </a:r>
            <a:r>
              <a:rPr lang="sv-SE" sz="1800" b="1" spc="-150" dirty="0">
                <a:solidFill>
                  <a:srgbClr val="000000"/>
                </a:solidFill>
                <a:latin typeface="Courier New" panose="02070309020205020404" pitchFamily="49" charset="0"/>
                <a:cs typeface="Courier New" panose="02070309020205020404" pitchFamily="49" charset="0"/>
              </a:rPr>
              <a:t>();</a:t>
            </a:r>
          </a:p>
          <a:p>
            <a:r>
              <a:rPr lang="sv-SE" sz="1800" b="1" spc="-150" dirty="0" err="1">
                <a:solidFill>
                  <a:srgbClr val="000000"/>
                </a:solidFill>
                <a:latin typeface="Courier New" panose="02070309020205020404" pitchFamily="49" charset="0"/>
                <a:cs typeface="Courier New" panose="02070309020205020404" pitchFamily="49" charset="0"/>
              </a:rPr>
              <a:t>vec</a:t>
            </a:r>
            <a:r>
              <a:rPr lang="sv-SE" sz="1800" b="1" spc="-150" dirty="0">
                <a:solidFill>
                  <a:srgbClr val="000000"/>
                </a:solidFill>
                <a:latin typeface="Courier New" panose="02070309020205020404" pitchFamily="49" charset="0"/>
                <a:cs typeface="Courier New" panose="02070309020205020404" pitchFamily="49" charset="0"/>
              </a:rPr>
              <a:t> [i];</a:t>
            </a:r>
          </a:p>
          <a:p>
            <a:r>
              <a:rPr lang="sv-SE" sz="1800" b="1" spc="-150" dirty="0" err="1">
                <a:solidFill>
                  <a:srgbClr val="000000"/>
                </a:solidFill>
                <a:latin typeface="Courier New" panose="02070309020205020404" pitchFamily="49" charset="0"/>
                <a:cs typeface="Courier New" panose="02070309020205020404" pitchFamily="49" charset="0"/>
              </a:rPr>
              <a:t>vec.at</a:t>
            </a:r>
            <a:r>
              <a:rPr lang="sv-SE" sz="1800" b="1" spc="-150" dirty="0">
                <a:solidFill>
                  <a:srgbClr val="000000"/>
                </a:solidFill>
                <a:latin typeface="Courier New" panose="02070309020205020404" pitchFamily="49" charset="0"/>
                <a:cs typeface="Courier New" panose="02070309020205020404" pitchFamily="49" charset="0"/>
              </a:rPr>
              <a:t>(i); </a:t>
            </a:r>
            <a:endParaRPr lang="en-US" sz="1800" b="1" spc="-150" dirty="0">
              <a:solidFill>
                <a:srgbClr val="000000"/>
              </a:solidFill>
              <a:latin typeface="Courier New" panose="02070309020205020404" pitchFamily="49" charset="0"/>
              <a:cs typeface="Courier New" panose="02070309020205020404" pitchFamily="49" charset="0"/>
            </a:endParaRPr>
          </a:p>
        </p:txBody>
      </p:sp>
      <p:sp>
        <p:nvSpPr>
          <p:cNvPr id="6" name="Content Placeholder 4">
            <a:extLst>
              <a:ext uri="{FF2B5EF4-FFF2-40B4-BE49-F238E27FC236}">
                <a16:creationId xmlns:a16="http://schemas.microsoft.com/office/drawing/2014/main" id="{9AFC6CED-89E8-3F46-8B31-A90AEE32E4BB}"/>
              </a:ext>
            </a:extLst>
          </p:cNvPr>
          <p:cNvSpPr txBox="1">
            <a:spLocks/>
          </p:cNvSpPr>
          <p:nvPr/>
        </p:nvSpPr>
        <p:spPr>
          <a:xfrm>
            <a:off x="3754361" y="2913205"/>
            <a:ext cx="6747419" cy="1219200"/>
          </a:xfrm>
          <a:prstGeom prst="rect">
            <a:avLst/>
          </a:prstGeom>
          <a:no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spc="-150" dirty="0">
                <a:solidFill>
                  <a:srgbClr val="B60000"/>
                </a:solidFill>
                <a:latin typeface="Courier New" panose="02070309020205020404" pitchFamily="49" charset="0"/>
                <a:cs typeface="Courier New" panose="02070309020205020404" pitchFamily="49" charset="0"/>
              </a:rPr>
              <a:t>// Access the first element</a:t>
            </a:r>
          </a:p>
          <a:p>
            <a:r>
              <a:rPr lang="en-US" sz="1800" b="1" spc="-150" dirty="0">
                <a:solidFill>
                  <a:srgbClr val="B60000"/>
                </a:solidFill>
                <a:latin typeface="Courier New" panose="02070309020205020404" pitchFamily="49" charset="0"/>
                <a:cs typeface="Courier New" panose="02070309020205020404" pitchFamily="49" charset="0"/>
              </a:rPr>
              <a:t>// Access the last element</a:t>
            </a:r>
          </a:p>
          <a:p>
            <a:r>
              <a:rPr lang="en-US" sz="1800" b="1" spc="-150" dirty="0">
                <a:solidFill>
                  <a:srgbClr val="B60000"/>
                </a:solidFill>
                <a:latin typeface="Courier New" panose="02070309020205020404" pitchFamily="49" charset="0"/>
                <a:cs typeface="Courier New" panose="02070309020205020404" pitchFamily="49" charset="0"/>
              </a:rPr>
              <a:t>// Access the element at index i </a:t>
            </a:r>
          </a:p>
          <a:p>
            <a:r>
              <a:rPr lang="en-US" sz="1800" b="1" spc="-150" dirty="0">
                <a:solidFill>
                  <a:srgbClr val="B60000"/>
                </a:solidFill>
                <a:latin typeface="Courier New" panose="02070309020205020404" pitchFamily="49" charset="0"/>
                <a:cs typeface="Courier New" panose="02070309020205020404" pitchFamily="49" charset="0"/>
              </a:rPr>
              <a:t>// Access the element at index i</a:t>
            </a:r>
            <a:endParaRPr lang="en-US" sz="1800" dirty="0">
              <a:solidFill>
                <a:srgbClr val="B60000"/>
              </a:solidFill>
            </a:endParaRPr>
          </a:p>
        </p:txBody>
      </p:sp>
      <p:sp>
        <p:nvSpPr>
          <p:cNvPr id="7" name="Rectangle 6">
            <a:extLst>
              <a:ext uri="{FF2B5EF4-FFF2-40B4-BE49-F238E27FC236}">
                <a16:creationId xmlns:a16="http://schemas.microsoft.com/office/drawing/2014/main" id="{53BCAC49-4323-794C-8E75-18DD8D229786}"/>
              </a:ext>
            </a:extLst>
          </p:cNvPr>
          <p:cNvSpPr/>
          <p:nvPr/>
        </p:nvSpPr>
        <p:spPr>
          <a:xfrm>
            <a:off x="528145" y="4441773"/>
            <a:ext cx="10825655" cy="867930"/>
          </a:xfrm>
          <a:prstGeom prst="rect">
            <a:avLst/>
          </a:prstGeom>
        </p:spPr>
        <p:txBody>
          <a:bodyPr wrap="square">
            <a:spAutoFit/>
          </a:bodyPr>
          <a:lstStyle/>
          <a:p>
            <a:pPr marL="457200" indent="-457200">
              <a:lnSpc>
                <a:spcPct val="90000"/>
              </a:lnSpc>
              <a:buFont typeface="Arial" panose="020B0604020202020204" pitchFamily="34" charset="0"/>
              <a:buChar char="•"/>
            </a:pPr>
            <a:r>
              <a:rPr lang="en-US" sz="2800" b="1" dirty="0">
                <a:latin typeface="+mj-lt"/>
              </a:rPr>
              <a:t>Iterators</a:t>
            </a:r>
          </a:p>
          <a:p>
            <a:pPr>
              <a:lnSpc>
                <a:spcPct val="90000"/>
              </a:lnSpc>
            </a:pPr>
            <a:r>
              <a:rPr lang="en-US" sz="2800" b="1" i="1" dirty="0">
                <a:latin typeface="+mj-lt"/>
              </a:rPr>
              <a:t>The vector class defines two regular iterators and two reverse iterators </a:t>
            </a:r>
          </a:p>
        </p:txBody>
      </p:sp>
    </p:spTree>
    <p:extLst>
      <p:ext uri="{BB962C8B-B14F-4D97-AF65-F5344CB8AC3E}">
        <p14:creationId xmlns:p14="http://schemas.microsoft.com/office/powerpoint/2010/main" val="423500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21B4-9311-814E-A542-99BAB5EDCBC7}"/>
              </a:ext>
            </a:extLst>
          </p:cNvPr>
          <p:cNvSpPr>
            <a:spLocks noGrp="1"/>
          </p:cNvSpPr>
          <p:nvPr>
            <p:ph type="title"/>
          </p:nvPr>
        </p:nvSpPr>
        <p:spPr>
          <a:xfrm>
            <a:off x="102476" y="5371"/>
            <a:ext cx="10515600" cy="996977"/>
          </a:xfrm>
        </p:spPr>
        <p:txBody>
          <a:bodyPr/>
          <a:lstStyle/>
          <a:p>
            <a:r>
              <a:rPr lang="en-US" dirty="0"/>
              <a:t>Vector class </a:t>
            </a:r>
          </a:p>
        </p:txBody>
      </p:sp>
      <p:sp>
        <p:nvSpPr>
          <p:cNvPr id="3" name="Content Placeholder 2">
            <a:extLst>
              <a:ext uri="{FF2B5EF4-FFF2-40B4-BE49-F238E27FC236}">
                <a16:creationId xmlns:a16="http://schemas.microsoft.com/office/drawing/2014/main" id="{C756B157-85C4-6949-9483-8E5BA0332020}"/>
              </a:ext>
            </a:extLst>
          </p:cNvPr>
          <p:cNvSpPr>
            <a:spLocks noGrp="1"/>
          </p:cNvSpPr>
          <p:nvPr>
            <p:ph idx="1"/>
          </p:nvPr>
        </p:nvSpPr>
        <p:spPr>
          <a:xfrm>
            <a:off x="231227" y="1136968"/>
            <a:ext cx="11634951" cy="5039995"/>
          </a:xfrm>
        </p:spPr>
        <p:txBody>
          <a:bodyPr/>
          <a:lstStyle/>
          <a:p>
            <a:pPr>
              <a:spcAft>
                <a:spcPts val="1200"/>
              </a:spcAft>
            </a:pPr>
            <a:r>
              <a:rPr lang="en-US" sz="2400" b="1" dirty="0">
                <a:cs typeface="Times" panose="02020603050405020304" pitchFamily="18" charset="0"/>
              </a:rPr>
              <a:t>To use iterators in our program, we need first to instantiate them.</a:t>
            </a:r>
          </a:p>
          <a:p>
            <a:pPr>
              <a:spcAft>
                <a:spcPts val="1200"/>
              </a:spcAft>
            </a:pPr>
            <a:r>
              <a:rPr lang="en-US" sz="2400" b="1" dirty="0">
                <a:cs typeface="Times" panose="02020603050405020304" pitchFamily="18" charset="0"/>
              </a:rPr>
              <a:t>Since each container has its own iterators, we need to create one or both of the iterators for that specific class as needed.</a:t>
            </a:r>
          </a:p>
          <a:p>
            <a:endParaRPr lang="en-US" dirty="0"/>
          </a:p>
        </p:txBody>
      </p:sp>
      <p:sp>
        <p:nvSpPr>
          <p:cNvPr id="4" name="Content Placeholder 2">
            <a:extLst>
              <a:ext uri="{FF2B5EF4-FFF2-40B4-BE49-F238E27FC236}">
                <a16:creationId xmlns:a16="http://schemas.microsoft.com/office/drawing/2014/main" id="{A4E28A95-CADB-754B-8DD6-CFBB8C8E0E89}"/>
              </a:ext>
            </a:extLst>
          </p:cNvPr>
          <p:cNvSpPr txBox="1">
            <a:spLocks/>
          </p:cNvSpPr>
          <p:nvPr/>
        </p:nvSpPr>
        <p:spPr>
          <a:xfrm>
            <a:off x="1392621" y="2608580"/>
            <a:ext cx="8875985" cy="685800"/>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800" b="1" spc="-150" dirty="0">
                <a:solidFill>
                  <a:srgbClr val="000000"/>
                </a:solidFill>
                <a:latin typeface="Courier New" panose="02070309020205020404" pitchFamily="49" charset="0"/>
                <a:cs typeface="Courier New" panose="02070309020205020404" pitchFamily="49" charset="0"/>
              </a:rPr>
              <a:t>vector &lt;T&gt; :: iterator iter;  					</a:t>
            </a:r>
            <a:r>
              <a:rPr lang="en-US" sz="1800" b="1" spc="-150" dirty="0">
                <a:solidFill>
                  <a:srgbClr val="B60000"/>
                </a:solidFill>
              </a:rPr>
              <a:t>// A regular iterator </a:t>
            </a:r>
            <a:endParaRPr lang="en-US" sz="1800" b="1" spc="-150" dirty="0">
              <a:solidFill>
                <a:srgbClr val="B60000"/>
              </a:solidFill>
              <a:latin typeface="Courier New" panose="02070309020205020404" pitchFamily="49" charset="0"/>
              <a:cs typeface="Courier New" panose="02070309020205020404" pitchFamily="49" charset="0"/>
            </a:endParaRPr>
          </a:p>
          <a:p>
            <a:pPr>
              <a:spcBef>
                <a:spcPts val="0"/>
              </a:spcBef>
            </a:pPr>
            <a:r>
              <a:rPr lang="en-US" sz="1800" b="1" spc="-150" dirty="0">
                <a:solidFill>
                  <a:srgbClr val="000000"/>
                </a:solidFill>
                <a:latin typeface="Courier New" panose="02070309020205020404" pitchFamily="49" charset="0"/>
                <a:cs typeface="Courier New" panose="02070309020205020404" pitchFamily="49" charset="0"/>
              </a:rPr>
              <a:t>vector &lt;T&gt; :: </a:t>
            </a:r>
            <a:r>
              <a:rPr lang="en-US" sz="1800" b="1" spc="-150" dirty="0" err="1">
                <a:solidFill>
                  <a:srgbClr val="000000"/>
                </a:solidFill>
                <a:latin typeface="Courier New" panose="02070309020205020404" pitchFamily="49" charset="0"/>
                <a:cs typeface="Courier New" panose="02070309020205020404" pitchFamily="49" charset="0"/>
              </a:rPr>
              <a:t>reverse_iterator</a:t>
            </a:r>
            <a:r>
              <a:rPr lang="en-US" sz="1800" b="1" spc="-150" dirty="0">
                <a:solidFill>
                  <a:srgbClr val="000000"/>
                </a:solidFill>
                <a:latin typeface="Courier New" panose="02070309020205020404" pitchFamily="49" charset="0"/>
                <a:cs typeface="Courier New" panose="02070309020205020404" pitchFamily="49" charset="0"/>
              </a:rPr>
              <a:t> riter; 		                </a:t>
            </a:r>
            <a:r>
              <a:rPr lang="en-US" sz="1800" b="1" spc="-150" dirty="0">
                <a:solidFill>
                  <a:srgbClr val="FF1721"/>
                </a:solidFill>
              </a:rPr>
              <a:t> </a:t>
            </a:r>
            <a:r>
              <a:rPr lang="en-US" sz="1800" b="1" spc="-150" dirty="0">
                <a:solidFill>
                  <a:srgbClr val="B60000"/>
                </a:solidFill>
              </a:rPr>
              <a:t>// A reverse iterator </a:t>
            </a:r>
            <a:endParaRPr lang="en-US" sz="1800" b="1" spc="-150" dirty="0">
              <a:solidFill>
                <a:srgbClr val="B60000"/>
              </a:solidFill>
              <a:latin typeface="Courier New" panose="02070309020205020404" pitchFamily="49" charset="0"/>
              <a:cs typeface="Courier New" panose="02070309020205020404" pitchFamily="49" charset="0"/>
            </a:endParaRPr>
          </a:p>
        </p:txBody>
      </p:sp>
      <p:sp>
        <p:nvSpPr>
          <p:cNvPr id="6" name="Content Placeholder 4">
            <a:extLst>
              <a:ext uri="{FF2B5EF4-FFF2-40B4-BE49-F238E27FC236}">
                <a16:creationId xmlns:a16="http://schemas.microsoft.com/office/drawing/2014/main" id="{3E118DD7-8B33-A845-A270-CA8E95D7ADEA}"/>
              </a:ext>
            </a:extLst>
          </p:cNvPr>
          <p:cNvSpPr txBox="1">
            <a:spLocks/>
          </p:cNvSpPr>
          <p:nvPr/>
        </p:nvSpPr>
        <p:spPr>
          <a:xfrm>
            <a:off x="624709" y="4570527"/>
            <a:ext cx="10848154" cy="685800"/>
          </a:xfrm>
          <a:prstGeom prst="rect">
            <a:avLst/>
          </a:prstGeom>
          <a:no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spc="-150" dirty="0">
                <a:solidFill>
                  <a:srgbClr val="000000"/>
                </a:solidFill>
                <a:latin typeface="Courier New" panose="02070309020205020404" pitchFamily="49" charset="0"/>
                <a:cs typeface="Courier New" panose="02070309020205020404" pitchFamily="49" charset="0"/>
              </a:rPr>
              <a:t>iter = </a:t>
            </a:r>
            <a:r>
              <a:rPr lang="en-US" sz="1800" b="1" spc="-150" dirty="0" err="1">
                <a:solidFill>
                  <a:srgbClr val="000000"/>
                </a:solidFill>
                <a:latin typeface="Courier New" panose="02070309020205020404" pitchFamily="49" charset="0"/>
                <a:cs typeface="Courier New" panose="02070309020205020404" pitchFamily="49" charset="0"/>
              </a:rPr>
              <a:t>vec.begin</a:t>
            </a:r>
            <a:r>
              <a:rPr lang="en-US" sz="1800" b="1" spc="-150" dirty="0">
                <a:solidFill>
                  <a:srgbClr val="000000"/>
                </a:solidFill>
                <a:latin typeface="Courier New" panose="02070309020205020404" pitchFamily="49" charset="0"/>
                <a:cs typeface="Courier New" panose="02070309020205020404" pitchFamily="49" charset="0"/>
              </a:rPr>
              <a:t>();  </a:t>
            </a:r>
            <a:r>
              <a:rPr lang="en-US" sz="1800" b="1" spc="-150" dirty="0">
                <a:solidFill>
                  <a:srgbClr val="B60000"/>
                </a:solidFill>
                <a:latin typeface="Courier New" panose="02070309020205020404" pitchFamily="49" charset="0"/>
                <a:cs typeface="Courier New" panose="02070309020205020404" pitchFamily="49" charset="0"/>
              </a:rPr>
              <a:t>// iter starts when the </a:t>
            </a:r>
            <a:r>
              <a:rPr lang="en-US" sz="1800" b="1" spc="-150" dirty="0" err="1">
                <a:solidFill>
                  <a:srgbClr val="B60000"/>
                </a:solidFill>
                <a:latin typeface="Courier New" panose="02070309020205020404" pitchFamily="49" charset="0"/>
                <a:cs typeface="Courier New" panose="02070309020205020404" pitchFamily="49" charset="0"/>
              </a:rPr>
              <a:t>vec.begin</a:t>
            </a:r>
            <a:r>
              <a:rPr lang="en-US" sz="1800" b="1" spc="-150" dirty="0">
                <a:solidFill>
                  <a:srgbClr val="B60000"/>
                </a:solidFill>
                <a:latin typeface="Courier New" panose="02070309020205020404" pitchFamily="49" charset="0"/>
                <a:cs typeface="Courier New" panose="02070309020205020404" pitchFamily="49" charset="0"/>
              </a:rPr>
              <a:t>() points to</a:t>
            </a:r>
            <a:r>
              <a:rPr lang="en-US" sz="1800" b="1" spc="-150" dirty="0">
                <a:solidFill>
                  <a:srgbClr val="000000"/>
                </a:solidFill>
                <a:latin typeface="Courier New" panose="02070309020205020404" pitchFamily="49" charset="0"/>
                <a:cs typeface="Courier New" panose="02070309020205020404" pitchFamily="49" charset="0"/>
              </a:rPr>
              <a:t>       </a:t>
            </a:r>
          </a:p>
          <a:p>
            <a:r>
              <a:rPr lang="en-US" sz="1800" b="1" dirty="0">
                <a:solidFill>
                  <a:srgbClr val="000000"/>
                </a:solidFill>
              </a:rPr>
              <a:t>     riter = </a:t>
            </a:r>
            <a:r>
              <a:rPr lang="en-US" sz="1800" b="1" dirty="0" err="1">
                <a:solidFill>
                  <a:srgbClr val="000000"/>
                </a:solidFill>
              </a:rPr>
              <a:t>vec.rbegin</a:t>
            </a:r>
            <a:r>
              <a:rPr lang="en-US" sz="1800" b="1" dirty="0">
                <a:solidFill>
                  <a:srgbClr val="000000"/>
                </a:solidFill>
              </a:rPr>
              <a:t>(); 	 </a:t>
            </a:r>
            <a:r>
              <a:rPr lang="en-US" sz="1800" b="1" spc="-150" dirty="0">
                <a:solidFill>
                  <a:srgbClr val="B60000"/>
                </a:solidFill>
                <a:latin typeface="Courier New" panose="02070309020205020404" pitchFamily="49" charset="0"/>
                <a:cs typeface="Courier New" panose="02070309020205020404" pitchFamily="49" charset="0"/>
              </a:rPr>
              <a:t>// riter starts when the </a:t>
            </a:r>
            <a:r>
              <a:rPr lang="en-US" sz="1800" b="1" spc="-150" dirty="0" err="1">
                <a:solidFill>
                  <a:srgbClr val="B60000"/>
                </a:solidFill>
                <a:latin typeface="Courier New" panose="02070309020205020404" pitchFamily="49" charset="0"/>
                <a:cs typeface="Courier New" panose="02070309020205020404" pitchFamily="49" charset="0"/>
              </a:rPr>
              <a:t>vec.rbegin</a:t>
            </a:r>
            <a:r>
              <a:rPr lang="en-US" sz="1800" b="1" spc="-150" dirty="0">
                <a:solidFill>
                  <a:srgbClr val="B60000"/>
                </a:solidFill>
                <a:latin typeface="Courier New" panose="02070309020205020404" pitchFamily="49" charset="0"/>
                <a:cs typeface="Courier New" panose="02070309020205020404" pitchFamily="49" charset="0"/>
              </a:rPr>
              <a:t>() points to </a:t>
            </a:r>
            <a:endParaRPr lang="en-US" sz="3600" dirty="0">
              <a:solidFill>
                <a:srgbClr val="B60000"/>
              </a:solidFill>
            </a:endParaRPr>
          </a:p>
        </p:txBody>
      </p:sp>
      <p:sp>
        <p:nvSpPr>
          <p:cNvPr id="7" name="Rectangle 6">
            <a:extLst>
              <a:ext uri="{FF2B5EF4-FFF2-40B4-BE49-F238E27FC236}">
                <a16:creationId xmlns:a16="http://schemas.microsoft.com/office/drawing/2014/main" id="{7537AE45-74E1-5540-8472-2345D243808F}"/>
              </a:ext>
            </a:extLst>
          </p:cNvPr>
          <p:cNvSpPr/>
          <p:nvPr/>
        </p:nvSpPr>
        <p:spPr>
          <a:xfrm>
            <a:off x="504824" y="3294380"/>
            <a:ext cx="11361353" cy="1041311"/>
          </a:xfrm>
          <a:prstGeom prst="rect">
            <a:avLst/>
          </a:prstGeom>
        </p:spPr>
        <p:txBody>
          <a:bodyPr wrap="square">
            <a:spAutoFit/>
          </a:bodyPr>
          <a:lstStyle/>
          <a:p>
            <a:pPr>
              <a:spcBef>
                <a:spcPts val="0"/>
              </a:spcBef>
              <a:spcAft>
                <a:spcPts val="200"/>
              </a:spcAft>
            </a:pPr>
            <a:r>
              <a:rPr lang="en-US" sz="2000" b="1" dirty="0">
                <a:cs typeface="Times" panose="02020603050405020304" pitchFamily="18" charset="0"/>
              </a:rPr>
              <a:t>After instantiation of the user iterators, we need to set them.</a:t>
            </a:r>
          </a:p>
          <a:p>
            <a:pPr>
              <a:spcBef>
                <a:spcPts val="0"/>
              </a:spcBef>
              <a:spcAft>
                <a:spcPts val="200"/>
              </a:spcAft>
            </a:pPr>
            <a:r>
              <a:rPr lang="en-US" sz="2000" b="1" dirty="0">
                <a:cs typeface="Times" panose="02020603050405020304" pitchFamily="18" charset="0"/>
              </a:rPr>
              <a:t>The iterator </a:t>
            </a:r>
            <a:r>
              <a:rPr lang="en-US" sz="2000" b="1" i="1" dirty="0">
                <a:cs typeface="Times" panose="02020603050405020304" pitchFamily="18" charset="0"/>
              </a:rPr>
              <a:t>iter</a:t>
            </a:r>
            <a:r>
              <a:rPr lang="en-US" sz="2000" b="1" dirty="0">
                <a:cs typeface="Times" panose="02020603050405020304" pitchFamily="18" charset="0"/>
              </a:rPr>
              <a:t> needs to start where the iterator returned from </a:t>
            </a:r>
            <a:r>
              <a:rPr lang="en-US" sz="2000" b="1" i="1" dirty="0">
                <a:cs typeface="Times" panose="02020603050405020304" pitchFamily="18" charset="0"/>
              </a:rPr>
              <a:t>begin</a:t>
            </a:r>
            <a:r>
              <a:rPr lang="en-US" sz="2000" b="1" dirty="0">
                <a:cs typeface="Times" panose="02020603050405020304" pitchFamily="18" charset="0"/>
              </a:rPr>
              <a:t>() is set; we need to set the iterator </a:t>
            </a:r>
            <a:r>
              <a:rPr lang="en-US" sz="2000" b="1" i="1" dirty="0">
                <a:cs typeface="Times" panose="02020603050405020304" pitchFamily="18" charset="0"/>
              </a:rPr>
              <a:t>riter</a:t>
            </a:r>
            <a:r>
              <a:rPr lang="en-US" sz="2000" b="1" dirty="0">
                <a:cs typeface="Times" panose="02020603050405020304" pitchFamily="18" charset="0"/>
              </a:rPr>
              <a:t> to where the iterator returned from </a:t>
            </a:r>
            <a:r>
              <a:rPr lang="en-US" sz="2000" b="1" i="1" dirty="0" err="1">
                <a:cs typeface="Times" panose="02020603050405020304" pitchFamily="18" charset="0"/>
              </a:rPr>
              <a:t>rbegin</a:t>
            </a:r>
            <a:r>
              <a:rPr lang="en-US" sz="2000" b="1" dirty="0">
                <a:cs typeface="Times" panose="02020603050405020304" pitchFamily="18" charset="0"/>
              </a:rPr>
              <a:t>() is set as shown below</a:t>
            </a:r>
            <a:r>
              <a:rPr lang="en-US" b="1" dirty="0">
                <a:cs typeface="Times" panose="02020603050405020304" pitchFamily="18" charset="0"/>
              </a:rPr>
              <a:t>:</a:t>
            </a:r>
          </a:p>
        </p:txBody>
      </p:sp>
    </p:spTree>
    <p:extLst>
      <p:ext uri="{BB962C8B-B14F-4D97-AF65-F5344CB8AC3E}">
        <p14:creationId xmlns:p14="http://schemas.microsoft.com/office/powerpoint/2010/main" val="2216452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1D9C-7A2C-604F-9694-6C7CBBF9E1BB}"/>
              </a:ext>
            </a:extLst>
          </p:cNvPr>
          <p:cNvSpPr>
            <a:spLocks noGrp="1"/>
          </p:cNvSpPr>
          <p:nvPr>
            <p:ph type="title"/>
          </p:nvPr>
        </p:nvSpPr>
        <p:spPr>
          <a:xfrm>
            <a:off x="126124" y="115615"/>
            <a:ext cx="11227676" cy="882868"/>
          </a:xfrm>
        </p:spPr>
        <p:txBody>
          <a:bodyPr/>
          <a:lstStyle/>
          <a:p>
            <a:r>
              <a:rPr lang="en-US" dirty="0"/>
              <a:t>Example</a:t>
            </a:r>
          </a:p>
        </p:txBody>
      </p:sp>
      <p:sp>
        <p:nvSpPr>
          <p:cNvPr id="3" name="Content Placeholder 2">
            <a:extLst>
              <a:ext uri="{FF2B5EF4-FFF2-40B4-BE49-F238E27FC236}">
                <a16:creationId xmlns:a16="http://schemas.microsoft.com/office/drawing/2014/main" id="{65C158CF-72A3-1242-80FE-1C2044064FE1}"/>
              </a:ext>
            </a:extLst>
          </p:cNvPr>
          <p:cNvSpPr>
            <a:spLocks noGrp="1"/>
          </p:cNvSpPr>
          <p:nvPr>
            <p:ph idx="1"/>
          </p:nvPr>
        </p:nvSpPr>
        <p:spPr>
          <a:xfrm>
            <a:off x="126124" y="998483"/>
            <a:ext cx="12506325" cy="6844042"/>
          </a:xfrm>
        </p:spPr>
        <p:txBody>
          <a:bodyPr>
            <a:normAutofit/>
          </a:bodyPr>
          <a:lstStyle/>
          <a:p>
            <a:pPr marL="0" indent="0">
              <a:buNone/>
            </a:pPr>
            <a:r>
              <a:rPr lang="en-US" sz="1900" dirty="0"/>
              <a:t>#include &lt;iostream&gt;</a:t>
            </a:r>
          </a:p>
          <a:p>
            <a:pPr marL="0" indent="0">
              <a:buNone/>
            </a:pPr>
            <a:r>
              <a:rPr lang="en-US" sz="1900" dirty="0"/>
              <a:t>#include &lt;vector&gt;</a:t>
            </a:r>
          </a:p>
          <a:p>
            <a:pPr marL="0" indent="0">
              <a:buNone/>
            </a:pPr>
            <a:r>
              <a:rPr lang="en-US" sz="1900" dirty="0"/>
              <a:t>using namespace std;</a:t>
            </a:r>
          </a:p>
          <a:p>
            <a:pPr marL="0" indent="0">
              <a:buNone/>
            </a:pPr>
            <a:r>
              <a:rPr lang="en-US" sz="1900" dirty="0"/>
              <a:t>int main()</a:t>
            </a:r>
          </a:p>
          <a:p>
            <a:pPr marL="0" indent="0">
              <a:buNone/>
            </a:pPr>
            <a:r>
              <a:rPr lang="en-US" sz="1900" dirty="0"/>
              <a:t>{</a:t>
            </a:r>
          </a:p>
          <a:p>
            <a:pPr marL="0" indent="0">
              <a:buNone/>
            </a:pPr>
            <a:r>
              <a:rPr lang="en-US" sz="1900" dirty="0"/>
              <a:t> vector&lt;int&gt; vec;</a:t>
            </a:r>
          </a:p>
          <a:p>
            <a:pPr marL="0" indent="0">
              <a:buNone/>
            </a:pPr>
            <a:r>
              <a:rPr lang="en-US" sz="1900" dirty="0"/>
              <a:t>   vec.push_back(100);</a:t>
            </a:r>
          </a:p>
          <a:p>
            <a:pPr marL="0" indent="0">
              <a:buNone/>
            </a:pPr>
            <a:r>
              <a:rPr lang="en-US" sz="1900" dirty="0"/>
              <a:t>    vec.push_back(101);</a:t>
            </a:r>
          </a:p>
          <a:p>
            <a:pPr marL="0" indent="0">
              <a:buNone/>
            </a:pPr>
            <a:r>
              <a:rPr lang="en-US" sz="1900" dirty="0"/>
              <a:t>    vec.push_back(103);</a:t>
            </a:r>
          </a:p>
          <a:p>
            <a:pPr marL="0" indent="0">
              <a:buNone/>
            </a:pPr>
            <a:r>
              <a:rPr lang="en-US" sz="1900" dirty="0"/>
              <a:t>    cout&lt;&lt;vec[0]&lt;&lt;endl;</a:t>
            </a:r>
          </a:p>
          <a:p>
            <a:pPr marL="0" indent="0">
              <a:buNone/>
            </a:pPr>
            <a:r>
              <a:rPr lang="en-US" sz="1900" dirty="0"/>
              <a:t>cout&lt;&lt;vec[1]&lt;&lt;endl;</a:t>
            </a:r>
          </a:p>
          <a:p>
            <a:pPr marL="0" indent="0">
              <a:buNone/>
            </a:pPr>
            <a:r>
              <a:rPr lang="en-US" sz="1900" dirty="0"/>
              <a:t>cout&lt;&lt;</a:t>
            </a:r>
            <a:r>
              <a:rPr lang="en-US" sz="1900" dirty="0" err="1"/>
              <a:t>vec.front</a:t>
            </a:r>
            <a:r>
              <a:rPr lang="en-US" sz="1900" dirty="0"/>
              <a:t>()&lt;&lt;endl;</a:t>
            </a:r>
          </a:p>
          <a:p>
            <a:pPr marL="0" indent="0">
              <a:buNone/>
            </a:pPr>
            <a:r>
              <a:rPr lang="en-US" sz="1900" dirty="0"/>
              <a:t>cout&lt;&lt;</a:t>
            </a:r>
            <a:r>
              <a:rPr lang="en-US" sz="1900" dirty="0" err="1"/>
              <a:t>vec.back</a:t>
            </a:r>
            <a:r>
              <a:rPr lang="en-US" sz="1900" dirty="0"/>
              <a:t>()&lt;&lt;endl;</a:t>
            </a:r>
          </a:p>
          <a:p>
            <a:pPr marL="0" indent="0">
              <a:buNone/>
            </a:pPr>
            <a:r>
              <a:rPr lang="en-US" sz="1900" dirty="0"/>
              <a:t>cout&lt;&lt;</a:t>
            </a:r>
            <a:r>
              <a:rPr lang="en-US" sz="1900" dirty="0" err="1"/>
              <a:t>vec.at</a:t>
            </a:r>
            <a:r>
              <a:rPr lang="en-US" sz="1900" dirty="0"/>
              <a:t>(1)&lt;&lt;endl;</a:t>
            </a:r>
          </a:p>
          <a:p>
            <a:pPr marL="0" indent="0">
              <a:buNone/>
            </a:pPr>
            <a:endParaRPr lang="en-US" sz="5500" dirty="0"/>
          </a:p>
          <a:p>
            <a:pPr marL="0" indent="0">
              <a:buNone/>
            </a:pPr>
            <a:endParaRPr lang="en-US" dirty="0"/>
          </a:p>
        </p:txBody>
      </p:sp>
      <p:sp>
        <p:nvSpPr>
          <p:cNvPr id="4" name="Rectangle 3">
            <a:extLst>
              <a:ext uri="{FF2B5EF4-FFF2-40B4-BE49-F238E27FC236}">
                <a16:creationId xmlns:a16="http://schemas.microsoft.com/office/drawing/2014/main" id="{C09E70DB-A5DB-CC47-B1F9-17888F6D2913}"/>
              </a:ext>
            </a:extLst>
          </p:cNvPr>
          <p:cNvSpPr/>
          <p:nvPr/>
        </p:nvSpPr>
        <p:spPr>
          <a:xfrm>
            <a:off x="4930815" y="1543050"/>
            <a:ext cx="6905147" cy="3416320"/>
          </a:xfrm>
          <a:prstGeom prst="rect">
            <a:avLst/>
          </a:prstGeom>
        </p:spPr>
        <p:txBody>
          <a:bodyPr wrap="square">
            <a:spAutoFit/>
          </a:bodyPr>
          <a:lstStyle/>
          <a:p>
            <a:r>
              <a:rPr lang="en-US" dirty="0"/>
              <a:t>vector&lt;int&gt;:: iterator it;    // like a pointer to point the values (pointer generate)</a:t>
            </a:r>
          </a:p>
          <a:p>
            <a:r>
              <a:rPr lang="en-US" dirty="0"/>
              <a:t>it=vec.begin();        //pointing in the begin</a:t>
            </a:r>
          </a:p>
          <a:p>
            <a:r>
              <a:rPr lang="en-US" dirty="0"/>
              <a:t>cout&lt;&lt;*it&lt;&lt;endl;</a:t>
            </a:r>
          </a:p>
          <a:p>
            <a:r>
              <a:rPr lang="en-US" dirty="0"/>
              <a:t>vector&lt;int&gt;:: reverse_iterator itt;    </a:t>
            </a:r>
          </a:p>
          <a:p>
            <a:r>
              <a:rPr lang="en-US" dirty="0"/>
              <a:t>itt=vec.rbegin();        //pointing in the end;</a:t>
            </a:r>
          </a:p>
          <a:p>
            <a:r>
              <a:rPr lang="en-US" dirty="0"/>
              <a:t>cout&lt;&lt;*itt;</a:t>
            </a:r>
          </a:p>
          <a:p>
            <a:endParaRPr lang="en-US" dirty="0"/>
          </a:p>
          <a:p>
            <a:r>
              <a:rPr lang="en-US" dirty="0"/>
              <a:t>vec.pop_back();</a:t>
            </a:r>
          </a:p>
          <a:p>
            <a:r>
              <a:rPr lang="en-US" dirty="0"/>
              <a:t>    return 0;</a:t>
            </a:r>
          </a:p>
          <a:p>
            <a:endParaRPr lang="en-US" dirty="0"/>
          </a:p>
          <a:p>
            <a:r>
              <a:rPr lang="en-US" dirty="0"/>
              <a:t>}</a:t>
            </a:r>
          </a:p>
        </p:txBody>
      </p:sp>
    </p:spTree>
    <p:extLst>
      <p:ext uri="{BB962C8B-B14F-4D97-AF65-F5344CB8AC3E}">
        <p14:creationId xmlns:p14="http://schemas.microsoft.com/office/powerpoint/2010/main" val="1583501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43C8BA-D309-2049-9518-C397FC0E9249}"/>
              </a:ext>
            </a:extLst>
          </p:cNvPr>
          <p:cNvSpPr>
            <a:spLocks noGrp="1"/>
          </p:cNvSpPr>
          <p:nvPr>
            <p:ph idx="1"/>
          </p:nvPr>
        </p:nvSpPr>
        <p:spPr>
          <a:xfrm>
            <a:off x="0" y="114301"/>
            <a:ext cx="13115925" cy="7043738"/>
          </a:xfrm>
        </p:spPr>
        <p:txBody>
          <a:bodyPr>
            <a:normAutofit fontScale="25000" lnSpcReduction="20000"/>
          </a:bodyPr>
          <a:lstStyle/>
          <a:p>
            <a:pPr marL="0" indent="0">
              <a:buNone/>
            </a:pPr>
            <a:r>
              <a:rPr lang="en-US" sz="6400" dirty="0"/>
              <a:t>#include &lt;vector&gt;</a:t>
            </a:r>
          </a:p>
          <a:p>
            <a:pPr marL="0" indent="0">
              <a:buNone/>
            </a:pPr>
            <a:r>
              <a:rPr lang="en-US" sz="6400" dirty="0"/>
              <a:t>#include &lt;iostream&gt;</a:t>
            </a:r>
          </a:p>
          <a:p>
            <a:pPr marL="0" indent="0">
              <a:buNone/>
            </a:pPr>
            <a:r>
              <a:rPr lang="en-US" sz="6400" dirty="0"/>
              <a:t>#include &lt;iomanip&gt;</a:t>
            </a:r>
          </a:p>
          <a:p>
            <a:pPr marL="0" indent="0">
              <a:buNone/>
            </a:pPr>
            <a:r>
              <a:rPr lang="en-US" sz="6400" dirty="0"/>
              <a:t>using namespace std;</a:t>
            </a:r>
          </a:p>
          <a:p>
            <a:pPr marL="0" indent="0">
              <a:buNone/>
            </a:pPr>
            <a:r>
              <a:rPr lang="en-US" sz="6400" dirty="0"/>
              <a:t>int main()</a:t>
            </a:r>
          </a:p>
          <a:p>
            <a:pPr marL="0" indent="0">
              <a:buNone/>
            </a:pPr>
            <a:r>
              <a:rPr lang="en-US" sz="6400" dirty="0"/>
              <a:t>{</a:t>
            </a:r>
          </a:p>
          <a:p>
            <a:pPr marL="0" indent="0">
              <a:buNone/>
            </a:pPr>
            <a:r>
              <a:rPr lang="en-US" sz="6400" dirty="0"/>
              <a:t>// Constructing a vector of 10 elements and two iterators</a:t>
            </a:r>
          </a:p>
          <a:p>
            <a:pPr marL="0" indent="0">
              <a:buNone/>
            </a:pPr>
            <a:r>
              <a:rPr lang="en-US" sz="6400" dirty="0"/>
              <a:t>vector &lt;int&gt; vec(10);</a:t>
            </a:r>
          </a:p>
          <a:p>
            <a:pPr marL="0" indent="0">
              <a:buNone/>
            </a:pPr>
            <a:r>
              <a:rPr lang="en-US" sz="6400" dirty="0"/>
              <a:t>vector &lt;int&gt; :: iterator iter;</a:t>
            </a:r>
          </a:p>
          <a:p>
            <a:pPr marL="0" indent="0">
              <a:buNone/>
            </a:pPr>
            <a:r>
              <a:rPr lang="en-US" sz="6400" dirty="0"/>
              <a:t>vector &lt;int&gt; :: </a:t>
            </a:r>
            <a:r>
              <a:rPr lang="en-US" sz="6400" dirty="0" err="1"/>
              <a:t>reverse_iterator</a:t>
            </a:r>
            <a:r>
              <a:rPr lang="en-US" sz="6400" dirty="0"/>
              <a:t> </a:t>
            </a:r>
            <a:r>
              <a:rPr lang="en-US" sz="6400" dirty="0" err="1"/>
              <a:t>rIter</a:t>
            </a:r>
            <a:r>
              <a:rPr lang="en-US" sz="6400" dirty="0"/>
              <a:t>;</a:t>
            </a:r>
          </a:p>
          <a:p>
            <a:pPr marL="0" indent="0">
              <a:buNone/>
            </a:pPr>
            <a:r>
              <a:rPr lang="en-US" sz="6400" dirty="0"/>
              <a:t>// Changing the value of elements</a:t>
            </a:r>
          </a:p>
          <a:p>
            <a:pPr marL="0" indent="0">
              <a:buNone/>
            </a:pPr>
            <a:r>
              <a:rPr lang="en-US" sz="6400" dirty="0"/>
              <a:t>for (int i = 0; i &lt; 10; i++)</a:t>
            </a:r>
          </a:p>
          <a:p>
            <a:pPr marL="0" indent="0">
              <a:buNone/>
            </a:pPr>
            <a:r>
              <a:rPr lang="en-US" sz="6400" dirty="0"/>
              <a:t>{</a:t>
            </a:r>
          </a:p>
          <a:p>
            <a:pPr marL="0" indent="0">
              <a:buNone/>
            </a:pPr>
            <a:r>
              <a:rPr lang="en-US" sz="6400" dirty="0" err="1"/>
              <a:t>vec.at</a:t>
            </a:r>
            <a:r>
              <a:rPr lang="en-US" sz="6400" dirty="0"/>
              <a:t>(i) = i * i; </a:t>
            </a:r>
          </a:p>
          <a:p>
            <a:pPr marL="0" indent="0">
              <a:buNone/>
            </a:pPr>
            <a:r>
              <a:rPr lang="en-US" sz="6400" dirty="0"/>
              <a:t>}</a:t>
            </a:r>
          </a:p>
          <a:p>
            <a:pPr marL="0" indent="0">
              <a:buNone/>
            </a:pPr>
            <a:r>
              <a:rPr lang="en-US" sz="6400" dirty="0"/>
              <a:t>// Printing the elements using the forward iterator</a:t>
            </a:r>
          </a:p>
          <a:p>
            <a:pPr marL="0" indent="0">
              <a:buNone/>
            </a:pPr>
            <a:r>
              <a:rPr lang="en-US" sz="6400" dirty="0"/>
              <a:t>cout &lt;&lt; "Regular navigation: ";</a:t>
            </a:r>
          </a:p>
          <a:p>
            <a:pPr marL="0" indent="0">
              <a:buNone/>
            </a:pPr>
            <a:r>
              <a:rPr lang="en-US" sz="6400" dirty="0"/>
              <a:t>for (iter = </a:t>
            </a:r>
            <a:r>
              <a:rPr lang="en-US" sz="6400" dirty="0" err="1"/>
              <a:t>vec.begin</a:t>
            </a:r>
            <a:r>
              <a:rPr lang="en-US" sz="6400" dirty="0"/>
              <a:t>() ; iter != </a:t>
            </a:r>
            <a:r>
              <a:rPr lang="en-US" sz="6400" dirty="0" err="1"/>
              <a:t>vec.end</a:t>
            </a:r>
            <a:r>
              <a:rPr lang="en-US" sz="6400" dirty="0"/>
              <a:t>() ; ++iter)</a:t>
            </a:r>
          </a:p>
          <a:p>
            <a:pPr marL="0" indent="0">
              <a:buNone/>
            </a:pPr>
            <a:r>
              <a:rPr lang="en-US" sz="6400" dirty="0"/>
              <a:t>{.  cout &lt;&lt; </a:t>
            </a:r>
            <a:r>
              <a:rPr lang="en-US" sz="6400" dirty="0" err="1"/>
              <a:t>setw</a:t>
            </a:r>
            <a:r>
              <a:rPr lang="en-US" sz="6400" dirty="0"/>
              <a:t>(4) &lt;&lt; *iter;</a:t>
            </a:r>
          </a:p>
          <a:p>
            <a:pPr marL="0" indent="0">
              <a:buNone/>
            </a:pPr>
            <a:r>
              <a:rPr lang="en-US" sz="6400" dirty="0"/>
              <a:t>}</a:t>
            </a:r>
          </a:p>
          <a:p>
            <a:pPr marL="0" indent="0">
              <a:buNone/>
            </a:pPr>
            <a:r>
              <a:rPr lang="en-US" sz="6400" dirty="0"/>
              <a:t>cout &lt;&lt; endl;</a:t>
            </a:r>
          </a:p>
          <a:p>
            <a:endParaRPr lang="en-US" dirty="0"/>
          </a:p>
        </p:txBody>
      </p:sp>
      <p:sp>
        <p:nvSpPr>
          <p:cNvPr id="5" name="Rectangle 4">
            <a:extLst>
              <a:ext uri="{FF2B5EF4-FFF2-40B4-BE49-F238E27FC236}">
                <a16:creationId xmlns:a16="http://schemas.microsoft.com/office/drawing/2014/main" id="{FF4B2341-CA97-3741-9DA6-110ED0FC5570}"/>
              </a:ext>
            </a:extLst>
          </p:cNvPr>
          <p:cNvSpPr/>
          <p:nvPr/>
        </p:nvSpPr>
        <p:spPr>
          <a:xfrm>
            <a:off x="6096000" y="738248"/>
            <a:ext cx="6096000" cy="5632311"/>
          </a:xfrm>
          <a:prstGeom prst="rect">
            <a:avLst/>
          </a:prstGeom>
        </p:spPr>
        <p:txBody>
          <a:bodyPr>
            <a:spAutoFit/>
          </a:bodyPr>
          <a:lstStyle/>
          <a:p>
            <a:endParaRPr lang="en-US" dirty="0"/>
          </a:p>
          <a:p>
            <a:endParaRPr lang="en-US" dirty="0"/>
          </a:p>
          <a:p>
            <a:endParaRPr lang="en-US" dirty="0"/>
          </a:p>
          <a:p>
            <a:endParaRPr lang="en-US" dirty="0"/>
          </a:p>
          <a:p>
            <a:r>
              <a:rPr lang="en-US" dirty="0"/>
              <a:t>// Printing the elements using reverse iterator</a:t>
            </a:r>
          </a:p>
          <a:p>
            <a:r>
              <a:rPr lang="en-US" dirty="0"/>
              <a:t>cout &lt;&lt; "Reverse navigation: ";</a:t>
            </a:r>
          </a:p>
          <a:p>
            <a:endParaRPr lang="en-US" dirty="0"/>
          </a:p>
          <a:p>
            <a:r>
              <a:rPr lang="en-US" dirty="0"/>
              <a:t>for (</a:t>
            </a:r>
            <a:r>
              <a:rPr lang="en-US" dirty="0" err="1"/>
              <a:t>rIter</a:t>
            </a:r>
            <a:r>
              <a:rPr lang="en-US" dirty="0"/>
              <a:t> = vec.rbegin() ; </a:t>
            </a:r>
            <a:r>
              <a:rPr lang="en-US" dirty="0" err="1"/>
              <a:t>rIter</a:t>
            </a:r>
            <a:r>
              <a:rPr lang="en-US" dirty="0"/>
              <a:t> != </a:t>
            </a:r>
            <a:r>
              <a:rPr lang="en-US" dirty="0" err="1"/>
              <a:t>vec.rend</a:t>
            </a:r>
            <a:r>
              <a:rPr lang="en-US" dirty="0"/>
              <a:t>() ; ++</a:t>
            </a:r>
            <a:r>
              <a:rPr lang="en-US" dirty="0" err="1"/>
              <a:t>rIter</a:t>
            </a:r>
            <a:r>
              <a:rPr lang="en-US" dirty="0"/>
              <a:t>)</a:t>
            </a:r>
          </a:p>
          <a:p>
            <a:endParaRPr lang="en-US" dirty="0"/>
          </a:p>
          <a:p>
            <a:r>
              <a:rPr lang="en-US" dirty="0"/>
              <a:t>{</a:t>
            </a:r>
          </a:p>
          <a:p>
            <a:endParaRPr lang="en-US" dirty="0"/>
          </a:p>
          <a:p>
            <a:r>
              <a:rPr lang="en-US" dirty="0"/>
              <a:t>cout &lt;&lt; </a:t>
            </a:r>
            <a:r>
              <a:rPr lang="en-US" dirty="0" err="1"/>
              <a:t>setw</a:t>
            </a:r>
            <a:r>
              <a:rPr lang="en-US" dirty="0"/>
              <a:t>(4) &lt;&lt; *</a:t>
            </a:r>
            <a:r>
              <a:rPr lang="en-US" dirty="0" err="1"/>
              <a:t>rIter</a:t>
            </a:r>
            <a:r>
              <a:rPr lang="en-US" dirty="0"/>
              <a:t>;</a:t>
            </a:r>
          </a:p>
          <a:p>
            <a:endParaRPr lang="en-US" dirty="0"/>
          </a:p>
          <a:p>
            <a:r>
              <a:rPr lang="en-US" dirty="0"/>
              <a:t>}</a:t>
            </a:r>
          </a:p>
          <a:p>
            <a:endParaRPr lang="en-US" dirty="0"/>
          </a:p>
          <a:p>
            <a:r>
              <a:rPr lang="en-US" dirty="0"/>
              <a:t>cout &lt;&lt; endl;</a:t>
            </a:r>
          </a:p>
          <a:p>
            <a:endParaRPr lang="en-US" dirty="0"/>
          </a:p>
          <a:p>
            <a:r>
              <a:rPr lang="en-US" dirty="0"/>
              <a:t>return 0;</a:t>
            </a:r>
          </a:p>
          <a:p>
            <a:endParaRPr lang="en-US" dirty="0"/>
          </a:p>
          <a:p>
            <a:r>
              <a:rPr lang="en-US" dirty="0"/>
              <a:t>}</a:t>
            </a:r>
          </a:p>
        </p:txBody>
      </p:sp>
    </p:spTree>
    <p:extLst>
      <p:ext uri="{BB962C8B-B14F-4D97-AF65-F5344CB8AC3E}">
        <p14:creationId xmlns:p14="http://schemas.microsoft.com/office/powerpoint/2010/main" val="2066208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2657-C684-B34E-9EA6-61F7A59559AF}"/>
              </a:ext>
            </a:extLst>
          </p:cNvPr>
          <p:cNvSpPr>
            <a:spLocks noGrp="1"/>
          </p:cNvSpPr>
          <p:nvPr>
            <p:ph type="title"/>
          </p:nvPr>
        </p:nvSpPr>
        <p:spPr>
          <a:xfrm>
            <a:off x="257174" y="0"/>
            <a:ext cx="11096625" cy="1085849"/>
          </a:xfrm>
        </p:spPr>
        <p:txBody>
          <a:bodyPr>
            <a:normAutofit/>
          </a:bodyPr>
          <a:lstStyle/>
          <a:p>
            <a:r>
              <a:rPr lang="en-US" sz="2400" b="1" spc="-150" dirty="0">
                <a:latin typeface="Courier New" panose="02070309020205020404" pitchFamily="49" charset="0"/>
                <a:ea typeface="Verdana" panose="020B0604030504040204" pitchFamily="34" charset="0"/>
                <a:cs typeface="Courier New" panose="02070309020205020404" pitchFamily="49" charset="0"/>
              </a:rPr>
              <a:t>A program to simulate a table using a vector of vectors</a:t>
            </a:r>
            <a:endParaRPr lang="en-US" sz="2400" dirty="0"/>
          </a:p>
        </p:txBody>
      </p:sp>
      <p:sp>
        <p:nvSpPr>
          <p:cNvPr id="3" name="Content Placeholder 2">
            <a:extLst>
              <a:ext uri="{FF2B5EF4-FFF2-40B4-BE49-F238E27FC236}">
                <a16:creationId xmlns:a16="http://schemas.microsoft.com/office/drawing/2014/main" id="{C795D721-CCAB-6745-86B0-3339549FCF33}"/>
              </a:ext>
            </a:extLst>
          </p:cNvPr>
          <p:cNvSpPr>
            <a:spLocks noGrp="1"/>
          </p:cNvSpPr>
          <p:nvPr>
            <p:ph idx="1"/>
          </p:nvPr>
        </p:nvSpPr>
        <p:spPr>
          <a:xfrm>
            <a:off x="257174" y="814388"/>
            <a:ext cx="11096625" cy="5191125"/>
          </a:xfrm>
        </p:spPr>
        <p:txBody>
          <a:bodyPr>
            <a:normAutofit fontScale="25000" lnSpcReduction="20000"/>
          </a:bodyPr>
          <a:lstStyle/>
          <a:p>
            <a:pPr marL="0" indent="0">
              <a:buNone/>
            </a:pPr>
            <a:r>
              <a:rPr lang="en-US" sz="9600" dirty="0"/>
              <a:t>#include &lt;vector&gt;</a:t>
            </a:r>
          </a:p>
          <a:p>
            <a:pPr marL="0" indent="0">
              <a:buNone/>
            </a:pPr>
            <a:r>
              <a:rPr lang="en-US" sz="9600" dirty="0"/>
              <a:t>#include &lt;iostream&gt;</a:t>
            </a:r>
          </a:p>
          <a:p>
            <a:pPr marL="0" indent="0">
              <a:buNone/>
            </a:pPr>
            <a:r>
              <a:rPr lang="en-US" sz="9600" dirty="0"/>
              <a:t>#include &lt;iomanip&gt;</a:t>
            </a:r>
          </a:p>
          <a:p>
            <a:pPr marL="0" indent="0">
              <a:buNone/>
            </a:pPr>
            <a:r>
              <a:rPr lang="en-US" sz="9600" dirty="0"/>
              <a:t>using namespace std;</a:t>
            </a:r>
          </a:p>
          <a:p>
            <a:pPr marL="0" indent="0">
              <a:buNone/>
            </a:pPr>
            <a:r>
              <a:rPr lang="en-US" sz="9600" dirty="0"/>
              <a:t>int main()    {</a:t>
            </a:r>
          </a:p>
          <a:p>
            <a:pPr marL="0" indent="0">
              <a:buNone/>
            </a:pPr>
            <a:r>
              <a:rPr lang="en-US" sz="9600" dirty="0"/>
              <a:t>// Creation of a vector of vectors</a:t>
            </a:r>
          </a:p>
          <a:p>
            <a:pPr marL="0" indent="0">
              <a:buNone/>
            </a:pPr>
            <a:r>
              <a:rPr lang="en-US" sz="9600" dirty="0"/>
              <a:t>int rows = 10;</a:t>
            </a:r>
          </a:p>
          <a:p>
            <a:pPr marL="0" indent="0">
              <a:buNone/>
            </a:pPr>
            <a:r>
              <a:rPr lang="en-US" sz="9600" dirty="0"/>
              <a:t>int cols = 10;</a:t>
            </a:r>
          </a:p>
          <a:p>
            <a:pPr marL="0" indent="0">
              <a:buNone/>
            </a:pPr>
            <a:r>
              <a:rPr lang="en-US" sz="9600" dirty="0"/>
              <a:t>vector &lt; vector &lt;int&gt; &gt; table(rows, vector &lt;int&gt;(cols));</a:t>
            </a:r>
          </a:p>
          <a:p>
            <a:pPr marL="0" indent="0">
              <a:buNone/>
            </a:pPr>
            <a:r>
              <a:rPr lang="en-US" sz="9600" dirty="0"/>
              <a:t>// Changing values from default</a:t>
            </a:r>
          </a:p>
          <a:p>
            <a:pPr marL="0" indent="0">
              <a:buNone/>
            </a:pPr>
            <a:r>
              <a:rPr lang="en-US" sz="9600" dirty="0"/>
              <a:t>for (int i = 0; i &lt; rows ; i++)</a:t>
            </a:r>
          </a:p>
          <a:p>
            <a:pPr marL="0" indent="0">
              <a:buNone/>
            </a:pPr>
            <a:r>
              <a:rPr lang="en-US" sz="9600" dirty="0"/>
              <a:t>{</a:t>
            </a:r>
          </a:p>
          <a:p>
            <a:pPr marL="0" indent="0">
              <a:buNone/>
            </a:pPr>
            <a:r>
              <a:rPr lang="en-US" sz="9600" dirty="0"/>
              <a:t>for (int j = 0 ; j &lt; cols; </a:t>
            </a:r>
            <a:r>
              <a:rPr lang="en-US" sz="9600" dirty="0" err="1"/>
              <a:t>j++</a:t>
            </a:r>
            <a:r>
              <a:rPr lang="en-US" sz="9600" dirty="0"/>
              <a:t>)   </a:t>
            </a:r>
          </a:p>
          <a:p>
            <a:pPr marL="0" indent="0">
              <a:buNone/>
            </a:pPr>
            <a:r>
              <a:rPr lang="en-US" sz="9600" dirty="0"/>
              <a:t>{</a:t>
            </a:r>
          </a:p>
          <a:p>
            <a:pPr marL="0" indent="0">
              <a:buNone/>
            </a:pPr>
            <a:r>
              <a:rPr lang="en-US" sz="9600" dirty="0"/>
              <a:t>table [i][j] = (i + 1) * (j + 1);</a:t>
            </a:r>
          </a:p>
          <a:p>
            <a:pPr marL="0" indent="0">
              <a:buNone/>
            </a:pPr>
            <a:r>
              <a:rPr lang="en-US" sz="9600" dirty="0"/>
              <a:t>}              }</a:t>
            </a:r>
          </a:p>
          <a:p>
            <a:endParaRPr lang="en-US" dirty="0"/>
          </a:p>
          <a:p>
            <a:endParaRPr lang="en-US" dirty="0"/>
          </a:p>
        </p:txBody>
      </p:sp>
      <p:sp>
        <p:nvSpPr>
          <p:cNvPr id="4" name="Rectangle 3">
            <a:extLst>
              <a:ext uri="{FF2B5EF4-FFF2-40B4-BE49-F238E27FC236}">
                <a16:creationId xmlns:a16="http://schemas.microsoft.com/office/drawing/2014/main" id="{75DF34E3-F3F9-6E49-9B8C-B617E20CD09E}"/>
              </a:ext>
            </a:extLst>
          </p:cNvPr>
          <p:cNvSpPr/>
          <p:nvPr/>
        </p:nvSpPr>
        <p:spPr>
          <a:xfrm>
            <a:off x="7219950" y="1593414"/>
            <a:ext cx="6096000" cy="2585323"/>
          </a:xfrm>
          <a:prstGeom prst="rect">
            <a:avLst/>
          </a:prstGeom>
        </p:spPr>
        <p:txBody>
          <a:bodyPr>
            <a:spAutoFit/>
          </a:bodyPr>
          <a:lstStyle/>
          <a:p>
            <a:r>
              <a:rPr lang="en-US" dirty="0"/>
              <a:t>// Retrieving and printing values</a:t>
            </a:r>
          </a:p>
          <a:p>
            <a:r>
              <a:rPr lang="en-US" dirty="0"/>
              <a:t>for (int i = 0; i &lt; rows ; i++) </a:t>
            </a:r>
          </a:p>
          <a:p>
            <a:r>
              <a:rPr lang="en-US" dirty="0"/>
              <a:t>{    for (int j = 0 ; j &lt; cols; </a:t>
            </a:r>
            <a:r>
              <a:rPr lang="en-US" dirty="0" err="1"/>
              <a:t>j++</a:t>
            </a:r>
            <a:r>
              <a:rPr lang="en-US" dirty="0"/>
              <a:t>)      </a:t>
            </a:r>
          </a:p>
          <a:p>
            <a:r>
              <a:rPr lang="en-US" dirty="0"/>
              <a:t>{</a:t>
            </a:r>
          </a:p>
          <a:p>
            <a:r>
              <a:rPr lang="en-US" dirty="0"/>
              <a:t>cout &lt;&lt; </a:t>
            </a:r>
            <a:r>
              <a:rPr lang="en-US" dirty="0" err="1"/>
              <a:t>setw</a:t>
            </a:r>
            <a:r>
              <a:rPr lang="en-US" dirty="0"/>
              <a:t>(4) &lt;&lt; table [i][j] &lt;&lt; " ";   }</a:t>
            </a:r>
          </a:p>
          <a:p>
            <a:r>
              <a:rPr lang="en-US" dirty="0"/>
              <a:t>cout &lt;&lt; endl;   }</a:t>
            </a:r>
          </a:p>
          <a:p>
            <a:r>
              <a:rPr lang="en-US" dirty="0"/>
              <a:t>return 0;</a:t>
            </a:r>
          </a:p>
          <a:p>
            <a:endParaRPr lang="en-US" dirty="0"/>
          </a:p>
          <a:p>
            <a:r>
              <a:rPr lang="en-US" dirty="0"/>
              <a:t>}</a:t>
            </a:r>
          </a:p>
        </p:txBody>
      </p:sp>
    </p:spTree>
    <p:extLst>
      <p:ext uri="{BB962C8B-B14F-4D97-AF65-F5344CB8AC3E}">
        <p14:creationId xmlns:p14="http://schemas.microsoft.com/office/powerpoint/2010/main" val="3091032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11AF-A870-304A-90F1-58FEF35B45A9}"/>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a16="http://schemas.microsoft.com/office/drawing/2014/main" id="{7A599D37-1AF6-7C45-8FE1-4D9256B635BB}"/>
              </a:ext>
            </a:extLst>
          </p:cNvPr>
          <p:cNvSpPr>
            <a:spLocks noGrp="1"/>
          </p:cNvSpPr>
          <p:nvPr>
            <p:ph idx="1"/>
          </p:nvPr>
        </p:nvSpPr>
        <p:spPr/>
        <p:txBody>
          <a:bodyPr/>
          <a:lstStyle/>
          <a:p>
            <a:r>
              <a:rPr lang="en-US" dirty="0"/>
              <a:t> Write a program to insert the 500 in the vector of 100,200,300 (after the 200) </a:t>
            </a:r>
          </a:p>
        </p:txBody>
      </p:sp>
    </p:spTree>
    <p:extLst>
      <p:ext uri="{BB962C8B-B14F-4D97-AF65-F5344CB8AC3E}">
        <p14:creationId xmlns:p14="http://schemas.microsoft.com/office/powerpoint/2010/main" val="4029579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A96C-5A15-2749-BB55-04A3DB166D0D}"/>
              </a:ext>
            </a:extLst>
          </p:cNvPr>
          <p:cNvSpPr>
            <a:spLocks noGrp="1"/>
          </p:cNvSpPr>
          <p:nvPr>
            <p:ph type="title"/>
          </p:nvPr>
        </p:nvSpPr>
        <p:spPr/>
        <p:txBody>
          <a:bodyPr/>
          <a:lstStyle/>
          <a:p>
            <a:r>
              <a:rPr lang="en-US" dirty="0"/>
              <a:t>Deque </a:t>
            </a:r>
          </a:p>
        </p:txBody>
      </p:sp>
      <p:sp>
        <p:nvSpPr>
          <p:cNvPr id="3" name="Content Placeholder 2">
            <a:extLst>
              <a:ext uri="{FF2B5EF4-FFF2-40B4-BE49-F238E27FC236}">
                <a16:creationId xmlns:a16="http://schemas.microsoft.com/office/drawing/2014/main" id="{91F7BD51-1C17-8347-A7A0-21ABD5F365A0}"/>
              </a:ext>
            </a:extLst>
          </p:cNvPr>
          <p:cNvSpPr>
            <a:spLocks noGrp="1"/>
          </p:cNvSpPr>
          <p:nvPr>
            <p:ph idx="1"/>
          </p:nvPr>
        </p:nvSpPr>
        <p:spPr/>
        <p:txBody>
          <a:bodyPr/>
          <a:lstStyle/>
          <a:p>
            <a:pPr>
              <a:spcBef>
                <a:spcPts val="0"/>
              </a:spcBef>
            </a:pPr>
            <a:r>
              <a:rPr lang="en-US" dirty="0">
                <a:cs typeface="Times" panose="02020603050405020304" pitchFamily="18" charset="0"/>
              </a:rPr>
              <a:t>The </a:t>
            </a:r>
            <a:r>
              <a:rPr lang="en-US" i="1" dirty="0">
                <a:cs typeface="Times" panose="02020603050405020304" pitchFamily="18" charset="0"/>
              </a:rPr>
              <a:t>deque</a:t>
            </a:r>
            <a:r>
              <a:rPr lang="en-US" dirty="0">
                <a:cs typeface="Times" panose="02020603050405020304" pitchFamily="18" charset="0"/>
              </a:rPr>
              <a:t> &lt;T&gt; class, defined in the &lt;deque&gt; header file, is a sequence container similar to a </a:t>
            </a:r>
            <a:r>
              <a:rPr lang="en-US" i="1" dirty="0">
                <a:cs typeface="Times" panose="02020603050405020304" pitchFamily="18" charset="0"/>
              </a:rPr>
              <a:t>vector</a:t>
            </a:r>
            <a:r>
              <a:rPr lang="en-US" dirty="0">
                <a:cs typeface="Times" panose="02020603050405020304" pitchFamily="18" charset="0"/>
              </a:rPr>
              <a:t> but with two open ends.</a:t>
            </a:r>
          </a:p>
          <a:p>
            <a:pPr>
              <a:spcBef>
                <a:spcPts val="0"/>
              </a:spcBef>
            </a:pPr>
            <a:r>
              <a:rPr lang="en-US" dirty="0">
                <a:cs typeface="Times" panose="02020603050405020304" pitchFamily="18" charset="0"/>
              </a:rPr>
              <a:t>The name </a:t>
            </a:r>
            <a:r>
              <a:rPr lang="en-US" i="1" dirty="0">
                <a:cs typeface="Times" panose="02020603050405020304" pitchFamily="18" charset="0"/>
              </a:rPr>
              <a:t>deque </a:t>
            </a:r>
            <a:r>
              <a:rPr lang="en-US" dirty="0">
                <a:cs typeface="Times" panose="02020603050405020304" pitchFamily="18" charset="0"/>
              </a:rPr>
              <a:t>is short for </a:t>
            </a:r>
            <a:r>
              <a:rPr lang="en-US" i="1" dirty="0">
                <a:cs typeface="Times" panose="02020603050405020304" pitchFamily="18" charset="0"/>
              </a:rPr>
              <a:t>double-ended queue.</a:t>
            </a:r>
          </a:p>
          <a:p>
            <a:pPr>
              <a:spcBef>
                <a:spcPts val="0"/>
              </a:spcBef>
            </a:pPr>
            <a:r>
              <a:rPr lang="en-US" dirty="0">
                <a:cs typeface="Times" panose="02020603050405020304" pitchFamily="18" charset="0"/>
              </a:rPr>
              <a:t>This means that we can insert and erase at both ends of a </a:t>
            </a:r>
            <a:r>
              <a:rPr lang="en-US" i="1" dirty="0">
                <a:cs typeface="Times" panose="02020603050405020304" pitchFamily="18" charset="0"/>
              </a:rPr>
              <a:t>deque</a:t>
            </a:r>
          </a:p>
          <a:p>
            <a:pPr>
              <a:spcBef>
                <a:spcPts val="0"/>
              </a:spcBef>
            </a:pPr>
            <a:r>
              <a:rPr lang="en-US" dirty="0"/>
              <a:t>The operations for inserting and erasing elements from both ends are fast.</a:t>
            </a:r>
          </a:p>
          <a:p>
            <a:pPr>
              <a:spcBef>
                <a:spcPts val="0"/>
              </a:spcBef>
            </a:pPr>
            <a:r>
              <a:rPr lang="en-US" dirty="0"/>
              <a:t> The deque class uses the same set of operations as the vector, but uses two additional operations.</a:t>
            </a:r>
          </a:p>
          <a:p>
            <a:pPr>
              <a:spcBef>
                <a:spcPts val="0"/>
              </a:spcBef>
            </a:pPr>
            <a:endParaRPr lang="en-US" dirty="0"/>
          </a:p>
          <a:p>
            <a:pPr>
              <a:spcBef>
                <a:spcPts val="0"/>
              </a:spcBef>
            </a:pPr>
            <a:endParaRPr lang="en-US" dirty="0"/>
          </a:p>
        </p:txBody>
      </p:sp>
      <p:sp>
        <p:nvSpPr>
          <p:cNvPr id="4" name="Content Placeholder 3">
            <a:extLst>
              <a:ext uri="{FF2B5EF4-FFF2-40B4-BE49-F238E27FC236}">
                <a16:creationId xmlns:a16="http://schemas.microsoft.com/office/drawing/2014/main" id="{985B49B5-865A-B84A-B399-768279D10C69}"/>
              </a:ext>
            </a:extLst>
          </p:cNvPr>
          <p:cNvSpPr txBox="1">
            <a:spLocks/>
          </p:cNvSpPr>
          <p:nvPr/>
        </p:nvSpPr>
        <p:spPr>
          <a:xfrm>
            <a:off x="1457324" y="5491163"/>
            <a:ext cx="10329863" cy="685800"/>
          </a:xfrm>
          <a:prstGeom prst="rect">
            <a:avLst/>
          </a:prstGeom>
          <a:no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spc="-150" dirty="0">
                <a:solidFill>
                  <a:srgbClr val="000000"/>
                </a:solidFill>
                <a:latin typeface="Courier New" panose="02070309020205020404" pitchFamily="49" charset="0"/>
                <a:cs typeface="Courier New" panose="02070309020205020404" pitchFamily="49" charset="0"/>
              </a:rPr>
              <a:t>deq.push_front(value);				</a:t>
            </a:r>
            <a:r>
              <a:rPr lang="en-US" sz="1800" b="1" spc="-150" dirty="0">
                <a:solidFill>
                  <a:srgbClr val="B60000"/>
                </a:solidFill>
                <a:latin typeface="Courier New" panose="02070309020205020404" pitchFamily="49" charset="0"/>
                <a:cs typeface="Courier New" panose="02070309020205020404" pitchFamily="49" charset="0"/>
              </a:rPr>
              <a:t>// Insert value at the front</a:t>
            </a:r>
          </a:p>
          <a:p>
            <a:r>
              <a:rPr lang="en-US" sz="1800" b="1" spc="-150" dirty="0" err="1">
                <a:solidFill>
                  <a:srgbClr val="000000"/>
                </a:solidFill>
                <a:latin typeface="Courier New" panose="02070309020205020404" pitchFamily="49" charset="0"/>
                <a:cs typeface="Courier New" panose="02070309020205020404" pitchFamily="49" charset="0"/>
              </a:rPr>
              <a:t>deq.pop_front</a:t>
            </a:r>
            <a:r>
              <a:rPr lang="en-US" sz="1800" b="1" spc="-150" dirty="0">
                <a:solidFill>
                  <a:srgbClr val="000000"/>
                </a:solidFill>
                <a:latin typeface="Courier New" panose="02070309020205020404" pitchFamily="49" charset="0"/>
                <a:cs typeface="Courier New" panose="02070309020205020404" pitchFamily="49" charset="0"/>
              </a:rPr>
              <a:t>();					</a:t>
            </a:r>
            <a:r>
              <a:rPr lang="en-US" sz="1800" b="1" spc="-150" dirty="0">
                <a:solidFill>
                  <a:srgbClr val="B60000"/>
                </a:solidFill>
                <a:latin typeface="Courier New" panose="02070309020205020404" pitchFamily="49" charset="0"/>
                <a:cs typeface="Courier New" panose="02070309020205020404" pitchFamily="49" charset="0"/>
              </a:rPr>
              <a:t>// Delete value at the front</a:t>
            </a:r>
          </a:p>
        </p:txBody>
      </p:sp>
    </p:spTree>
    <p:extLst>
      <p:ext uri="{BB962C8B-B14F-4D97-AF65-F5344CB8AC3E}">
        <p14:creationId xmlns:p14="http://schemas.microsoft.com/office/powerpoint/2010/main" val="417025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E29DF-B190-5B4F-84A3-27E0963BA75C}"/>
              </a:ext>
            </a:extLst>
          </p:cNvPr>
          <p:cNvSpPr>
            <a:spLocks noGrp="1"/>
          </p:cNvSpPr>
          <p:nvPr>
            <p:ph idx="1"/>
          </p:nvPr>
        </p:nvSpPr>
        <p:spPr>
          <a:xfrm>
            <a:off x="228600" y="357188"/>
            <a:ext cx="11125199" cy="6263283"/>
          </a:xfrm>
        </p:spPr>
        <p:txBody>
          <a:bodyPr>
            <a:normAutofit fontScale="92500" lnSpcReduction="10000"/>
          </a:bodyPr>
          <a:lstStyle/>
          <a:p>
            <a:pPr marL="0" indent="0">
              <a:buNone/>
            </a:pPr>
            <a:r>
              <a:rPr lang="en-US" dirty="0"/>
              <a:t>#include &lt;deque&gt;</a:t>
            </a:r>
          </a:p>
          <a:p>
            <a:pPr marL="0" indent="0">
              <a:buNone/>
            </a:pPr>
            <a:r>
              <a:rPr lang="en-US" dirty="0"/>
              <a:t>#include &lt;string&gt;</a:t>
            </a:r>
          </a:p>
          <a:p>
            <a:pPr marL="0" indent="0">
              <a:buNone/>
            </a:pPr>
            <a:r>
              <a:rPr lang="en-US" dirty="0"/>
              <a:t>#include &lt;iostream&gt;</a:t>
            </a:r>
          </a:p>
          <a:p>
            <a:pPr marL="0" indent="0">
              <a:buNone/>
            </a:pPr>
            <a:r>
              <a:rPr lang="en-US" dirty="0"/>
              <a:t>#include &lt;iomanip&gt;</a:t>
            </a:r>
          </a:p>
          <a:p>
            <a:pPr marL="0" indent="0">
              <a:buNone/>
            </a:pPr>
            <a:r>
              <a:rPr lang="en-US" dirty="0"/>
              <a:t>using namespace std;</a:t>
            </a:r>
          </a:p>
          <a:p>
            <a:pPr marL="0" indent="0">
              <a:buNone/>
            </a:pPr>
            <a:r>
              <a:rPr lang="en-US" dirty="0"/>
              <a:t>// Global print function</a:t>
            </a:r>
          </a:p>
          <a:p>
            <a:pPr marL="0" indent="0">
              <a:buNone/>
            </a:pPr>
            <a:r>
              <a:rPr lang="en-US" dirty="0"/>
              <a:t>void print(deque &lt;string&gt; deq)</a:t>
            </a:r>
          </a:p>
          <a:p>
            <a:pPr marL="0" indent="0">
              <a:buNone/>
            </a:pPr>
            <a:r>
              <a:rPr lang="en-US" dirty="0"/>
              <a:t>{</a:t>
            </a:r>
          </a:p>
          <a:p>
            <a:pPr marL="0" indent="0">
              <a:buNone/>
            </a:pPr>
            <a:r>
              <a:rPr lang="en-US" dirty="0"/>
              <a:t>for (int i = 0; i &lt; deq.size (); i++)</a:t>
            </a:r>
          </a:p>
          <a:p>
            <a:pPr marL="0" indent="0">
              <a:buNone/>
            </a:pPr>
            <a:r>
              <a:rPr lang="en-US" dirty="0"/>
              <a:t>{</a:t>
            </a:r>
          </a:p>
          <a:p>
            <a:pPr marL="0" indent="0">
              <a:buNone/>
            </a:pPr>
            <a:r>
              <a:rPr lang="en-US" dirty="0"/>
              <a:t>cout &lt;&lt; deq.at(i) &lt;&lt; " ";</a:t>
            </a:r>
          </a:p>
          <a:p>
            <a:pPr marL="0" indent="0">
              <a:buNone/>
            </a:pPr>
            <a:r>
              <a:rPr lang="en-US" dirty="0"/>
              <a:t>}</a:t>
            </a:r>
          </a:p>
          <a:p>
            <a:pPr marL="0" indent="0">
              <a:buNone/>
            </a:pPr>
            <a:r>
              <a:rPr lang="en-US" dirty="0"/>
              <a:t>cout &lt;&lt; endl;</a:t>
            </a:r>
          </a:p>
          <a:p>
            <a:pPr marL="0" indent="0">
              <a:buNone/>
            </a:pPr>
            <a:r>
              <a:rPr lang="en-US" dirty="0"/>
              <a:t>}</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05B6FB5E-1CD2-1A49-ABA0-C2238D2F52C8}"/>
              </a:ext>
            </a:extLst>
          </p:cNvPr>
          <p:cNvSpPr/>
          <p:nvPr/>
        </p:nvSpPr>
        <p:spPr>
          <a:xfrm>
            <a:off x="5214937" y="157163"/>
            <a:ext cx="7529513" cy="6863417"/>
          </a:xfrm>
          <a:prstGeom prst="rect">
            <a:avLst/>
          </a:prstGeom>
        </p:spPr>
        <p:txBody>
          <a:bodyPr wrap="square">
            <a:spAutoFit/>
          </a:bodyPr>
          <a:lstStyle/>
          <a:p>
            <a:r>
              <a:rPr lang="en-US" sz="2000" dirty="0"/>
              <a:t>int main()</a:t>
            </a:r>
          </a:p>
          <a:p>
            <a:r>
              <a:rPr lang="en-US" sz="2000" dirty="0"/>
              <a:t>{</a:t>
            </a:r>
          </a:p>
          <a:p>
            <a:r>
              <a:rPr lang="en-US" sz="2000" dirty="0"/>
              <a:t>// Create a deque of five string and print it</a:t>
            </a:r>
          </a:p>
          <a:p>
            <a:r>
              <a:rPr lang="en-US" sz="2000" dirty="0"/>
              <a:t>deque &lt;string&gt; deq(5);</a:t>
            </a:r>
          </a:p>
          <a:p>
            <a:r>
              <a:rPr lang="en-US" sz="2000" dirty="0"/>
              <a:t>string arr [5]= {"John", "Mary", "Rich", "Mark", "Tara"};</a:t>
            </a:r>
          </a:p>
          <a:p>
            <a:endParaRPr lang="en-US" sz="2000" dirty="0"/>
          </a:p>
          <a:p>
            <a:r>
              <a:rPr lang="en-US" sz="2000" dirty="0"/>
              <a:t>for (int i = 0 ; i &lt; 5; i++)</a:t>
            </a:r>
          </a:p>
          <a:p>
            <a:r>
              <a:rPr lang="en-US" sz="2000" dirty="0"/>
              <a:t>{</a:t>
            </a:r>
          </a:p>
          <a:p>
            <a:r>
              <a:rPr lang="en-US" sz="2000" dirty="0"/>
              <a:t>deq [i] = arr [i];</a:t>
            </a:r>
          </a:p>
          <a:p>
            <a:r>
              <a:rPr lang="en-US" sz="2000" dirty="0"/>
              <a:t>}</a:t>
            </a:r>
          </a:p>
          <a:p>
            <a:r>
              <a:rPr lang="en-US" sz="2000" dirty="0"/>
              <a:t>print(deq);</a:t>
            </a:r>
          </a:p>
          <a:p>
            <a:r>
              <a:rPr lang="en-US" sz="2000" dirty="0"/>
              <a:t>// Rotate the deque clockwise one element</a:t>
            </a:r>
          </a:p>
          <a:p>
            <a:endParaRPr lang="en-US" sz="2000" dirty="0"/>
          </a:p>
          <a:p>
            <a:r>
              <a:rPr lang="en-US" sz="2000" dirty="0"/>
              <a:t>deq.push_back(deq.front());</a:t>
            </a:r>
          </a:p>
          <a:p>
            <a:r>
              <a:rPr lang="en-US" sz="2000" dirty="0"/>
              <a:t>deq.pop_front();</a:t>
            </a:r>
          </a:p>
          <a:p>
            <a:r>
              <a:rPr lang="en-US" sz="2000" dirty="0"/>
              <a:t>print(deq);</a:t>
            </a:r>
          </a:p>
          <a:p>
            <a:r>
              <a:rPr lang="en-US" sz="2000" dirty="0"/>
              <a:t>// Rotate the deque counter-clockwise one element</a:t>
            </a:r>
          </a:p>
          <a:p>
            <a:r>
              <a:rPr lang="en-US" sz="2000" dirty="0"/>
              <a:t>deq.push_front(deq.back());</a:t>
            </a:r>
          </a:p>
          <a:p>
            <a:r>
              <a:rPr lang="en-US" sz="2000" dirty="0"/>
              <a:t>deq.pop_back();</a:t>
            </a:r>
          </a:p>
          <a:p>
            <a:r>
              <a:rPr lang="en-US" sz="2000" dirty="0"/>
              <a:t>print(deq);</a:t>
            </a:r>
          </a:p>
          <a:p>
            <a:r>
              <a:rPr lang="en-US" sz="2000" dirty="0"/>
              <a:t>return 0;</a:t>
            </a:r>
          </a:p>
          <a:p>
            <a:r>
              <a:rPr lang="en-US" sz="2000" dirty="0"/>
              <a:t>}</a:t>
            </a:r>
          </a:p>
        </p:txBody>
      </p:sp>
    </p:spTree>
    <p:extLst>
      <p:ext uri="{BB962C8B-B14F-4D97-AF65-F5344CB8AC3E}">
        <p14:creationId xmlns:p14="http://schemas.microsoft.com/office/powerpoint/2010/main" val="1268217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4B76-73C6-B84E-96D7-31FCA255B8BF}"/>
              </a:ext>
            </a:extLst>
          </p:cNvPr>
          <p:cNvSpPr>
            <a:spLocks noGrp="1"/>
          </p:cNvSpPr>
          <p:nvPr>
            <p:ph type="title"/>
          </p:nvPr>
        </p:nvSpPr>
        <p:spPr>
          <a:xfrm>
            <a:off x="228600" y="365125"/>
            <a:ext cx="11125200" cy="1325563"/>
          </a:xfrm>
        </p:spPr>
        <p:txBody>
          <a:bodyPr/>
          <a:lstStyle/>
          <a:p>
            <a:r>
              <a:rPr lang="en-US" dirty="0"/>
              <a:t>List Class</a:t>
            </a:r>
          </a:p>
        </p:txBody>
      </p:sp>
      <p:sp>
        <p:nvSpPr>
          <p:cNvPr id="3" name="Content Placeholder 2">
            <a:extLst>
              <a:ext uri="{FF2B5EF4-FFF2-40B4-BE49-F238E27FC236}">
                <a16:creationId xmlns:a16="http://schemas.microsoft.com/office/drawing/2014/main" id="{751D1A40-B533-714C-A4B6-950CC471B72D}"/>
              </a:ext>
            </a:extLst>
          </p:cNvPr>
          <p:cNvSpPr>
            <a:spLocks noGrp="1"/>
          </p:cNvSpPr>
          <p:nvPr>
            <p:ph idx="1"/>
          </p:nvPr>
        </p:nvSpPr>
        <p:spPr>
          <a:xfrm>
            <a:off x="228600" y="1825625"/>
            <a:ext cx="11125200" cy="4351338"/>
          </a:xfrm>
        </p:spPr>
        <p:txBody>
          <a:bodyPr/>
          <a:lstStyle/>
          <a:p>
            <a:pPr>
              <a:spcAft>
                <a:spcPts val="1200"/>
              </a:spcAft>
            </a:pPr>
            <a:r>
              <a:rPr lang="en-US" dirty="0">
                <a:cs typeface="Times" panose="02020603050405020304" pitchFamily="18" charset="0"/>
              </a:rPr>
              <a:t>The </a:t>
            </a:r>
            <a:r>
              <a:rPr lang="en-US" i="1" dirty="0">
                <a:cs typeface="Times" panose="02020603050405020304" pitchFamily="18" charset="0"/>
              </a:rPr>
              <a:t>list</a:t>
            </a:r>
            <a:r>
              <a:rPr lang="en-US" dirty="0">
                <a:cs typeface="Times" panose="02020603050405020304" pitchFamily="18" charset="0"/>
              </a:rPr>
              <a:t> &lt;T&gt; class is a sequence container with fast insertion and deletion at any point.</a:t>
            </a:r>
          </a:p>
          <a:p>
            <a:pPr>
              <a:spcAft>
                <a:spcPts val="1200"/>
              </a:spcAft>
            </a:pPr>
            <a:r>
              <a:rPr lang="en-US" dirty="0">
                <a:cs typeface="Times" panose="02020603050405020304" pitchFamily="18" charset="0"/>
              </a:rPr>
              <a:t>A </a:t>
            </a:r>
            <a:r>
              <a:rPr lang="en-US" i="1" dirty="0">
                <a:cs typeface="Times" panose="02020603050405020304" pitchFamily="18" charset="0"/>
              </a:rPr>
              <a:t>list</a:t>
            </a:r>
            <a:r>
              <a:rPr lang="en-US" dirty="0">
                <a:cs typeface="Times" panose="02020603050405020304" pitchFamily="18" charset="0"/>
              </a:rPr>
              <a:t> does not support random access for retrieving or changing the value of an element using the index operator or the </a:t>
            </a:r>
            <a:r>
              <a:rPr lang="en-US" i="1" dirty="0">
                <a:cs typeface="Times" panose="02020603050405020304" pitchFamily="18" charset="0"/>
              </a:rPr>
              <a:t>at</a:t>
            </a:r>
            <a:r>
              <a:rPr lang="en-US" dirty="0">
                <a:cs typeface="Times" panose="02020603050405020304" pitchFamily="18" charset="0"/>
              </a:rPr>
              <a:t>() member function because the </a:t>
            </a:r>
            <a:r>
              <a:rPr lang="en-US" i="1" dirty="0">
                <a:cs typeface="Times" panose="02020603050405020304" pitchFamily="18" charset="0"/>
              </a:rPr>
              <a:t>list</a:t>
            </a:r>
            <a:r>
              <a:rPr lang="en-US" dirty="0">
                <a:cs typeface="Times" panose="02020603050405020304" pitchFamily="18" charset="0"/>
              </a:rPr>
              <a:t> is implemented as a doubly linked list.</a:t>
            </a:r>
          </a:p>
          <a:p>
            <a:pPr>
              <a:spcAft>
                <a:spcPts val="1200"/>
              </a:spcAft>
            </a:pPr>
            <a:r>
              <a:rPr lang="en-US" dirty="0">
                <a:cs typeface="Times" panose="02020603050405020304" pitchFamily="18" charset="0"/>
              </a:rPr>
              <a:t>If we want to randomly access the list, we need to use an iterator that moves to the desired element and then accesses it.</a:t>
            </a:r>
          </a:p>
          <a:p>
            <a:pPr marL="0" indent="0">
              <a:buNone/>
            </a:pPr>
            <a:endParaRPr lang="en-US" dirty="0"/>
          </a:p>
        </p:txBody>
      </p:sp>
    </p:spTree>
    <p:extLst>
      <p:ext uri="{BB962C8B-B14F-4D97-AF65-F5344CB8AC3E}">
        <p14:creationId xmlns:p14="http://schemas.microsoft.com/office/powerpoint/2010/main" val="416627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83BD-672E-3B43-A419-5B44DFE3B586}"/>
              </a:ext>
            </a:extLst>
          </p:cNvPr>
          <p:cNvSpPr>
            <a:spLocks noGrp="1"/>
          </p:cNvSpPr>
          <p:nvPr>
            <p:ph type="title"/>
          </p:nvPr>
        </p:nvSpPr>
        <p:spPr>
          <a:xfrm>
            <a:off x="126124" y="73573"/>
            <a:ext cx="11227676" cy="987972"/>
          </a:xfrm>
        </p:spPr>
        <p:txBody>
          <a:bodyPr/>
          <a:lstStyle/>
          <a:p>
            <a:r>
              <a:rPr lang="en-US" dirty="0"/>
              <a:t>STL</a:t>
            </a:r>
          </a:p>
        </p:txBody>
      </p:sp>
      <p:sp>
        <p:nvSpPr>
          <p:cNvPr id="3" name="Content Placeholder 2">
            <a:extLst>
              <a:ext uri="{FF2B5EF4-FFF2-40B4-BE49-F238E27FC236}">
                <a16:creationId xmlns:a16="http://schemas.microsoft.com/office/drawing/2014/main" id="{C5AD8304-02C5-0E4F-8DD9-C508D08241FD}"/>
              </a:ext>
            </a:extLst>
          </p:cNvPr>
          <p:cNvSpPr>
            <a:spLocks noGrp="1"/>
          </p:cNvSpPr>
          <p:nvPr>
            <p:ph idx="1"/>
          </p:nvPr>
        </p:nvSpPr>
        <p:spPr>
          <a:xfrm>
            <a:off x="126124" y="1886672"/>
            <a:ext cx="11939752" cy="4629741"/>
          </a:xfrm>
        </p:spPr>
        <p:txBody>
          <a:bodyPr>
            <a:normAutofit/>
          </a:bodyPr>
          <a:lstStyle/>
          <a:p>
            <a:r>
              <a:rPr lang="en-US" dirty="0"/>
              <a:t> </a:t>
            </a:r>
            <a:r>
              <a:rPr lang="en-IN" dirty="0"/>
              <a:t>The Containers library is a generic collection of class templates and algorithms that allow programmers to easily implement common data structures like vector, queues, lists and stacks.</a:t>
            </a:r>
          </a:p>
          <a:p>
            <a:r>
              <a:rPr lang="en-IN" dirty="0"/>
              <a:t> Reusability of Software </a:t>
            </a:r>
          </a:p>
          <a:p>
            <a:r>
              <a:rPr lang="en-IN" dirty="0"/>
              <a:t> Separation of Functionality </a:t>
            </a:r>
          </a:p>
          <a:p>
            <a:pPr marL="0" indent="0">
              <a:buNone/>
            </a:pPr>
            <a:endParaRPr lang="en-IN" dirty="0"/>
          </a:p>
          <a:p>
            <a:endParaRPr lang="en-IN" dirty="0"/>
          </a:p>
          <a:p>
            <a:endParaRPr lang="en-US" dirty="0"/>
          </a:p>
        </p:txBody>
      </p:sp>
    </p:spTree>
    <p:extLst>
      <p:ext uri="{BB962C8B-B14F-4D97-AF65-F5344CB8AC3E}">
        <p14:creationId xmlns:p14="http://schemas.microsoft.com/office/powerpoint/2010/main" val="3105820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 shows a list made of five elements. ">
            <a:extLst>
              <a:ext uri="{FF2B5EF4-FFF2-40B4-BE49-F238E27FC236}">
                <a16:creationId xmlns:a16="http://schemas.microsoft.com/office/drawing/2014/main" id="{BA06D8B7-984F-6D4A-B275-44C3FF7129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431" y="1000125"/>
            <a:ext cx="8912107" cy="4521993"/>
          </a:xfrm>
          <a:prstGeom prst="rect">
            <a:avLst/>
          </a:prstGeom>
        </p:spPr>
      </p:pic>
    </p:spTree>
    <p:extLst>
      <p:ext uri="{BB962C8B-B14F-4D97-AF65-F5344CB8AC3E}">
        <p14:creationId xmlns:p14="http://schemas.microsoft.com/office/powerpoint/2010/main" val="2245106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29C641-503F-9647-95A4-6864A91CA954}"/>
              </a:ext>
            </a:extLst>
          </p:cNvPr>
          <p:cNvSpPr>
            <a:spLocks noGrp="1"/>
          </p:cNvSpPr>
          <p:nvPr>
            <p:ph idx="1"/>
          </p:nvPr>
        </p:nvSpPr>
        <p:spPr>
          <a:xfrm>
            <a:off x="185738" y="342900"/>
            <a:ext cx="11168062" cy="5834063"/>
          </a:xfrm>
        </p:spPr>
        <p:txBody>
          <a:bodyPr/>
          <a:lstStyle/>
          <a:p>
            <a:r>
              <a:rPr lang="en-US" dirty="0">
                <a:cs typeface="Times" panose="02020603050405020304" pitchFamily="18" charset="0"/>
              </a:rPr>
              <a:t>The </a:t>
            </a:r>
            <a:r>
              <a:rPr lang="en-US" i="1" dirty="0">
                <a:cs typeface="Times" panose="02020603050405020304" pitchFamily="18" charset="0"/>
              </a:rPr>
              <a:t>capacity</a:t>
            </a:r>
            <a:r>
              <a:rPr lang="en-US" dirty="0">
                <a:cs typeface="Times" panose="02020603050405020304" pitchFamily="18" charset="0"/>
              </a:rPr>
              <a:t>() and </a:t>
            </a:r>
            <a:r>
              <a:rPr lang="en-US" i="1" dirty="0">
                <a:cs typeface="Times" panose="02020603050405020304" pitchFamily="18" charset="0"/>
              </a:rPr>
              <a:t>reserve</a:t>
            </a:r>
            <a:r>
              <a:rPr lang="en-US" dirty="0">
                <a:cs typeface="Times" panose="02020603050405020304" pitchFamily="18" charset="0"/>
              </a:rPr>
              <a:t>() member functions do not exist in the list class because the system adds an element at the front, at the back, and in the middle using the pointers in the double linked list.</a:t>
            </a:r>
          </a:p>
          <a:p>
            <a:pPr>
              <a:spcAft>
                <a:spcPts val="1200"/>
              </a:spcAft>
            </a:pPr>
            <a:r>
              <a:rPr lang="en-US" dirty="0">
                <a:cs typeface="Times" panose="02020603050405020304" pitchFamily="18" charset="0"/>
              </a:rPr>
              <a:t> </a:t>
            </a:r>
            <a:r>
              <a:rPr lang="en-US" dirty="0"/>
              <a:t>The list class provide three new operations to erase an element or elements from the list as the public interface shows.</a:t>
            </a:r>
          </a:p>
          <a:p>
            <a:pPr>
              <a:spcAft>
                <a:spcPts val="1200"/>
              </a:spcAft>
            </a:pPr>
            <a:r>
              <a:rPr lang="en-US" dirty="0"/>
              <a:t>The following shows how we call these operations.</a:t>
            </a:r>
          </a:p>
          <a:p>
            <a:pPr marL="0" indent="0">
              <a:buNone/>
            </a:pPr>
            <a:endParaRPr lang="en-US" dirty="0">
              <a:cs typeface="Times" panose="02020603050405020304" pitchFamily="18" charset="0"/>
            </a:endParaRPr>
          </a:p>
          <a:p>
            <a:pPr marL="0" indent="0">
              <a:buNone/>
            </a:pPr>
            <a:endParaRPr lang="en-US" dirty="0"/>
          </a:p>
        </p:txBody>
      </p:sp>
      <p:sp>
        <p:nvSpPr>
          <p:cNvPr id="4" name="Content Placeholder 3">
            <a:extLst>
              <a:ext uri="{FF2B5EF4-FFF2-40B4-BE49-F238E27FC236}">
                <a16:creationId xmlns:a16="http://schemas.microsoft.com/office/drawing/2014/main" id="{8B748B47-2718-4440-971E-B689FAD4F4E0}"/>
              </a:ext>
            </a:extLst>
          </p:cNvPr>
          <p:cNvSpPr txBox="1">
            <a:spLocks/>
          </p:cNvSpPr>
          <p:nvPr/>
        </p:nvSpPr>
        <p:spPr>
          <a:xfrm>
            <a:off x="542924" y="3259931"/>
            <a:ext cx="9572625" cy="876300"/>
          </a:xfrm>
          <a:prstGeom prst="rect">
            <a:avLst/>
          </a:prstGeom>
          <a:no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spc="-150">
                <a:solidFill>
                  <a:srgbClr val="000000"/>
                </a:solidFill>
                <a:latin typeface="Courier New" panose="02070309020205020404" pitchFamily="49" charset="0"/>
                <a:cs typeface="Courier New" panose="02070309020205020404" pitchFamily="49" charset="0"/>
              </a:rPr>
              <a:t>remove(value);		   </a:t>
            </a:r>
            <a:r>
              <a:rPr lang="en-US" sz="1800" b="1" spc="-150">
                <a:solidFill>
                  <a:srgbClr val="B60000"/>
                </a:solidFill>
                <a:latin typeface="Courier New" panose="02070309020205020404" pitchFamily="49" charset="0"/>
                <a:cs typeface="Courier New" panose="02070309020205020404" pitchFamily="49" charset="0"/>
              </a:rPr>
              <a:t>// Erases all occurrences of value</a:t>
            </a:r>
          </a:p>
          <a:p>
            <a:r>
              <a:rPr lang="en-US" sz="1800" b="1" spc="-150">
                <a:solidFill>
                  <a:srgbClr val="000000"/>
                </a:solidFill>
                <a:latin typeface="Courier New" panose="02070309020205020404" pitchFamily="49" charset="0"/>
                <a:cs typeface="Courier New" panose="02070309020205020404" pitchFamily="49" charset="0"/>
              </a:rPr>
              <a:t>remove_if(predicate); </a:t>
            </a:r>
            <a:r>
              <a:rPr lang="en-US" sz="1800" b="1" spc="-150">
                <a:solidFill>
                  <a:srgbClr val="B60000"/>
                </a:solidFill>
                <a:latin typeface="Courier New" panose="02070309020205020404" pitchFamily="49" charset="0"/>
                <a:cs typeface="Courier New" panose="02070309020205020404" pitchFamily="49" charset="0"/>
              </a:rPr>
              <a:t>// Erases all occurrences if parameter is true</a:t>
            </a:r>
          </a:p>
          <a:p>
            <a:r>
              <a:rPr lang="en-US" sz="1800" b="1" spc="-150">
                <a:solidFill>
                  <a:srgbClr val="000000"/>
                </a:solidFill>
                <a:latin typeface="Courier New" panose="02070309020205020404" pitchFamily="49" charset="0"/>
                <a:cs typeface="Courier New" panose="02070309020205020404" pitchFamily="49" charset="0"/>
              </a:rPr>
              <a:t>unique(predicate);	</a:t>
            </a:r>
            <a:r>
              <a:rPr lang="en-US" sz="1800" b="1" spc="-150">
                <a:solidFill>
                  <a:srgbClr val="B60000"/>
                </a:solidFill>
                <a:latin typeface="Courier New" panose="02070309020205020404" pitchFamily="49" charset="0"/>
                <a:cs typeface="Courier New" panose="02070309020205020404" pitchFamily="49" charset="0"/>
              </a:rPr>
              <a:t>  // Erases duplicates if parameter is true</a:t>
            </a:r>
            <a:endParaRPr lang="en-US" sz="1800" b="1" spc="-150" dirty="0">
              <a:solidFill>
                <a:srgbClr val="B60000"/>
              </a:solidFill>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7A528457-0CA4-D54D-88FD-B69080636DA8}"/>
              </a:ext>
            </a:extLst>
          </p:cNvPr>
          <p:cNvSpPr txBox="1">
            <a:spLocks/>
          </p:cNvSpPr>
          <p:nvPr/>
        </p:nvSpPr>
        <p:spPr>
          <a:xfrm>
            <a:off x="185738" y="4329113"/>
            <a:ext cx="11472862" cy="115728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1200"/>
              </a:spcAft>
              <a:buNone/>
            </a:pPr>
            <a:endParaRPr lang="en-US" b="1" i="1" dirty="0">
              <a:solidFill>
                <a:srgbClr val="B60000"/>
              </a:solidFill>
              <a:latin typeface="+mj-lt"/>
            </a:endParaRPr>
          </a:p>
          <a:p>
            <a:pPr algn="just">
              <a:spcAft>
                <a:spcPts val="1200"/>
              </a:spcAft>
            </a:pPr>
            <a:r>
              <a:rPr lang="en-US" b="1" dirty="0">
                <a:latin typeface="+mj-lt"/>
                <a:cs typeface="Times" panose="02020603050405020304" pitchFamily="18" charset="0"/>
              </a:rPr>
              <a:t>The list class defines three other operations: </a:t>
            </a:r>
            <a:r>
              <a:rPr lang="en-US" b="1" i="1" dirty="0">
                <a:latin typeface="+mj-lt"/>
                <a:cs typeface="Times" panose="02020603050405020304" pitchFamily="18" charset="0"/>
              </a:rPr>
              <a:t>splice</a:t>
            </a:r>
            <a:r>
              <a:rPr lang="en-US" b="1" dirty="0">
                <a:latin typeface="+mj-lt"/>
                <a:cs typeface="Times" panose="02020603050405020304" pitchFamily="18" charset="0"/>
              </a:rPr>
              <a:t>(), </a:t>
            </a:r>
            <a:r>
              <a:rPr lang="en-US" b="1" i="1" dirty="0">
                <a:latin typeface="+mj-lt"/>
                <a:cs typeface="Times" panose="02020603050405020304" pitchFamily="18" charset="0"/>
              </a:rPr>
              <a:t>merge</a:t>
            </a:r>
            <a:r>
              <a:rPr lang="en-US" b="1" dirty="0">
                <a:latin typeface="+mj-lt"/>
                <a:cs typeface="Times" panose="02020603050405020304" pitchFamily="18" charset="0"/>
              </a:rPr>
              <a:t>(), and </a:t>
            </a:r>
            <a:r>
              <a:rPr lang="en-US" b="1" i="1" dirty="0">
                <a:latin typeface="+mj-lt"/>
                <a:cs typeface="Times" panose="02020603050405020304" pitchFamily="18" charset="0"/>
              </a:rPr>
              <a:t>sort</a:t>
            </a:r>
            <a:r>
              <a:rPr lang="en-US" b="1" dirty="0">
                <a:latin typeface="+mj-lt"/>
                <a:cs typeface="Times" panose="02020603050405020304" pitchFamily="18" charset="0"/>
              </a:rPr>
              <a:t>() as defined in the public interface.</a:t>
            </a:r>
          </a:p>
        </p:txBody>
      </p:sp>
      <p:sp>
        <p:nvSpPr>
          <p:cNvPr id="6" name="Content Placeholder 3">
            <a:extLst>
              <a:ext uri="{FF2B5EF4-FFF2-40B4-BE49-F238E27FC236}">
                <a16:creationId xmlns:a16="http://schemas.microsoft.com/office/drawing/2014/main" id="{F9337DA1-A0EA-134E-A381-76B3068D68E8}"/>
              </a:ext>
            </a:extLst>
          </p:cNvPr>
          <p:cNvSpPr txBox="1">
            <a:spLocks/>
          </p:cNvSpPr>
          <p:nvPr/>
        </p:nvSpPr>
        <p:spPr>
          <a:xfrm>
            <a:off x="411956" y="5638800"/>
            <a:ext cx="10715625" cy="876300"/>
          </a:xfrm>
          <a:prstGeom prst="rect">
            <a:avLst/>
          </a:prstGeom>
          <a:no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spc="-150" dirty="0">
                <a:solidFill>
                  <a:srgbClr val="000000"/>
                </a:solidFill>
                <a:latin typeface="Courier New" panose="02070309020205020404" pitchFamily="49" charset="0"/>
                <a:cs typeface="Courier New" panose="02070309020205020404" pitchFamily="49" charset="0"/>
              </a:rPr>
              <a:t>splice(pos, first, last);			</a:t>
            </a:r>
            <a:r>
              <a:rPr lang="en-US" sz="1800" b="1" spc="-150" dirty="0">
                <a:solidFill>
                  <a:srgbClr val="B60000"/>
                </a:solidFill>
                <a:latin typeface="Courier New" panose="02070309020205020404" pitchFamily="49" charset="0"/>
                <a:cs typeface="Courier New" panose="02070309020205020404" pitchFamily="49" charset="0"/>
              </a:rPr>
              <a:t>// Splice [first, last)  </a:t>
            </a:r>
          </a:p>
          <a:p>
            <a:r>
              <a:rPr lang="en-US" sz="1800" b="1" spc="-150" dirty="0">
                <a:solidFill>
                  <a:srgbClr val="000000"/>
                </a:solidFill>
                <a:latin typeface="Courier New" panose="02070309020205020404" pitchFamily="49" charset="0"/>
                <a:cs typeface="Courier New" panose="02070309020205020404" pitchFamily="49" charset="0"/>
              </a:rPr>
              <a:t>merge(other);						</a:t>
            </a:r>
            <a:r>
              <a:rPr lang="en-US" sz="1800" b="1" spc="-150" dirty="0">
                <a:solidFill>
                  <a:srgbClr val="B60000"/>
                </a:solidFill>
                <a:latin typeface="Courier New" panose="02070309020205020404" pitchFamily="49" charset="0"/>
                <a:cs typeface="Courier New" panose="02070309020205020404" pitchFamily="49" charset="0"/>
              </a:rPr>
              <a:t>// Merges two sorted lists </a:t>
            </a:r>
          </a:p>
          <a:p>
            <a:r>
              <a:rPr lang="en-US" sz="1800" b="1" spc="-150" dirty="0">
                <a:solidFill>
                  <a:srgbClr val="000000"/>
                </a:solidFill>
                <a:latin typeface="Courier New" panose="02070309020205020404" pitchFamily="49" charset="0"/>
                <a:cs typeface="Courier New" panose="02070309020205020404" pitchFamily="49" charset="0"/>
              </a:rPr>
              <a:t>sort();								</a:t>
            </a:r>
            <a:r>
              <a:rPr lang="en-US" sz="1800" b="1" spc="-150" dirty="0">
                <a:solidFill>
                  <a:srgbClr val="B60000"/>
                </a:solidFill>
                <a:latin typeface="Courier New" panose="02070309020205020404" pitchFamily="49" charset="0"/>
                <a:cs typeface="Courier New" panose="02070309020205020404" pitchFamily="49" charset="0"/>
              </a:rPr>
              <a:t>// Sorts the list.</a:t>
            </a:r>
          </a:p>
        </p:txBody>
      </p:sp>
    </p:spTree>
    <p:extLst>
      <p:ext uri="{BB962C8B-B14F-4D97-AF65-F5344CB8AC3E}">
        <p14:creationId xmlns:p14="http://schemas.microsoft.com/office/powerpoint/2010/main" val="1456131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7AE8-1BF6-A548-8047-A4B25D28FF54}"/>
              </a:ext>
            </a:extLst>
          </p:cNvPr>
          <p:cNvSpPr>
            <a:spLocks noGrp="1"/>
          </p:cNvSpPr>
          <p:nvPr>
            <p:ph type="title"/>
          </p:nvPr>
        </p:nvSpPr>
        <p:spPr>
          <a:xfrm>
            <a:off x="271463" y="150814"/>
            <a:ext cx="10944225" cy="963612"/>
          </a:xfrm>
        </p:spPr>
        <p:txBody>
          <a:bodyPr>
            <a:normAutofit fontScale="90000"/>
          </a:bodyPr>
          <a:lstStyle/>
          <a:p>
            <a:r>
              <a:rPr lang="en-US" dirty="0"/>
              <a:t>The program that creates a list of five integers and print in both forward and reverse direction</a:t>
            </a:r>
          </a:p>
        </p:txBody>
      </p:sp>
      <p:sp>
        <p:nvSpPr>
          <p:cNvPr id="3" name="Content Placeholder 2">
            <a:extLst>
              <a:ext uri="{FF2B5EF4-FFF2-40B4-BE49-F238E27FC236}">
                <a16:creationId xmlns:a16="http://schemas.microsoft.com/office/drawing/2014/main" id="{8E95A18E-CF80-554C-9701-2A9F44A379CE}"/>
              </a:ext>
            </a:extLst>
          </p:cNvPr>
          <p:cNvSpPr>
            <a:spLocks noGrp="1"/>
          </p:cNvSpPr>
          <p:nvPr>
            <p:ph idx="1"/>
          </p:nvPr>
        </p:nvSpPr>
        <p:spPr>
          <a:xfrm>
            <a:off x="409575" y="1600200"/>
            <a:ext cx="10944225" cy="4576763"/>
          </a:xfrm>
        </p:spPr>
        <p:txBody>
          <a:bodyPr>
            <a:normAutofit fontScale="55000" lnSpcReduction="20000"/>
          </a:bodyPr>
          <a:lstStyle/>
          <a:p>
            <a:pPr marL="0" indent="0">
              <a:buNone/>
            </a:pPr>
            <a:r>
              <a:rPr lang="en-US" dirty="0"/>
              <a:t>#include &lt;list&gt;</a:t>
            </a:r>
          </a:p>
          <a:p>
            <a:pPr marL="0" indent="0">
              <a:buNone/>
            </a:pPr>
            <a:r>
              <a:rPr lang="en-US" dirty="0"/>
              <a:t>#include &lt;iostream&gt;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 Instantiation of a list object and declaration of a variable</a:t>
            </a:r>
          </a:p>
          <a:p>
            <a:pPr marL="0" indent="0">
              <a:buNone/>
            </a:pPr>
            <a:r>
              <a:rPr lang="en-US" dirty="0"/>
              <a:t>list &lt;int&gt; </a:t>
            </a:r>
            <a:r>
              <a:rPr lang="en-US" dirty="0" err="1"/>
              <a:t>lst</a:t>
            </a:r>
            <a:r>
              <a:rPr lang="en-US" dirty="0"/>
              <a:t>;</a:t>
            </a:r>
          </a:p>
          <a:p>
            <a:pPr marL="0" indent="0">
              <a:buNone/>
            </a:pPr>
            <a:r>
              <a:rPr lang="en-US" dirty="0"/>
              <a:t>int value;</a:t>
            </a:r>
          </a:p>
          <a:p>
            <a:pPr marL="0" indent="0">
              <a:buNone/>
            </a:pPr>
            <a:r>
              <a:rPr lang="en-US" dirty="0"/>
              <a:t>// Inputting five integers and store then in the list </a:t>
            </a:r>
          </a:p>
          <a:p>
            <a:pPr marL="0" indent="0">
              <a:buNone/>
            </a:pPr>
            <a:r>
              <a:rPr lang="en-US" dirty="0"/>
              <a:t>for (int i = 0; i &lt; 5; i++)</a:t>
            </a:r>
          </a:p>
          <a:p>
            <a:pPr marL="0" indent="0">
              <a:buNone/>
            </a:pPr>
            <a:r>
              <a:rPr lang="en-US" dirty="0"/>
              <a:t>{</a:t>
            </a:r>
          </a:p>
          <a:p>
            <a:pPr marL="0" indent="0">
              <a:buNone/>
            </a:pPr>
            <a:r>
              <a:rPr lang="en-US" dirty="0"/>
              <a:t>cout &lt;&lt; "Enter an integer: ";</a:t>
            </a:r>
          </a:p>
          <a:p>
            <a:pPr marL="0" indent="0">
              <a:buNone/>
            </a:pPr>
            <a:r>
              <a:rPr lang="en-US" dirty="0"/>
              <a:t>cin &gt;&gt; value;</a:t>
            </a:r>
          </a:p>
          <a:p>
            <a:pPr marL="0" indent="0">
              <a:buNone/>
            </a:pPr>
            <a:r>
              <a:rPr lang="en-US" dirty="0" err="1"/>
              <a:t>lst.push_back</a:t>
            </a:r>
            <a:r>
              <a:rPr lang="en-US" dirty="0"/>
              <a:t>(value);</a:t>
            </a:r>
          </a:p>
          <a:p>
            <a:pPr marL="0" indent="0">
              <a:buNone/>
            </a:pPr>
            <a:r>
              <a:rPr lang="en-US" dirty="0"/>
              <a:t>}</a:t>
            </a:r>
          </a:p>
        </p:txBody>
      </p:sp>
      <p:sp>
        <p:nvSpPr>
          <p:cNvPr id="4" name="Rectangle 3">
            <a:extLst>
              <a:ext uri="{FF2B5EF4-FFF2-40B4-BE49-F238E27FC236}">
                <a16:creationId xmlns:a16="http://schemas.microsoft.com/office/drawing/2014/main" id="{4E0DEFA2-80E4-FA4D-9472-A2DEC5630B20}"/>
              </a:ext>
            </a:extLst>
          </p:cNvPr>
          <p:cNvSpPr/>
          <p:nvPr/>
        </p:nvSpPr>
        <p:spPr>
          <a:xfrm>
            <a:off x="5519738" y="1305341"/>
            <a:ext cx="8624888" cy="2031325"/>
          </a:xfrm>
          <a:prstGeom prst="rect">
            <a:avLst/>
          </a:prstGeom>
        </p:spPr>
        <p:txBody>
          <a:bodyPr wrap="square">
            <a:spAutoFit/>
          </a:bodyPr>
          <a:lstStyle/>
          <a:p>
            <a:r>
              <a:rPr lang="en-US" dirty="0"/>
              <a:t>// Printing the list in forward direction </a:t>
            </a:r>
          </a:p>
          <a:p>
            <a:r>
              <a:rPr lang="en-US" dirty="0"/>
              <a:t>cout &lt;&lt; "Print the list in forward direction. " &lt;&lt; endl;</a:t>
            </a:r>
          </a:p>
          <a:p>
            <a:r>
              <a:rPr lang="en-US" dirty="0"/>
              <a:t>list &lt;int&gt; :: iterator iter1;</a:t>
            </a:r>
          </a:p>
          <a:p>
            <a:r>
              <a:rPr lang="en-US" dirty="0"/>
              <a:t>for(iter1 = </a:t>
            </a:r>
            <a:r>
              <a:rPr lang="en-US" dirty="0" err="1"/>
              <a:t>lst.begin</a:t>
            </a:r>
            <a:r>
              <a:rPr lang="en-US" dirty="0"/>
              <a:t>(); iter1 != </a:t>
            </a:r>
            <a:r>
              <a:rPr lang="en-US" dirty="0" err="1"/>
              <a:t>lst.end</a:t>
            </a:r>
            <a:r>
              <a:rPr lang="en-US" dirty="0"/>
              <a:t>(); iter1++)</a:t>
            </a:r>
          </a:p>
          <a:p>
            <a:r>
              <a:rPr lang="en-US" dirty="0"/>
              <a:t>{cout &lt;&lt; *iter1 &lt;&lt; " " ;</a:t>
            </a:r>
          </a:p>
          <a:p>
            <a:r>
              <a:rPr lang="en-US" dirty="0"/>
              <a:t>}</a:t>
            </a:r>
          </a:p>
          <a:p>
            <a:r>
              <a:rPr lang="en-US" dirty="0"/>
              <a:t>cout &lt;&lt; endl;</a:t>
            </a:r>
          </a:p>
        </p:txBody>
      </p:sp>
      <p:sp>
        <p:nvSpPr>
          <p:cNvPr id="5" name="Rectangle 4">
            <a:extLst>
              <a:ext uri="{FF2B5EF4-FFF2-40B4-BE49-F238E27FC236}">
                <a16:creationId xmlns:a16="http://schemas.microsoft.com/office/drawing/2014/main" id="{6FC54893-738B-1E4E-BFDB-1D79C2C22423}"/>
              </a:ext>
            </a:extLst>
          </p:cNvPr>
          <p:cNvSpPr/>
          <p:nvPr/>
        </p:nvSpPr>
        <p:spPr>
          <a:xfrm>
            <a:off x="5519737" y="3497938"/>
            <a:ext cx="6510337" cy="2862322"/>
          </a:xfrm>
          <a:prstGeom prst="rect">
            <a:avLst/>
          </a:prstGeom>
        </p:spPr>
        <p:txBody>
          <a:bodyPr wrap="square">
            <a:spAutoFit/>
          </a:bodyPr>
          <a:lstStyle/>
          <a:p>
            <a:r>
              <a:rPr lang="en-US" dirty="0"/>
              <a:t>cout &lt;&lt; "Print the list in reverse direction. " &lt;&lt; endl;</a:t>
            </a:r>
          </a:p>
          <a:p>
            <a:endParaRPr lang="en-US" dirty="0"/>
          </a:p>
          <a:p>
            <a:r>
              <a:rPr lang="en-US" dirty="0"/>
              <a:t>list &lt;int&gt; :: reverse_iterator iter2;</a:t>
            </a:r>
          </a:p>
          <a:p>
            <a:endParaRPr lang="en-US" dirty="0"/>
          </a:p>
          <a:p>
            <a:r>
              <a:rPr lang="en-US" dirty="0"/>
              <a:t>for (iter2 = </a:t>
            </a:r>
            <a:r>
              <a:rPr lang="en-US" dirty="0" err="1"/>
              <a:t>lst.rbegin</a:t>
            </a:r>
            <a:r>
              <a:rPr lang="en-US" dirty="0"/>
              <a:t>(); iter2 != </a:t>
            </a:r>
            <a:r>
              <a:rPr lang="en-US" dirty="0" err="1"/>
              <a:t>lst.rend</a:t>
            </a:r>
            <a:r>
              <a:rPr lang="en-US" dirty="0"/>
              <a:t>(); iter2++)</a:t>
            </a:r>
          </a:p>
          <a:p>
            <a:r>
              <a:rPr lang="en-US" dirty="0"/>
              <a:t>{</a:t>
            </a:r>
          </a:p>
          <a:p>
            <a:r>
              <a:rPr lang="en-US" dirty="0"/>
              <a:t>cout &lt;&lt; *iter2 &lt;&lt; " " ;</a:t>
            </a:r>
          </a:p>
          <a:p>
            <a:r>
              <a:rPr lang="en-US" dirty="0"/>
              <a:t>}</a:t>
            </a:r>
          </a:p>
          <a:p>
            <a:r>
              <a:rPr lang="en-US" dirty="0"/>
              <a:t>return 0;</a:t>
            </a:r>
          </a:p>
          <a:p>
            <a:r>
              <a:rPr lang="en-US" dirty="0"/>
              <a:t>}</a:t>
            </a:r>
          </a:p>
        </p:txBody>
      </p:sp>
    </p:spTree>
    <p:extLst>
      <p:ext uri="{BB962C8B-B14F-4D97-AF65-F5344CB8AC3E}">
        <p14:creationId xmlns:p14="http://schemas.microsoft.com/office/powerpoint/2010/main" val="323899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A1EE-91D3-BC46-868B-8CC1F25E1A29}"/>
              </a:ext>
            </a:extLst>
          </p:cNvPr>
          <p:cNvSpPr>
            <a:spLocks noGrp="1"/>
          </p:cNvSpPr>
          <p:nvPr>
            <p:ph type="title"/>
          </p:nvPr>
        </p:nvSpPr>
        <p:spPr/>
        <p:txBody>
          <a:bodyPr/>
          <a:lstStyle/>
          <a:p>
            <a:r>
              <a:rPr lang="en-US" dirty="0"/>
              <a:t>Link</a:t>
            </a:r>
          </a:p>
        </p:txBody>
      </p:sp>
      <p:sp>
        <p:nvSpPr>
          <p:cNvPr id="3" name="Content Placeholder 2">
            <a:extLst>
              <a:ext uri="{FF2B5EF4-FFF2-40B4-BE49-F238E27FC236}">
                <a16:creationId xmlns:a16="http://schemas.microsoft.com/office/drawing/2014/main" id="{78F33C06-CA60-464D-B3CE-B8522FB4F021}"/>
              </a:ext>
            </a:extLst>
          </p:cNvPr>
          <p:cNvSpPr>
            <a:spLocks noGrp="1"/>
          </p:cNvSpPr>
          <p:nvPr>
            <p:ph idx="1"/>
          </p:nvPr>
        </p:nvSpPr>
        <p:spPr/>
        <p:txBody>
          <a:bodyPr/>
          <a:lstStyle/>
          <a:p>
            <a:pPr marL="0" indent="0">
              <a:buNone/>
            </a:pPr>
            <a:r>
              <a:rPr lang="en-US" dirty="0"/>
              <a:t>https://www.cplusplus.com/reference/vector/vector/?kw=vector</a:t>
            </a:r>
          </a:p>
        </p:txBody>
      </p:sp>
    </p:spTree>
    <p:extLst>
      <p:ext uri="{BB962C8B-B14F-4D97-AF65-F5344CB8AC3E}">
        <p14:creationId xmlns:p14="http://schemas.microsoft.com/office/powerpoint/2010/main" val="1498820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88CD-C8E7-7447-99C6-EAFD8B1C7252}"/>
              </a:ext>
            </a:extLst>
          </p:cNvPr>
          <p:cNvSpPr>
            <a:spLocks noGrp="1"/>
          </p:cNvSpPr>
          <p:nvPr>
            <p:ph type="title"/>
          </p:nvPr>
        </p:nvSpPr>
        <p:spPr/>
        <p:txBody>
          <a:bodyPr/>
          <a:lstStyle/>
          <a:p>
            <a:r>
              <a:rPr lang="en-US" dirty="0"/>
              <a:t>Container Adapter </a:t>
            </a:r>
          </a:p>
        </p:txBody>
      </p:sp>
      <p:sp>
        <p:nvSpPr>
          <p:cNvPr id="3" name="Content Placeholder 2">
            <a:extLst>
              <a:ext uri="{FF2B5EF4-FFF2-40B4-BE49-F238E27FC236}">
                <a16:creationId xmlns:a16="http://schemas.microsoft.com/office/drawing/2014/main" id="{0B5FABC2-C4BC-114F-ABE1-B4BCE51EB72A}"/>
              </a:ext>
            </a:extLst>
          </p:cNvPr>
          <p:cNvSpPr>
            <a:spLocks noGrp="1"/>
          </p:cNvSpPr>
          <p:nvPr>
            <p:ph idx="1"/>
          </p:nvPr>
        </p:nvSpPr>
        <p:spPr/>
        <p:txBody>
          <a:bodyPr>
            <a:normAutofit/>
          </a:bodyPr>
          <a:lstStyle/>
          <a:p>
            <a:pPr marR="0">
              <a:spcAft>
                <a:spcPts val="1200"/>
              </a:spcAft>
            </a:pPr>
            <a:r>
              <a:rPr lang="en-US" sz="2400" dirty="0">
                <a:solidFill>
                  <a:srgbClr val="000000"/>
                </a:solidFill>
              </a:rPr>
              <a:t>The standard library also defines three container adapters that have a smaller interface for easier use. The container adapters defined in the library are </a:t>
            </a:r>
            <a:r>
              <a:rPr lang="en-US" sz="2400" i="1" dirty="0">
                <a:solidFill>
                  <a:srgbClr val="000000"/>
                </a:solidFill>
              </a:rPr>
              <a:t>stack</a:t>
            </a:r>
            <a:r>
              <a:rPr lang="en-US" sz="2400" dirty="0">
                <a:solidFill>
                  <a:srgbClr val="000000"/>
                </a:solidFill>
              </a:rPr>
              <a:t>, </a:t>
            </a:r>
            <a:r>
              <a:rPr lang="en-US" sz="2400" i="1" dirty="0">
                <a:solidFill>
                  <a:srgbClr val="000000"/>
                </a:solidFill>
              </a:rPr>
              <a:t>queue</a:t>
            </a:r>
            <a:r>
              <a:rPr lang="en-US" sz="2400" dirty="0">
                <a:solidFill>
                  <a:srgbClr val="000000"/>
                </a:solidFill>
              </a:rPr>
              <a:t>, and </a:t>
            </a:r>
            <a:r>
              <a:rPr lang="en-US" sz="2400" i="1" dirty="0" err="1">
                <a:solidFill>
                  <a:srgbClr val="000000"/>
                </a:solidFill>
              </a:rPr>
              <a:t>priority_queue</a:t>
            </a:r>
            <a:r>
              <a:rPr lang="en-US" sz="2400" dirty="0">
                <a:solidFill>
                  <a:srgbClr val="000000"/>
                </a:solidFill>
              </a:rPr>
              <a:t>.</a:t>
            </a:r>
          </a:p>
          <a:p>
            <a:pPr marR="0">
              <a:spcAft>
                <a:spcPts val="1200"/>
              </a:spcAft>
            </a:pPr>
            <a:r>
              <a:rPr lang="en-US" sz="2400" dirty="0">
                <a:solidFill>
                  <a:srgbClr val="000000"/>
                </a:solidFill>
              </a:rPr>
              <a:t>A very important point we need to remember is that, unlike containers, we cannot apply the algorithms defined in the library to container adapters because they lack iterators; they do not provide the member functions, such as </a:t>
            </a:r>
            <a:r>
              <a:rPr lang="en-US" sz="2400" i="1" dirty="0">
                <a:solidFill>
                  <a:srgbClr val="000000"/>
                </a:solidFill>
              </a:rPr>
              <a:t>begin</a:t>
            </a:r>
            <a:r>
              <a:rPr lang="en-US" sz="2400" dirty="0">
                <a:solidFill>
                  <a:srgbClr val="000000"/>
                </a:solidFill>
              </a:rPr>
              <a:t> and </a:t>
            </a:r>
            <a:r>
              <a:rPr lang="en-US" sz="2400" i="1" dirty="0">
                <a:solidFill>
                  <a:srgbClr val="000000"/>
                </a:solidFill>
              </a:rPr>
              <a:t>end</a:t>
            </a:r>
            <a:r>
              <a:rPr lang="en-US" sz="2400" dirty="0">
                <a:solidFill>
                  <a:srgbClr val="000000"/>
                </a:solidFill>
              </a:rPr>
              <a:t>, to create iterators</a:t>
            </a:r>
            <a:endParaRPr lang="en-US" sz="2400" dirty="0"/>
          </a:p>
        </p:txBody>
      </p:sp>
    </p:spTree>
    <p:extLst>
      <p:ext uri="{BB962C8B-B14F-4D97-AF65-F5344CB8AC3E}">
        <p14:creationId xmlns:p14="http://schemas.microsoft.com/office/powerpoint/2010/main" val="1432898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3C06-E8A0-F444-8709-73883C5B6F56}"/>
              </a:ext>
            </a:extLst>
          </p:cNvPr>
          <p:cNvSpPr>
            <a:spLocks noGrp="1"/>
          </p:cNvSpPr>
          <p:nvPr>
            <p:ph type="title"/>
          </p:nvPr>
        </p:nvSpPr>
        <p:spPr/>
        <p:txBody>
          <a:bodyPr/>
          <a:lstStyle/>
          <a:p>
            <a:r>
              <a:rPr lang="en-US" dirty="0"/>
              <a:t>Container Adapter Classes </a:t>
            </a:r>
          </a:p>
        </p:txBody>
      </p:sp>
      <p:graphicFrame>
        <p:nvGraphicFramePr>
          <p:cNvPr id="4" name="Content Placeholder 3">
            <a:extLst>
              <a:ext uri="{FF2B5EF4-FFF2-40B4-BE49-F238E27FC236}">
                <a16:creationId xmlns:a16="http://schemas.microsoft.com/office/drawing/2014/main" id="{03D1D72C-B202-B54B-9DCD-A20DA03C8321}"/>
              </a:ext>
            </a:extLst>
          </p:cNvPr>
          <p:cNvGraphicFramePr>
            <a:graphicFrameLocks noGrp="1"/>
          </p:cNvGraphicFramePr>
          <p:nvPr>
            <p:ph idx="1"/>
            <p:extLst>
              <p:ext uri="{D42A27DB-BD31-4B8C-83A1-F6EECF244321}">
                <p14:modId xmlns:p14="http://schemas.microsoft.com/office/powerpoint/2010/main" val="3601656677"/>
              </p:ext>
            </p:extLst>
          </p:nvPr>
        </p:nvGraphicFramePr>
        <p:xfrm>
          <a:off x="838200" y="1825625"/>
          <a:ext cx="8046720" cy="3200400"/>
        </p:xfrm>
        <a:graphic>
          <a:graphicData uri="http://schemas.openxmlformats.org/drawingml/2006/table">
            <a:tbl>
              <a:tblPr firstRow="1" bandRow="1">
                <a:tableStyleId>{5C22544A-7EE6-4342-B048-85BDC9FD1C3A}</a:tableStyleId>
              </a:tblPr>
              <a:tblGrid>
                <a:gridCol w="5394960">
                  <a:extLst>
                    <a:ext uri="{9D8B030D-6E8A-4147-A177-3AD203B41FA5}">
                      <a16:colId xmlns:a16="http://schemas.microsoft.com/office/drawing/2014/main" val="415478605"/>
                    </a:ext>
                  </a:extLst>
                </a:gridCol>
                <a:gridCol w="914400">
                  <a:extLst>
                    <a:ext uri="{9D8B030D-6E8A-4147-A177-3AD203B41FA5}">
                      <a16:colId xmlns:a16="http://schemas.microsoft.com/office/drawing/2014/main" val="1882429443"/>
                    </a:ext>
                  </a:extLst>
                </a:gridCol>
                <a:gridCol w="914400">
                  <a:extLst>
                    <a:ext uri="{9D8B030D-6E8A-4147-A177-3AD203B41FA5}">
                      <a16:colId xmlns:a16="http://schemas.microsoft.com/office/drawing/2014/main" val="3593540167"/>
                    </a:ext>
                  </a:extLst>
                </a:gridCol>
                <a:gridCol w="822960">
                  <a:extLst>
                    <a:ext uri="{9D8B030D-6E8A-4147-A177-3AD203B41FA5}">
                      <a16:colId xmlns:a16="http://schemas.microsoft.com/office/drawing/2014/main" val="391881445"/>
                    </a:ext>
                  </a:extLst>
                </a:gridCol>
              </a:tblGrid>
              <a:tr h="370840">
                <a:tc>
                  <a:txBody>
                    <a:bodyPr/>
                    <a:lstStyle/>
                    <a:p>
                      <a:r>
                        <a:rPr lang="en-IN" sz="2400" b="1" dirty="0">
                          <a:solidFill>
                            <a:schemeClr val="tx1"/>
                          </a:solidFill>
                        </a:rPr>
                        <a:t>	</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pPr algn="ctr"/>
                      <a:r>
                        <a:rPr lang="en-US" sz="2400" b="1" dirty="0">
                          <a:solidFill>
                            <a:srgbClr val="B60000"/>
                          </a:solidFill>
                        </a:rPr>
                        <a:t>S</a:t>
                      </a:r>
                      <a:endParaRPr lang="en-IN" sz="2400" b="1" dirty="0">
                        <a:solidFill>
                          <a:srgbClr val="B60000"/>
                        </a:solidFill>
                      </a:endParaRPr>
                    </a:p>
                  </a:txBody>
                  <a:tcPr>
                    <a:lnL w="28575" cap="flat" cmpd="sng" algn="ctr">
                      <a:solidFill>
                        <a:srgbClr val="B6000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pPr algn="ctr"/>
                      <a:r>
                        <a:rPr lang="en-US" sz="2400" b="1" dirty="0">
                          <a:solidFill>
                            <a:srgbClr val="B60000"/>
                          </a:solidFill>
                        </a:rPr>
                        <a:t>Q</a:t>
                      </a:r>
                      <a:endParaRPr lang="en-IN" sz="2400" b="1" dirty="0">
                        <a:solidFill>
                          <a:srgbClr val="B6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pPr algn="ctr"/>
                      <a:r>
                        <a:rPr lang="en-US" sz="2400" b="1" dirty="0">
                          <a:solidFill>
                            <a:srgbClr val="B60000"/>
                          </a:solidFill>
                        </a:rPr>
                        <a:t>P</a:t>
                      </a:r>
                      <a:endParaRPr lang="en-IN" sz="2400" b="1" dirty="0">
                        <a:solidFill>
                          <a:srgbClr val="B60000"/>
                        </a:solidFill>
                      </a:endParaRPr>
                    </a:p>
                  </a:txBody>
                  <a:tcPr>
                    <a:lnL w="28575" cap="flat" cmpd="sng" algn="ctr">
                      <a:no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extLst>
                  <a:ext uri="{0D108BD9-81ED-4DB2-BD59-A6C34878D82A}">
                    <a16:rowId xmlns:a16="http://schemas.microsoft.com/office/drawing/2014/main" val="3403723108"/>
                  </a:ext>
                </a:extLst>
              </a:tr>
              <a:tr h="370840">
                <a:tc>
                  <a:txBody>
                    <a:bodyPr/>
                    <a:lstStyle/>
                    <a:p>
                      <a:r>
                        <a:rPr lang="en-IN" sz="2400" b="1" dirty="0" err="1">
                          <a:solidFill>
                            <a:srgbClr val="005D2A"/>
                          </a:solidFill>
                        </a:rPr>
                        <a:t>size_type</a:t>
                      </a:r>
                      <a:r>
                        <a:rPr lang="en-IN" sz="2400" b="1" dirty="0">
                          <a:solidFill>
                            <a:schemeClr val="tx1"/>
                          </a:solidFill>
                        </a:rPr>
                        <a:t> Ad&lt;T&gt; :: size() </a:t>
                      </a:r>
                      <a:r>
                        <a:rPr lang="en-IN" sz="2400" b="1" dirty="0" err="1">
                          <a:solidFill>
                            <a:srgbClr val="004D88"/>
                          </a:solidFill>
                        </a:rPr>
                        <a:t>const</a:t>
                      </a:r>
                      <a:r>
                        <a:rPr lang="en-IN" sz="2400" b="1" dirty="0">
                          <a:solidFill>
                            <a:srgbClr val="004D88"/>
                          </a:solidFill>
                        </a:rPr>
                        <a:t> </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Symbol" panose="05050102010706020507" pitchFamily="18" charset="2"/>
                        </a:rPr>
                        <a:t>Ö</a:t>
                      </a:r>
                      <a:endParaRPr lang="en-IN" sz="2400" b="1" dirty="0">
                        <a:solidFill>
                          <a:schemeClr val="tx1"/>
                        </a:solidFill>
                      </a:endParaRPr>
                    </a:p>
                  </a:txBody>
                  <a:tcPr>
                    <a:lnL w="28575" cap="flat" cmpd="sng" algn="ctr">
                      <a:solidFill>
                        <a:srgbClr val="B6000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Symbol" panose="05050102010706020507" pitchFamily="18" charset="2"/>
                        </a:rPr>
                        <a:t>Ö</a:t>
                      </a:r>
                      <a:endParaRPr lang="en-IN" sz="2400" b="1" dirty="0">
                        <a:solidFill>
                          <a:schemeClr val="tx1"/>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Symbol" panose="05050102010706020507" pitchFamily="18" charset="2"/>
                        </a:rPr>
                        <a:t>Ö</a:t>
                      </a:r>
                      <a:endParaRPr lang="en-IN" sz="2400" b="1" dirty="0">
                        <a:solidFill>
                          <a:schemeClr val="tx1"/>
                        </a:solidFill>
                      </a:endParaRPr>
                    </a:p>
                  </a:txBody>
                  <a:tcPr>
                    <a:lnL w="28575" cap="flat" cmpd="sng" algn="ctr">
                      <a:no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56573549"/>
                  </a:ext>
                </a:extLst>
              </a:tr>
              <a:tr h="370840">
                <a:tc>
                  <a:txBody>
                    <a:bodyPr/>
                    <a:lstStyle/>
                    <a:p>
                      <a:r>
                        <a:rPr lang="en-US" sz="2400" b="1" dirty="0">
                          <a:solidFill>
                            <a:srgbClr val="004D88"/>
                          </a:solidFill>
                        </a:rPr>
                        <a:t>bool</a:t>
                      </a:r>
                      <a:r>
                        <a:rPr lang="en-US" sz="2400" b="1" dirty="0">
                          <a:solidFill>
                            <a:schemeClr val="tx1"/>
                          </a:solidFill>
                        </a:rPr>
                        <a:t> </a:t>
                      </a:r>
                      <a:r>
                        <a:rPr lang="en-US" sz="2400" b="1" dirty="0">
                          <a:solidFill>
                            <a:srgbClr val="B60000"/>
                          </a:solidFill>
                        </a:rPr>
                        <a:t>Ad</a:t>
                      </a:r>
                      <a:r>
                        <a:rPr lang="en-US" sz="2400" b="1" dirty="0">
                          <a:solidFill>
                            <a:schemeClr val="tx1"/>
                          </a:solidFill>
                        </a:rPr>
                        <a:t> &lt;T&gt; :: empty()  </a:t>
                      </a:r>
                      <a:r>
                        <a:rPr lang="en-US" sz="2400" b="1" dirty="0" err="1">
                          <a:solidFill>
                            <a:srgbClr val="004D88"/>
                          </a:solidFill>
                        </a:rPr>
                        <a:t>const</a:t>
                      </a:r>
                      <a:r>
                        <a:rPr lang="en-US" sz="2400" b="1" dirty="0">
                          <a:solidFill>
                            <a:srgbClr val="004D88"/>
                          </a:solidFill>
                        </a:rPr>
                        <a:t> </a:t>
                      </a:r>
                      <a:endParaRPr lang="en-IN" sz="2400" b="1" dirty="0">
                        <a:solidFill>
                          <a:srgbClr val="004D88"/>
                        </a:solidFill>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Symbol" panose="05050102010706020507" pitchFamily="18" charset="2"/>
                        </a:rPr>
                        <a:t>Ö</a:t>
                      </a:r>
                      <a:endParaRPr lang="en-IN" sz="2400" b="1" dirty="0">
                        <a:solidFill>
                          <a:schemeClr val="tx1"/>
                        </a:solidFill>
                      </a:endParaRPr>
                    </a:p>
                  </a:txBody>
                  <a:tcPr>
                    <a:lnL w="28575" cap="flat" cmpd="sng" algn="ctr">
                      <a:solidFill>
                        <a:srgbClr val="B60000"/>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Symbol" panose="05050102010706020507" pitchFamily="18" charset="2"/>
                        </a:rPr>
                        <a:t>Ö</a:t>
                      </a:r>
                      <a:endParaRPr lang="en-IN" sz="2400" b="1" dirty="0">
                        <a:solidFill>
                          <a:schemeClr val="tx1"/>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Symbol" panose="05050102010706020507" pitchFamily="18" charset="2"/>
                        </a:rPr>
                        <a:t>Ö</a:t>
                      </a:r>
                      <a:endParaRPr lang="en-IN" sz="2400" b="1" dirty="0">
                        <a:solidFill>
                          <a:schemeClr val="tx1"/>
                        </a:solidFill>
                      </a:endParaRPr>
                    </a:p>
                  </a:txBody>
                  <a:tcPr>
                    <a:lnL w="28575" cap="flat" cmpd="sng" algn="ctr">
                      <a:no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extLst>
                  <a:ext uri="{0D108BD9-81ED-4DB2-BD59-A6C34878D82A}">
                    <a16:rowId xmlns:a16="http://schemas.microsoft.com/office/drawing/2014/main" val="832775395"/>
                  </a:ext>
                </a:extLst>
              </a:tr>
              <a:tr h="370840">
                <a:tc>
                  <a:txBody>
                    <a:bodyPr/>
                    <a:lstStyle/>
                    <a:p>
                      <a:r>
                        <a:rPr lang="en-IN" sz="2400" b="1" dirty="0">
                          <a:solidFill>
                            <a:schemeClr val="tx1"/>
                          </a:solidFill>
                        </a:rPr>
                        <a:t>Accessing elements</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pPr algn="ctr"/>
                      <a:endParaRPr lang="en-IN" sz="2400" b="1" dirty="0">
                        <a:solidFill>
                          <a:schemeClr val="tx1"/>
                        </a:solidFill>
                      </a:endParaRPr>
                    </a:p>
                  </a:txBody>
                  <a:tcPr>
                    <a:lnL w="28575" cap="flat" cmpd="sng" algn="ctr">
                      <a:solidFill>
                        <a:srgbClr val="B6000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pPr algn="ctr"/>
                      <a:endParaRPr lang="en-IN" sz="2400" b="1" dirty="0">
                        <a:solidFill>
                          <a:schemeClr val="tx1"/>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pPr algn="ctr"/>
                      <a:endParaRPr lang="en-IN" sz="2400" b="1" dirty="0">
                        <a:solidFill>
                          <a:schemeClr val="tx1"/>
                        </a:solidFill>
                      </a:endParaRPr>
                    </a:p>
                  </a:txBody>
                  <a:tcPr>
                    <a:lnL w="28575" cap="flat" cmpd="sng" algn="ctr">
                      <a:no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extLst>
                  <a:ext uri="{0D108BD9-81ED-4DB2-BD59-A6C34878D82A}">
                    <a16:rowId xmlns:a16="http://schemas.microsoft.com/office/drawing/2014/main" val="1858764282"/>
                  </a:ext>
                </a:extLst>
              </a:tr>
              <a:tr h="370840">
                <a:tc>
                  <a:txBody>
                    <a:bodyPr/>
                    <a:lstStyle/>
                    <a:p>
                      <a:r>
                        <a:rPr lang="en-IN" sz="2400" b="1" dirty="0">
                          <a:solidFill>
                            <a:schemeClr val="tx1"/>
                          </a:solidFill>
                        </a:rPr>
                        <a:t>T&amp;</a:t>
                      </a:r>
                      <a:r>
                        <a:rPr lang="en-IN" sz="2400" b="1" dirty="0">
                          <a:solidFill>
                            <a:srgbClr val="B60000"/>
                          </a:solidFill>
                        </a:rPr>
                        <a:t> Ad </a:t>
                      </a:r>
                      <a:r>
                        <a:rPr lang="en-IN" sz="2400" b="1" dirty="0">
                          <a:solidFill>
                            <a:schemeClr val="tx1"/>
                          </a:solidFill>
                        </a:rPr>
                        <a:t>&lt;T&gt; :: front() </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IN" sz="2400" b="1" dirty="0">
                        <a:solidFill>
                          <a:schemeClr val="tx1"/>
                        </a:solidFill>
                      </a:endParaRPr>
                    </a:p>
                  </a:txBody>
                  <a:tcPr>
                    <a:lnL w="28575" cap="flat" cmpd="sng" algn="ctr">
                      <a:solidFill>
                        <a:srgbClr val="B6000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Symbol" panose="05050102010706020507" pitchFamily="18" charset="2"/>
                        </a:rPr>
                        <a:t>Ö</a:t>
                      </a:r>
                      <a:endParaRPr lang="en-IN" sz="2400" b="1" dirty="0">
                        <a:solidFill>
                          <a:schemeClr val="tx1"/>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IN" sz="2400" b="1" dirty="0">
                        <a:solidFill>
                          <a:schemeClr val="tx1"/>
                        </a:solidFill>
                      </a:endParaRPr>
                    </a:p>
                  </a:txBody>
                  <a:tcPr>
                    <a:lnL w="28575" cap="flat" cmpd="sng" algn="ctr">
                      <a:no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315516284"/>
                  </a:ext>
                </a:extLst>
              </a:tr>
              <a:tr h="370840">
                <a:tc>
                  <a:txBody>
                    <a:bodyPr/>
                    <a:lstStyle/>
                    <a:p>
                      <a:r>
                        <a:rPr lang="en-IN" sz="2400" b="1" dirty="0">
                          <a:solidFill>
                            <a:schemeClr val="tx1"/>
                          </a:solidFill>
                        </a:rPr>
                        <a:t>T&amp; </a:t>
                      </a:r>
                      <a:r>
                        <a:rPr lang="en-IN" sz="2400" b="1" dirty="0">
                          <a:solidFill>
                            <a:srgbClr val="B60000"/>
                          </a:solidFill>
                        </a:rPr>
                        <a:t>Ad</a:t>
                      </a:r>
                      <a:r>
                        <a:rPr lang="en-IN" sz="2400" b="1" dirty="0">
                          <a:solidFill>
                            <a:schemeClr val="tx1"/>
                          </a:solidFill>
                        </a:rPr>
                        <a:t> &lt;T&gt; :: back() </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IN" sz="2400" b="1" dirty="0">
                        <a:solidFill>
                          <a:schemeClr val="tx1"/>
                        </a:solidFill>
                      </a:endParaRPr>
                    </a:p>
                  </a:txBody>
                  <a:tcPr>
                    <a:lnL w="28575" cap="flat" cmpd="sng" algn="ctr">
                      <a:solidFill>
                        <a:srgbClr val="B60000"/>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Symbol" panose="05050102010706020507" pitchFamily="18" charset="2"/>
                        </a:rPr>
                        <a:t>Ö</a:t>
                      </a:r>
                      <a:endParaRPr lang="en-IN" sz="2400" b="1" dirty="0">
                        <a:solidFill>
                          <a:schemeClr val="tx1"/>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IN" sz="2400" b="1" dirty="0">
                        <a:solidFill>
                          <a:schemeClr val="tx1"/>
                        </a:solidFill>
                      </a:endParaRPr>
                    </a:p>
                  </a:txBody>
                  <a:tcPr>
                    <a:lnL w="28575" cap="flat" cmpd="sng" algn="ctr">
                      <a:no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926011081"/>
                  </a:ext>
                </a:extLst>
              </a:tr>
              <a:tr h="370840">
                <a:tc>
                  <a:txBody>
                    <a:bodyPr/>
                    <a:lstStyle/>
                    <a:p>
                      <a:r>
                        <a:rPr lang="en-IN" sz="2400" b="1" dirty="0">
                          <a:solidFill>
                            <a:schemeClr val="tx1"/>
                          </a:solidFill>
                        </a:rPr>
                        <a:t>T&amp; </a:t>
                      </a:r>
                      <a:r>
                        <a:rPr lang="en-IN" sz="2400" b="1" dirty="0">
                          <a:solidFill>
                            <a:srgbClr val="B60000"/>
                          </a:solidFill>
                        </a:rPr>
                        <a:t>Ad </a:t>
                      </a:r>
                      <a:r>
                        <a:rPr lang="en-IN" sz="2400" b="1" dirty="0">
                          <a:solidFill>
                            <a:schemeClr val="tx1"/>
                          </a:solidFill>
                        </a:rPr>
                        <a:t>&lt;T&gt; :: top() </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Symbol" panose="05050102010706020507" pitchFamily="18" charset="2"/>
                        </a:rPr>
                        <a:t>Ö</a:t>
                      </a:r>
                      <a:endParaRPr lang="en-IN" sz="2400" b="1" dirty="0">
                        <a:solidFill>
                          <a:schemeClr val="tx1"/>
                        </a:solidFill>
                      </a:endParaRPr>
                    </a:p>
                  </a:txBody>
                  <a:tcPr>
                    <a:lnL w="28575" cap="flat" cmpd="sng" algn="ctr">
                      <a:solidFill>
                        <a:srgbClr val="B60000"/>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pPr algn="ctr"/>
                      <a:endParaRPr lang="en-IN" sz="2400" b="1" dirty="0">
                        <a:solidFill>
                          <a:schemeClr val="tx1"/>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Symbol" panose="05050102010706020507" pitchFamily="18" charset="2"/>
                        </a:rPr>
                        <a:t>Ö</a:t>
                      </a:r>
                      <a:endParaRPr lang="en-IN" sz="2400" b="1" dirty="0">
                        <a:solidFill>
                          <a:schemeClr val="tx1"/>
                        </a:solidFill>
                      </a:endParaRPr>
                    </a:p>
                  </a:txBody>
                  <a:tcPr>
                    <a:lnL w="28575" cap="flat" cmpd="sng" algn="ctr">
                      <a:no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extLst>
                  <a:ext uri="{0D108BD9-81ED-4DB2-BD59-A6C34878D82A}">
                    <a16:rowId xmlns:a16="http://schemas.microsoft.com/office/drawing/2014/main" val="623252051"/>
                  </a:ext>
                </a:extLst>
              </a:tr>
            </a:tbl>
          </a:graphicData>
        </a:graphic>
      </p:graphicFrame>
      <p:graphicFrame>
        <p:nvGraphicFramePr>
          <p:cNvPr id="5" name="Table 3">
            <a:extLst>
              <a:ext uri="{FF2B5EF4-FFF2-40B4-BE49-F238E27FC236}">
                <a16:creationId xmlns:a16="http://schemas.microsoft.com/office/drawing/2014/main" id="{C0F70CE1-3D6B-B245-BECF-19AFA473A2A4}"/>
              </a:ext>
            </a:extLst>
          </p:cNvPr>
          <p:cNvGraphicFramePr>
            <a:graphicFrameLocks/>
          </p:cNvGraphicFramePr>
          <p:nvPr>
            <p:extLst>
              <p:ext uri="{D42A27DB-BD31-4B8C-83A1-F6EECF244321}">
                <p14:modId xmlns:p14="http://schemas.microsoft.com/office/powerpoint/2010/main" val="2901200920"/>
              </p:ext>
            </p:extLst>
          </p:nvPr>
        </p:nvGraphicFramePr>
        <p:xfrm>
          <a:off x="838200" y="5029200"/>
          <a:ext cx="8032531" cy="1828800"/>
        </p:xfrm>
        <a:graphic>
          <a:graphicData uri="http://schemas.openxmlformats.org/drawingml/2006/table">
            <a:tbl>
              <a:tblPr firstRow="1" bandRow="1">
                <a:tableStyleId>{5C22544A-7EE6-4342-B048-85BDC9FD1C3A}</a:tableStyleId>
              </a:tblPr>
              <a:tblGrid>
                <a:gridCol w="5404945">
                  <a:extLst>
                    <a:ext uri="{9D8B030D-6E8A-4147-A177-3AD203B41FA5}">
                      <a16:colId xmlns:a16="http://schemas.microsoft.com/office/drawing/2014/main" val="1997628180"/>
                    </a:ext>
                  </a:extLst>
                </a:gridCol>
                <a:gridCol w="916526">
                  <a:extLst>
                    <a:ext uri="{9D8B030D-6E8A-4147-A177-3AD203B41FA5}">
                      <a16:colId xmlns:a16="http://schemas.microsoft.com/office/drawing/2014/main" val="2310202702"/>
                    </a:ext>
                  </a:extLst>
                </a:gridCol>
                <a:gridCol w="929628">
                  <a:extLst>
                    <a:ext uri="{9D8B030D-6E8A-4147-A177-3AD203B41FA5}">
                      <a16:colId xmlns:a16="http://schemas.microsoft.com/office/drawing/2014/main" val="2324447495"/>
                    </a:ext>
                  </a:extLst>
                </a:gridCol>
                <a:gridCol w="781432">
                  <a:extLst>
                    <a:ext uri="{9D8B030D-6E8A-4147-A177-3AD203B41FA5}">
                      <a16:colId xmlns:a16="http://schemas.microsoft.com/office/drawing/2014/main" val="1240002232"/>
                    </a:ext>
                  </a:extLst>
                </a:gridCol>
              </a:tblGrid>
              <a:tr h="370840">
                <a:tc>
                  <a:txBody>
                    <a:bodyPr/>
                    <a:lstStyle/>
                    <a:p>
                      <a:r>
                        <a:rPr lang="en-IN" sz="2400" dirty="0">
                          <a:solidFill>
                            <a:schemeClr val="tx1"/>
                          </a:solidFill>
                          <a:latin typeface="+mj-lt"/>
                        </a:rPr>
                        <a:t>Insertion</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r>
                        <a:rPr lang="en-US" sz="2400" dirty="0">
                          <a:solidFill>
                            <a:schemeClr val="tx1"/>
                          </a:solidFill>
                        </a:rPr>
                        <a:t>S</a:t>
                      </a:r>
                      <a:endParaRPr lang="en-IN" sz="2400" dirty="0">
                        <a:solidFill>
                          <a:schemeClr val="tx1"/>
                        </a:solidFill>
                      </a:endParaRPr>
                    </a:p>
                  </a:txBody>
                  <a:tcPr>
                    <a:lnL w="28575" cap="flat" cmpd="sng" algn="ctr">
                      <a:solidFill>
                        <a:srgbClr val="B6000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r>
                        <a:rPr lang="en-US" sz="2400" dirty="0">
                          <a:solidFill>
                            <a:schemeClr val="tx1"/>
                          </a:solidFill>
                        </a:rPr>
                        <a:t>Q</a:t>
                      </a:r>
                      <a:endParaRPr lang="en-IN" sz="2400" dirty="0">
                        <a:solidFill>
                          <a:schemeClr val="tx1"/>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r>
                        <a:rPr lang="en-US" sz="2400" dirty="0">
                          <a:solidFill>
                            <a:schemeClr val="tx1"/>
                          </a:solidFill>
                        </a:rPr>
                        <a:t>P</a:t>
                      </a:r>
                      <a:endParaRPr lang="en-IN" sz="2400" dirty="0">
                        <a:solidFill>
                          <a:schemeClr val="tx1"/>
                        </a:solidFill>
                      </a:endParaRPr>
                    </a:p>
                  </a:txBody>
                  <a:tcPr>
                    <a:lnL w="28575" cap="flat" cmpd="sng" algn="ctr">
                      <a:no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extLst>
                  <a:ext uri="{0D108BD9-81ED-4DB2-BD59-A6C34878D82A}">
                    <a16:rowId xmlns:a16="http://schemas.microsoft.com/office/drawing/2014/main" val="407970769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mj-lt"/>
                        </a:rPr>
                        <a:t>void Ad &lt;T&gt; :: push(</a:t>
                      </a:r>
                      <a:r>
                        <a:rPr lang="en-US" sz="2400" b="1" dirty="0" err="1">
                          <a:solidFill>
                            <a:schemeClr val="tx1"/>
                          </a:solidFill>
                          <a:latin typeface="+mj-lt"/>
                        </a:rPr>
                        <a:t>const</a:t>
                      </a:r>
                      <a:r>
                        <a:rPr lang="en-US" sz="2400" b="1" dirty="0">
                          <a:solidFill>
                            <a:schemeClr val="tx1"/>
                          </a:solidFill>
                          <a:latin typeface="+mj-lt"/>
                        </a:rPr>
                        <a:t> T&amp; </a:t>
                      </a:r>
                      <a:r>
                        <a:rPr lang="en-US" sz="2400" b="1" dirty="0" err="1">
                          <a:solidFill>
                            <a:schemeClr val="tx1"/>
                          </a:solidFill>
                          <a:latin typeface="+mj-lt"/>
                        </a:rPr>
                        <a:t>elem</a:t>
                      </a:r>
                      <a:r>
                        <a:rPr lang="en-US" sz="2400" b="1" dirty="0">
                          <a:solidFill>
                            <a:schemeClr val="tx1"/>
                          </a:solidFill>
                          <a:latin typeface="+mj-lt"/>
                        </a:rPr>
                        <a:t>)	</a:t>
                      </a:r>
                      <a:endParaRPr lang="en-US" sz="4400" dirty="0">
                        <a:solidFill>
                          <a:schemeClr val="tx1"/>
                        </a:solidFill>
                        <a:latin typeface="+mj-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r>
                        <a:rPr lang="en-US" sz="2400" b="1" dirty="0">
                          <a:solidFill>
                            <a:schemeClr val="tx1"/>
                          </a:solidFill>
                          <a:latin typeface="Symbol" panose="05050102010706020507" pitchFamily="18" charset="2"/>
                        </a:rPr>
                        <a:t> Ö</a:t>
                      </a:r>
                      <a:endParaRPr lang="en-IN" sz="2400" dirty="0">
                        <a:solidFill>
                          <a:schemeClr val="tx1"/>
                        </a:solidFill>
                      </a:endParaRPr>
                    </a:p>
                  </a:txBody>
                  <a:tcPr>
                    <a:lnL w="28575" cap="flat" cmpd="sng" algn="ctr">
                      <a:solidFill>
                        <a:srgbClr val="B6000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r>
                        <a:rPr lang="en-US" sz="2400" b="1" dirty="0">
                          <a:solidFill>
                            <a:schemeClr val="tx1"/>
                          </a:solidFill>
                          <a:latin typeface="Symbol" panose="05050102010706020507" pitchFamily="18" charset="2"/>
                        </a:rPr>
                        <a:t> Ö</a:t>
                      </a:r>
                      <a:endParaRPr lang="en-IN" sz="2400" dirty="0">
                        <a:solidFill>
                          <a:schemeClr val="tx1"/>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r>
                        <a:rPr lang="en-US" sz="2400" b="1" dirty="0">
                          <a:solidFill>
                            <a:schemeClr val="tx1"/>
                          </a:solidFill>
                          <a:latin typeface="Symbol" panose="05050102010706020507" pitchFamily="18" charset="2"/>
                        </a:rPr>
                        <a:t> Ö</a:t>
                      </a:r>
                      <a:endParaRPr lang="en-IN" sz="2400" dirty="0">
                        <a:solidFill>
                          <a:schemeClr val="tx1"/>
                        </a:solidFill>
                      </a:endParaRPr>
                    </a:p>
                  </a:txBody>
                  <a:tcPr>
                    <a:lnL w="28575" cap="flat" cmpd="sng" algn="ctr">
                      <a:no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extLst>
                  <a:ext uri="{0D108BD9-81ED-4DB2-BD59-A6C34878D82A}">
                    <a16:rowId xmlns:a16="http://schemas.microsoft.com/office/drawing/2014/main" val="2189711372"/>
                  </a:ext>
                </a:extLst>
              </a:tr>
              <a:tr h="370840">
                <a:tc>
                  <a:txBody>
                    <a:bodyPr/>
                    <a:lstStyle/>
                    <a:p>
                      <a:r>
                        <a:rPr lang="en-US" sz="2400" b="1" dirty="0">
                          <a:solidFill>
                            <a:schemeClr val="tx1"/>
                          </a:solidFill>
                          <a:latin typeface="+mj-lt"/>
                        </a:rPr>
                        <a:t>Erasure</a:t>
                      </a:r>
                      <a:endParaRPr lang="en-IN" sz="2400" dirty="0">
                        <a:solidFill>
                          <a:schemeClr val="tx1"/>
                        </a:solidFill>
                        <a:latin typeface="+mj-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endParaRPr lang="en-IN" sz="2400" dirty="0">
                        <a:solidFill>
                          <a:schemeClr val="tx1"/>
                        </a:solidFill>
                      </a:endParaRPr>
                    </a:p>
                  </a:txBody>
                  <a:tcPr>
                    <a:lnL w="28575" cap="flat" cmpd="sng" algn="ctr">
                      <a:solidFill>
                        <a:srgbClr val="B6000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endParaRPr lang="en-IN" sz="2400" dirty="0">
                        <a:solidFill>
                          <a:schemeClr val="tx1"/>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endParaRPr lang="en-IN" sz="2400" dirty="0">
                        <a:solidFill>
                          <a:schemeClr val="tx1"/>
                        </a:solidFill>
                      </a:endParaRPr>
                    </a:p>
                  </a:txBody>
                  <a:tcPr>
                    <a:lnL w="28575" cap="flat" cmpd="sng" algn="ctr">
                      <a:no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extLst>
                  <a:ext uri="{0D108BD9-81ED-4DB2-BD59-A6C34878D82A}">
                    <a16:rowId xmlns:a16="http://schemas.microsoft.com/office/drawing/2014/main" val="552233788"/>
                  </a:ext>
                </a:extLst>
              </a:tr>
              <a:tr h="370840">
                <a:tc>
                  <a:txBody>
                    <a:bodyPr/>
                    <a:lstStyle/>
                    <a:p>
                      <a:r>
                        <a:rPr lang="en-US" sz="2400" b="1" dirty="0">
                          <a:solidFill>
                            <a:schemeClr val="tx1"/>
                          </a:solidFill>
                          <a:latin typeface="+mj-lt"/>
                        </a:rPr>
                        <a:t>void Ad &lt;T&gt; :: pop()</a:t>
                      </a:r>
                      <a:endParaRPr lang="en-IN" sz="2400" dirty="0">
                        <a:solidFill>
                          <a:schemeClr val="tx1"/>
                        </a:solidFill>
                        <a:latin typeface="+mj-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r>
                        <a:rPr lang="en-US" sz="2400" b="1" dirty="0">
                          <a:solidFill>
                            <a:schemeClr val="tx1"/>
                          </a:solidFill>
                          <a:latin typeface="Symbol" panose="05050102010706020507" pitchFamily="18" charset="2"/>
                        </a:rPr>
                        <a:t> Ö</a:t>
                      </a:r>
                      <a:endParaRPr lang="en-IN" sz="2400" dirty="0">
                        <a:solidFill>
                          <a:schemeClr val="tx1"/>
                        </a:solidFill>
                      </a:endParaRPr>
                    </a:p>
                  </a:txBody>
                  <a:tcPr>
                    <a:lnL w="28575" cap="flat" cmpd="sng" algn="ctr">
                      <a:solidFill>
                        <a:srgbClr val="B6000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r>
                        <a:rPr lang="en-US" sz="2400" b="1" dirty="0">
                          <a:solidFill>
                            <a:schemeClr val="tx1"/>
                          </a:solidFill>
                          <a:latin typeface="Symbol" panose="05050102010706020507" pitchFamily="18" charset="2"/>
                        </a:rPr>
                        <a:t> Ö</a:t>
                      </a:r>
                      <a:endParaRPr lang="en-IN" sz="2400" dirty="0">
                        <a:solidFill>
                          <a:schemeClr val="tx1"/>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tc>
                  <a:txBody>
                    <a:bodyPr/>
                    <a:lstStyle/>
                    <a:p>
                      <a:r>
                        <a:rPr lang="en-US" sz="2400" b="1" dirty="0">
                          <a:solidFill>
                            <a:schemeClr val="tx1"/>
                          </a:solidFill>
                          <a:latin typeface="Symbol" panose="05050102010706020507" pitchFamily="18" charset="2"/>
                        </a:rPr>
                        <a:t> Ö</a:t>
                      </a:r>
                      <a:endParaRPr lang="en-IN" sz="2400" dirty="0">
                        <a:solidFill>
                          <a:schemeClr val="tx1"/>
                        </a:solidFill>
                      </a:endParaRPr>
                    </a:p>
                  </a:txBody>
                  <a:tcPr>
                    <a:lnL w="28575" cap="flat" cmpd="sng" algn="ctr">
                      <a:no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chemeClr val="bg1"/>
                    </a:solidFill>
                  </a:tcPr>
                </a:tc>
                <a:extLst>
                  <a:ext uri="{0D108BD9-81ED-4DB2-BD59-A6C34878D82A}">
                    <a16:rowId xmlns:a16="http://schemas.microsoft.com/office/drawing/2014/main" val="2796658351"/>
                  </a:ext>
                </a:extLst>
              </a:tr>
            </a:tbl>
          </a:graphicData>
        </a:graphic>
      </p:graphicFrame>
    </p:spTree>
    <p:extLst>
      <p:ext uri="{BB962C8B-B14F-4D97-AF65-F5344CB8AC3E}">
        <p14:creationId xmlns:p14="http://schemas.microsoft.com/office/powerpoint/2010/main" val="2562894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442E-C9F2-EE46-A086-4DB77F6830C1}"/>
              </a:ext>
            </a:extLst>
          </p:cNvPr>
          <p:cNvSpPr>
            <a:spLocks noGrp="1"/>
          </p:cNvSpPr>
          <p:nvPr>
            <p:ph type="title"/>
          </p:nvPr>
        </p:nvSpPr>
        <p:spPr/>
        <p:txBody>
          <a:bodyPr/>
          <a:lstStyle/>
          <a:p>
            <a:r>
              <a:rPr lang="en-US" dirty="0"/>
              <a:t>Stack Class</a:t>
            </a:r>
          </a:p>
        </p:txBody>
      </p:sp>
      <p:sp>
        <p:nvSpPr>
          <p:cNvPr id="3" name="Content Placeholder 2">
            <a:extLst>
              <a:ext uri="{FF2B5EF4-FFF2-40B4-BE49-F238E27FC236}">
                <a16:creationId xmlns:a16="http://schemas.microsoft.com/office/drawing/2014/main" id="{E091FE05-5F67-BF4C-9FAC-5AE199D84EFF}"/>
              </a:ext>
            </a:extLst>
          </p:cNvPr>
          <p:cNvSpPr>
            <a:spLocks noGrp="1"/>
          </p:cNvSpPr>
          <p:nvPr>
            <p:ph idx="1"/>
          </p:nvPr>
        </p:nvSpPr>
        <p:spPr/>
        <p:txBody>
          <a:bodyPr/>
          <a:lstStyle/>
          <a:p>
            <a:pPr>
              <a:spcAft>
                <a:spcPts val="1200"/>
              </a:spcAft>
            </a:pPr>
            <a:r>
              <a:rPr lang="en-US" dirty="0"/>
              <a:t> </a:t>
            </a:r>
            <a:r>
              <a:rPr lang="en-US" sz="2400" dirty="0">
                <a:cs typeface="Times" panose="02020603050405020304" pitchFamily="18" charset="0"/>
              </a:rPr>
              <a:t>The </a:t>
            </a:r>
            <a:r>
              <a:rPr lang="en-US" sz="2400" i="1" dirty="0">
                <a:cs typeface="Times" panose="02020603050405020304" pitchFamily="18" charset="0"/>
              </a:rPr>
              <a:t>stack</a:t>
            </a:r>
            <a:r>
              <a:rPr lang="en-US" sz="2400" dirty="0">
                <a:cs typeface="Times" panose="02020603050405020304" pitchFamily="18" charset="0"/>
              </a:rPr>
              <a:t> class is a container adapter class that is designed for three simple operations: </a:t>
            </a:r>
            <a:r>
              <a:rPr lang="en-US" sz="2400" i="1" dirty="0">
                <a:cs typeface="Times" panose="02020603050405020304" pitchFamily="18" charset="0"/>
              </a:rPr>
              <a:t>push</a:t>
            </a:r>
            <a:r>
              <a:rPr lang="en-US" sz="2400" dirty="0">
                <a:cs typeface="Times" panose="02020603050405020304" pitchFamily="18" charset="0"/>
              </a:rPr>
              <a:t>, </a:t>
            </a:r>
            <a:r>
              <a:rPr lang="en-US" sz="2400" i="1" dirty="0">
                <a:cs typeface="Times" panose="02020603050405020304" pitchFamily="18" charset="0"/>
              </a:rPr>
              <a:t>pop</a:t>
            </a:r>
            <a:r>
              <a:rPr lang="en-US" sz="2400" dirty="0">
                <a:cs typeface="Times" panose="02020603050405020304" pitchFamily="18" charset="0"/>
              </a:rPr>
              <a:t> and </a:t>
            </a:r>
            <a:r>
              <a:rPr lang="en-US" sz="2400" i="1" dirty="0">
                <a:cs typeface="Times" panose="02020603050405020304" pitchFamily="18" charset="0"/>
              </a:rPr>
              <a:t>top</a:t>
            </a:r>
            <a:r>
              <a:rPr lang="en-US" sz="2400" dirty="0">
                <a:cs typeface="Times" panose="02020603050405020304" pitchFamily="18" charset="0"/>
              </a:rPr>
              <a:t>.</a:t>
            </a:r>
          </a:p>
          <a:p>
            <a:pPr>
              <a:spcAft>
                <a:spcPts val="1200"/>
              </a:spcAft>
            </a:pPr>
            <a:r>
              <a:rPr lang="en-US" sz="2400" dirty="0">
                <a:cs typeface="Times" panose="02020603050405020304" pitchFamily="18" charset="0"/>
              </a:rPr>
              <a:t>The stack class is designed for insertion to and erasure from one end (the top).</a:t>
            </a:r>
          </a:p>
          <a:p>
            <a:pPr>
              <a:spcAft>
                <a:spcPts val="1200"/>
              </a:spcAft>
            </a:pPr>
            <a:r>
              <a:rPr lang="en-US" sz="2400" dirty="0">
                <a:cs typeface="Times" panose="02020603050405020304" pitchFamily="18" charset="0"/>
              </a:rPr>
              <a:t>It is also referred to as a </a:t>
            </a:r>
            <a:r>
              <a:rPr lang="en-US" sz="2400" i="1" dirty="0">
                <a:cs typeface="Times" panose="02020603050405020304" pitchFamily="18" charset="0"/>
              </a:rPr>
              <a:t>last-in</a:t>
            </a:r>
            <a:r>
              <a:rPr lang="en-US" sz="2400" dirty="0">
                <a:cs typeface="Times" panose="02020603050405020304" pitchFamily="18" charset="0"/>
              </a:rPr>
              <a:t>, </a:t>
            </a:r>
            <a:r>
              <a:rPr lang="en-US" sz="2400" i="1" dirty="0">
                <a:cs typeface="Times" panose="02020603050405020304" pitchFamily="18" charset="0"/>
              </a:rPr>
              <a:t>first-out</a:t>
            </a:r>
            <a:r>
              <a:rPr lang="en-US" sz="2400" dirty="0">
                <a:cs typeface="Times" panose="02020603050405020304" pitchFamily="18" charset="0"/>
              </a:rPr>
              <a:t> or LIFO structure because the last item pushed into the stack is the first item popped from the stack</a:t>
            </a:r>
            <a:endParaRPr lang="en-US" dirty="0"/>
          </a:p>
        </p:txBody>
      </p:sp>
    </p:spTree>
    <p:extLst>
      <p:ext uri="{BB962C8B-B14F-4D97-AF65-F5344CB8AC3E}">
        <p14:creationId xmlns:p14="http://schemas.microsoft.com/office/powerpoint/2010/main" val="448483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32ED-E5AA-E643-A732-088E1AF37A0C}"/>
              </a:ext>
            </a:extLst>
          </p:cNvPr>
          <p:cNvSpPr>
            <a:spLocks noGrp="1"/>
          </p:cNvSpPr>
          <p:nvPr>
            <p:ph type="title"/>
          </p:nvPr>
        </p:nvSpPr>
        <p:spPr>
          <a:xfrm>
            <a:off x="144517" y="226355"/>
            <a:ext cx="7811814" cy="454682"/>
          </a:xfrm>
        </p:spPr>
        <p:txBody>
          <a:bodyPr>
            <a:normAutofit fontScale="90000"/>
          </a:bodyPr>
          <a:lstStyle/>
          <a:p>
            <a:r>
              <a:rPr lang="en-US" dirty="0">
                <a:solidFill>
                  <a:prstClr val="black"/>
                </a:solidFill>
              </a:rPr>
              <a:t>Converting a decimal to hexadecimal</a:t>
            </a:r>
            <a:endParaRPr lang="en-US" dirty="0"/>
          </a:p>
        </p:txBody>
      </p:sp>
      <p:sp>
        <p:nvSpPr>
          <p:cNvPr id="3" name="Content Placeholder 2">
            <a:extLst>
              <a:ext uri="{FF2B5EF4-FFF2-40B4-BE49-F238E27FC236}">
                <a16:creationId xmlns:a16="http://schemas.microsoft.com/office/drawing/2014/main" id="{99DD0289-5818-3647-9F1D-CDBB16AA6AD8}"/>
              </a:ext>
            </a:extLst>
          </p:cNvPr>
          <p:cNvSpPr>
            <a:spLocks noGrp="1"/>
          </p:cNvSpPr>
          <p:nvPr>
            <p:ph idx="1"/>
          </p:nvPr>
        </p:nvSpPr>
        <p:spPr>
          <a:xfrm>
            <a:off x="144517" y="1432533"/>
            <a:ext cx="11101552" cy="5241542"/>
          </a:xfrm>
        </p:spPr>
        <p:txBody>
          <a:bodyPr>
            <a:noAutofit/>
          </a:bodyPr>
          <a:lstStyle/>
          <a:p>
            <a:pPr marL="144000" indent="0">
              <a:spcBef>
                <a:spcPts val="0"/>
              </a:spcBef>
              <a:buNone/>
            </a:pPr>
            <a:r>
              <a:rPr lang="en-US" sz="1800" dirty="0"/>
              <a:t>#include &lt;stack&gt;</a:t>
            </a:r>
          </a:p>
          <a:p>
            <a:pPr marL="144000" indent="0">
              <a:spcBef>
                <a:spcPts val="0"/>
              </a:spcBef>
              <a:buNone/>
            </a:pPr>
            <a:r>
              <a:rPr lang="en-US" sz="1800" dirty="0"/>
              <a:t>#include &lt;iostream&gt;</a:t>
            </a:r>
          </a:p>
          <a:p>
            <a:pPr marL="144000" indent="0">
              <a:spcBef>
                <a:spcPts val="0"/>
              </a:spcBef>
              <a:buNone/>
            </a:pPr>
            <a:r>
              <a:rPr lang="en-US" sz="1800" dirty="0"/>
              <a:t>using namespace std;</a:t>
            </a:r>
          </a:p>
          <a:p>
            <a:pPr marL="144000" indent="0">
              <a:spcBef>
                <a:spcPts val="0"/>
              </a:spcBef>
              <a:buNone/>
            </a:pPr>
            <a:r>
              <a:rPr lang="en-US" sz="1800" dirty="0"/>
              <a:t>int main()</a:t>
            </a:r>
          </a:p>
          <a:p>
            <a:pPr marL="144000" indent="0">
              <a:spcBef>
                <a:spcPts val="0"/>
              </a:spcBef>
              <a:buNone/>
            </a:pPr>
            <a:r>
              <a:rPr lang="en-US" sz="1800" dirty="0"/>
              <a:t>{</a:t>
            </a:r>
          </a:p>
          <a:p>
            <a:pPr marL="144000" indent="0">
              <a:spcBef>
                <a:spcPts val="0"/>
              </a:spcBef>
              <a:buNone/>
            </a:pPr>
            <a:r>
              <a:rPr lang="en-US" sz="1800" dirty="0"/>
              <a:t>// Instantiation of a stack</a:t>
            </a:r>
          </a:p>
          <a:p>
            <a:pPr marL="144000" indent="0">
              <a:spcBef>
                <a:spcPts val="0"/>
              </a:spcBef>
              <a:buNone/>
            </a:pPr>
            <a:r>
              <a:rPr lang="en-US" sz="1800" dirty="0"/>
              <a:t>stack &lt;char&gt; </a:t>
            </a:r>
            <a:r>
              <a:rPr lang="en-US" sz="1800" dirty="0" err="1"/>
              <a:t>stk</a:t>
            </a:r>
            <a:r>
              <a:rPr lang="en-US" sz="1800" dirty="0"/>
              <a:t>;</a:t>
            </a:r>
          </a:p>
          <a:p>
            <a:pPr marL="144000" indent="0">
              <a:spcBef>
                <a:spcPts val="0"/>
              </a:spcBef>
              <a:buNone/>
            </a:pPr>
            <a:r>
              <a:rPr lang="en-US" sz="1800" dirty="0"/>
              <a:t>// Creation of two strings and a declaration of a variable</a:t>
            </a:r>
          </a:p>
          <a:p>
            <a:pPr marL="144000" indent="0">
              <a:spcBef>
                <a:spcPts val="0"/>
              </a:spcBef>
              <a:buNone/>
            </a:pPr>
            <a:r>
              <a:rPr lang="en-US" sz="1800" dirty="0"/>
              <a:t>string converter("0123456789ABCDEF");</a:t>
            </a:r>
          </a:p>
          <a:p>
            <a:pPr marL="144000" indent="0">
              <a:spcBef>
                <a:spcPts val="0"/>
              </a:spcBef>
              <a:buNone/>
            </a:pPr>
            <a:r>
              <a:rPr lang="en-US" sz="1800" dirty="0"/>
              <a:t>string hexadecimal;</a:t>
            </a:r>
          </a:p>
          <a:p>
            <a:pPr marL="144000" indent="0">
              <a:spcBef>
                <a:spcPts val="0"/>
              </a:spcBef>
              <a:buNone/>
            </a:pPr>
            <a:r>
              <a:rPr lang="en-US" sz="1800" dirty="0"/>
              <a:t>int decimal;</a:t>
            </a:r>
          </a:p>
          <a:p>
            <a:pPr marL="144000" indent="0">
              <a:spcBef>
                <a:spcPts val="0"/>
              </a:spcBef>
              <a:buNone/>
            </a:pPr>
            <a:r>
              <a:rPr lang="en-US" sz="1800" dirty="0"/>
              <a:t>// Inputting a decimal number</a:t>
            </a:r>
          </a:p>
          <a:p>
            <a:pPr marL="144000" indent="0">
              <a:spcBef>
                <a:spcPts val="0"/>
              </a:spcBef>
              <a:buNone/>
            </a:pPr>
            <a:r>
              <a:rPr lang="en-US" sz="1800" dirty="0"/>
              <a:t>do </a:t>
            </a:r>
          </a:p>
          <a:p>
            <a:pPr marL="144000" indent="0">
              <a:spcBef>
                <a:spcPts val="0"/>
              </a:spcBef>
              <a:buNone/>
            </a:pPr>
            <a:r>
              <a:rPr lang="en-US" sz="1800" dirty="0"/>
              <a:t>{</a:t>
            </a:r>
          </a:p>
          <a:p>
            <a:pPr marL="144000" indent="0">
              <a:spcBef>
                <a:spcPts val="0"/>
              </a:spcBef>
              <a:buNone/>
            </a:pPr>
            <a:r>
              <a:rPr lang="en-US" sz="1800" dirty="0"/>
              <a:t>cout &lt;&lt; "Enter a positive integer: ";</a:t>
            </a:r>
          </a:p>
          <a:p>
            <a:pPr marL="144000" indent="0">
              <a:spcBef>
                <a:spcPts val="0"/>
              </a:spcBef>
              <a:buNone/>
            </a:pPr>
            <a:r>
              <a:rPr lang="en-US" sz="1800" dirty="0"/>
              <a:t>cin &gt;&gt; decimal;</a:t>
            </a:r>
          </a:p>
          <a:p>
            <a:pPr marL="144000" indent="0">
              <a:spcBef>
                <a:spcPts val="0"/>
              </a:spcBef>
              <a:buNone/>
            </a:pPr>
            <a:r>
              <a:rPr lang="en-US" sz="1800" dirty="0"/>
              <a:t>} while (decimal &lt;= 0);</a:t>
            </a:r>
          </a:p>
        </p:txBody>
      </p:sp>
      <p:sp>
        <p:nvSpPr>
          <p:cNvPr id="4" name="Rectangle 3">
            <a:extLst>
              <a:ext uri="{FF2B5EF4-FFF2-40B4-BE49-F238E27FC236}">
                <a16:creationId xmlns:a16="http://schemas.microsoft.com/office/drawing/2014/main" id="{177AFD75-4759-544D-B98E-2222DECA705F}"/>
              </a:ext>
            </a:extLst>
          </p:cNvPr>
          <p:cNvSpPr/>
          <p:nvPr/>
        </p:nvSpPr>
        <p:spPr>
          <a:xfrm>
            <a:off x="5969876" y="1305341"/>
            <a:ext cx="6222124" cy="3970318"/>
          </a:xfrm>
          <a:prstGeom prst="rect">
            <a:avLst/>
          </a:prstGeom>
        </p:spPr>
        <p:txBody>
          <a:bodyPr wrap="square">
            <a:spAutoFit/>
          </a:bodyPr>
          <a:lstStyle/>
          <a:p>
            <a:pPr marL="144000" indent="0">
              <a:spcBef>
                <a:spcPts val="0"/>
              </a:spcBef>
              <a:buNone/>
            </a:pPr>
            <a:r>
              <a:rPr lang="en-US" dirty="0"/>
              <a:t>// Creation of hexadecimal characters and push them into stack</a:t>
            </a:r>
          </a:p>
          <a:p>
            <a:pPr marL="144000" indent="0">
              <a:spcBef>
                <a:spcPts val="0"/>
              </a:spcBef>
              <a:buNone/>
            </a:pPr>
            <a:r>
              <a:rPr lang="en-US" dirty="0"/>
              <a:t>while (decimal != 0)</a:t>
            </a:r>
          </a:p>
          <a:p>
            <a:pPr marL="144000" indent="0">
              <a:spcBef>
                <a:spcPts val="0"/>
              </a:spcBef>
              <a:buNone/>
            </a:pPr>
            <a:r>
              <a:rPr lang="en-US" dirty="0"/>
              <a:t>{</a:t>
            </a:r>
          </a:p>
          <a:p>
            <a:pPr marL="144000" indent="0">
              <a:spcBef>
                <a:spcPts val="0"/>
              </a:spcBef>
              <a:buNone/>
            </a:pPr>
            <a:r>
              <a:rPr lang="en-US" dirty="0" err="1"/>
              <a:t>stk.push</a:t>
            </a:r>
            <a:r>
              <a:rPr lang="en-US" dirty="0"/>
              <a:t>(converter [decimal % 16]);</a:t>
            </a:r>
          </a:p>
          <a:p>
            <a:pPr marL="144000" indent="0">
              <a:spcBef>
                <a:spcPts val="0"/>
              </a:spcBef>
              <a:buNone/>
            </a:pPr>
            <a:r>
              <a:rPr lang="en-US" dirty="0"/>
              <a:t>decimal = decimal / 16;</a:t>
            </a:r>
          </a:p>
          <a:p>
            <a:pPr marL="144000" indent="0">
              <a:spcBef>
                <a:spcPts val="0"/>
              </a:spcBef>
              <a:buNone/>
            </a:pPr>
            <a:r>
              <a:rPr lang="en-US" dirty="0"/>
              <a:t>}</a:t>
            </a:r>
          </a:p>
          <a:p>
            <a:r>
              <a:rPr lang="en-US" dirty="0"/>
              <a:t>while (!</a:t>
            </a:r>
            <a:r>
              <a:rPr lang="en-US" dirty="0" err="1"/>
              <a:t>stk.empty</a:t>
            </a:r>
            <a:r>
              <a:rPr lang="en-US" dirty="0"/>
              <a:t>())</a:t>
            </a:r>
          </a:p>
          <a:p>
            <a:r>
              <a:rPr lang="en-US" dirty="0"/>
              <a:t>{</a:t>
            </a:r>
          </a:p>
          <a:p>
            <a:r>
              <a:rPr lang="en-US" dirty="0" err="1"/>
              <a:t>hexadecimal.push_back</a:t>
            </a:r>
            <a:r>
              <a:rPr lang="en-US" dirty="0"/>
              <a:t>(</a:t>
            </a:r>
            <a:r>
              <a:rPr lang="en-US" dirty="0" err="1"/>
              <a:t>stk.top</a:t>
            </a:r>
            <a:r>
              <a:rPr lang="en-US" dirty="0"/>
              <a:t>());</a:t>
            </a:r>
          </a:p>
          <a:p>
            <a:r>
              <a:rPr lang="en-US" dirty="0" err="1"/>
              <a:t>stk.pop</a:t>
            </a:r>
            <a:r>
              <a:rPr lang="en-US" dirty="0"/>
              <a:t>();</a:t>
            </a:r>
          </a:p>
          <a:p>
            <a:r>
              <a:rPr lang="en-US" dirty="0"/>
              <a:t>}</a:t>
            </a:r>
          </a:p>
          <a:p>
            <a:r>
              <a:rPr lang="en-US" dirty="0"/>
              <a:t>cout &lt;&lt; "The hexadecimal number : " &lt;&lt; hexadecimal; </a:t>
            </a:r>
          </a:p>
          <a:p>
            <a:r>
              <a:rPr lang="en-US" dirty="0"/>
              <a:t>return 0;</a:t>
            </a:r>
          </a:p>
          <a:p>
            <a:r>
              <a:rPr lang="en-US" dirty="0"/>
              <a:t>}</a:t>
            </a:r>
          </a:p>
        </p:txBody>
      </p:sp>
    </p:spTree>
    <p:extLst>
      <p:ext uri="{BB962C8B-B14F-4D97-AF65-F5344CB8AC3E}">
        <p14:creationId xmlns:p14="http://schemas.microsoft.com/office/powerpoint/2010/main" val="146124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410E-0471-C94A-A311-78220E4204F0}"/>
              </a:ext>
            </a:extLst>
          </p:cNvPr>
          <p:cNvSpPr>
            <a:spLocks noGrp="1"/>
          </p:cNvSpPr>
          <p:nvPr>
            <p:ph type="title"/>
          </p:nvPr>
        </p:nvSpPr>
        <p:spPr/>
        <p:txBody>
          <a:bodyPr/>
          <a:lstStyle/>
          <a:p>
            <a:r>
              <a:rPr lang="en-US" dirty="0"/>
              <a:t>Queue Class</a:t>
            </a:r>
          </a:p>
        </p:txBody>
      </p:sp>
      <p:sp>
        <p:nvSpPr>
          <p:cNvPr id="3" name="Content Placeholder 2">
            <a:extLst>
              <a:ext uri="{FF2B5EF4-FFF2-40B4-BE49-F238E27FC236}">
                <a16:creationId xmlns:a16="http://schemas.microsoft.com/office/drawing/2014/main" id="{33EEB901-F78E-0F4C-978E-B062E2A1CE25}"/>
              </a:ext>
            </a:extLst>
          </p:cNvPr>
          <p:cNvSpPr>
            <a:spLocks noGrp="1"/>
          </p:cNvSpPr>
          <p:nvPr>
            <p:ph idx="1"/>
          </p:nvPr>
        </p:nvSpPr>
        <p:spPr/>
        <p:txBody>
          <a:bodyPr/>
          <a:lstStyle/>
          <a:p>
            <a:pPr>
              <a:spcAft>
                <a:spcPts val="1200"/>
              </a:spcAft>
            </a:pPr>
            <a:r>
              <a:rPr lang="en-US" dirty="0"/>
              <a:t> </a:t>
            </a:r>
            <a:r>
              <a:rPr lang="en-US" sz="2400" dirty="0">
                <a:cs typeface="Times" panose="02020603050405020304" pitchFamily="18" charset="0"/>
              </a:rPr>
              <a:t>The </a:t>
            </a:r>
            <a:r>
              <a:rPr lang="en-US" sz="2400" i="1" dirty="0">
                <a:cs typeface="Times" panose="02020603050405020304" pitchFamily="18" charset="0"/>
              </a:rPr>
              <a:t>queue</a:t>
            </a:r>
            <a:r>
              <a:rPr lang="en-US" sz="2400" dirty="0">
                <a:cs typeface="Times" panose="02020603050405020304" pitchFamily="18" charset="0"/>
              </a:rPr>
              <a:t> class, which is defined in the &lt;queue&gt; header file, is a container adapter class that is designed for three simple operations: insertion at one end, erasure from the other end, and accessing at both ends.</a:t>
            </a:r>
          </a:p>
          <a:p>
            <a:pPr>
              <a:spcAft>
                <a:spcPts val="1200"/>
              </a:spcAft>
            </a:pPr>
            <a:r>
              <a:rPr lang="en-US" sz="2400" dirty="0">
                <a:cs typeface="Times" panose="02020603050405020304" pitchFamily="18" charset="0"/>
              </a:rPr>
              <a:t>It is also referred to as </a:t>
            </a:r>
            <a:r>
              <a:rPr lang="en-US" sz="2400" i="1" dirty="0">
                <a:cs typeface="Times" panose="02020603050405020304" pitchFamily="18" charset="0"/>
              </a:rPr>
              <a:t>first-in</a:t>
            </a:r>
            <a:r>
              <a:rPr lang="en-US" sz="2400" dirty="0">
                <a:cs typeface="Times" panose="02020603050405020304" pitchFamily="18" charset="0"/>
              </a:rPr>
              <a:t>, </a:t>
            </a:r>
            <a:r>
              <a:rPr lang="en-US" sz="2400" i="1" dirty="0">
                <a:cs typeface="Times" panose="02020603050405020304" pitchFamily="18" charset="0"/>
              </a:rPr>
              <a:t>first-out</a:t>
            </a:r>
            <a:r>
              <a:rPr lang="en-US" sz="2400" dirty="0">
                <a:cs typeface="Times" panose="02020603050405020304" pitchFamily="18" charset="0"/>
              </a:rPr>
              <a:t> or FIFO structure because the first item pushed into the queue is the first item to be popped from the queue</a:t>
            </a:r>
            <a:r>
              <a:rPr lang="en-US" sz="2400" dirty="0"/>
              <a:t>.</a:t>
            </a:r>
          </a:p>
          <a:p>
            <a:endParaRPr lang="en-US" dirty="0"/>
          </a:p>
        </p:txBody>
      </p:sp>
    </p:spTree>
    <p:extLst>
      <p:ext uri="{BB962C8B-B14F-4D97-AF65-F5344CB8AC3E}">
        <p14:creationId xmlns:p14="http://schemas.microsoft.com/office/powerpoint/2010/main" val="1875960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DEFB2-21AB-234A-BE37-F642E45BD1CF}"/>
              </a:ext>
            </a:extLst>
          </p:cNvPr>
          <p:cNvSpPr>
            <a:spLocks noGrp="1"/>
          </p:cNvSpPr>
          <p:nvPr>
            <p:ph type="title"/>
          </p:nvPr>
        </p:nvSpPr>
        <p:spPr/>
        <p:txBody>
          <a:bodyPr/>
          <a:lstStyle/>
          <a:p>
            <a:r>
              <a:rPr lang="en-US" dirty="0"/>
              <a:t>Priority Queue </a:t>
            </a:r>
          </a:p>
        </p:txBody>
      </p:sp>
      <p:sp>
        <p:nvSpPr>
          <p:cNvPr id="3" name="Content Placeholder 2">
            <a:extLst>
              <a:ext uri="{FF2B5EF4-FFF2-40B4-BE49-F238E27FC236}">
                <a16:creationId xmlns:a16="http://schemas.microsoft.com/office/drawing/2014/main" id="{57F11CF2-D0BC-6443-9F08-510E238CED0F}"/>
              </a:ext>
            </a:extLst>
          </p:cNvPr>
          <p:cNvSpPr>
            <a:spLocks noGrp="1"/>
          </p:cNvSpPr>
          <p:nvPr>
            <p:ph idx="1"/>
          </p:nvPr>
        </p:nvSpPr>
        <p:spPr/>
        <p:txBody>
          <a:bodyPr/>
          <a:lstStyle/>
          <a:p>
            <a:pPr>
              <a:spcAft>
                <a:spcPts val="1200"/>
              </a:spcAft>
            </a:pPr>
            <a:r>
              <a:rPr lang="en-US" dirty="0"/>
              <a:t> </a:t>
            </a:r>
            <a:r>
              <a:rPr lang="en-US" sz="2400" dirty="0">
                <a:cs typeface="Times" panose="02020603050405020304" pitchFamily="18" charset="0"/>
              </a:rPr>
              <a:t>The </a:t>
            </a:r>
            <a:r>
              <a:rPr lang="en-US" sz="2400" i="1" dirty="0" err="1">
                <a:cs typeface="Times" panose="02020603050405020304" pitchFamily="18" charset="0"/>
              </a:rPr>
              <a:t>priority_queue</a:t>
            </a:r>
            <a:r>
              <a:rPr lang="en-US" sz="2400" dirty="0">
                <a:cs typeface="Times" panose="02020603050405020304" pitchFamily="18" charset="0"/>
              </a:rPr>
              <a:t> class defined in the &lt;queue&gt; header file is a container adapter in which each element has a priority level.</a:t>
            </a:r>
          </a:p>
          <a:p>
            <a:pPr>
              <a:spcAft>
                <a:spcPts val="1200"/>
              </a:spcAft>
            </a:pPr>
            <a:r>
              <a:rPr lang="en-US" sz="2400" dirty="0">
                <a:cs typeface="Times" panose="02020603050405020304" pitchFamily="18" charset="0"/>
              </a:rPr>
              <a:t>The elements can be inserted into the </a:t>
            </a:r>
            <a:r>
              <a:rPr lang="en-US" sz="2400" i="1" dirty="0" err="1">
                <a:cs typeface="Times" panose="02020603050405020304" pitchFamily="18" charset="0"/>
              </a:rPr>
              <a:t>priority_queue</a:t>
            </a:r>
            <a:r>
              <a:rPr lang="en-US" sz="2400" dirty="0">
                <a:cs typeface="Times" panose="02020603050405020304" pitchFamily="18" charset="0"/>
              </a:rPr>
              <a:t> in any order; the elements are retrieved based on their priority.</a:t>
            </a:r>
          </a:p>
          <a:p>
            <a:pPr>
              <a:spcAft>
                <a:spcPts val="1200"/>
              </a:spcAft>
            </a:pPr>
            <a:r>
              <a:rPr lang="en-US" sz="2400" dirty="0">
                <a:cs typeface="Times" panose="02020603050405020304" pitchFamily="18" charset="0"/>
              </a:rPr>
              <a:t>In other words, the front element is the element with the largest priority in the container.</a:t>
            </a:r>
          </a:p>
          <a:p>
            <a:endParaRPr lang="en-US" dirty="0"/>
          </a:p>
        </p:txBody>
      </p:sp>
    </p:spTree>
    <p:extLst>
      <p:ext uri="{BB962C8B-B14F-4D97-AF65-F5344CB8AC3E}">
        <p14:creationId xmlns:p14="http://schemas.microsoft.com/office/powerpoint/2010/main" val="349686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83BD-672E-3B43-A419-5B44DFE3B586}"/>
              </a:ext>
            </a:extLst>
          </p:cNvPr>
          <p:cNvSpPr>
            <a:spLocks noGrp="1"/>
          </p:cNvSpPr>
          <p:nvPr>
            <p:ph type="title"/>
          </p:nvPr>
        </p:nvSpPr>
        <p:spPr>
          <a:xfrm>
            <a:off x="126124" y="73573"/>
            <a:ext cx="11227676" cy="987972"/>
          </a:xfrm>
        </p:spPr>
        <p:txBody>
          <a:bodyPr/>
          <a:lstStyle/>
          <a:p>
            <a:r>
              <a:rPr lang="en-US" dirty="0"/>
              <a:t>STL</a:t>
            </a:r>
          </a:p>
        </p:txBody>
      </p:sp>
      <p:sp>
        <p:nvSpPr>
          <p:cNvPr id="3" name="Content Placeholder 2">
            <a:extLst>
              <a:ext uri="{FF2B5EF4-FFF2-40B4-BE49-F238E27FC236}">
                <a16:creationId xmlns:a16="http://schemas.microsoft.com/office/drawing/2014/main" id="{C5AD8304-02C5-0E4F-8DD9-C508D08241FD}"/>
              </a:ext>
            </a:extLst>
          </p:cNvPr>
          <p:cNvSpPr>
            <a:spLocks noGrp="1"/>
          </p:cNvSpPr>
          <p:nvPr>
            <p:ph idx="1"/>
          </p:nvPr>
        </p:nvSpPr>
        <p:spPr>
          <a:xfrm>
            <a:off x="126124" y="1423686"/>
            <a:ext cx="11939752" cy="5532698"/>
          </a:xfrm>
        </p:spPr>
        <p:txBody>
          <a:bodyPr>
            <a:normAutofit/>
          </a:bodyPr>
          <a:lstStyle/>
          <a:p>
            <a:r>
              <a:rPr lang="en-US" dirty="0"/>
              <a:t> </a:t>
            </a:r>
            <a:r>
              <a:rPr lang="en-IN" b="1" dirty="0"/>
              <a:t>Containers</a:t>
            </a:r>
          </a:p>
          <a:p>
            <a:pPr marL="0" indent="0">
              <a:buNone/>
            </a:pPr>
            <a:r>
              <a:rPr lang="en-IN" dirty="0"/>
              <a:t>Containers are used to manage collections of objects of a certain kind. There are several different types of containers like deque, list, vector, map etc.</a:t>
            </a:r>
          </a:p>
          <a:p>
            <a:r>
              <a:rPr lang="en-IN" dirty="0"/>
              <a:t> </a:t>
            </a:r>
            <a:r>
              <a:rPr lang="en-IN" b="1" dirty="0"/>
              <a:t>Algorithms</a:t>
            </a:r>
            <a:endParaRPr lang="en-IN" dirty="0"/>
          </a:p>
          <a:p>
            <a:pPr marL="0" indent="0">
              <a:buNone/>
            </a:pPr>
            <a:r>
              <a:rPr lang="en-IN" dirty="0"/>
              <a:t>Algorithms act on containers. They provide the means by which you will perform initialization, sorting, searching, and transforming of the contents of containers.</a:t>
            </a:r>
          </a:p>
          <a:p>
            <a:r>
              <a:rPr lang="en-IN" b="1" dirty="0"/>
              <a:t>Iterators</a:t>
            </a:r>
            <a:endParaRPr lang="en-IN" dirty="0"/>
          </a:p>
          <a:p>
            <a:pPr marL="0" indent="0">
              <a:buNone/>
            </a:pPr>
            <a:r>
              <a:rPr lang="en-IN" dirty="0"/>
              <a:t>Iterators are used to step through the elements of collections of objects. These collections may be containers or subsets of containers.</a:t>
            </a:r>
          </a:p>
          <a:p>
            <a:endParaRPr lang="en-US" dirty="0"/>
          </a:p>
        </p:txBody>
      </p:sp>
    </p:spTree>
    <p:extLst>
      <p:ext uri="{BB962C8B-B14F-4D97-AF65-F5344CB8AC3E}">
        <p14:creationId xmlns:p14="http://schemas.microsoft.com/office/powerpoint/2010/main" val="1756652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7A6EA7-0F64-7143-BF84-F541232F88C4}"/>
              </a:ext>
            </a:extLst>
          </p:cNvPr>
          <p:cNvSpPr>
            <a:spLocks noGrp="1"/>
          </p:cNvSpPr>
          <p:nvPr>
            <p:ph idx="1"/>
          </p:nvPr>
        </p:nvSpPr>
        <p:spPr>
          <a:xfrm>
            <a:off x="178676" y="133458"/>
            <a:ext cx="11101553" cy="4890487"/>
          </a:xfrm>
        </p:spPr>
        <p:txBody>
          <a:bodyPr>
            <a:normAutofit fontScale="25000" lnSpcReduction="20000"/>
          </a:bodyPr>
          <a:lstStyle/>
          <a:p>
            <a:pPr marL="0" indent="0">
              <a:buNone/>
            </a:pPr>
            <a:r>
              <a:rPr lang="en-US" sz="8000" dirty="0"/>
              <a:t>#include &lt;queue&gt;</a:t>
            </a:r>
          </a:p>
          <a:p>
            <a:pPr marL="0" indent="0">
              <a:buNone/>
            </a:pPr>
            <a:r>
              <a:rPr lang="en-US" sz="8000" dirty="0"/>
              <a:t>#include &lt;iostream&gt;</a:t>
            </a:r>
          </a:p>
          <a:p>
            <a:pPr marL="0" indent="0">
              <a:buNone/>
            </a:pPr>
            <a:r>
              <a:rPr lang="en-US" sz="8000" dirty="0"/>
              <a:t>using namespace std;</a:t>
            </a:r>
          </a:p>
          <a:p>
            <a:pPr marL="0" indent="0">
              <a:buNone/>
            </a:pPr>
            <a:r>
              <a:rPr lang="en-US" sz="8000" dirty="0"/>
              <a:t>int main()</a:t>
            </a:r>
          </a:p>
          <a:p>
            <a:pPr marL="0" indent="0">
              <a:buNone/>
            </a:pPr>
            <a:r>
              <a:rPr lang="en-US" sz="8000" dirty="0"/>
              <a:t>{ // Create a </a:t>
            </a:r>
            <a:r>
              <a:rPr lang="en-US" sz="8000" dirty="0" err="1"/>
              <a:t>priority_queue</a:t>
            </a:r>
            <a:r>
              <a:rPr lang="en-US" sz="8000" dirty="0"/>
              <a:t> object</a:t>
            </a:r>
          </a:p>
          <a:p>
            <a:pPr marL="0" indent="0">
              <a:buNone/>
            </a:pPr>
            <a:r>
              <a:rPr lang="en-US" sz="8000" dirty="0" err="1"/>
              <a:t>priority_queue</a:t>
            </a:r>
            <a:r>
              <a:rPr lang="en-US" sz="8000" dirty="0"/>
              <a:t> &lt;int&gt; line;</a:t>
            </a:r>
          </a:p>
          <a:p>
            <a:pPr marL="0" indent="0">
              <a:buNone/>
            </a:pPr>
            <a:r>
              <a:rPr lang="en-US" sz="8000" dirty="0"/>
              <a:t>// Push some elements</a:t>
            </a:r>
          </a:p>
          <a:p>
            <a:pPr marL="0" indent="0">
              <a:buNone/>
            </a:pPr>
            <a:r>
              <a:rPr lang="en-US" sz="8000" dirty="0" err="1"/>
              <a:t>line.push</a:t>
            </a:r>
            <a:r>
              <a:rPr lang="en-US" sz="8000" dirty="0"/>
              <a:t>(4);</a:t>
            </a:r>
          </a:p>
          <a:p>
            <a:pPr marL="0" indent="0">
              <a:buNone/>
            </a:pPr>
            <a:r>
              <a:rPr lang="en-US" sz="8000" dirty="0" err="1"/>
              <a:t>line.push</a:t>
            </a:r>
            <a:r>
              <a:rPr lang="en-US" sz="8000" dirty="0"/>
              <a:t>(7);</a:t>
            </a:r>
          </a:p>
          <a:p>
            <a:pPr marL="0" indent="0">
              <a:buNone/>
            </a:pPr>
            <a:r>
              <a:rPr lang="en-US" sz="8000" dirty="0" err="1"/>
              <a:t>line.push</a:t>
            </a:r>
            <a:r>
              <a:rPr lang="en-US" sz="8000" dirty="0"/>
              <a:t>(2);</a:t>
            </a:r>
          </a:p>
          <a:p>
            <a:pPr marL="0" indent="0">
              <a:buNone/>
            </a:pPr>
            <a:r>
              <a:rPr lang="en-US" sz="8000" dirty="0" err="1"/>
              <a:t>line.push</a:t>
            </a:r>
            <a:r>
              <a:rPr lang="en-US" sz="8000" dirty="0"/>
              <a:t>(6);</a:t>
            </a:r>
          </a:p>
          <a:p>
            <a:pPr marL="0" indent="0">
              <a:buNone/>
            </a:pPr>
            <a:r>
              <a:rPr lang="en-US" sz="8000" dirty="0" err="1"/>
              <a:t>line.push</a:t>
            </a:r>
            <a:r>
              <a:rPr lang="en-US" sz="8000" dirty="0"/>
              <a:t>(8);</a:t>
            </a:r>
          </a:p>
          <a:p>
            <a:pPr marL="0" indent="0">
              <a:buNone/>
            </a:pPr>
            <a:r>
              <a:rPr lang="en-US" sz="8000" dirty="0" err="1"/>
              <a:t>line.push</a:t>
            </a:r>
            <a:r>
              <a:rPr lang="en-US" sz="8000" dirty="0"/>
              <a:t>(2);</a:t>
            </a:r>
          </a:p>
          <a:p>
            <a:pPr marL="0" indent="0">
              <a:buNone/>
            </a:pPr>
            <a:r>
              <a:rPr lang="en-US" sz="8000" dirty="0"/>
              <a:t>while (!</a:t>
            </a:r>
            <a:r>
              <a:rPr lang="en-US" sz="8000" dirty="0" err="1"/>
              <a:t>line.empty</a:t>
            </a:r>
            <a:r>
              <a:rPr lang="en-US" sz="8000" dirty="0"/>
              <a:t> ())</a:t>
            </a:r>
          </a:p>
          <a:p>
            <a:pPr marL="0" indent="0">
              <a:buNone/>
            </a:pPr>
            <a:r>
              <a:rPr lang="en-US" sz="8000" dirty="0"/>
              <a:t>{</a:t>
            </a:r>
          </a:p>
          <a:p>
            <a:pPr marL="0" indent="0">
              <a:buNone/>
            </a:pPr>
            <a:r>
              <a:rPr lang="en-US" sz="8000" dirty="0"/>
              <a:t>   cout &lt;&lt; </a:t>
            </a:r>
            <a:r>
              <a:rPr lang="en-US" sz="8000" dirty="0" err="1"/>
              <a:t>line.top</a:t>
            </a:r>
            <a:r>
              <a:rPr lang="en-US" sz="8000" dirty="0"/>
              <a:t>() &lt;&lt; " ";</a:t>
            </a:r>
          </a:p>
          <a:p>
            <a:pPr marL="0" indent="0">
              <a:buNone/>
            </a:pPr>
            <a:r>
              <a:rPr lang="en-US" sz="8000" dirty="0"/>
              <a:t>   </a:t>
            </a:r>
            <a:r>
              <a:rPr lang="en-US" sz="8000" dirty="0" err="1"/>
              <a:t>line.pop</a:t>
            </a:r>
            <a:r>
              <a:rPr lang="en-US" sz="8000" dirty="0"/>
              <a:t>();</a:t>
            </a:r>
          </a:p>
          <a:p>
            <a:pPr marL="0" indent="0">
              <a:buNone/>
            </a:pPr>
            <a:r>
              <a:rPr lang="en-US" sz="8000" dirty="0"/>
              <a:t>}</a:t>
            </a:r>
          </a:p>
          <a:p>
            <a:pPr marL="0" indent="0">
              <a:buNone/>
            </a:pPr>
            <a:r>
              <a:rPr lang="en-US" sz="8000" dirty="0"/>
              <a:t>return 0;</a:t>
            </a:r>
          </a:p>
          <a:p>
            <a:pPr marL="0" indent="0">
              <a:buNone/>
            </a:pPr>
            <a:r>
              <a:rPr lang="en-US" sz="8000" dirty="0"/>
              <a:t>}</a:t>
            </a:r>
          </a:p>
          <a:p>
            <a:endParaRPr lang="en-US" sz="8000" dirty="0"/>
          </a:p>
          <a:p>
            <a:endParaRPr lang="en-US" dirty="0"/>
          </a:p>
        </p:txBody>
      </p:sp>
    </p:spTree>
    <p:extLst>
      <p:ext uri="{BB962C8B-B14F-4D97-AF65-F5344CB8AC3E}">
        <p14:creationId xmlns:p14="http://schemas.microsoft.com/office/powerpoint/2010/main" val="682197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17F6-2A27-1243-A00A-47629E892D7F}"/>
              </a:ext>
            </a:extLst>
          </p:cNvPr>
          <p:cNvSpPr>
            <a:spLocks noGrp="1"/>
          </p:cNvSpPr>
          <p:nvPr>
            <p:ph type="title"/>
          </p:nvPr>
        </p:nvSpPr>
        <p:spPr>
          <a:xfrm>
            <a:off x="420414" y="365125"/>
            <a:ext cx="10933386" cy="1325563"/>
          </a:xfrm>
        </p:spPr>
        <p:txBody>
          <a:bodyPr/>
          <a:lstStyle/>
          <a:p>
            <a:r>
              <a:rPr lang="en-US" dirty="0"/>
              <a:t>Associative Container </a:t>
            </a:r>
          </a:p>
        </p:txBody>
      </p:sp>
      <p:sp>
        <p:nvSpPr>
          <p:cNvPr id="3" name="Content Placeholder 2">
            <a:extLst>
              <a:ext uri="{FF2B5EF4-FFF2-40B4-BE49-F238E27FC236}">
                <a16:creationId xmlns:a16="http://schemas.microsoft.com/office/drawing/2014/main" id="{AC5BA507-C57E-F343-B632-8A64E6D15FD8}"/>
              </a:ext>
            </a:extLst>
          </p:cNvPr>
          <p:cNvSpPr>
            <a:spLocks noGrp="1"/>
          </p:cNvSpPr>
          <p:nvPr>
            <p:ph idx="1"/>
          </p:nvPr>
        </p:nvSpPr>
        <p:spPr>
          <a:xfrm>
            <a:off x="199697" y="1825625"/>
            <a:ext cx="11154103" cy="4351338"/>
          </a:xfrm>
        </p:spPr>
        <p:txBody>
          <a:bodyPr>
            <a:normAutofit lnSpcReduction="10000"/>
          </a:bodyPr>
          <a:lstStyle/>
          <a:p>
            <a:r>
              <a:rPr lang="en-US" dirty="0"/>
              <a:t> </a:t>
            </a:r>
            <a:r>
              <a:rPr lang="en-IN" sz="2400" dirty="0">
                <a:solidFill>
                  <a:srgbClr val="000000"/>
                </a:solidFill>
              </a:rPr>
              <a:t>Unordered Associative containers (unordered_set, unordered_map)</a:t>
            </a:r>
          </a:p>
          <a:p>
            <a:r>
              <a:rPr lang="en-US" sz="2400" dirty="0">
                <a:solidFill>
                  <a:srgbClr val="000000"/>
                </a:solidFill>
              </a:rPr>
              <a:t> </a:t>
            </a:r>
            <a:r>
              <a:rPr lang="en-IN" sz="2400" dirty="0">
                <a:solidFill>
                  <a:srgbClr val="000000"/>
                </a:solidFill>
              </a:rPr>
              <a:t>Ordered Associative containers (set, map)</a:t>
            </a:r>
          </a:p>
          <a:p>
            <a:r>
              <a:rPr lang="en-IN" sz="2400" dirty="0">
                <a:solidFill>
                  <a:srgbClr val="000000"/>
                </a:solidFill>
              </a:rPr>
              <a:t> Unordered containers use hashing</a:t>
            </a:r>
          </a:p>
          <a:p>
            <a:r>
              <a:rPr lang="en-IN" sz="2400" dirty="0">
                <a:solidFill>
                  <a:srgbClr val="000000"/>
                </a:solidFill>
              </a:rPr>
              <a:t> Ordered container use Red Black Tree </a:t>
            </a:r>
          </a:p>
          <a:p>
            <a:r>
              <a:rPr lang="en-US" sz="2400" dirty="0">
                <a:solidFill>
                  <a:srgbClr val="000000"/>
                </a:solidFill>
              </a:rPr>
              <a:t>Elements in an </a:t>
            </a:r>
            <a:r>
              <a:rPr lang="en-US" sz="2400" i="1" dirty="0">
                <a:solidFill>
                  <a:srgbClr val="000000"/>
                </a:solidFill>
              </a:rPr>
              <a:t>associative container </a:t>
            </a:r>
            <a:r>
              <a:rPr lang="en-US" sz="2400" dirty="0">
                <a:solidFill>
                  <a:srgbClr val="000000"/>
                </a:solidFill>
              </a:rPr>
              <a:t>are stored and retrieved by a </a:t>
            </a:r>
            <a:r>
              <a:rPr lang="en-US" sz="2400" i="1" dirty="0">
                <a:solidFill>
                  <a:srgbClr val="000000"/>
                </a:solidFill>
              </a:rPr>
              <a:t>key</a:t>
            </a:r>
            <a:r>
              <a:rPr lang="en-US" sz="2400" dirty="0">
                <a:solidFill>
                  <a:srgbClr val="000000"/>
                </a:solidFill>
              </a:rPr>
              <a:t>.</a:t>
            </a:r>
          </a:p>
          <a:p>
            <a:pPr marR="0"/>
            <a:r>
              <a:rPr lang="en-US" sz="2400" dirty="0">
                <a:solidFill>
                  <a:srgbClr val="000000"/>
                </a:solidFill>
              </a:rPr>
              <a:t>To access an element in an associate container, we need to use the </a:t>
            </a:r>
            <a:r>
              <a:rPr lang="en-US" sz="2400" i="1" dirty="0">
                <a:solidFill>
                  <a:srgbClr val="000000"/>
                </a:solidFill>
              </a:rPr>
              <a:t>key</a:t>
            </a:r>
            <a:r>
              <a:rPr lang="en-US" sz="2400" dirty="0">
                <a:solidFill>
                  <a:srgbClr val="000000"/>
                </a:solidFill>
              </a:rPr>
              <a:t> of the element.</a:t>
            </a:r>
          </a:p>
          <a:p>
            <a:pPr marR="0"/>
            <a:r>
              <a:rPr lang="en-US" sz="2400" dirty="0">
                <a:solidFill>
                  <a:srgbClr val="000000"/>
                </a:solidFill>
              </a:rPr>
              <a:t>Associate containers are divided into two classes (</a:t>
            </a:r>
            <a:r>
              <a:rPr lang="en-US" sz="2400" i="1" dirty="0">
                <a:solidFill>
                  <a:srgbClr val="000000"/>
                </a:solidFill>
              </a:rPr>
              <a:t>set</a:t>
            </a:r>
            <a:r>
              <a:rPr lang="en-US" sz="2400" dirty="0">
                <a:solidFill>
                  <a:srgbClr val="000000"/>
                </a:solidFill>
              </a:rPr>
              <a:t> and </a:t>
            </a:r>
            <a:r>
              <a:rPr lang="en-US" sz="2400" i="1" dirty="0">
                <a:solidFill>
                  <a:srgbClr val="000000"/>
                </a:solidFill>
              </a:rPr>
              <a:t>map</a:t>
            </a:r>
            <a:r>
              <a:rPr lang="en-US" sz="2400" dirty="0">
                <a:solidFill>
                  <a:srgbClr val="000000"/>
                </a:solidFill>
              </a:rPr>
              <a:t>).</a:t>
            </a:r>
          </a:p>
          <a:p>
            <a:pPr marL="457200" indent="-347472"/>
            <a:r>
              <a:rPr lang="en-US" sz="2400" dirty="0">
                <a:solidFill>
                  <a:srgbClr val="000000"/>
                </a:solidFill>
              </a:rPr>
              <a:t>A </a:t>
            </a:r>
            <a:r>
              <a:rPr lang="en-US" sz="2400" i="1" dirty="0">
                <a:solidFill>
                  <a:srgbClr val="000000"/>
                </a:solidFill>
              </a:rPr>
              <a:t>set</a:t>
            </a:r>
            <a:r>
              <a:rPr lang="en-US" sz="2400" dirty="0">
                <a:solidFill>
                  <a:srgbClr val="000000"/>
                </a:solidFill>
              </a:rPr>
              <a:t> is an associative container in which value has the same data item.</a:t>
            </a:r>
          </a:p>
          <a:p>
            <a:pPr marL="457200" indent="-347472"/>
            <a:r>
              <a:rPr lang="en-US" sz="2400" dirty="0">
                <a:solidFill>
                  <a:srgbClr val="000000"/>
                </a:solidFill>
              </a:rPr>
              <a:t>A </a:t>
            </a:r>
            <a:r>
              <a:rPr lang="en-US" sz="2400" i="1" dirty="0">
                <a:solidFill>
                  <a:srgbClr val="000000"/>
                </a:solidFill>
              </a:rPr>
              <a:t>map</a:t>
            </a:r>
            <a:r>
              <a:rPr lang="en-US" sz="2400" dirty="0">
                <a:solidFill>
                  <a:srgbClr val="000000"/>
                </a:solidFill>
              </a:rPr>
              <a:t> is an associative container in which the </a:t>
            </a:r>
            <a:r>
              <a:rPr lang="en-US" sz="2400" i="1" dirty="0">
                <a:solidFill>
                  <a:srgbClr val="000000"/>
                </a:solidFill>
              </a:rPr>
              <a:t>key</a:t>
            </a:r>
            <a:r>
              <a:rPr lang="en-US" sz="2400" dirty="0">
                <a:solidFill>
                  <a:srgbClr val="000000"/>
                </a:solidFill>
              </a:rPr>
              <a:t> and the </a:t>
            </a:r>
            <a:r>
              <a:rPr lang="en-US" sz="2400" i="1" dirty="0">
                <a:solidFill>
                  <a:srgbClr val="000000"/>
                </a:solidFill>
              </a:rPr>
              <a:t>value</a:t>
            </a:r>
            <a:r>
              <a:rPr lang="en-US" sz="2400" dirty="0">
                <a:solidFill>
                  <a:srgbClr val="000000"/>
                </a:solidFill>
              </a:rPr>
              <a:t> are separate data items.</a:t>
            </a:r>
          </a:p>
          <a:p>
            <a:endParaRPr lang="en-US" dirty="0"/>
          </a:p>
        </p:txBody>
      </p:sp>
    </p:spTree>
    <p:extLst>
      <p:ext uri="{BB962C8B-B14F-4D97-AF65-F5344CB8AC3E}">
        <p14:creationId xmlns:p14="http://schemas.microsoft.com/office/powerpoint/2010/main" val="521913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43F1-8984-014F-B329-2AAD0A09BE43}"/>
              </a:ext>
            </a:extLst>
          </p:cNvPr>
          <p:cNvSpPr>
            <a:spLocks noGrp="1"/>
          </p:cNvSpPr>
          <p:nvPr>
            <p:ph type="title"/>
          </p:nvPr>
        </p:nvSpPr>
        <p:spPr>
          <a:xfrm>
            <a:off x="336331" y="365125"/>
            <a:ext cx="11017469" cy="1325563"/>
          </a:xfrm>
        </p:spPr>
        <p:txBody>
          <a:bodyPr/>
          <a:lstStyle/>
          <a:p>
            <a:r>
              <a:rPr lang="en-US" dirty="0"/>
              <a:t>Map</a:t>
            </a:r>
          </a:p>
        </p:txBody>
      </p:sp>
      <p:sp>
        <p:nvSpPr>
          <p:cNvPr id="3" name="Content Placeholder 2">
            <a:extLst>
              <a:ext uri="{FF2B5EF4-FFF2-40B4-BE49-F238E27FC236}">
                <a16:creationId xmlns:a16="http://schemas.microsoft.com/office/drawing/2014/main" id="{337A71C1-E070-914E-A990-81C2E7CE55BE}"/>
              </a:ext>
            </a:extLst>
          </p:cNvPr>
          <p:cNvSpPr>
            <a:spLocks noGrp="1"/>
          </p:cNvSpPr>
          <p:nvPr>
            <p:ph idx="1"/>
          </p:nvPr>
        </p:nvSpPr>
        <p:spPr>
          <a:xfrm>
            <a:off x="336331" y="1825625"/>
            <a:ext cx="11017469" cy="4351338"/>
          </a:xfrm>
        </p:spPr>
        <p:txBody>
          <a:bodyPr/>
          <a:lstStyle/>
          <a:p>
            <a:pPr>
              <a:spcAft>
                <a:spcPts val="1200"/>
              </a:spcAft>
            </a:pPr>
            <a:r>
              <a:rPr lang="en-US" dirty="0">
                <a:cs typeface="Times" panose="02020603050405020304" pitchFamily="18" charset="0"/>
              </a:rPr>
              <a:t>A </a:t>
            </a:r>
            <a:r>
              <a:rPr lang="en-US" i="1" dirty="0">
                <a:cs typeface="Times" panose="02020603050405020304" pitchFamily="18" charset="0"/>
              </a:rPr>
              <a:t>map</a:t>
            </a:r>
            <a:r>
              <a:rPr lang="en-US" dirty="0">
                <a:cs typeface="Times" panose="02020603050405020304" pitchFamily="18" charset="0"/>
              </a:rPr>
              <a:t>, which is also called a </a:t>
            </a:r>
            <a:r>
              <a:rPr lang="en-US" i="1" dirty="0">
                <a:cs typeface="Times" panose="02020603050405020304" pitchFamily="18" charset="0"/>
              </a:rPr>
              <a:t>table</a:t>
            </a:r>
            <a:r>
              <a:rPr lang="en-US" dirty="0">
                <a:cs typeface="Times" panose="02020603050405020304" pitchFamily="18" charset="0"/>
              </a:rPr>
              <a:t>, a </a:t>
            </a:r>
            <a:r>
              <a:rPr lang="en-US" i="1" dirty="0">
                <a:cs typeface="Times" panose="02020603050405020304" pitchFamily="18" charset="0"/>
              </a:rPr>
              <a:t>dictionary</a:t>
            </a:r>
            <a:r>
              <a:rPr lang="en-US" dirty="0">
                <a:cs typeface="Times" panose="02020603050405020304" pitchFamily="18" charset="0"/>
              </a:rPr>
              <a:t>, or an </a:t>
            </a:r>
            <a:r>
              <a:rPr lang="en-US" i="1" dirty="0">
                <a:cs typeface="Times" panose="02020603050405020304" pitchFamily="18" charset="0"/>
              </a:rPr>
              <a:t>associate</a:t>
            </a:r>
            <a:r>
              <a:rPr lang="en-US" dirty="0">
                <a:cs typeface="Times" panose="02020603050405020304" pitchFamily="18" charset="0"/>
              </a:rPr>
              <a:t> array, is defined in the &lt;map&gt; header file.</a:t>
            </a:r>
          </a:p>
          <a:p>
            <a:pPr>
              <a:spcAft>
                <a:spcPts val="1200"/>
              </a:spcAft>
            </a:pPr>
            <a:r>
              <a:rPr lang="en-US" dirty="0">
                <a:cs typeface="Times" panose="02020603050405020304" pitchFamily="18" charset="0"/>
              </a:rPr>
              <a:t>It is a container that stores a template </a:t>
            </a:r>
            <a:r>
              <a:rPr lang="en-US" i="1" dirty="0">
                <a:cs typeface="Times" panose="02020603050405020304" pitchFamily="18" charset="0"/>
              </a:rPr>
              <a:t>pair</a:t>
            </a:r>
            <a:r>
              <a:rPr lang="en-US" dirty="0">
                <a:cs typeface="Times" panose="02020603050405020304" pitchFamily="18" charset="0"/>
              </a:rPr>
              <a:t> of</a:t>
            </a:r>
            <a:r>
              <a:rPr lang="en-US" i="1" dirty="0">
                <a:cs typeface="Times" panose="02020603050405020304" pitchFamily="18" charset="0"/>
              </a:rPr>
              <a:t> key </a:t>
            </a:r>
            <a:r>
              <a:rPr lang="en-US" dirty="0">
                <a:cs typeface="Times" panose="02020603050405020304" pitchFamily="18" charset="0"/>
              </a:rPr>
              <a:t>and </a:t>
            </a:r>
            <a:r>
              <a:rPr lang="en-US" i="1" dirty="0">
                <a:cs typeface="Times" panose="02020603050405020304" pitchFamily="18" charset="0"/>
              </a:rPr>
              <a:t>value</a:t>
            </a:r>
            <a:r>
              <a:rPr lang="en-US" dirty="0">
                <a:cs typeface="Times" panose="02020603050405020304" pitchFamily="18" charset="0"/>
              </a:rPr>
              <a:t>.</a:t>
            </a:r>
          </a:p>
          <a:p>
            <a:pPr>
              <a:spcAft>
                <a:spcPts val="1200"/>
              </a:spcAft>
            </a:pPr>
            <a:r>
              <a:rPr lang="en-US" dirty="0">
                <a:cs typeface="Times" panose="02020603050405020304" pitchFamily="18" charset="0"/>
              </a:rPr>
              <a:t>The elements are sorted in ascending order based on the key.</a:t>
            </a:r>
          </a:p>
          <a:p>
            <a:pPr>
              <a:spcAft>
                <a:spcPts val="1200"/>
              </a:spcAft>
            </a:pPr>
            <a:r>
              <a:rPr lang="en-US" dirty="0">
                <a:cs typeface="Times" panose="02020603050405020304" pitchFamily="18" charset="0"/>
              </a:rPr>
              <a:t>In a map, the keys are unique.</a:t>
            </a:r>
          </a:p>
          <a:p>
            <a:endParaRPr lang="en-US" dirty="0"/>
          </a:p>
        </p:txBody>
      </p:sp>
    </p:spTree>
    <p:extLst>
      <p:ext uri="{BB962C8B-B14F-4D97-AF65-F5344CB8AC3E}">
        <p14:creationId xmlns:p14="http://schemas.microsoft.com/office/powerpoint/2010/main" val="427699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43F1-8984-014F-B329-2AAD0A09BE43}"/>
              </a:ext>
            </a:extLst>
          </p:cNvPr>
          <p:cNvSpPr>
            <a:spLocks noGrp="1"/>
          </p:cNvSpPr>
          <p:nvPr>
            <p:ph type="title"/>
          </p:nvPr>
        </p:nvSpPr>
        <p:spPr>
          <a:xfrm>
            <a:off x="231229" y="1"/>
            <a:ext cx="10867696" cy="1040524"/>
          </a:xfrm>
        </p:spPr>
        <p:txBody>
          <a:bodyPr/>
          <a:lstStyle/>
          <a:p>
            <a:r>
              <a:rPr lang="en-US" dirty="0"/>
              <a:t>Map</a:t>
            </a:r>
          </a:p>
        </p:txBody>
      </p:sp>
      <p:sp>
        <p:nvSpPr>
          <p:cNvPr id="3" name="Content Placeholder 2">
            <a:extLst>
              <a:ext uri="{FF2B5EF4-FFF2-40B4-BE49-F238E27FC236}">
                <a16:creationId xmlns:a16="http://schemas.microsoft.com/office/drawing/2014/main" id="{337A71C1-E070-914E-A990-81C2E7CE55BE}"/>
              </a:ext>
            </a:extLst>
          </p:cNvPr>
          <p:cNvSpPr>
            <a:spLocks noGrp="1"/>
          </p:cNvSpPr>
          <p:nvPr>
            <p:ph idx="1"/>
          </p:nvPr>
        </p:nvSpPr>
        <p:spPr>
          <a:xfrm>
            <a:off x="126125" y="903890"/>
            <a:ext cx="11122572" cy="4610922"/>
          </a:xfrm>
        </p:spPr>
        <p:txBody>
          <a:bodyPr>
            <a:noAutofit/>
          </a:bodyPr>
          <a:lstStyle/>
          <a:p>
            <a:pPr marL="0" indent="0">
              <a:buNone/>
            </a:pPr>
            <a:r>
              <a:rPr lang="en-US" sz="1800" dirty="0"/>
              <a:t>#include &lt;map&gt;</a:t>
            </a:r>
          </a:p>
          <a:p>
            <a:pPr marL="0" indent="0">
              <a:buNone/>
            </a:pPr>
            <a:r>
              <a:rPr lang="en-US" sz="1800" dirty="0"/>
              <a:t>#include&lt;iostream&gt;</a:t>
            </a:r>
          </a:p>
          <a:p>
            <a:pPr marL="0" indent="0">
              <a:buNone/>
            </a:pPr>
            <a:r>
              <a:rPr lang="en-US" sz="1800" dirty="0"/>
              <a:t>using namespace std;</a:t>
            </a:r>
          </a:p>
          <a:p>
            <a:pPr marL="0" indent="0">
              <a:buNone/>
            </a:pPr>
            <a:r>
              <a:rPr lang="en-US" sz="1800" dirty="0"/>
              <a:t>int main()</a:t>
            </a:r>
          </a:p>
          <a:p>
            <a:pPr marL="0" indent="0">
              <a:buNone/>
            </a:pPr>
            <a:r>
              <a:rPr lang="en-US" sz="1800" dirty="0"/>
              <a:t>{  map&lt;</a:t>
            </a:r>
            <a:r>
              <a:rPr lang="en-US" sz="1800" dirty="0" err="1"/>
              <a:t>int,string</a:t>
            </a:r>
            <a:r>
              <a:rPr lang="en-US" sz="1800" dirty="0"/>
              <a:t>&gt; name;</a:t>
            </a:r>
          </a:p>
          <a:p>
            <a:pPr marL="0" indent="0">
              <a:buNone/>
            </a:pPr>
            <a:r>
              <a:rPr lang="en-US" sz="1800" dirty="0"/>
              <a:t>name[1]="abc";</a:t>
            </a:r>
          </a:p>
          <a:p>
            <a:pPr marL="0" indent="0">
              <a:buNone/>
            </a:pPr>
            <a:r>
              <a:rPr lang="en-US" sz="1800" dirty="0"/>
              <a:t>name[2]="lmn";</a:t>
            </a:r>
          </a:p>
          <a:p>
            <a:pPr marL="0" indent="0">
              <a:buNone/>
            </a:pPr>
            <a:r>
              <a:rPr lang="en-US" sz="1800" dirty="0"/>
              <a:t>    name[3]="axyzbc";</a:t>
            </a:r>
          </a:p>
          <a:p>
            <a:pPr marL="0" indent="0">
              <a:buNone/>
            </a:pPr>
            <a:r>
              <a:rPr lang="en-US" sz="1800" dirty="0"/>
              <a:t>    cout&lt;&lt;name[2];</a:t>
            </a:r>
          </a:p>
          <a:p>
            <a:pPr marL="0" indent="0">
              <a:buNone/>
            </a:pPr>
            <a:r>
              <a:rPr lang="en-US" sz="1800" dirty="0"/>
              <a:t>if(</a:t>
            </a:r>
            <a:r>
              <a:rPr lang="en-US" sz="1800" dirty="0" err="1"/>
              <a:t>name.find</a:t>
            </a:r>
            <a:r>
              <a:rPr lang="en-US" sz="1800" dirty="0"/>
              <a:t>(9) != </a:t>
            </a:r>
            <a:r>
              <a:rPr lang="en-US" sz="1800" dirty="0" err="1"/>
              <a:t>name.end</a:t>
            </a:r>
            <a:r>
              <a:rPr lang="en-US" sz="1800" dirty="0"/>
              <a:t>())</a:t>
            </a:r>
          </a:p>
          <a:p>
            <a:pPr marL="0" indent="0">
              <a:buNone/>
            </a:pPr>
            <a:r>
              <a:rPr lang="en-US" sz="1800" dirty="0"/>
              <a:t>    {.  cout&lt;&lt;"found"&lt;&lt;endl;   </a:t>
            </a:r>
          </a:p>
          <a:p>
            <a:pPr marL="0" indent="0">
              <a:buNone/>
            </a:pPr>
            <a:r>
              <a:rPr lang="en-US" sz="1800" dirty="0"/>
              <a:t>}</a:t>
            </a:r>
          </a:p>
          <a:p>
            <a:pPr marL="0" indent="0">
              <a:buNone/>
            </a:pPr>
            <a:r>
              <a:rPr lang="en-US" sz="1800" dirty="0"/>
              <a:t>Else</a:t>
            </a:r>
          </a:p>
          <a:p>
            <a:pPr marL="0" indent="0">
              <a:buNone/>
            </a:pPr>
            <a:r>
              <a:rPr lang="en-US" sz="1800" dirty="0"/>
              <a:t>     { cout&lt;&lt;"not found"&lt;&lt;endl;  }</a:t>
            </a:r>
          </a:p>
          <a:p>
            <a:pPr marL="0" indent="0">
              <a:buNone/>
            </a:pPr>
            <a:r>
              <a:rPr lang="en-US" sz="1800" dirty="0"/>
              <a:t>    return 0;</a:t>
            </a:r>
          </a:p>
          <a:p>
            <a:pPr marL="0" indent="0">
              <a:buNone/>
            </a:pPr>
            <a:r>
              <a:rPr lang="en-US" sz="1800" dirty="0"/>
              <a:t>}</a:t>
            </a:r>
          </a:p>
        </p:txBody>
      </p:sp>
    </p:spTree>
    <p:extLst>
      <p:ext uri="{BB962C8B-B14F-4D97-AF65-F5344CB8AC3E}">
        <p14:creationId xmlns:p14="http://schemas.microsoft.com/office/powerpoint/2010/main" val="110584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1EAAE-D6DA-744A-BD5B-13C1B0140A35}"/>
              </a:ext>
            </a:extLst>
          </p:cNvPr>
          <p:cNvSpPr>
            <a:spLocks noGrp="1"/>
          </p:cNvSpPr>
          <p:nvPr>
            <p:ph idx="1"/>
          </p:nvPr>
        </p:nvSpPr>
        <p:spPr>
          <a:xfrm>
            <a:off x="147145" y="178676"/>
            <a:ext cx="11206655" cy="5998287"/>
          </a:xfrm>
        </p:spPr>
        <p:txBody>
          <a:bodyPr>
            <a:normAutofit fontScale="85000" lnSpcReduction="20000"/>
          </a:bodyPr>
          <a:lstStyle/>
          <a:p>
            <a:pPr marL="0" indent="0">
              <a:buNone/>
            </a:pPr>
            <a:r>
              <a:rPr lang="en-US" dirty="0"/>
              <a:t>#include &lt;map&gt;</a:t>
            </a:r>
          </a:p>
          <a:p>
            <a:pPr marL="0" indent="0">
              <a:buNone/>
            </a:pPr>
            <a:r>
              <a:rPr lang="en-US" dirty="0"/>
              <a:t>#include&lt;iostream&gt;</a:t>
            </a:r>
          </a:p>
          <a:p>
            <a:pPr marL="0" indent="0">
              <a:buNone/>
            </a:pPr>
            <a:r>
              <a:rPr lang="en-US" dirty="0"/>
              <a:t>using namespace std;</a:t>
            </a:r>
          </a:p>
          <a:p>
            <a:pPr marL="0" indent="0">
              <a:buNone/>
            </a:pPr>
            <a:r>
              <a:rPr lang="en-US" dirty="0"/>
              <a:t>int main()</a:t>
            </a:r>
          </a:p>
          <a:p>
            <a:pPr marL="0" indent="0">
              <a:buNone/>
            </a:pPr>
            <a:r>
              <a:rPr lang="en-US" dirty="0"/>
              <a:t>{   map&lt;int,string&gt; name;</a:t>
            </a:r>
          </a:p>
          <a:p>
            <a:pPr marL="0" indent="0">
              <a:buNone/>
            </a:pPr>
            <a:r>
              <a:rPr lang="en-US" dirty="0"/>
              <a:t>name[6]="abc";</a:t>
            </a:r>
          </a:p>
          <a:p>
            <a:pPr marL="0" indent="0">
              <a:buNone/>
            </a:pPr>
            <a:r>
              <a:rPr lang="en-US" dirty="0"/>
              <a:t>name[7]="lmn";</a:t>
            </a:r>
          </a:p>
          <a:p>
            <a:pPr marL="0" indent="0">
              <a:buNone/>
            </a:pPr>
            <a:r>
              <a:rPr lang="en-US" dirty="0"/>
              <a:t>name[8]="axyzbc";</a:t>
            </a:r>
          </a:p>
          <a:p>
            <a:pPr marL="0" indent="0">
              <a:buNone/>
            </a:pPr>
            <a:r>
              <a:rPr lang="en-US" dirty="0"/>
              <a:t> //cout&lt;&lt;name[8]&lt;&lt;endl;</a:t>
            </a:r>
          </a:p>
          <a:p>
            <a:pPr marL="0" indent="0">
              <a:buNone/>
            </a:pPr>
            <a:endParaRPr lang="en-US" dirty="0"/>
          </a:p>
          <a:p>
            <a:pPr marL="0" indent="0">
              <a:buNone/>
            </a:pPr>
            <a:r>
              <a:rPr lang="en-US" dirty="0"/>
              <a:t> map&lt;int,string&gt;::iterator lt=name.begin();</a:t>
            </a:r>
          </a:p>
          <a:p>
            <a:pPr marL="0" indent="0">
              <a:buNone/>
            </a:pPr>
            <a:r>
              <a:rPr lang="en-US" dirty="0"/>
              <a:t>    for(lt;lt!= name.end();lt++)</a:t>
            </a:r>
          </a:p>
          <a:p>
            <a:pPr marL="0" indent="0">
              <a:buNone/>
            </a:pPr>
            <a:r>
              <a:rPr lang="en-US" dirty="0"/>
              <a:t>    cout&lt;&lt;lt-&gt;first&lt;&lt;":"&lt;&lt;lt-&gt;second&lt;&lt;endl;</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949087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1EAAE-D6DA-744A-BD5B-13C1B0140A35}"/>
              </a:ext>
            </a:extLst>
          </p:cNvPr>
          <p:cNvSpPr>
            <a:spLocks noGrp="1"/>
          </p:cNvSpPr>
          <p:nvPr>
            <p:ph idx="1"/>
          </p:nvPr>
        </p:nvSpPr>
        <p:spPr>
          <a:xfrm>
            <a:off x="147145" y="178676"/>
            <a:ext cx="11206655" cy="5998287"/>
          </a:xfrm>
        </p:spPr>
        <p:txBody>
          <a:bodyPr>
            <a:normAutofit fontScale="70000" lnSpcReduction="20000"/>
          </a:bodyPr>
          <a:lstStyle/>
          <a:p>
            <a:pPr marL="0" indent="0">
              <a:buNone/>
            </a:pPr>
            <a:r>
              <a:rPr lang="en-US" dirty="0"/>
              <a:t>#include &lt;map&gt;</a:t>
            </a:r>
          </a:p>
          <a:p>
            <a:pPr marL="0" indent="0">
              <a:buNone/>
            </a:pPr>
            <a:r>
              <a:rPr lang="en-US" dirty="0"/>
              <a:t>#include&lt;iostream&gt;</a:t>
            </a:r>
          </a:p>
          <a:p>
            <a:pPr marL="0" indent="0">
              <a:buNone/>
            </a:pPr>
            <a:r>
              <a:rPr lang="en-US" dirty="0"/>
              <a:t>using namespace std;</a:t>
            </a:r>
          </a:p>
          <a:p>
            <a:pPr marL="0" indent="0">
              <a:buNone/>
            </a:pPr>
            <a:r>
              <a:rPr lang="en-US" dirty="0"/>
              <a:t>int main()</a:t>
            </a:r>
          </a:p>
          <a:p>
            <a:pPr marL="0" indent="0">
              <a:buNone/>
            </a:pPr>
            <a:r>
              <a:rPr lang="en-US" dirty="0"/>
              <a:t>{   map&lt;int,string&gt; name;</a:t>
            </a:r>
          </a:p>
          <a:p>
            <a:pPr marL="0" indent="0">
              <a:buNone/>
            </a:pPr>
            <a:r>
              <a:rPr lang="en-US" dirty="0"/>
              <a:t>name[6]="abc";</a:t>
            </a:r>
          </a:p>
          <a:p>
            <a:pPr marL="0" indent="0">
              <a:buNone/>
            </a:pPr>
            <a:r>
              <a:rPr lang="en-US" dirty="0"/>
              <a:t>name[7]="lmn";</a:t>
            </a:r>
          </a:p>
          <a:p>
            <a:pPr marL="0" indent="0">
              <a:buNone/>
            </a:pPr>
            <a:r>
              <a:rPr lang="en-US" dirty="0"/>
              <a:t>name[8]="axyzbc";</a:t>
            </a:r>
          </a:p>
          <a:p>
            <a:pPr marL="0" indent="0">
              <a:buNone/>
            </a:pPr>
            <a:r>
              <a:rPr lang="en-US" dirty="0"/>
              <a:t> //cout&lt;&lt;name[8]&lt;&lt;endl;</a:t>
            </a:r>
          </a:p>
          <a:p>
            <a:pPr marL="0" indent="0">
              <a:buNone/>
            </a:pPr>
            <a:endParaRPr lang="en-US" dirty="0"/>
          </a:p>
          <a:p>
            <a:pPr marL="0" indent="0">
              <a:buNone/>
            </a:pPr>
            <a:r>
              <a:rPr lang="en-US" dirty="0"/>
              <a:t>   name.insert(make_pair(3,"hello"));</a:t>
            </a:r>
          </a:p>
          <a:p>
            <a:pPr marL="0" indent="0">
              <a:buNone/>
            </a:pPr>
            <a:r>
              <a:rPr lang="en-US" dirty="0"/>
              <a:t>    name.insert(make_pair(9,"hello")); </a:t>
            </a:r>
          </a:p>
          <a:p>
            <a:pPr marL="0" indent="0">
              <a:buNone/>
            </a:pPr>
            <a:r>
              <a:rPr lang="en-US" dirty="0"/>
              <a:t>map&lt;int,string&gt;::iterator lt=name.begin();</a:t>
            </a:r>
          </a:p>
          <a:p>
            <a:pPr marL="0" indent="0">
              <a:buNone/>
            </a:pPr>
            <a:r>
              <a:rPr lang="en-US" dirty="0"/>
              <a:t>    for(lt; lt!= name.end();lt++)</a:t>
            </a:r>
          </a:p>
          <a:p>
            <a:pPr marL="0" indent="0">
              <a:buNone/>
            </a:pPr>
            <a:r>
              <a:rPr lang="en-US" dirty="0"/>
              <a:t>    cout&lt;&lt;lt-&gt;first&lt;&lt;":"&lt;&lt;lt-&gt;second&lt;&lt;endl;</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90965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1EAAE-D6DA-744A-BD5B-13C1B0140A35}"/>
              </a:ext>
            </a:extLst>
          </p:cNvPr>
          <p:cNvSpPr>
            <a:spLocks noGrp="1"/>
          </p:cNvSpPr>
          <p:nvPr>
            <p:ph idx="1"/>
          </p:nvPr>
        </p:nvSpPr>
        <p:spPr>
          <a:xfrm>
            <a:off x="147145" y="178676"/>
            <a:ext cx="11206655" cy="5998287"/>
          </a:xfrm>
        </p:spPr>
        <p:txBody>
          <a:bodyPr>
            <a:normAutofit fontScale="85000" lnSpcReduction="20000"/>
          </a:bodyPr>
          <a:lstStyle/>
          <a:p>
            <a:pPr marL="0" indent="0">
              <a:buNone/>
            </a:pPr>
            <a:r>
              <a:rPr lang="en-US" dirty="0"/>
              <a:t>#include &lt;map&gt;</a:t>
            </a:r>
          </a:p>
          <a:p>
            <a:pPr marL="0" indent="0">
              <a:buNone/>
            </a:pPr>
            <a:r>
              <a:rPr lang="en-US" dirty="0"/>
              <a:t>#include&lt;iostream&gt;</a:t>
            </a:r>
          </a:p>
          <a:p>
            <a:pPr marL="0" indent="0">
              <a:buNone/>
            </a:pPr>
            <a:r>
              <a:rPr lang="en-US" dirty="0"/>
              <a:t>using namespace std;</a:t>
            </a:r>
          </a:p>
          <a:p>
            <a:pPr marL="0" indent="0">
              <a:buNone/>
            </a:pPr>
            <a:r>
              <a:rPr lang="en-US" dirty="0"/>
              <a:t>int main()</a:t>
            </a:r>
          </a:p>
          <a:p>
            <a:pPr marL="0" indent="0">
              <a:buNone/>
            </a:pPr>
            <a:r>
              <a:rPr lang="en-US" dirty="0"/>
              <a:t>{   map&lt;int,string&gt; name;</a:t>
            </a:r>
          </a:p>
          <a:p>
            <a:pPr marL="0" indent="0">
              <a:buNone/>
            </a:pPr>
            <a:r>
              <a:rPr lang="en-US" dirty="0"/>
              <a:t>name[6]="abc";</a:t>
            </a:r>
          </a:p>
          <a:p>
            <a:pPr marL="0" indent="0">
              <a:buNone/>
            </a:pPr>
            <a:r>
              <a:rPr lang="en-US" dirty="0"/>
              <a:t>name[7]="lmn";</a:t>
            </a:r>
          </a:p>
          <a:p>
            <a:pPr marL="0" indent="0">
              <a:buNone/>
            </a:pPr>
            <a:r>
              <a:rPr lang="en-US" dirty="0"/>
              <a:t>name[8]="axyzbc";</a:t>
            </a:r>
          </a:p>
          <a:p>
            <a:pPr marL="0" indent="0">
              <a:buNone/>
            </a:pPr>
            <a:r>
              <a:rPr lang="en-US" dirty="0"/>
              <a:t> name[8]=“hi”;</a:t>
            </a:r>
          </a:p>
          <a:p>
            <a:pPr marL="0" indent="0">
              <a:buNone/>
            </a:pPr>
            <a:endParaRPr lang="en-US" dirty="0"/>
          </a:p>
          <a:p>
            <a:pPr marL="0" indent="0">
              <a:buNone/>
            </a:pPr>
            <a:r>
              <a:rPr lang="en-US" dirty="0"/>
              <a:t> map&lt;int,string&gt;::iterator lt=name.begin();</a:t>
            </a:r>
          </a:p>
          <a:p>
            <a:pPr marL="0" indent="0">
              <a:buNone/>
            </a:pPr>
            <a:r>
              <a:rPr lang="en-US" dirty="0"/>
              <a:t>    for(lt;lt!= name.end();lt++)</a:t>
            </a:r>
          </a:p>
          <a:p>
            <a:pPr marL="0" indent="0">
              <a:buNone/>
            </a:pPr>
            <a:r>
              <a:rPr lang="en-US" dirty="0"/>
              <a:t>    cout&lt;&lt;lt-&gt;first&lt;&lt;":"&lt;&lt;lt-&gt;second&lt;&lt;endl;</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296692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5D83-F492-B64C-B4FF-9C63D2970064}"/>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a16="http://schemas.microsoft.com/office/drawing/2014/main" id="{7734ACA3-CBBA-BA4B-AEFE-E1DDE2AC6CA7}"/>
              </a:ext>
            </a:extLst>
          </p:cNvPr>
          <p:cNvSpPr>
            <a:spLocks noGrp="1"/>
          </p:cNvSpPr>
          <p:nvPr>
            <p:ph idx="1"/>
          </p:nvPr>
        </p:nvSpPr>
        <p:spPr/>
        <p:txBody>
          <a:bodyPr/>
          <a:lstStyle/>
          <a:p>
            <a:r>
              <a:rPr lang="en-US" dirty="0"/>
              <a:t>Write A program to erase the key from the map class.</a:t>
            </a:r>
          </a:p>
        </p:txBody>
      </p:sp>
    </p:spTree>
    <p:extLst>
      <p:ext uri="{BB962C8B-B14F-4D97-AF65-F5344CB8AC3E}">
        <p14:creationId xmlns:p14="http://schemas.microsoft.com/office/powerpoint/2010/main" val="1837345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DD21-00BC-8946-B41D-40F9BDB22350}"/>
              </a:ext>
            </a:extLst>
          </p:cNvPr>
          <p:cNvSpPr>
            <a:spLocks noGrp="1"/>
          </p:cNvSpPr>
          <p:nvPr>
            <p:ph type="title"/>
          </p:nvPr>
        </p:nvSpPr>
        <p:spPr>
          <a:xfrm>
            <a:off x="0" y="-107840"/>
            <a:ext cx="10515600" cy="1325563"/>
          </a:xfrm>
        </p:spPr>
        <p:txBody>
          <a:bodyPr/>
          <a:lstStyle/>
          <a:p>
            <a:r>
              <a:rPr lang="en-US" dirty="0"/>
              <a:t>Unordered map</a:t>
            </a:r>
          </a:p>
        </p:txBody>
      </p:sp>
      <p:sp>
        <p:nvSpPr>
          <p:cNvPr id="3" name="Content Placeholder 2">
            <a:extLst>
              <a:ext uri="{FF2B5EF4-FFF2-40B4-BE49-F238E27FC236}">
                <a16:creationId xmlns:a16="http://schemas.microsoft.com/office/drawing/2014/main" id="{3A642C41-4492-DB49-8E4A-43E4D0216668}"/>
              </a:ext>
            </a:extLst>
          </p:cNvPr>
          <p:cNvSpPr>
            <a:spLocks noGrp="1"/>
          </p:cNvSpPr>
          <p:nvPr>
            <p:ph idx="1"/>
          </p:nvPr>
        </p:nvSpPr>
        <p:spPr>
          <a:xfrm>
            <a:off x="252249" y="1217723"/>
            <a:ext cx="11719034" cy="5235629"/>
          </a:xfrm>
        </p:spPr>
        <p:txBody>
          <a:bodyPr>
            <a:normAutofit fontScale="70000" lnSpcReduction="20000"/>
          </a:bodyPr>
          <a:lstStyle/>
          <a:p>
            <a:r>
              <a:rPr lang="en-US" dirty="0"/>
              <a:t> Use to maintain a collection of unique {key:value} pairs with fast insertion and removal.</a:t>
            </a:r>
          </a:p>
          <a:p>
            <a:pPr marL="0" indent="0">
              <a:buNone/>
            </a:pPr>
            <a:endParaRPr lang="en-US" dirty="0"/>
          </a:p>
          <a:p>
            <a:pPr marL="0" indent="0">
              <a:buNone/>
            </a:pPr>
            <a:r>
              <a:rPr lang="en-US" dirty="0"/>
              <a:t>#include &lt;unordered_map&gt;</a:t>
            </a:r>
          </a:p>
          <a:p>
            <a:pPr marL="0" indent="0">
              <a:buNone/>
            </a:pPr>
            <a:r>
              <a:rPr lang="en-US" dirty="0"/>
              <a:t>#include&lt;iostream&gt;</a:t>
            </a:r>
          </a:p>
          <a:p>
            <a:pPr marL="0" indent="0">
              <a:buNone/>
            </a:pPr>
            <a:r>
              <a:rPr lang="en-US" dirty="0"/>
              <a:t>using namespace std;</a:t>
            </a:r>
          </a:p>
          <a:p>
            <a:pPr marL="0" indent="0">
              <a:buNone/>
            </a:pPr>
            <a:r>
              <a:rPr lang="en-US" dirty="0"/>
              <a:t>int main()</a:t>
            </a:r>
          </a:p>
          <a:p>
            <a:pPr marL="0" indent="0">
              <a:buNone/>
            </a:pPr>
            <a:r>
              <a:rPr lang="en-US" dirty="0"/>
              <a:t>{   std:: unordered_map&lt;</a:t>
            </a:r>
            <a:r>
              <a:rPr lang="en-US" dirty="0" err="1"/>
              <a:t>int,char</a:t>
            </a:r>
            <a:r>
              <a:rPr lang="en-US" dirty="0"/>
              <a:t>&gt; name = {{1,’a’},{2,’n’}};</a:t>
            </a:r>
          </a:p>
          <a:p>
            <a:pPr marL="0" indent="0">
              <a:buNone/>
            </a:pPr>
            <a:r>
              <a:rPr lang="en-US" dirty="0"/>
              <a:t>name[1]=‘v’;</a:t>
            </a:r>
          </a:p>
          <a:p>
            <a:pPr marL="0" indent="0">
              <a:buNone/>
            </a:pPr>
            <a:r>
              <a:rPr lang="en-US" dirty="0"/>
              <a:t>unordered_map&lt;int,char&gt;::iterator lt=name.begin();</a:t>
            </a:r>
          </a:p>
          <a:p>
            <a:pPr marL="0" indent="0">
              <a:buNone/>
            </a:pPr>
            <a:r>
              <a:rPr lang="en-US" dirty="0"/>
              <a:t>    for(lt;lt!= name.end();lt++)</a:t>
            </a:r>
          </a:p>
          <a:p>
            <a:pPr marL="0" indent="0">
              <a:buNone/>
            </a:pPr>
            <a:r>
              <a:rPr lang="en-US" dirty="0"/>
              <a:t>    cout&lt;&lt;lt-&gt;first&lt;&lt;":"&lt;&lt;lt-&gt;second&lt;&lt;endl;</a:t>
            </a:r>
          </a:p>
          <a:p>
            <a:pPr marL="0" indent="0">
              <a:buNone/>
            </a:pPr>
            <a:r>
              <a:rPr lang="en-US" dirty="0"/>
              <a:t>    return 0;</a:t>
            </a:r>
          </a:p>
          <a:p>
            <a:pPr marL="0" indent="0">
              <a:buNone/>
            </a:pPr>
            <a:r>
              <a:rPr lang="en-US" dirty="0"/>
              <a:t>}</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243032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27E7-2553-D540-9664-D7B9AF16DC22}"/>
              </a:ext>
            </a:extLst>
          </p:cNvPr>
          <p:cNvSpPr>
            <a:spLocks noGrp="1"/>
          </p:cNvSpPr>
          <p:nvPr>
            <p:ph type="title"/>
          </p:nvPr>
        </p:nvSpPr>
        <p:spPr>
          <a:xfrm>
            <a:off x="39414" y="-170903"/>
            <a:ext cx="10515600" cy="1325563"/>
          </a:xfrm>
        </p:spPr>
        <p:txBody>
          <a:bodyPr/>
          <a:lstStyle/>
          <a:p>
            <a:r>
              <a:rPr lang="en-US" dirty="0"/>
              <a:t>Set</a:t>
            </a:r>
          </a:p>
        </p:txBody>
      </p:sp>
      <p:sp>
        <p:nvSpPr>
          <p:cNvPr id="3" name="Content Placeholder 2">
            <a:extLst>
              <a:ext uri="{FF2B5EF4-FFF2-40B4-BE49-F238E27FC236}">
                <a16:creationId xmlns:a16="http://schemas.microsoft.com/office/drawing/2014/main" id="{B2B21BDB-5B8F-5E44-B458-BEE02B64EAFF}"/>
              </a:ext>
            </a:extLst>
          </p:cNvPr>
          <p:cNvSpPr>
            <a:spLocks noGrp="1"/>
          </p:cNvSpPr>
          <p:nvPr>
            <p:ph idx="1"/>
          </p:nvPr>
        </p:nvSpPr>
        <p:spPr>
          <a:xfrm>
            <a:off x="126124" y="1061545"/>
            <a:ext cx="11227676" cy="5115418"/>
          </a:xfrm>
        </p:spPr>
        <p:txBody>
          <a:bodyPr/>
          <a:lstStyle/>
          <a:p>
            <a:pPr>
              <a:spcAft>
                <a:spcPts val="1200"/>
              </a:spcAft>
            </a:pPr>
            <a:r>
              <a:rPr lang="en-US" dirty="0"/>
              <a:t> </a:t>
            </a:r>
            <a:r>
              <a:rPr lang="en-US" sz="2400" dirty="0">
                <a:cs typeface="Times" panose="02020603050405020304" pitchFamily="18" charset="0"/>
              </a:rPr>
              <a:t>In a </a:t>
            </a:r>
            <a:r>
              <a:rPr lang="en-US" sz="2400" i="1" dirty="0">
                <a:cs typeface="Times" panose="02020603050405020304" pitchFamily="18" charset="0"/>
              </a:rPr>
              <a:t>set</a:t>
            </a:r>
            <a:r>
              <a:rPr lang="en-US" sz="2400" dirty="0">
                <a:cs typeface="Times" panose="02020603050405020304" pitchFamily="18" charset="0"/>
              </a:rPr>
              <a:t>, each element in the container stores one template value which is referred to as the </a:t>
            </a:r>
            <a:r>
              <a:rPr lang="en-US" sz="2400" i="1" dirty="0">
                <a:cs typeface="Times" panose="02020603050405020304" pitchFamily="18" charset="0"/>
              </a:rPr>
              <a:t>key</a:t>
            </a:r>
            <a:r>
              <a:rPr lang="en-US" sz="2400" dirty="0">
                <a:cs typeface="Times" panose="02020603050405020304" pitchFamily="18" charset="0"/>
              </a:rPr>
              <a:t>.</a:t>
            </a:r>
          </a:p>
          <a:p>
            <a:pPr>
              <a:spcAft>
                <a:spcPts val="1200"/>
              </a:spcAft>
            </a:pPr>
            <a:r>
              <a:rPr lang="en-US" sz="2400" dirty="0">
                <a:cs typeface="Times" panose="02020603050405020304" pitchFamily="18" charset="0"/>
              </a:rPr>
              <a:t>The elements are sorted in ascending order and duplicates are not allowed and ca not do random access.</a:t>
            </a:r>
          </a:p>
          <a:p>
            <a:pPr>
              <a:spcAft>
                <a:spcPts val="1200"/>
              </a:spcAft>
            </a:pPr>
            <a:r>
              <a:rPr lang="en-US" sz="2400" dirty="0"/>
              <a:t> There are three member functions that we can be used to check size, maximum size, and emptiness.</a:t>
            </a:r>
          </a:p>
          <a:p>
            <a:pPr>
              <a:spcAft>
                <a:spcPts val="1200"/>
              </a:spcAft>
            </a:pPr>
            <a:r>
              <a:rPr lang="en-US" sz="2400" dirty="0"/>
              <a:t> Since the elements in a set are sorted, searching is possible and efficient</a:t>
            </a:r>
          </a:p>
          <a:p>
            <a:pPr>
              <a:spcAft>
                <a:spcPts val="1200"/>
              </a:spcAft>
            </a:pPr>
            <a:endParaRPr lang="en-US" dirty="0"/>
          </a:p>
        </p:txBody>
      </p:sp>
      <p:sp>
        <p:nvSpPr>
          <p:cNvPr id="4" name="Content Placeholder 3">
            <a:extLst>
              <a:ext uri="{FF2B5EF4-FFF2-40B4-BE49-F238E27FC236}">
                <a16:creationId xmlns:a16="http://schemas.microsoft.com/office/drawing/2014/main" id="{8F8C3CAF-4600-314F-AD44-904D03A65CBB}"/>
              </a:ext>
            </a:extLst>
          </p:cNvPr>
          <p:cNvSpPr txBox="1">
            <a:spLocks/>
          </p:cNvSpPr>
          <p:nvPr/>
        </p:nvSpPr>
        <p:spPr>
          <a:xfrm>
            <a:off x="838199" y="4564117"/>
            <a:ext cx="9619594" cy="1612845"/>
          </a:xfrm>
          <a:prstGeom prst="rect">
            <a:avLst/>
          </a:prstGeom>
          <a:no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spc="-150" dirty="0">
                <a:solidFill>
                  <a:srgbClr val="000000"/>
                </a:solidFill>
                <a:latin typeface="Courier New" panose="02070309020205020404" pitchFamily="49" charset="0"/>
                <a:cs typeface="Courier New" panose="02070309020205020404" pitchFamily="49" charset="0"/>
              </a:rPr>
              <a:t>set1.count(k)			</a:t>
            </a:r>
            <a:r>
              <a:rPr lang="en-US" sz="1600" b="1" spc="-150" dirty="0">
                <a:solidFill>
                  <a:srgbClr val="B60000"/>
                </a:solidFill>
                <a:latin typeface="Courier New" panose="02070309020205020404" pitchFamily="49" charset="0"/>
                <a:cs typeface="Courier New" panose="02070309020205020404" pitchFamily="49" charset="0"/>
              </a:rPr>
              <a:t>// Returns number of elements equal to k</a:t>
            </a:r>
          </a:p>
          <a:p>
            <a:r>
              <a:rPr lang="en-US" sz="1600" b="1" spc="-150" dirty="0">
                <a:solidFill>
                  <a:srgbClr val="000000"/>
                </a:solidFill>
                <a:latin typeface="Courier New" panose="02070309020205020404" pitchFamily="49" charset="0"/>
                <a:cs typeface="Courier New" panose="02070309020205020404" pitchFamily="49" charset="0"/>
              </a:rPr>
              <a:t>set1.find(k)			</a:t>
            </a:r>
            <a:r>
              <a:rPr lang="en-US" sz="1600" b="1" spc="-150" dirty="0">
                <a:solidFill>
                  <a:srgbClr val="B60000"/>
                </a:solidFill>
                <a:latin typeface="Courier New" panose="02070309020205020404" pitchFamily="49" charset="0"/>
                <a:cs typeface="Courier New" panose="02070309020205020404" pitchFamily="49" charset="0"/>
              </a:rPr>
              <a:t>// Returns an iterator pointing to the first k found</a:t>
            </a:r>
          </a:p>
          <a:p>
            <a:r>
              <a:rPr lang="en-US" sz="1600" b="1" spc="-150" dirty="0">
                <a:solidFill>
                  <a:srgbClr val="000000"/>
                </a:solidFill>
                <a:latin typeface="Courier New" panose="02070309020205020404" pitchFamily="49" charset="0"/>
                <a:cs typeface="Courier New" panose="02070309020205020404" pitchFamily="49" charset="0"/>
              </a:rPr>
              <a:t>set1.lower_bound(k)	</a:t>
            </a:r>
            <a:r>
              <a:rPr lang="en-US" sz="1600" b="1" spc="-150" dirty="0">
                <a:solidFill>
                  <a:srgbClr val="B60000"/>
                </a:solidFill>
                <a:latin typeface="Courier New" panose="02070309020205020404" pitchFamily="49" charset="0"/>
                <a:cs typeface="Courier New" panose="02070309020205020404" pitchFamily="49" charset="0"/>
              </a:rPr>
              <a:t>// Returns the first position where k can be inserted</a:t>
            </a:r>
          </a:p>
          <a:p>
            <a:r>
              <a:rPr lang="en-US" sz="1600" b="1" spc="-150" dirty="0">
                <a:solidFill>
                  <a:srgbClr val="000000"/>
                </a:solidFill>
                <a:latin typeface="Courier New" panose="02070309020205020404" pitchFamily="49" charset="0"/>
                <a:cs typeface="Courier New" panose="02070309020205020404" pitchFamily="49" charset="0"/>
              </a:rPr>
              <a:t>set1.upper_bound(k)	</a:t>
            </a:r>
            <a:r>
              <a:rPr lang="en-US" sz="1600" b="1" spc="-150" dirty="0">
                <a:solidFill>
                  <a:srgbClr val="B60000"/>
                </a:solidFill>
                <a:latin typeface="Courier New" panose="02070309020205020404" pitchFamily="49" charset="0"/>
                <a:cs typeface="Courier New" panose="02070309020205020404" pitchFamily="49" charset="0"/>
              </a:rPr>
              <a:t>// Returns the last position where k can be inserted</a:t>
            </a:r>
          </a:p>
          <a:p>
            <a:r>
              <a:rPr lang="en-US" sz="1600" b="1" spc="-150" dirty="0">
                <a:solidFill>
                  <a:srgbClr val="000000"/>
                </a:solidFill>
                <a:latin typeface="Courier New" panose="02070309020205020404" pitchFamily="49" charset="0"/>
                <a:cs typeface="Courier New" panose="02070309020205020404" pitchFamily="49" charset="0"/>
              </a:rPr>
              <a:t>set1.equal_range(k)	</a:t>
            </a:r>
            <a:r>
              <a:rPr lang="en-US" sz="1600" b="1" spc="-150" dirty="0">
                <a:solidFill>
                  <a:srgbClr val="B60000"/>
                </a:solidFill>
                <a:latin typeface="Courier New" panose="02070309020205020404" pitchFamily="49" charset="0"/>
                <a:cs typeface="Courier New" panose="02070309020205020404" pitchFamily="49" charset="0"/>
              </a:rPr>
              <a:t>// Combination of lower and upper bound </a:t>
            </a:r>
          </a:p>
        </p:txBody>
      </p:sp>
    </p:spTree>
    <p:extLst>
      <p:ext uri="{BB962C8B-B14F-4D97-AF65-F5344CB8AC3E}">
        <p14:creationId xmlns:p14="http://schemas.microsoft.com/office/powerpoint/2010/main" val="1869059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5926-B845-7F43-82E4-3F458E0C14C9}"/>
              </a:ext>
            </a:extLst>
          </p:cNvPr>
          <p:cNvSpPr>
            <a:spLocks noGrp="1"/>
          </p:cNvSpPr>
          <p:nvPr>
            <p:ph type="title"/>
          </p:nvPr>
        </p:nvSpPr>
        <p:spPr/>
        <p:txBody>
          <a:bodyPr/>
          <a:lstStyle/>
          <a:p>
            <a:r>
              <a:rPr lang="en-US" dirty="0"/>
              <a:t>Container</a:t>
            </a:r>
          </a:p>
        </p:txBody>
      </p:sp>
      <p:sp>
        <p:nvSpPr>
          <p:cNvPr id="3" name="Content Placeholder 2">
            <a:extLst>
              <a:ext uri="{FF2B5EF4-FFF2-40B4-BE49-F238E27FC236}">
                <a16:creationId xmlns:a16="http://schemas.microsoft.com/office/drawing/2014/main" id="{16FC1D1D-D04B-2247-84CA-083CA0677DC3}"/>
              </a:ext>
            </a:extLst>
          </p:cNvPr>
          <p:cNvSpPr>
            <a:spLocks noGrp="1"/>
          </p:cNvSpPr>
          <p:nvPr>
            <p:ph idx="1"/>
          </p:nvPr>
        </p:nvSpPr>
        <p:spPr>
          <a:xfrm>
            <a:off x="838199" y="1825625"/>
            <a:ext cx="11034713" cy="4351338"/>
          </a:xfrm>
        </p:spPr>
        <p:txBody>
          <a:bodyPr/>
          <a:lstStyle/>
          <a:p>
            <a:r>
              <a:rPr lang="en-IN" dirty="0"/>
              <a:t>Containers are the objects used to store multiple elements of the same type or different. Depending on that they can be further classified as −</a:t>
            </a:r>
          </a:p>
          <a:p>
            <a:pPr marL="0" indent="0">
              <a:buNone/>
            </a:pPr>
            <a:r>
              <a:rPr lang="en-IN" dirty="0"/>
              <a:t>         Sequence containers (vector, </a:t>
            </a:r>
            <a:r>
              <a:rPr lang="en-IN" dirty="0" err="1"/>
              <a:t>list,deque</a:t>
            </a:r>
            <a:r>
              <a:rPr lang="en-IN" dirty="0"/>
              <a:t>)</a:t>
            </a:r>
          </a:p>
          <a:p>
            <a:pPr marL="0" indent="0">
              <a:buNone/>
            </a:pPr>
            <a:r>
              <a:rPr lang="en-IN" dirty="0"/>
              <a:t>         Associative containers (set, map, multimap)</a:t>
            </a:r>
          </a:p>
          <a:p>
            <a:pPr marL="0" indent="0">
              <a:buNone/>
            </a:pPr>
            <a:r>
              <a:rPr lang="en-IN" dirty="0"/>
              <a:t>         Unordered Associative containers (</a:t>
            </a:r>
            <a:r>
              <a:rPr lang="en-IN" dirty="0" err="1"/>
              <a:t>unordered_set</a:t>
            </a:r>
            <a:r>
              <a:rPr lang="en-IN" dirty="0"/>
              <a:t>, </a:t>
            </a:r>
            <a:r>
              <a:rPr lang="en-IN" dirty="0" err="1"/>
              <a:t>unordered_map</a:t>
            </a:r>
            <a:r>
              <a:rPr lang="en-IN" dirty="0"/>
              <a:t>)</a:t>
            </a:r>
          </a:p>
          <a:p>
            <a:pPr marL="0" indent="0">
              <a:buNone/>
            </a:pPr>
            <a:r>
              <a:rPr lang="en-IN" dirty="0"/>
              <a:t>          Container Adapters (stack, queue)</a:t>
            </a:r>
          </a:p>
          <a:p>
            <a:endParaRPr lang="en-US" dirty="0"/>
          </a:p>
        </p:txBody>
      </p:sp>
    </p:spTree>
    <p:extLst>
      <p:ext uri="{BB962C8B-B14F-4D97-AF65-F5344CB8AC3E}">
        <p14:creationId xmlns:p14="http://schemas.microsoft.com/office/powerpoint/2010/main" val="1879259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27E7-2553-D540-9664-D7B9AF16DC22}"/>
              </a:ext>
            </a:extLst>
          </p:cNvPr>
          <p:cNvSpPr>
            <a:spLocks noGrp="1"/>
          </p:cNvSpPr>
          <p:nvPr>
            <p:ph type="title"/>
          </p:nvPr>
        </p:nvSpPr>
        <p:spPr>
          <a:xfrm>
            <a:off x="39414" y="-170903"/>
            <a:ext cx="10515600" cy="1325563"/>
          </a:xfrm>
        </p:spPr>
        <p:txBody>
          <a:bodyPr/>
          <a:lstStyle/>
          <a:p>
            <a:r>
              <a:rPr lang="en-US" dirty="0"/>
              <a:t>Set</a:t>
            </a:r>
          </a:p>
        </p:txBody>
      </p:sp>
      <p:sp>
        <p:nvSpPr>
          <p:cNvPr id="3" name="Content Placeholder 2">
            <a:extLst>
              <a:ext uri="{FF2B5EF4-FFF2-40B4-BE49-F238E27FC236}">
                <a16:creationId xmlns:a16="http://schemas.microsoft.com/office/drawing/2014/main" id="{B2B21BDB-5B8F-5E44-B458-BEE02B64EAFF}"/>
              </a:ext>
            </a:extLst>
          </p:cNvPr>
          <p:cNvSpPr>
            <a:spLocks noGrp="1"/>
          </p:cNvSpPr>
          <p:nvPr>
            <p:ph idx="1"/>
          </p:nvPr>
        </p:nvSpPr>
        <p:spPr>
          <a:xfrm>
            <a:off x="126124" y="1061545"/>
            <a:ext cx="11227676" cy="5115418"/>
          </a:xfrm>
        </p:spPr>
        <p:txBody>
          <a:bodyPr/>
          <a:lstStyle/>
          <a:p>
            <a:pPr>
              <a:spcAft>
                <a:spcPts val="1200"/>
              </a:spcAft>
            </a:pPr>
            <a:r>
              <a:rPr lang="en-US" dirty="0"/>
              <a:t> </a:t>
            </a:r>
            <a:r>
              <a:rPr lang="en-US" sz="2400" dirty="0">
                <a:cs typeface="Times" panose="02020603050405020304" pitchFamily="18" charset="0"/>
              </a:rPr>
              <a:t>There are no push members to insert an element in a set.</a:t>
            </a:r>
          </a:p>
          <a:p>
            <a:pPr>
              <a:spcAft>
                <a:spcPts val="1200"/>
              </a:spcAft>
            </a:pPr>
            <a:r>
              <a:rPr lang="en-US" sz="2400" dirty="0">
                <a:cs typeface="Times" panose="02020603050405020304" pitchFamily="18" charset="0"/>
              </a:rPr>
              <a:t>Insertion must be done using the key or through iterators.</a:t>
            </a:r>
          </a:p>
          <a:p>
            <a:pPr>
              <a:spcAft>
                <a:spcPts val="1200"/>
              </a:spcAft>
            </a:pPr>
            <a:r>
              <a:rPr lang="en-US" sz="2400" dirty="0">
                <a:cs typeface="Times" panose="02020603050405020304" pitchFamily="18" charset="0"/>
              </a:rPr>
              <a:t>The elements are sorted in ascending order and duplicates are not allowed.</a:t>
            </a:r>
          </a:p>
          <a:p>
            <a:pPr marL="0" indent="0">
              <a:spcAft>
                <a:spcPts val="1200"/>
              </a:spcAft>
              <a:buNone/>
            </a:pPr>
            <a:r>
              <a:rPr lang="en-US" sz="2400" dirty="0"/>
              <a:t> </a:t>
            </a:r>
            <a:endParaRPr lang="en-US" dirty="0"/>
          </a:p>
        </p:txBody>
      </p:sp>
      <p:sp>
        <p:nvSpPr>
          <p:cNvPr id="5" name="Content Placeholder 3">
            <a:extLst>
              <a:ext uri="{FF2B5EF4-FFF2-40B4-BE49-F238E27FC236}">
                <a16:creationId xmlns:a16="http://schemas.microsoft.com/office/drawing/2014/main" id="{F1633F01-D865-8640-99CB-415EA3B5677C}"/>
              </a:ext>
            </a:extLst>
          </p:cNvPr>
          <p:cNvSpPr txBox="1">
            <a:spLocks/>
          </p:cNvSpPr>
          <p:nvPr/>
        </p:nvSpPr>
        <p:spPr>
          <a:xfrm>
            <a:off x="442912" y="2827611"/>
            <a:ext cx="9344026" cy="838200"/>
          </a:xfrm>
          <a:prstGeom prst="rect">
            <a:avLst/>
          </a:prstGeom>
          <a:no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n-NO" sz="1600" b="1" dirty="0">
                <a:solidFill>
                  <a:srgbClr val="000000"/>
                </a:solidFill>
                <a:latin typeface="Courier New" panose="02070309020205020404" pitchFamily="49" charset="0"/>
                <a:cs typeface="Courier New" panose="02070309020205020404" pitchFamily="49" charset="0"/>
              </a:rPr>
              <a:t>set1.insert(k)			</a:t>
            </a:r>
            <a:r>
              <a:rPr lang="en-US" sz="1600" b="1" spc="-150" dirty="0">
                <a:solidFill>
                  <a:srgbClr val="B60000"/>
                </a:solidFill>
                <a:latin typeface="Courier New" panose="02070309020205020404" pitchFamily="49" charset="0"/>
                <a:cs typeface="Courier New" panose="02070309020205020404" pitchFamily="49" charset="0"/>
              </a:rPr>
              <a:t>// Returns a regular iterator to first element</a:t>
            </a:r>
            <a:endParaRPr lang="nn-NO" sz="1600" b="1" dirty="0">
              <a:solidFill>
                <a:srgbClr val="B60000"/>
              </a:solidFill>
              <a:latin typeface="Courier New" panose="02070309020205020404" pitchFamily="49" charset="0"/>
              <a:cs typeface="Courier New" panose="02070309020205020404" pitchFamily="49" charset="0"/>
            </a:endParaRPr>
          </a:p>
          <a:p>
            <a:r>
              <a:rPr lang="nn-NO" sz="1600" b="1" dirty="0">
                <a:solidFill>
                  <a:srgbClr val="000000"/>
                </a:solidFill>
                <a:latin typeface="Courier New" panose="02070309020205020404" pitchFamily="49" charset="0"/>
                <a:cs typeface="Courier New" panose="02070309020205020404" pitchFamily="49" charset="0"/>
              </a:rPr>
              <a:t>set1.insert(hint, k)		</a:t>
            </a:r>
            <a:r>
              <a:rPr lang="en-US" sz="1600" b="1" spc="-150" dirty="0">
                <a:solidFill>
                  <a:srgbClr val="B60000"/>
                </a:solidFill>
                <a:latin typeface="Courier New" panose="02070309020205020404" pitchFamily="49" charset="0"/>
                <a:cs typeface="Courier New" panose="02070309020205020404" pitchFamily="49" charset="0"/>
              </a:rPr>
              <a:t>// Returns a regular iterator after the last</a:t>
            </a:r>
            <a:endParaRPr lang="nn-NO" sz="1600" b="1" dirty="0">
              <a:solidFill>
                <a:srgbClr val="B60000"/>
              </a:solidFill>
              <a:latin typeface="Courier New" panose="02070309020205020404" pitchFamily="49" charset="0"/>
              <a:cs typeface="Courier New" panose="02070309020205020404" pitchFamily="49" charset="0"/>
            </a:endParaRPr>
          </a:p>
          <a:p>
            <a:r>
              <a:rPr lang="nn-NO" sz="1600" b="1" dirty="0">
                <a:solidFill>
                  <a:srgbClr val="000000"/>
                </a:solidFill>
                <a:latin typeface="Courier New" panose="02070309020205020404" pitchFamily="49" charset="0"/>
                <a:cs typeface="Courier New" panose="02070309020205020404" pitchFamily="49" charset="0"/>
              </a:rPr>
              <a:t>set1.insert(pos1, pos2)	 </a:t>
            </a:r>
            <a:r>
              <a:rPr lang="en-US" sz="1600" b="1" spc="-150" dirty="0">
                <a:solidFill>
                  <a:srgbClr val="B60000"/>
                </a:solidFill>
                <a:latin typeface="Courier New" panose="02070309020205020404" pitchFamily="49" charset="0"/>
                <a:cs typeface="Courier New" panose="02070309020205020404" pitchFamily="49" charset="0"/>
              </a:rPr>
              <a:t>// Returns an iterator to the last element</a:t>
            </a:r>
          </a:p>
        </p:txBody>
      </p:sp>
      <p:sp>
        <p:nvSpPr>
          <p:cNvPr id="6" name="Content Placeholder 3">
            <a:extLst>
              <a:ext uri="{FF2B5EF4-FFF2-40B4-BE49-F238E27FC236}">
                <a16:creationId xmlns:a16="http://schemas.microsoft.com/office/drawing/2014/main" id="{E93A9707-9B0D-7343-9625-88C2E7D852AF}"/>
              </a:ext>
            </a:extLst>
          </p:cNvPr>
          <p:cNvSpPr txBox="1">
            <a:spLocks/>
          </p:cNvSpPr>
          <p:nvPr/>
        </p:nvSpPr>
        <p:spPr>
          <a:xfrm>
            <a:off x="442912" y="3619254"/>
            <a:ext cx="9672638" cy="1219200"/>
          </a:xfrm>
          <a:prstGeom prst="rect">
            <a:avLst/>
          </a:prstGeom>
          <a:no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n-NO" sz="1600" b="1" dirty="0">
                <a:solidFill>
                  <a:srgbClr val="000000"/>
                </a:solidFill>
                <a:latin typeface="Courier New" panose="02070309020205020404" pitchFamily="49" charset="0"/>
                <a:cs typeface="Courier New" panose="02070309020205020404" pitchFamily="49" charset="0"/>
              </a:rPr>
              <a:t>set1.erase(k)			</a:t>
            </a:r>
            <a:r>
              <a:rPr lang="en-US" sz="1600" b="1" dirty="0">
                <a:solidFill>
                  <a:srgbClr val="000000"/>
                </a:solidFill>
                <a:latin typeface="Courier New" panose="02070309020205020404" pitchFamily="49" charset="0"/>
                <a:cs typeface="Courier New" panose="02070309020205020404" pitchFamily="49" charset="0"/>
              </a:rPr>
              <a:t>// Erases k and returns a pair &lt;pos, bool&gt; </a:t>
            </a:r>
            <a:endParaRPr lang="nn-NO" sz="1600" b="1" dirty="0">
              <a:solidFill>
                <a:srgbClr val="000000"/>
              </a:solidFill>
              <a:latin typeface="Courier New" panose="02070309020205020404" pitchFamily="49" charset="0"/>
              <a:cs typeface="Courier New" panose="02070309020205020404" pitchFamily="49" charset="0"/>
            </a:endParaRPr>
          </a:p>
          <a:p>
            <a:r>
              <a:rPr lang="nn-NO" sz="1600" b="1" dirty="0">
                <a:solidFill>
                  <a:srgbClr val="000000"/>
                </a:solidFill>
                <a:latin typeface="Courier New" panose="02070309020205020404" pitchFamily="49" charset="0"/>
                <a:cs typeface="Courier New" panose="02070309020205020404" pitchFamily="49" charset="0"/>
              </a:rPr>
              <a:t>set1.erase(pos)			</a:t>
            </a:r>
            <a:r>
              <a:rPr lang="en-US" sz="1600" b="1" dirty="0">
                <a:solidFill>
                  <a:srgbClr val="000000"/>
                </a:solidFill>
                <a:latin typeface="Courier New" panose="02070309020205020404" pitchFamily="49" charset="0"/>
                <a:cs typeface="Courier New" panose="02070309020205020404" pitchFamily="49" charset="0"/>
              </a:rPr>
              <a:t>// Erases an element pointed to by pos</a:t>
            </a:r>
            <a:endParaRPr lang="nn-NO" sz="1600" b="1" dirty="0">
              <a:solidFill>
                <a:srgbClr val="000000"/>
              </a:solidFill>
              <a:latin typeface="Courier New" panose="02070309020205020404" pitchFamily="49" charset="0"/>
              <a:cs typeface="Courier New" panose="02070309020205020404" pitchFamily="49" charset="0"/>
            </a:endParaRPr>
          </a:p>
          <a:p>
            <a:r>
              <a:rPr lang="nn-NO" sz="1600" b="1" dirty="0">
                <a:solidFill>
                  <a:srgbClr val="000000"/>
                </a:solidFill>
                <a:latin typeface="Courier New" panose="02070309020205020404" pitchFamily="49" charset="0"/>
                <a:cs typeface="Courier New" panose="02070309020205020404" pitchFamily="49" charset="0"/>
              </a:rPr>
              <a:t>set1.erase(first, last)</a:t>
            </a:r>
            <a:r>
              <a:rPr lang="en-US" sz="1600" b="1" dirty="0">
                <a:solidFill>
                  <a:srgbClr val="000000"/>
                </a:solidFill>
                <a:latin typeface="Courier New" panose="02070309020205020404" pitchFamily="49" charset="0"/>
                <a:cs typeface="Courier New" panose="02070309020205020404" pitchFamily="49" charset="0"/>
              </a:rPr>
              <a:t>// Erases elements in the range [first, last)</a:t>
            </a:r>
            <a:endParaRPr lang="nn-NO" sz="1600" b="1" dirty="0">
              <a:solidFill>
                <a:srgbClr val="000000"/>
              </a:solidFill>
              <a:latin typeface="Courier New" panose="02070309020205020404" pitchFamily="49" charset="0"/>
              <a:cs typeface="Courier New" panose="02070309020205020404" pitchFamily="49" charset="0"/>
            </a:endParaRPr>
          </a:p>
          <a:p>
            <a:r>
              <a:rPr lang="nn-NO" sz="1600" b="1" dirty="0">
                <a:solidFill>
                  <a:srgbClr val="000000"/>
                </a:solidFill>
                <a:latin typeface="Courier New" panose="02070309020205020404" pitchFamily="49" charset="0"/>
                <a:cs typeface="Courier New" panose="02070309020205020404" pitchFamily="49" charset="0"/>
              </a:rPr>
              <a:t>set1.clear()			</a:t>
            </a:r>
            <a:r>
              <a:rPr lang="en-US" sz="1600" b="1" dirty="0">
                <a:solidFill>
                  <a:srgbClr val="000000"/>
                </a:solidFill>
                <a:latin typeface="Courier New" panose="02070309020205020404" pitchFamily="49" charset="0"/>
                <a:cs typeface="Courier New" panose="02070309020205020404" pitchFamily="49" charset="0"/>
              </a:rPr>
              <a:t>// Returns an iterator after the last</a:t>
            </a:r>
          </a:p>
        </p:txBody>
      </p:sp>
    </p:spTree>
    <p:extLst>
      <p:ext uri="{BB962C8B-B14F-4D97-AF65-F5344CB8AC3E}">
        <p14:creationId xmlns:p14="http://schemas.microsoft.com/office/powerpoint/2010/main" val="4237468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A8F73-4D00-894C-8728-4C15F770C1C7}"/>
              </a:ext>
            </a:extLst>
          </p:cNvPr>
          <p:cNvSpPr>
            <a:spLocks noGrp="1"/>
          </p:cNvSpPr>
          <p:nvPr>
            <p:ph idx="1"/>
          </p:nvPr>
        </p:nvSpPr>
        <p:spPr>
          <a:xfrm>
            <a:off x="289368" y="173620"/>
            <a:ext cx="4745620" cy="6003343"/>
          </a:xfrm>
        </p:spPr>
        <p:txBody>
          <a:bodyPr>
            <a:normAutofit fontScale="85000" lnSpcReduction="20000"/>
          </a:bodyPr>
          <a:lstStyle/>
          <a:p>
            <a:pPr marL="0" indent="0">
              <a:buNone/>
            </a:pPr>
            <a:r>
              <a:rPr lang="en-US" dirty="0"/>
              <a:t>#include &lt;iostream&gt;</a:t>
            </a:r>
          </a:p>
          <a:p>
            <a:pPr marL="0" indent="0">
              <a:buNone/>
            </a:pPr>
            <a:r>
              <a:rPr lang="en-US" dirty="0"/>
              <a:t>#include &lt;set&gt;</a:t>
            </a:r>
          </a:p>
          <a:p>
            <a:pPr marL="0" indent="0">
              <a:buNone/>
            </a:pPr>
            <a:r>
              <a:rPr lang="en-US" dirty="0"/>
              <a:t>using namespace std;</a:t>
            </a:r>
          </a:p>
          <a:p>
            <a:pPr marL="0" indent="0">
              <a:buNone/>
            </a:pPr>
            <a:r>
              <a:rPr lang="en-US" dirty="0"/>
              <a:t>//Function to print the elements of the set using an iterator</a:t>
            </a:r>
          </a:p>
          <a:p>
            <a:pPr marL="0" indent="0">
              <a:buNone/>
            </a:pPr>
            <a:r>
              <a:rPr lang="en-US" dirty="0"/>
              <a:t>void show(set&lt;int&gt; s)</a:t>
            </a:r>
          </a:p>
          <a:p>
            <a:pPr marL="0" indent="0">
              <a:buNone/>
            </a:pPr>
            <a:r>
              <a:rPr lang="en-US" dirty="0"/>
              <a:t>{</a:t>
            </a:r>
          </a:p>
          <a:p>
            <a:pPr marL="0" indent="0">
              <a:buNone/>
            </a:pPr>
            <a:r>
              <a:rPr lang="en-US" dirty="0"/>
              <a:t>    //declaring an iterator to iterate through the set</a:t>
            </a:r>
          </a:p>
          <a:p>
            <a:pPr marL="0" indent="0">
              <a:buNone/>
            </a:pPr>
            <a:r>
              <a:rPr lang="en-US" dirty="0"/>
              <a:t>    set&lt;int&gt;::iterator i;</a:t>
            </a:r>
          </a:p>
          <a:p>
            <a:pPr marL="0" indent="0">
              <a:buNone/>
            </a:pPr>
            <a:r>
              <a:rPr lang="en-US" dirty="0"/>
              <a:t>  for (i = </a:t>
            </a:r>
            <a:r>
              <a:rPr lang="en-US" dirty="0" err="1"/>
              <a:t>s.begin</a:t>
            </a:r>
            <a:r>
              <a:rPr lang="en-US" dirty="0"/>
              <a:t>(); i != </a:t>
            </a:r>
            <a:r>
              <a:rPr lang="en-US" dirty="0" err="1"/>
              <a:t>s.end</a:t>
            </a:r>
            <a:r>
              <a:rPr lang="en-US" dirty="0"/>
              <a:t>(); i++)</a:t>
            </a:r>
          </a:p>
          <a:p>
            <a:pPr marL="0" indent="0">
              <a:buNone/>
            </a:pPr>
            <a:r>
              <a:rPr lang="en-US" dirty="0"/>
              <a:t>    {</a:t>
            </a:r>
          </a:p>
          <a:p>
            <a:pPr marL="0" indent="0">
              <a:buNone/>
            </a:pPr>
            <a:r>
              <a:rPr lang="en-US" dirty="0"/>
              <a:t>        cout &lt;&lt; *i &lt;&lt; "  "; </a:t>
            </a:r>
          </a:p>
          <a:p>
            <a:pPr marL="0" indent="0">
              <a:buNone/>
            </a:pPr>
            <a:r>
              <a:rPr lang="en-US" dirty="0"/>
              <a:t>    }</a:t>
            </a:r>
          </a:p>
          <a:p>
            <a:pPr marL="0" indent="0">
              <a:buNone/>
            </a:pPr>
            <a:r>
              <a:rPr lang="en-US" dirty="0"/>
              <a:t>    cout &lt;&lt; endl;</a:t>
            </a:r>
          </a:p>
          <a:p>
            <a:pPr marL="0" indent="0">
              <a:buNone/>
            </a:pPr>
            <a:r>
              <a:rPr lang="en-US" dirty="0"/>
              <a:t>}</a:t>
            </a:r>
          </a:p>
          <a:p>
            <a:endParaRPr lang="en-US" dirty="0"/>
          </a:p>
        </p:txBody>
      </p:sp>
      <p:sp>
        <p:nvSpPr>
          <p:cNvPr id="4" name="Rectangle 3">
            <a:extLst>
              <a:ext uri="{FF2B5EF4-FFF2-40B4-BE49-F238E27FC236}">
                <a16:creationId xmlns:a16="http://schemas.microsoft.com/office/drawing/2014/main" id="{8524ACD6-2815-9947-B38A-EEC43DB6C387}"/>
              </a:ext>
            </a:extLst>
          </p:cNvPr>
          <p:cNvSpPr/>
          <p:nvPr/>
        </p:nvSpPr>
        <p:spPr>
          <a:xfrm>
            <a:off x="5397660" y="173620"/>
            <a:ext cx="6096000" cy="6463308"/>
          </a:xfrm>
          <a:prstGeom prst="rect">
            <a:avLst/>
          </a:prstGeom>
        </p:spPr>
        <p:txBody>
          <a:bodyPr>
            <a:spAutoFit/>
          </a:bodyPr>
          <a:lstStyle/>
          <a:p>
            <a:r>
              <a:rPr lang="en-US" dirty="0"/>
              <a:t>int main()</a:t>
            </a:r>
          </a:p>
          <a:p>
            <a:r>
              <a:rPr lang="en-US" dirty="0"/>
              <a:t>{</a:t>
            </a:r>
          </a:p>
          <a:p>
            <a:r>
              <a:rPr lang="en-US" dirty="0"/>
              <a:t>       //Set declaration (Set of integers)</a:t>
            </a:r>
          </a:p>
          <a:p>
            <a:r>
              <a:rPr lang="en-US" dirty="0"/>
              <a:t>    set&lt;int&gt; s;</a:t>
            </a:r>
          </a:p>
          <a:p>
            <a:r>
              <a:rPr lang="en-US" dirty="0"/>
              <a:t>    //Filling the elements by using the insert() method.</a:t>
            </a:r>
          </a:p>
          <a:p>
            <a:r>
              <a:rPr lang="en-US" dirty="0"/>
              <a:t>    s.insert(5);</a:t>
            </a:r>
          </a:p>
          <a:p>
            <a:r>
              <a:rPr lang="en-US" dirty="0"/>
              <a:t>    s.insert(39);</a:t>
            </a:r>
          </a:p>
          <a:p>
            <a:r>
              <a:rPr lang="en-US" dirty="0"/>
              <a:t>    s.insert(64);</a:t>
            </a:r>
          </a:p>
          <a:p>
            <a:r>
              <a:rPr lang="en-US" dirty="0"/>
              <a:t>    s.insert(82);</a:t>
            </a:r>
          </a:p>
          <a:p>
            <a:r>
              <a:rPr lang="en-US" dirty="0"/>
              <a:t>    s.insert(35);</a:t>
            </a:r>
          </a:p>
          <a:p>
            <a:r>
              <a:rPr lang="en-US" dirty="0"/>
              <a:t>    s.insert(54);</a:t>
            </a:r>
          </a:p>
          <a:p>
            <a:r>
              <a:rPr lang="en-US" dirty="0"/>
              <a:t>    s.insert(5);</a:t>
            </a:r>
          </a:p>
          <a:p>
            <a:r>
              <a:rPr lang="en-US" dirty="0"/>
              <a:t>    cout &lt;&lt; "\n\nThe elements of the Set are: ";</a:t>
            </a:r>
          </a:p>
          <a:p>
            <a:r>
              <a:rPr lang="en-US" dirty="0"/>
              <a:t>    show(s);</a:t>
            </a:r>
          </a:p>
          <a:p>
            <a:endParaRPr lang="en-US" dirty="0"/>
          </a:p>
          <a:p>
            <a:r>
              <a:rPr lang="en-US" dirty="0"/>
              <a:t>    cout &lt;&lt; "\n\nAfter deleting ";</a:t>
            </a:r>
          </a:p>
          <a:p>
            <a:r>
              <a:rPr lang="en-US" dirty="0"/>
              <a:t>    </a:t>
            </a:r>
            <a:r>
              <a:rPr lang="en-US" dirty="0" err="1"/>
              <a:t>s.erase</a:t>
            </a:r>
            <a:r>
              <a:rPr lang="en-US" dirty="0"/>
              <a:t>(54);</a:t>
            </a:r>
          </a:p>
          <a:p>
            <a:r>
              <a:rPr lang="en-US" dirty="0"/>
              <a:t>    show(s);</a:t>
            </a:r>
          </a:p>
          <a:p>
            <a:endParaRPr lang="en-US" dirty="0"/>
          </a:p>
          <a:p>
            <a:r>
              <a:rPr lang="en-US" dirty="0"/>
              <a:t>    cout &lt;&lt; "\n\n\n";</a:t>
            </a:r>
          </a:p>
          <a:p>
            <a:endParaRPr lang="en-US" dirty="0"/>
          </a:p>
          <a:p>
            <a:r>
              <a:rPr lang="en-US" dirty="0"/>
              <a:t>    return 0;</a:t>
            </a:r>
          </a:p>
          <a:p>
            <a:r>
              <a:rPr lang="en-US" dirty="0"/>
              <a:t>}</a:t>
            </a:r>
          </a:p>
        </p:txBody>
      </p:sp>
    </p:spTree>
    <p:extLst>
      <p:ext uri="{BB962C8B-B14F-4D97-AF65-F5344CB8AC3E}">
        <p14:creationId xmlns:p14="http://schemas.microsoft.com/office/powerpoint/2010/main" val="3789788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C987-3FBF-C047-BFF4-BDC51E8166EB}"/>
              </a:ext>
            </a:extLst>
          </p:cNvPr>
          <p:cNvSpPr>
            <a:spLocks noGrp="1"/>
          </p:cNvSpPr>
          <p:nvPr>
            <p:ph type="title"/>
          </p:nvPr>
        </p:nvSpPr>
        <p:spPr>
          <a:xfrm>
            <a:off x="81023" y="104173"/>
            <a:ext cx="11272777" cy="1018571"/>
          </a:xfrm>
        </p:spPr>
        <p:txBody>
          <a:bodyPr/>
          <a:lstStyle/>
          <a:p>
            <a:r>
              <a:rPr lang="en-US" dirty="0"/>
              <a:t>Unordered Set</a:t>
            </a:r>
          </a:p>
        </p:txBody>
      </p:sp>
      <p:sp>
        <p:nvSpPr>
          <p:cNvPr id="3" name="Content Placeholder 2">
            <a:extLst>
              <a:ext uri="{FF2B5EF4-FFF2-40B4-BE49-F238E27FC236}">
                <a16:creationId xmlns:a16="http://schemas.microsoft.com/office/drawing/2014/main" id="{ABD32D5E-FC8C-AF44-9F06-2B1444DB4C13}"/>
              </a:ext>
            </a:extLst>
          </p:cNvPr>
          <p:cNvSpPr>
            <a:spLocks noGrp="1"/>
          </p:cNvSpPr>
          <p:nvPr>
            <p:ph idx="1"/>
          </p:nvPr>
        </p:nvSpPr>
        <p:spPr>
          <a:xfrm>
            <a:off x="243069" y="1122744"/>
            <a:ext cx="11110732" cy="5335929"/>
          </a:xfrm>
        </p:spPr>
        <p:txBody>
          <a:bodyPr>
            <a:normAutofit fontScale="62500" lnSpcReduction="20000"/>
          </a:bodyPr>
          <a:lstStyle/>
          <a:p>
            <a:pPr marL="0" indent="0">
              <a:buNone/>
            </a:pPr>
            <a:r>
              <a:rPr lang="en-US" dirty="0"/>
              <a:t>#include &lt;iostream&gt;</a:t>
            </a:r>
          </a:p>
          <a:p>
            <a:pPr marL="0" indent="0">
              <a:buNone/>
            </a:pPr>
            <a:r>
              <a:rPr lang="en-US" dirty="0"/>
              <a:t>#include &lt;unordered_set&gt;</a:t>
            </a:r>
          </a:p>
          <a:p>
            <a:pPr marL="0" indent="0">
              <a:buNone/>
            </a:pPr>
            <a:r>
              <a:rPr lang="en-US" dirty="0"/>
              <a:t>#include &lt;algorithm&gt;</a:t>
            </a:r>
          </a:p>
          <a:p>
            <a:pPr marL="0" indent="0">
              <a:buNone/>
            </a:pPr>
            <a:r>
              <a:rPr lang="en-US" dirty="0"/>
              <a:t>int main() {</a:t>
            </a:r>
          </a:p>
          <a:p>
            <a:pPr marL="0" indent="0">
              <a:buNone/>
            </a:pPr>
            <a:r>
              <a:rPr lang="en-US" dirty="0"/>
              <a:t>    // Creating an Unoredered_set of type string</a:t>
            </a:r>
          </a:p>
          <a:p>
            <a:pPr marL="0" indent="0">
              <a:buNone/>
            </a:pPr>
            <a:r>
              <a:rPr lang="en-US" dirty="0"/>
              <a:t>    std::unordered_set&lt;std::string&gt; setOfStrs;</a:t>
            </a:r>
          </a:p>
          <a:p>
            <a:pPr marL="0" indent="0">
              <a:buNone/>
            </a:pPr>
            <a:r>
              <a:rPr lang="en-US" dirty="0"/>
              <a:t>    // Insert strings to the set</a:t>
            </a:r>
          </a:p>
          <a:p>
            <a:pPr marL="0" indent="0">
              <a:buNone/>
            </a:pPr>
            <a:r>
              <a:rPr lang="en-US" dirty="0"/>
              <a:t>    setOfStrs.insert("First");</a:t>
            </a:r>
          </a:p>
          <a:p>
            <a:pPr marL="0" indent="0">
              <a:buNone/>
            </a:pPr>
            <a:r>
              <a:rPr lang="en-US" dirty="0"/>
              <a:t>    setOfStrs.insert("second");</a:t>
            </a:r>
          </a:p>
          <a:p>
            <a:pPr marL="0" indent="0">
              <a:buNone/>
            </a:pPr>
            <a:r>
              <a:rPr lang="en-US" dirty="0"/>
              <a:t>    setOfStrs.insert("third");</a:t>
            </a:r>
          </a:p>
          <a:p>
            <a:pPr marL="0" indent="0">
              <a:buNone/>
            </a:pPr>
            <a:r>
              <a:rPr lang="en-US" dirty="0"/>
              <a:t>    // Try to Insert a duplicate string in set</a:t>
            </a:r>
          </a:p>
          <a:p>
            <a:pPr marL="0" indent="0">
              <a:buNone/>
            </a:pPr>
            <a:r>
              <a:rPr lang="en-US" dirty="0"/>
              <a:t>    setOfStrs.insert("second");</a:t>
            </a:r>
          </a:p>
          <a:p>
            <a:pPr marL="0" indent="0">
              <a:buNone/>
            </a:pPr>
            <a:r>
              <a:rPr lang="en-US" dirty="0"/>
              <a:t>    // Iterate Over the Unordered Set and display it</a:t>
            </a:r>
          </a:p>
          <a:p>
            <a:pPr marL="0" indent="0">
              <a:buNone/>
            </a:pPr>
            <a:r>
              <a:rPr lang="en-US" dirty="0"/>
              <a:t>    for (std::string s : setOfStrs)</a:t>
            </a:r>
          </a:p>
          <a:p>
            <a:pPr marL="0" indent="0">
              <a:buNone/>
            </a:pPr>
            <a:r>
              <a:rPr lang="en-US" dirty="0"/>
              <a:t>        std::cout &lt;&lt; s &lt;&lt; std::endl;</a:t>
            </a:r>
          </a:p>
          <a:p>
            <a:pPr marL="0" indent="0">
              <a:buNone/>
            </a:pPr>
            <a:r>
              <a:rPr lang="en-US" dirty="0"/>
              <a:t>}</a:t>
            </a:r>
          </a:p>
        </p:txBody>
      </p:sp>
    </p:spTree>
    <p:extLst>
      <p:ext uri="{BB962C8B-B14F-4D97-AF65-F5344CB8AC3E}">
        <p14:creationId xmlns:p14="http://schemas.microsoft.com/office/powerpoint/2010/main" val="3890374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B86A-8E8D-944B-8DF9-583749E92EB1}"/>
              </a:ext>
            </a:extLst>
          </p:cNvPr>
          <p:cNvSpPr>
            <a:spLocks noGrp="1"/>
          </p:cNvSpPr>
          <p:nvPr>
            <p:ph type="title"/>
          </p:nvPr>
        </p:nvSpPr>
        <p:spPr>
          <a:xfrm>
            <a:off x="370390" y="254643"/>
            <a:ext cx="10983410" cy="1436045"/>
          </a:xfrm>
        </p:spPr>
        <p:txBody>
          <a:bodyPr/>
          <a:lstStyle/>
          <a:p>
            <a:r>
              <a:rPr lang="en-US" dirty="0"/>
              <a:t>Multiset</a:t>
            </a:r>
          </a:p>
        </p:txBody>
      </p:sp>
      <p:sp>
        <p:nvSpPr>
          <p:cNvPr id="3" name="Content Placeholder 2">
            <a:extLst>
              <a:ext uri="{FF2B5EF4-FFF2-40B4-BE49-F238E27FC236}">
                <a16:creationId xmlns:a16="http://schemas.microsoft.com/office/drawing/2014/main" id="{B7F2F64C-536E-8E48-ABB8-51A6DEA66B05}"/>
              </a:ext>
            </a:extLst>
          </p:cNvPr>
          <p:cNvSpPr>
            <a:spLocks noGrp="1"/>
          </p:cNvSpPr>
          <p:nvPr>
            <p:ph idx="1"/>
          </p:nvPr>
        </p:nvSpPr>
        <p:spPr>
          <a:xfrm>
            <a:off x="289367" y="1435261"/>
            <a:ext cx="11064433" cy="4741702"/>
          </a:xfrm>
        </p:spPr>
        <p:txBody>
          <a:bodyPr>
            <a:normAutofit fontScale="85000" lnSpcReduction="20000"/>
          </a:bodyPr>
          <a:lstStyle/>
          <a:p>
            <a:pPr marL="0" indent="0">
              <a:buNone/>
            </a:pPr>
            <a:endParaRPr lang="en-US" dirty="0"/>
          </a:p>
          <a:p>
            <a:pPr marL="0" indent="0">
              <a:buNone/>
            </a:pPr>
            <a:r>
              <a:rPr lang="en-US" dirty="0"/>
              <a:t>#include &lt;iostream&gt;</a:t>
            </a:r>
          </a:p>
          <a:p>
            <a:pPr marL="0" indent="0">
              <a:buNone/>
            </a:pPr>
            <a:r>
              <a:rPr lang="en-US" dirty="0"/>
              <a:t>#include &lt;set&gt;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    std::multiset&lt;int&gt; m={5,3,4,4,2,1};</a:t>
            </a:r>
          </a:p>
          <a:p>
            <a:pPr marL="0" indent="0">
              <a:buNone/>
            </a:pPr>
            <a:r>
              <a:rPr lang="en-US" dirty="0"/>
              <a:t>    for(const auto&amp; e: m)</a:t>
            </a:r>
          </a:p>
          <a:p>
            <a:pPr marL="0" indent="0">
              <a:buNone/>
            </a:pPr>
            <a:r>
              <a:rPr lang="en-US" dirty="0"/>
              <a:t>        cout &lt;&lt; e;</a:t>
            </a:r>
          </a:p>
          <a:p>
            <a:pPr marL="0" indent="0">
              <a:buNone/>
            </a:pPr>
            <a:r>
              <a:rPr lang="en-US" dirty="0"/>
              <a:t>   </a:t>
            </a:r>
          </a:p>
          <a:p>
            <a:pPr marL="0" indent="0">
              <a:buNone/>
            </a:pPr>
            <a:r>
              <a:rPr lang="en-US" dirty="0"/>
              <a:t>return 0;</a:t>
            </a:r>
          </a:p>
          <a:p>
            <a:pPr marL="0" indent="0">
              <a:buNone/>
            </a:pPr>
            <a:r>
              <a:rPr lang="en-US" dirty="0"/>
              <a:t>}</a:t>
            </a:r>
          </a:p>
        </p:txBody>
      </p:sp>
      <p:sp>
        <p:nvSpPr>
          <p:cNvPr id="4" name="Rectangle 3">
            <a:extLst>
              <a:ext uri="{FF2B5EF4-FFF2-40B4-BE49-F238E27FC236}">
                <a16:creationId xmlns:a16="http://schemas.microsoft.com/office/drawing/2014/main" id="{B6CBE749-A871-3846-B98E-6029924F5005}"/>
              </a:ext>
            </a:extLst>
          </p:cNvPr>
          <p:cNvSpPr/>
          <p:nvPr/>
        </p:nvSpPr>
        <p:spPr>
          <a:xfrm>
            <a:off x="6407552" y="254643"/>
            <a:ext cx="5414058" cy="5909310"/>
          </a:xfrm>
          <a:prstGeom prst="rect">
            <a:avLst/>
          </a:prstGeom>
        </p:spPr>
        <p:txBody>
          <a:bodyPr wrap="square">
            <a:spAutoFit/>
          </a:bodyPr>
          <a:lstStyle/>
          <a:p>
            <a:r>
              <a:rPr lang="en-US" dirty="0"/>
              <a:t>#include &lt;iostream&gt;</a:t>
            </a:r>
          </a:p>
          <a:p>
            <a:endParaRPr lang="en-US" dirty="0"/>
          </a:p>
          <a:p>
            <a:r>
              <a:rPr lang="en-US" dirty="0"/>
              <a:t>#include &lt;set&gt;</a:t>
            </a:r>
          </a:p>
          <a:p>
            <a:endParaRPr lang="en-US" dirty="0"/>
          </a:p>
          <a:p>
            <a:r>
              <a:rPr lang="en-US" dirty="0"/>
              <a:t>using namespace std;</a:t>
            </a:r>
          </a:p>
          <a:p>
            <a:endParaRPr lang="en-US" dirty="0"/>
          </a:p>
          <a:p>
            <a:r>
              <a:rPr lang="en-US" dirty="0"/>
              <a:t>int main()</a:t>
            </a:r>
          </a:p>
          <a:p>
            <a:endParaRPr lang="en-US" dirty="0"/>
          </a:p>
          <a:p>
            <a:r>
              <a:rPr lang="en-US" dirty="0"/>
              <a:t>{</a:t>
            </a:r>
          </a:p>
          <a:p>
            <a:endParaRPr lang="en-US" dirty="0"/>
          </a:p>
          <a:p>
            <a:r>
              <a:rPr lang="en-US" dirty="0"/>
              <a:t>    std::multiset&lt;int, std::greater&lt;int&gt;&gt; m={5,3,4,4,2,1};</a:t>
            </a:r>
          </a:p>
          <a:p>
            <a:endParaRPr lang="en-US" dirty="0"/>
          </a:p>
          <a:p>
            <a:r>
              <a:rPr lang="en-US" dirty="0"/>
              <a:t>    for(const auto&amp; e: m)</a:t>
            </a:r>
          </a:p>
          <a:p>
            <a:endParaRPr lang="en-US" dirty="0"/>
          </a:p>
          <a:p>
            <a:r>
              <a:rPr lang="en-US" dirty="0"/>
              <a:t>        cout &lt;&lt; e;</a:t>
            </a:r>
          </a:p>
          <a:p>
            <a:endParaRPr lang="en-US" dirty="0"/>
          </a:p>
          <a:p>
            <a:r>
              <a:rPr lang="en-US" dirty="0"/>
              <a:t>   </a:t>
            </a:r>
          </a:p>
          <a:p>
            <a:endParaRPr lang="en-US" dirty="0"/>
          </a:p>
          <a:p>
            <a:r>
              <a:rPr lang="en-US" dirty="0"/>
              <a:t>return 0;</a:t>
            </a:r>
          </a:p>
          <a:p>
            <a:endParaRPr lang="en-US" dirty="0"/>
          </a:p>
          <a:p>
            <a:r>
              <a:rPr lang="en-US" dirty="0"/>
              <a:t>}</a:t>
            </a:r>
          </a:p>
        </p:txBody>
      </p:sp>
    </p:spTree>
    <p:extLst>
      <p:ext uri="{BB962C8B-B14F-4D97-AF65-F5344CB8AC3E}">
        <p14:creationId xmlns:p14="http://schemas.microsoft.com/office/powerpoint/2010/main" val="4250270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62C9C-5472-3A44-8CEA-7AC7A223BE8D}"/>
              </a:ext>
            </a:extLst>
          </p:cNvPr>
          <p:cNvSpPr>
            <a:spLocks noGrp="1"/>
          </p:cNvSpPr>
          <p:nvPr>
            <p:ph type="title"/>
          </p:nvPr>
        </p:nvSpPr>
        <p:spPr>
          <a:xfrm>
            <a:off x="34724" y="0"/>
            <a:ext cx="11180180" cy="902825"/>
          </a:xfrm>
        </p:spPr>
        <p:txBody>
          <a:bodyPr/>
          <a:lstStyle/>
          <a:p>
            <a:r>
              <a:rPr lang="en-US" dirty="0"/>
              <a:t>Multimap</a:t>
            </a:r>
          </a:p>
        </p:txBody>
      </p:sp>
      <p:sp>
        <p:nvSpPr>
          <p:cNvPr id="3" name="Content Placeholder 2">
            <a:extLst>
              <a:ext uri="{FF2B5EF4-FFF2-40B4-BE49-F238E27FC236}">
                <a16:creationId xmlns:a16="http://schemas.microsoft.com/office/drawing/2014/main" id="{6677CAEC-AE8F-304F-9BBC-0029BE849338}"/>
              </a:ext>
            </a:extLst>
          </p:cNvPr>
          <p:cNvSpPr>
            <a:spLocks noGrp="1"/>
          </p:cNvSpPr>
          <p:nvPr>
            <p:ph idx="1"/>
          </p:nvPr>
        </p:nvSpPr>
        <p:spPr>
          <a:xfrm>
            <a:off x="173620" y="902825"/>
            <a:ext cx="11457973" cy="6389225"/>
          </a:xfrm>
        </p:spPr>
        <p:txBody>
          <a:bodyPr>
            <a:normAutofit fontScale="55000" lnSpcReduction="20000"/>
          </a:bodyPr>
          <a:lstStyle/>
          <a:p>
            <a:pPr marL="0" indent="0">
              <a:buNone/>
            </a:pPr>
            <a:r>
              <a:rPr lang="en-US" dirty="0"/>
              <a:t>#include &lt;iostream&gt;</a:t>
            </a:r>
          </a:p>
          <a:p>
            <a:pPr marL="0" indent="0">
              <a:buNone/>
            </a:pPr>
            <a:r>
              <a:rPr lang="en-US" dirty="0"/>
              <a:t>#include &lt;map&gt;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    multimap&lt;int, int&gt; m;</a:t>
            </a:r>
          </a:p>
          <a:p>
            <a:pPr marL="0" indent="0">
              <a:buNone/>
            </a:pPr>
            <a:r>
              <a:rPr lang="en-US" dirty="0"/>
              <a:t> //make_pair() is used to insert a key value pair into the map</a:t>
            </a:r>
          </a:p>
          <a:p>
            <a:pPr marL="0" indent="0">
              <a:buNone/>
            </a:pPr>
            <a:r>
              <a:rPr lang="en-US" dirty="0"/>
              <a:t>    m.insert(make_pair(3, 30));</a:t>
            </a:r>
          </a:p>
          <a:p>
            <a:pPr marL="0" indent="0">
              <a:buNone/>
            </a:pPr>
            <a:r>
              <a:rPr lang="en-US" dirty="0"/>
              <a:t>    m.insert(make_pair(2, 20));</a:t>
            </a:r>
          </a:p>
          <a:p>
            <a:pPr marL="0" indent="0">
              <a:buNone/>
            </a:pPr>
            <a:r>
              <a:rPr lang="en-US" dirty="0"/>
              <a:t>    m.insert(make_pair(5, 50));</a:t>
            </a:r>
          </a:p>
          <a:p>
            <a:pPr marL="0" indent="0">
              <a:buNone/>
            </a:pPr>
            <a:r>
              <a:rPr lang="en-US" dirty="0"/>
              <a:t>    m.insert(make_pair(9, 90));</a:t>
            </a:r>
          </a:p>
          <a:p>
            <a:pPr marL="0" indent="0">
              <a:buNone/>
            </a:pPr>
            <a:r>
              <a:rPr lang="en-US" dirty="0"/>
              <a:t>    m.insert(make_pair(1, 10));</a:t>
            </a:r>
          </a:p>
          <a:p>
            <a:pPr marL="0" indent="0">
              <a:buNone/>
            </a:pPr>
            <a:r>
              <a:rPr lang="en-US" dirty="0"/>
              <a:t>    m.insert(make_pair(3, 30));</a:t>
            </a:r>
          </a:p>
          <a:p>
            <a:pPr marL="0" indent="0">
              <a:buNone/>
            </a:pPr>
            <a:r>
              <a:rPr lang="en-US" dirty="0"/>
              <a:t>    m.insert(make_pair(3, 60));</a:t>
            </a:r>
          </a:p>
          <a:p>
            <a:pPr marL="0" indent="0">
              <a:buNone/>
            </a:pPr>
            <a:r>
              <a:rPr lang="en-US" dirty="0"/>
              <a:t>    cout &lt;&lt; "\n\nThe number of elements in the Multimap are: " &lt;&lt; </a:t>
            </a:r>
            <a:r>
              <a:rPr lang="en-US" dirty="0" err="1"/>
              <a:t>m.size</a:t>
            </a:r>
            <a:r>
              <a:rPr lang="en-US" dirty="0"/>
              <a:t>();</a:t>
            </a:r>
          </a:p>
          <a:p>
            <a:pPr marL="0" indent="0">
              <a:buNone/>
            </a:pPr>
            <a:r>
              <a:rPr lang="en-US" dirty="0"/>
              <a:t>multimap&lt;int, int&gt;::iterator i;</a:t>
            </a:r>
          </a:p>
          <a:p>
            <a:pPr marL="0" indent="0">
              <a:buNone/>
            </a:pPr>
            <a:r>
              <a:rPr lang="en-US" dirty="0"/>
              <a:t>    for (i = m.begin(); i != m.end(); i++)</a:t>
            </a:r>
          </a:p>
          <a:p>
            <a:pPr marL="0" indent="0">
              <a:buNone/>
            </a:pPr>
            <a:r>
              <a:rPr lang="en-US" dirty="0"/>
              <a:t>    {    cout &lt;&lt; "( " &lt;&lt; i-&gt;first &lt;&lt; ", " &lt;&lt; i-&gt;second &lt;&lt; " ) ";</a:t>
            </a:r>
          </a:p>
          <a:p>
            <a:pPr marL="0" indent="0">
              <a:buNone/>
            </a:pPr>
            <a:r>
              <a:rPr lang="en-US" dirty="0"/>
              <a:t>    }</a:t>
            </a:r>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017945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5926-B845-7F43-82E4-3F458E0C14C9}"/>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16FC1D1D-D04B-2247-84CA-083CA0677DC3}"/>
              </a:ext>
            </a:extLst>
          </p:cNvPr>
          <p:cNvSpPr>
            <a:spLocks noGrp="1"/>
          </p:cNvSpPr>
          <p:nvPr>
            <p:ph idx="1"/>
          </p:nvPr>
        </p:nvSpPr>
        <p:spPr/>
        <p:txBody>
          <a:bodyPr/>
          <a:lstStyle/>
          <a:p>
            <a:pPr marL="0" lvl="0" indent="0">
              <a:spcBef>
                <a:spcPts val="600"/>
              </a:spcBef>
              <a:spcAft>
                <a:spcPts val="1000"/>
              </a:spcAft>
              <a:buNone/>
            </a:pPr>
            <a:r>
              <a:rPr lang="en-US" sz="2400" b="1" dirty="0">
                <a:solidFill>
                  <a:prstClr val="black"/>
                </a:solidFill>
                <a:latin typeface="Calibri Light" panose="020F0302020204030204"/>
                <a:ea typeface="Verdana" panose="020B0604030504040204" pitchFamily="34" charset="0"/>
                <a:cs typeface="Times" panose="02020603050405020304" pitchFamily="18" charset="0"/>
              </a:rPr>
              <a:t>Algorithms are operations that we need to apply to the container elements.</a:t>
            </a:r>
          </a:p>
          <a:p>
            <a:pPr marL="0" lvl="0" indent="0">
              <a:spcBef>
                <a:spcPts val="600"/>
              </a:spcBef>
              <a:spcAft>
                <a:spcPts val="1000"/>
              </a:spcAft>
              <a:buNone/>
            </a:pPr>
            <a:r>
              <a:rPr lang="en-US" sz="2400" b="1" dirty="0">
                <a:solidFill>
                  <a:prstClr val="black"/>
                </a:solidFill>
                <a:latin typeface="Calibri Light" panose="020F0302020204030204"/>
                <a:ea typeface="Verdana" panose="020B0604030504040204" pitchFamily="34" charset="0"/>
                <a:cs typeface="Times" panose="02020603050405020304" pitchFamily="18" charset="0"/>
              </a:rPr>
              <a:t>They are divided into four categories:</a:t>
            </a:r>
          </a:p>
          <a:p>
            <a:pPr marL="1371600" lvl="3" indent="0">
              <a:spcBef>
                <a:spcPts val="600"/>
              </a:spcBef>
              <a:spcAft>
                <a:spcPts val="1000"/>
              </a:spcAft>
              <a:buClr>
                <a:prstClr val="black"/>
              </a:buClr>
              <a:buNone/>
            </a:pPr>
            <a:r>
              <a:rPr lang="en-US" sz="2400" b="1" dirty="0">
                <a:solidFill>
                  <a:prstClr val="black"/>
                </a:solidFill>
                <a:latin typeface="Calibri Light" panose="020F0302020204030204"/>
                <a:ea typeface="Verdana" panose="020B0604030504040204" pitchFamily="34" charset="0"/>
                <a:cs typeface="Times" panose="02020603050405020304" pitchFamily="18" charset="0"/>
              </a:rPr>
              <a:t>non-mutating algorithms that do not change the container structure.</a:t>
            </a:r>
          </a:p>
          <a:p>
            <a:pPr marL="1371600" lvl="3" indent="0">
              <a:spcBef>
                <a:spcPts val="600"/>
              </a:spcBef>
              <a:spcAft>
                <a:spcPts val="1000"/>
              </a:spcAft>
              <a:buClr>
                <a:prstClr val="black"/>
              </a:buClr>
              <a:buNone/>
            </a:pPr>
            <a:r>
              <a:rPr lang="en-US" sz="2400" b="1" dirty="0">
                <a:solidFill>
                  <a:prstClr val="black"/>
                </a:solidFill>
                <a:latin typeface="Calibri Light" panose="020F0302020204030204"/>
                <a:ea typeface="Verdana" panose="020B0604030504040204" pitchFamily="34" charset="0"/>
                <a:cs typeface="Times" panose="02020603050405020304" pitchFamily="18" charset="0"/>
              </a:rPr>
              <a:t>mutating algorithms that change the structure</a:t>
            </a:r>
          </a:p>
          <a:p>
            <a:pPr marL="1371600" lvl="3" indent="0">
              <a:spcBef>
                <a:spcPts val="600"/>
              </a:spcBef>
              <a:spcAft>
                <a:spcPts val="1000"/>
              </a:spcAft>
              <a:buClr>
                <a:prstClr val="black"/>
              </a:buClr>
              <a:buNone/>
            </a:pPr>
            <a:r>
              <a:rPr lang="en-US" sz="2400" b="1" dirty="0">
                <a:solidFill>
                  <a:prstClr val="black"/>
                </a:solidFill>
                <a:latin typeface="Calibri Light" panose="020F0302020204030204"/>
                <a:ea typeface="Verdana" panose="020B0604030504040204" pitchFamily="34" charset="0"/>
                <a:cs typeface="Times" panose="02020603050405020304" pitchFamily="18" charset="0"/>
              </a:rPr>
              <a:t>sorting algorithms that reorder elements in a container</a:t>
            </a:r>
          </a:p>
          <a:p>
            <a:pPr marL="1371600" lvl="3" indent="0">
              <a:spcBef>
                <a:spcPts val="600"/>
              </a:spcBef>
              <a:spcAft>
                <a:spcPts val="1000"/>
              </a:spcAft>
              <a:buClr>
                <a:prstClr val="black"/>
              </a:buClr>
              <a:buNone/>
            </a:pPr>
            <a:r>
              <a:rPr lang="en-US" sz="2400" b="1" dirty="0">
                <a:solidFill>
                  <a:prstClr val="black"/>
                </a:solidFill>
                <a:latin typeface="Calibri Light" panose="020F0302020204030204"/>
                <a:ea typeface="Verdana" panose="020B0604030504040204" pitchFamily="34" charset="0"/>
                <a:cs typeface="Times" panose="02020603050405020304" pitchFamily="18" charset="0"/>
              </a:rPr>
              <a:t>numeric algorithms that apply mathematical operations on the elements</a:t>
            </a:r>
            <a:r>
              <a:rPr lang="en-US" sz="2400" b="1" dirty="0">
                <a:solidFill>
                  <a:prstClr val="black"/>
                </a:solidFill>
                <a:latin typeface="Calibri Light" panose="020F0302020204030204"/>
                <a:ea typeface="Verdana" panose="020B0604030504040204" pitchFamily="34" charset="0"/>
                <a:cs typeface="Verdana" panose="020B0604030504040204" pitchFamily="34" charset="0"/>
              </a:rPr>
              <a:t>.</a:t>
            </a:r>
          </a:p>
          <a:p>
            <a:endParaRPr lang="en-US" dirty="0"/>
          </a:p>
        </p:txBody>
      </p:sp>
    </p:spTree>
    <p:extLst>
      <p:ext uri="{BB962C8B-B14F-4D97-AF65-F5344CB8AC3E}">
        <p14:creationId xmlns:p14="http://schemas.microsoft.com/office/powerpoint/2010/main" val="2643088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5926-B845-7F43-82E4-3F458E0C14C9}"/>
              </a:ext>
            </a:extLst>
          </p:cNvPr>
          <p:cNvSpPr>
            <a:spLocks noGrp="1"/>
          </p:cNvSpPr>
          <p:nvPr>
            <p:ph type="title"/>
          </p:nvPr>
        </p:nvSpPr>
        <p:spPr>
          <a:xfrm>
            <a:off x="0" y="0"/>
            <a:ext cx="10515600" cy="1325563"/>
          </a:xfrm>
        </p:spPr>
        <p:txBody>
          <a:bodyPr/>
          <a:lstStyle/>
          <a:p>
            <a:r>
              <a:rPr lang="en-US" dirty="0"/>
              <a:t>Iterator</a:t>
            </a:r>
          </a:p>
        </p:txBody>
      </p:sp>
      <p:sp>
        <p:nvSpPr>
          <p:cNvPr id="3" name="Content Placeholder 2">
            <a:extLst>
              <a:ext uri="{FF2B5EF4-FFF2-40B4-BE49-F238E27FC236}">
                <a16:creationId xmlns:a16="http://schemas.microsoft.com/office/drawing/2014/main" id="{16FC1D1D-D04B-2247-84CA-083CA0677DC3}"/>
              </a:ext>
            </a:extLst>
          </p:cNvPr>
          <p:cNvSpPr>
            <a:spLocks noGrp="1"/>
          </p:cNvSpPr>
          <p:nvPr>
            <p:ph idx="1"/>
          </p:nvPr>
        </p:nvSpPr>
        <p:spPr>
          <a:xfrm>
            <a:off x="136634" y="1124606"/>
            <a:ext cx="11960772" cy="5733393"/>
          </a:xfrm>
        </p:spPr>
        <p:txBody>
          <a:bodyPr>
            <a:normAutofit fontScale="85000" lnSpcReduction="10000"/>
          </a:bodyPr>
          <a:lstStyle/>
          <a:p>
            <a:pPr marL="0" lvl="0" indent="0" defTabSz="457200">
              <a:lnSpc>
                <a:spcPct val="100000"/>
              </a:lnSpc>
              <a:spcBef>
                <a:spcPts val="0"/>
              </a:spcBef>
              <a:spcAft>
                <a:spcPts val="400"/>
              </a:spcAft>
              <a:buNone/>
            </a:pPr>
            <a:r>
              <a:rPr lang="en-US" sz="2400" b="1" dirty="0">
                <a:latin typeface="Calibri Light" panose="020F0302020204030204"/>
                <a:ea typeface="Verdana" panose="020B0604030504040204" pitchFamily="34" charset="0"/>
              </a:rPr>
              <a:t>Operations we need to perform on the elements of a container are independent from the type of the element and the type of the container.</a:t>
            </a:r>
          </a:p>
          <a:p>
            <a:pPr marL="0" lvl="0" indent="0" defTabSz="457200">
              <a:lnSpc>
                <a:spcPct val="100000"/>
              </a:lnSpc>
              <a:spcBef>
                <a:spcPts val="0"/>
              </a:spcBef>
              <a:spcAft>
                <a:spcPts val="400"/>
              </a:spcAft>
              <a:buNone/>
            </a:pPr>
            <a:r>
              <a:rPr lang="en-US" sz="2400" b="1" dirty="0">
                <a:latin typeface="Calibri Light" panose="020F0302020204030204"/>
                <a:ea typeface="Verdana" panose="020B0604030504040204" pitchFamily="34" charset="0"/>
              </a:rPr>
              <a:t>We need to access the elements in the container one by one.</a:t>
            </a:r>
          </a:p>
          <a:p>
            <a:pPr marL="0" lvl="0" indent="0" defTabSz="457200">
              <a:lnSpc>
                <a:spcPct val="100000"/>
              </a:lnSpc>
              <a:spcBef>
                <a:spcPts val="0"/>
              </a:spcBef>
              <a:spcAft>
                <a:spcPts val="400"/>
              </a:spcAft>
              <a:buNone/>
            </a:pPr>
            <a:r>
              <a:rPr lang="en-US" sz="2400" b="1" dirty="0">
                <a:latin typeface="Calibri Light" panose="020F0302020204030204"/>
                <a:ea typeface="Verdana" panose="020B0604030504040204" pitchFamily="34" charset="0"/>
              </a:rPr>
              <a:t>The iterators allow us to access each element individually and apply the desired operation to it.</a:t>
            </a:r>
          </a:p>
          <a:p>
            <a:pPr algn="just">
              <a:spcAft>
                <a:spcPts val="1200"/>
              </a:spcAft>
            </a:pPr>
            <a:r>
              <a:rPr lang="en-US" b="1" i="1" dirty="0"/>
              <a:t>Input Iterator. </a:t>
            </a:r>
            <a:r>
              <a:rPr lang="en-US" sz="2400" b="1" dirty="0">
                <a:latin typeface="Calibri Light" panose="020F0302020204030204"/>
                <a:ea typeface="Verdana" panose="020B0604030504040204" pitchFamily="34" charset="0"/>
              </a:rPr>
              <a:t>An input iterator can use the dereference operator only to read from a container; it is not allowed to write to it. In other words, an input iterator treats the container as a source of data items to read</a:t>
            </a:r>
            <a:r>
              <a:rPr lang="en-US" b="1" dirty="0">
                <a:cs typeface="Times" panose="02020603050405020304" pitchFamily="18" charset="0"/>
              </a:rPr>
              <a:t>.</a:t>
            </a:r>
          </a:p>
          <a:p>
            <a:pPr algn="just">
              <a:spcAft>
                <a:spcPts val="1200"/>
              </a:spcAft>
            </a:pPr>
            <a:r>
              <a:rPr lang="en-US" b="1" i="1" dirty="0"/>
              <a:t>Output Iterator. </a:t>
            </a:r>
            <a:r>
              <a:rPr lang="en-US" sz="2400" b="1" dirty="0">
                <a:latin typeface="Calibri Light" panose="020F0302020204030204"/>
                <a:ea typeface="Verdana" panose="020B0604030504040204" pitchFamily="34" charset="0"/>
              </a:rPr>
              <a:t>An output iterator can use the dereference operator to only write to a container; it is not allowed to read from it</a:t>
            </a:r>
            <a:r>
              <a:rPr lang="en-US" sz="2400" b="1" dirty="0"/>
              <a:t>.</a:t>
            </a:r>
          </a:p>
          <a:p>
            <a:pPr algn="just">
              <a:spcAft>
                <a:spcPts val="1200"/>
              </a:spcAft>
            </a:pPr>
            <a:r>
              <a:rPr lang="en-US" b="1" i="1" dirty="0"/>
              <a:t>Forward Iterator. </a:t>
            </a:r>
            <a:r>
              <a:rPr lang="en-US" sz="2400" b="1" dirty="0">
                <a:latin typeface="Calibri Light" panose="020F0302020204030204"/>
                <a:ea typeface="Verdana" panose="020B0604030504040204" pitchFamily="34" charset="0"/>
              </a:rPr>
              <a:t>A forward iterator can read or write elements. Its functionality is the combination of the input and output iterator.</a:t>
            </a:r>
          </a:p>
          <a:p>
            <a:pPr algn="just">
              <a:spcAft>
                <a:spcPts val="1200"/>
              </a:spcAft>
            </a:pPr>
            <a:r>
              <a:rPr lang="en-US" b="1" i="1" dirty="0"/>
              <a:t>Bidirectional Iterator. </a:t>
            </a:r>
            <a:r>
              <a:rPr lang="en-US" sz="2400" b="1" dirty="0">
                <a:latin typeface="Calibri Light" panose="020F0302020204030204"/>
                <a:ea typeface="Verdana" panose="020B0604030504040204" pitchFamily="34" charset="0"/>
              </a:rPr>
              <a:t>A bidirectional iterator can move in both directions: backward and forward. The ++ and −− operators are defined for this iterator.</a:t>
            </a:r>
          </a:p>
          <a:p>
            <a:pPr algn="just">
              <a:spcAft>
                <a:spcPts val="1200"/>
              </a:spcAft>
            </a:pPr>
            <a:r>
              <a:rPr lang="en-US" b="1" i="1" dirty="0"/>
              <a:t>Random-Access Iterator. </a:t>
            </a:r>
            <a:r>
              <a:rPr lang="en-US" sz="2400" b="1" dirty="0">
                <a:latin typeface="Calibri Light" panose="020F0302020204030204"/>
                <a:ea typeface="Verdana" panose="020B0604030504040204" pitchFamily="34" charset="0"/>
              </a:rPr>
              <a:t>A random-access iterator has the capabilities of a bidirectional iterator, and in addition it supports the add (+) operator and the subtract operator (−). It also provides four relational operators (&lt;, &lt;=, &gt;, and &gt;=) that are not provided by the other iterators.</a:t>
            </a:r>
          </a:p>
          <a:p>
            <a:pPr algn="just">
              <a:spcAft>
                <a:spcPts val="1200"/>
              </a:spcAft>
            </a:pPr>
            <a:endParaRPr lang="en-US" sz="2400" b="1" dirty="0">
              <a:latin typeface="Calibri Light" panose="020F0302020204030204"/>
              <a:ea typeface="Verdana" panose="020B0604030504040204" pitchFamily="34" charset="0"/>
            </a:endParaRPr>
          </a:p>
          <a:p>
            <a:pPr algn="just">
              <a:spcAft>
                <a:spcPts val="1200"/>
              </a:spcAft>
            </a:pPr>
            <a:endParaRPr lang="en-US" sz="2400" b="1" dirty="0"/>
          </a:p>
          <a:p>
            <a:endParaRPr lang="en-US" dirty="0"/>
          </a:p>
        </p:txBody>
      </p:sp>
    </p:spTree>
    <p:extLst>
      <p:ext uri="{BB962C8B-B14F-4D97-AF65-F5344CB8AC3E}">
        <p14:creationId xmlns:p14="http://schemas.microsoft.com/office/powerpoint/2010/main" val="1244331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AFE2-29B9-334B-B3D0-B780017E2527}"/>
              </a:ext>
            </a:extLst>
          </p:cNvPr>
          <p:cNvSpPr>
            <a:spLocks noGrp="1"/>
          </p:cNvSpPr>
          <p:nvPr>
            <p:ph type="title"/>
          </p:nvPr>
        </p:nvSpPr>
        <p:spPr>
          <a:xfrm>
            <a:off x="1124606" y="365125"/>
            <a:ext cx="10229193" cy="738461"/>
          </a:xfrm>
        </p:spPr>
        <p:txBody>
          <a:bodyPr>
            <a:normAutofit fontScale="90000"/>
          </a:bodyPr>
          <a:lstStyle/>
          <a:p>
            <a:r>
              <a:rPr lang="en-US" dirty="0"/>
              <a:t>Supported operations for iterators </a:t>
            </a:r>
            <a:br>
              <a:rPr lang="en-US" sz="4000" b="1" i="1" dirty="0">
                <a:solidFill>
                  <a:srgbClr val="FF0000"/>
                </a:solidFill>
              </a:rPr>
            </a:br>
            <a:endParaRPr lang="en-US" dirty="0"/>
          </a:p>
        </p:txBody>
      </p:sp>
      <p:sp>
        <p:nvSpPr>
          <p:cNvPr id="4" name="Content Placeholder 3">
            <a:extLst>
              <a:ext uri="{FF2B5EF4-FFF2-40B4-BE49-F238E27FC236}">
                <a16:creationId xmlns:a16="http://schemas.microsoft.com/office/drawing/2014/main" id="{CD37AE78-AD7E-8D42-9280-316C483D75F3}"/>
              </a:ext>
            </a:extLst>
          </p:cNvPr>
          <p:cNvSpPr txBox="1">
            <a:spLocks/>
          </p:cNvSpPr>
          <p:nvPr/>
        </p:nvSpPr>
        <p:spPr>
          <a:xfrm>
            <a:off x="2485697" y="2493579"/>
            <a:ext cx="8229600" cy="4572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b="1" i="1" dirty="0">
              <a:solidFill>
                <a:srgbClr val="FF0000"/>
              </a:solidFill>
            </a:endParaRPr>
          </a:p>
        </p:txBody>
      </p:sp>
      <p:graphicFrame>
        <p:nvGraphicFramePr>
          <p:cNvPr id="5" name="Table 4">
            <a:extLst>
              <a:ext uri="{FF2B5EF4-FFF2-40B4-BE49-F238E27FC236}">
                <a16:creationId xmlns:a16="http://schemas.microsoft.com/office/drawing/2014/main" id="{432136F8-4467-8843-AB6E-A2765782353F}"/>
              </a:ext>
            </a:extLst>
          </p:cNvPr>
          <p:cNvGraphicFramePr>
            <a:graphicFrameLocks/>
          </p:cNvGraphicFramePr>
          <p:nvPr>
            <p:extLst>
              <p:ext uri="{D42A27DB-BD31-4B8C-83A1-F6EECF244321}">
                <p14:modId xmlns:p14="http://schemas.microsoft.com/office/powerpoint/2010/main" val="207542686"/>
              </p:ext>
            </p:extLst>
          </p:nvPr>
        </p:nvGraphicFramePr>
        <p:xfrm>
          <a:off x="1759957" y="1838259"/>
          <a:ext cx="8503920" cy="222504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730561986"/>
                    </a:ext>
                  </a:extLst>
                </a:gridCol>
                <a:gridCol w="914400">
                  <a:extLst>
                    <a:ext uri="{9D8B030D-6E8A-4147-A177-3AD203B41FA5}">
                      <a16:colId xmlns:a16="http://schemas.microsoft.com/office/drawing/2014/main" val="718555862"/>
                    </a:ext>
                  </a:extLst>
                </a:gridCol>
                <a:gridCol w="914400">
                  <a:extLst>
                    <a:ext uri="{9D8B030D-6E8A-4147-A177-3AD203B41FA5}">
                      <a16:colId xmlns:a16="http://schemas.microsoft.com/office/drawing/2014/main" val="4243656811"/>
                    </a:ext>
                  </a:extLst>
                </a:gridCol>
                <a:gridCol w="640080">
                  <a:extLst>
                    <a:ext uri="{9D8B030D-6E8A-4147-A177-3AD203B41FA5}">
                      <a16:colId xmlns:a16="http://schemas.microsoft.com/office/drawing/2014/main" val="3634427430"/>
                    </a:ext>
                  </a:extLst>
                </a:gridCol>
                <a:gridCol w="640080">
                  <a:extLst>
                    <a:ext uri="{9D8B030D-6E8A-4147-A177-3AD203B41FA5}">
                      <a16:colId xmlns:a16="http://schemas.microsoft.com/office/drawing/2014/main" val="14910663"/>
                    </a:ext>
                  </a:extLst>
                </a:gridCol>
                <a:gridCol w="640080">
                  <a:extLst>
                    <a:ext uri="{9D8B030D-6E8A-4147-A177-3AD203B41FA5}">
                      <a16:colId xmlns:a16="http://schemas.microsoft.com/office/drawing/2014/main" val="4135692912"/>
                    </a:ext>
                  </a:extLst>
                </a:gridCol>
                <a:gridCol w="914400">
                  <a:extLst>
                    <a:ext uri="{9D8B030D-6E8A-4147-A177-3AD203B41FA5}">
                      <a16:colId xmlns:a16="http://schemas.microsoft.com/office/drawing/2014/main" val="2315130319"/>
                    </a:ext>
                  </a:extLst>
                </a:gridCol>
                <a:gridCol w="1280160">
                  <a:extLst>
                    <a:ext uri="{9D8B030D-6E8A-4147-A177-3AD203B41FA5}">
                      <a16:colId xmlns:a16="http://schemas.microsoft.com/office/drawing/2014/main" val="4264975882"/>
                    </a:ext>
                  </a:extLst>
                </a:gridCol>
                <a:gridCol w="914400">
                  <a:extLst>
                    <a:ext uri="{9D8B030D-6E8A-4147-A177-3AD203B41FA5}">
                      <a16:colId xmlns:a16="http://schemas.microsoft.com/office/drawing/2014/main" val="4219674207"/>
                    </a:ext>
                  </a:extLst>
                </a:gridCol>
              </a:tblGrid>
              <a:tr h="370840">
                <a:tc>
                  <a:txBody>
                    <a:bodyPr/>
                    <a:lstStyle/>
                    <a:p>
                      <a:r>
                        <a:rPr lang="en-IN" b="1" dirty="0">
                          <a:solidFill>
                            <a:schemeClr val="tx1"/>
                          </a:solidFill>
                        </a:rPr>
                        <a:t>Iterator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1" dirty="0">
                          <a:solidFill>
                            <a:schemeClr val="tx1"/>
                          </a:solidFill>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1" dirty="0">
                          <a:solidFill>
                            <a:schemeClr val="tx1"/>
                          </a:solidFill>
                        </a:rPr>
                        <a:t>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1" dirty="0">
                          <a:solidFill>
                            <a:schemeClr val="tx1"/>
                          </a:solidFill>
                        </a:rPr>
                        <a:t>&lt;, &lt;=, &gt;, &gt;=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0608054"/>
                  </a:ext>
                </a:extLst>
              </a:tr>
              <a:tr h="370840">
                <a:tc>
                  <a:txBody>
                    <a:bodyPr/>
                    <a:lstStyle/>
                    <a:p>
                      <a:r>
                        <a:rPr lang="en-IN" b="1" dirty="0">
                          <a:solidFill>
                            <a:schemeClr val="tx1"/>
                          </a:solidFill>
                        </a:rPr>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4672892"/>
                  </a:ext>
                </a:extLst>
              </a:tr>
              <a:tr h="370840">
                <a:tc>
                  <a:txBody>
                    <a:bodyPr/>
                    <a:lstStyle/>
                    <a:p>
                      <a:r>
                        <a:rPr lang="en-IN" b="1" dirty="0">
                          <a:solidFill>
                            <a:schemeClr val="tx1"/>
                          </a:solidFill>
                        </a:rPr>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4903022"/>
                  </a:ext>
                </a:extLst>
              </a:tr>
              <a:tr h="370840">
                <a:tc>
                  <a:txBody>
                    <a:bodyPr/>
                    <a:lstStyle/>
                    <a:p>
                      <a:r>
                        <a:rPr lang="en-IN" b="1" dirty="0">
                          <a:solidFill>
                            <a:schemeClr val="tx1"/>
                          </a:solidFill>
                        </a:rPr>
                        <a:t>forward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3375163"/>
                  </a:ext>
                </a:extLst>
              </a:tr>
              <a:tr h="370840">
                <a:tc>
                  <a:txBody>
                    <a:bodyPr/>
                    <a:lstStyle/>
                    <a:p>
                      <a:r>
                        <a:rPr lang="en-IN" b="1" dirty="0">
                          <a:solidFill>
                            <a:schemeClr val="tx1"/>
                          </a:solidFill>
                        </a:rPr>
                        <a:t>bidirectional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45366255"/>
                  </a:ext>
                </a:extLst>
              </a:tr>
              <a:tr h="370840">
                <a:tc>
                  <a:txBody>
                    <a:bodyPr/>
                    <a:lstStyle/>
                    <a:p>
                      <a:r>
                        <a:rPr lang="en-IN" b="1" dirty="0">
                          <a:solidFill>
                            <a:schemeClr val="tx1"/>
                          </a:solidFill>
                        </a:rPr>
                        <a:t>random-access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 </a:t>
                      </a:r>
                      <a:r>
                        <a:rPr lang="en-US" sz="1800" b="0" dirty="0">
                          <a:solidFill>
                            <a:schemeClr val="tx1"/>
                          </a:solidFill>
                          <a:latin typeface="Symbol" panose="05050102010706020507" pitchFamily="18" charset="2"/>
                        </a:rPr>
                        <a:t>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8594012"/>
                  </a:ext>
                </a:extLst>
              </a:tr>
            </a:tbl>
          </a:graphicData>
        </a:graphic>
      </p:graphicFrame>
    </p:spTree>
    <p:extLst>
      <p:ext uri="{BB962C8B-B14F-4D97-AF65-F5344CB8AC3E}">
        <p14:creationId xmlns:p14="http://schemas.microsoft.com/office/powerpoint/2010/main" val="161906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449E-2D0C-EF49-8C20-C9E1F0512A45}"/>
              </a:ext>
            </a:extLst>
          </p:cNvPr>
          <p:cNvSpPr>
            <a:spLocks noGrp="1"/>
          </p:cNvSpPr>
          <p:nvPr>
            <p:ph type="title"/>
          </p:nvPr>
        </p:nvSpPr>
        <p:spPr>
          <a:xfrm>
            <a:off x="73573" y="112878"/>
            <a:ext cx="11280227" cy="900582"/>
          </a:xfrm>
        </p:spPr>
        <p:txBody>
          <a:bodyPr/>
          <a:lstStyle/>
          <a:p>
            <a:r>
              <a:rPr lang="en-US" dirty="0"/>
              <a:t>Moving Direction</a:t>
            </a:r>
          </a:p>
        </p:txBody>
      </p:sp>
      <p:sp>
        <p:nvSpPr>
          <p:cNvPr id="4" name="Content Placeholder 2">
            <a:extLst>
              <a:ext uri="{FF2B5EF4-FFF2-40B4-BE49-F238E27FC236}">
                <a16:creationId xmlns:a16="http://schemas.microsoft.com/office/drawing/2014/main" id="{2A798985-D060-0446-896F-CF57040E2F11}"/>
              </a:ext>
            </a:extLst>
          </p:cNvPr>
          <p:cNvSpPr txBox="1">
            <a:spLocks/>
          </p:cNvSpPr>
          <p:nvPr/>
        </p:nvSpPr>
        <p:spPr>
          <a:xfrm>
            <a:off x="328613" y="1143001"/>
            <a:ext cx="11280227" cy="900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400" b="1" dirty="0">
                <a:latin typeface="+mj-lt"/>
                <a:cs typeface="Times" panose="02020603050405020304" pitchFamily="18" charset="0"/>
              </a:rPr>
              <a:t>A container normally defines two categories of iterators: regular (called </a:t>
            </a:r>
            <a:r>
              <a:rPr lang="en-US" sz="2400" b="1" i="1" dirty="0">
                <a:latin typeface="+mj-lt"/>
                <a:cs typeface="Times" panose="02020603050405020304" pitchFamily="18" charset="0"/>
              </a:rPr>
              <a:t>iterator</a:t>
            </a:r>
            <a:r>
              <a:rPr lang="en-US" sz="2400" b="1" dirty="0">
                <a:latin typeface="+mj-lt"/>
                <a:cs typeface="Times" panose="02020603050405020304" pitchFamily="18" charset="0"/>
              </a:rPr>
              <a:t>) and reverse (called </a:t>
            </a:r>
            <a:r>
              <a:rPr lang="en-US" sz="2400" b="1" i="1" dirty="0" err="1">
                <a:latin typeface="+mj-lt"/>
                <a:cs typeface="Times" panose="02020603050405020304" pitchFamily="18" charset="0"/>
              </a:rPr>
              <a:t>reverse_iterator</a:t>
            </a:r>
            <a:r>
              <a:rPr lang="en-US" sz="2400" b="1" dirty="0">
                <a:latin typeface="+mj-lt"/>
                <a:cs typeface="Times" panose="02020603050405020304" pitchFamily="18" charset="0"/>
              </a:rPr>
              <a:t>).</a:t>
            </a:r>
          </a:p>
          <a:p>
            <a:pPr marL="0" indent="0">
              <a:spcBef>
                <a:spcPts val="0"/>
              </a:spcBef>
              <a:buNone/>
            </a:pPr>
            <a:endParaRPr lang="en-US" sz="2400" b="1" dirty="0">
              <a:latin typeface="+mj-lt"/>
              <a:cs typeface="Times" panose="02020603050405020304" pitchFamily="18" charset="0"/>
            </a:endParaRPr>
          </a:p>
        </p:txBody>
      </p:sp>
      <p:sp>
        <p:nvSpPr>
          <p:cNvPr id="5" name="Content Placeholder 3">
            <a:extLst>
              <a:ext uri="{FF2B5EF4-FFF2-40B4-BE49-F238E27FC236}">
                <a16:creationId xmlns:a16="http://schemas.microsoft.com/office/drawing/2014/main" id="{0C5947CF-F867-7D4C-8154-33B7B60151A8}"/>
              </a:ext>
            </a:extLst>
          </p:cNvPr>
          <p:cNvSpPr txBox="1">
            <a:spLocks/>
          </p:cNvSpPr>
          <p:nvPr/>
        </p:nvSpPr>
        <p:spPr>
          <a:xfrm>
            <a:off x="1271588" y="2131225"/>
            <a:ext cx="8939212" cy="60007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b="1" i="1" dirty="0">
                <a:solidFill>
                  <a:srgbClr val="002060"/>
                </a:solidFill>
              </a:rPr>
              <a:t>Moving directions of a regular and a reverse iterator</a:t>
            </a:r>
          </a:p>
        </p:txBody>
      </p:sp>
      <p:pic>
        <p:nvPicPr>
          <p:cNvPr id="6" name="Picture 4" descr="Graphic showing the moving directions of a regular and reverse iterator. ">
            <a:extLst>
              <a:ext uri="{FF2B5EF4-FFF2-40B4-BE49-F238E27FC236}">
                <a16:creationId xmlns:a16="http://schemas.microsoft.com/office/drawing/2014/main" id="{CEF86CDD-1B27-C442-B2D9-51FD16E22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25" y="2717012"/>
            <a:ext cx="8939212" cy="1987611"/>
          </a:xfrm>
          <a:prstGeom prst="rect">
            <a:avLst/>
          </a:prstGeom>
        </p:spPr>
      </p:pic>
      <p:pic>
        <p:nvPicPr>
          <p:cNvPr id="8" name="Picture 4" descr="Graphic showing the movement in a vector. The regular and reverse iterators can move backward and forward randomly.">
            <a:extLst>
              <a:ext uri="{FF2B5EF4-FFF2-40B4-BE49-F238E27FC236}">
                <a16:creationId xmlns:a16="http://schemas.microsoft.com/office/drawing/2014/main" id="{8E895A55-3DCD-2B4B-9BD6-079BE8B3F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162" y="4733442"/>
            <a:ext cx="8831638" cy="2011680"/>
          </a:xfrm>
          <a:prstGeom prst="rect">
            <a:avLst/>
          </a:prstGeom>
        </p:spPr>
      </p:pic>
    </p:spTree>
    <p:extLst>
      <p:ext uri="{BB962C8B-B14F-4D97-AF65-F5344CB8AC3E}">
        <p14:creationId xmlns:p14="http://schemas.microsoft.com/office/powerpoint/2010/main" val="1424021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858F-2A0F-DD48-AFCC-40928FB204C5}"/>
              </a:ext>
            </a:extLst>
          </p:cNvPr>
          <p:cNvSpPr>
            <a:spLocks noGrp="1"/>
          </p:cNvSpPr>
          <p:nvPr>
            <p:ph type="title"/>
          </p:nvPr>
        </p:nvSpPr>
        <p:spPr/>
        <p:txBody>
          <a:bodyPr/>
          <a:lstStyle/>
          <a:p>
            <a:r>
              <a:rPr lang="en-US" dirty="0"/>
              <a:t>Internal and external iterator</a:t>
            </a:r>
          </a:p>
        </p:txBody>
      </p:sp>
      <p:pic>
        <p:nvPicPr>
          <p:cNvPr id="4" name="Content Placeholder 3" descr="Graphic showing how Internal and external iterator works.">
            <a:extLst>
              <a:ext uri="{FF2B5EF4-FFF2-40B4-BE49-F238E27FC236}">
                <a16:creationId xmlns:a16="http://schemas.microsoft.com/office/drawing/2014/main" id="{BBC89375-9642-AB4A-BF8B-F6AB3CC0AD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468" y="1613831"/>
            <a:ext cx="7034539" cy="2721907"/>
          </a:xfrm>
          <a:prstGeom prst="rect">
            <a:avLst/>
          </a:prstGeom>
        </p:spPr>
      </p:pic>
      <p:sp>
        <p:nvSpPr>
          <p:cNvPr id="5" name="Rectangle 4">
            <a:extLst>
              <a:ext uri="{FF2B5EF4-FFF2-40B4-BE49-F238E27FC236}">
                <a16:creationId xmlns:a16="http://schemas.microsoft.com/office/drawing/2014/main" id="{A7710C8F-CEF6-6147-B1E9-D856418E0E34}"/>
              </a:ext>
            </a:extLst>
          </p:cNvPr>
          <p:cNvSpPr/>
          <p:nvPr/>
        </p:nvSpPr>
        <p:spPr>
          <a:xfrm>
            <a:off x="651641" y="4507226"/>
            <a:ext cx="10702159" cy="1261884"/>
          </a:xfrm>
          <a:prstGeom prst="rect">
            <a:avLst/>
          </a:prstGeom>
        </p:spPr>
        <p:txBody>
          <a:bodyPr wrap="square">
            <a:spAutoFit/>
          </a:bodyPr>
          <a:lstStyle/>
          <a:p>
            <a:pPr>
              <a:spcAft>
                <a:spcPts val="1200"/>
              </a:spcAft>
            </a:pPr>
            <a:r>
              <a:rPr lang="en-US" sz="1400" b="1" dirty="0">
                <a:cs typeface="Times" panose="02020603050405020304" pitchFamily="18" charset="0"/>
              </a:rPr>
              <a:t>The left internal iterator is pointing to the first object in the container.</a:t>
            </a:r>
          </a:p>
          <a:p>
            <a:pPr>
              <a:spcAft>
                <a:spcPts val="1200"/>
              </a:spcAft>
            </a:pPr>
            <a:r>
              <a:rPr lang="en-US" sz="1400" b="1" dirty="0">
                <a:cs typeface="Times" panose="02020603050405020304" pitchFamily="18" charset="0"/>
              </a:rPr>
              <a:t>The external iterator is initialized to point where the left internal iterator is pointing.</a:t>
            </a:r>
          </a:p>
          <a:p>
            <a:pPr>
              <a:spcAft>
                <a:spcPts val="1200"/>
              </a:spcAft>
            </a:pPr>
            <a:r>
              <a:rPr lang="en-US" sz="1400" b="1" dirty="0">
                <a:cs typeface="Times" panose="02020603050405020304" pitchFamily="18" charset="0"/>
              </a:rPr>
              <a:t>The application can move the external iterator through the container until it reaches the right internal iterator, which is pointing to a non-existent object at the end.</a:t>
            </a:r>
          </a:p>
        </p:txBody>
      </p:sp>
    </p:spTree>
    <p:extLst>
      <p:ext uri="{BB962C8B-B14F-4D97-AF65-F5344CB8AC3E}">
        <p14:creationId xmlns:p14="http://schemas.microsoft.com/office/powerpoint/2010/main" val="3568762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1170</TotalTime>
  <Words>4831</Words>
  <Application>Microsoft Macintosh PowerPoint</Application>
  <PresentationFormat>Widescreen</PresentationFormat>
  <Paragraphs>639</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Courier New</vt:lpstr>
      <vt:lpstr>Symbol</vt:lpstr>
      <vt:lpstr>Times New Roman</vt:lpstr>
      <vt:lpstr>Office Theme</vt:lpstr>
      <vt:lpstr>Chapter 19 Standard Template Library</vt:lpstr>
      <vt:lpstr>STL</vt:lpstr>
      <vt:lpstr>STL</vt:lpstr>
      <vt:lpstr>Container</vt:lpstr>
      <vt:lpstr>Algorithm</vt:lpstr>
      <vt:lpstr>Iterator</vt:lpstr>
      <vt:lpstr>Supported operations for iterators  </vt:lpstr>
      <vt:lpstr>Moving Direction</vt:lpstr>
      <vt:lpstr>Internal and external iterator</vt:lpstr>
      <vt:lpstr>Sequence Container </vt:lpstr>
      <vt:lpstr>PowerPoint Presentation</vt:lpstr>
      <vt:lpstr>Vector class </vt:lpstr>
      <vt:lpstr>Example</vt:lpstr>
      <vt:lpstr>PowerPoint Presentation</vt:lpstr>
      <vt:lpstr>A program to simulate a table using a vector of vectors</vt:lpstr>
      <vt:lpstr>Program</vt:lpstr>
      <vt:lpstr>Deque </vt:lpstr>
      <vt:lpstr>PowerPoint Presentation</vt:lpstr>
      <vt:lpstr>List Class</vt:lpstr>
      <vt:lpstr>PowerPoint Presentation</vt:lpstr>
      <vt:lpstr>PowerPoint Presentation</vt:lpstr>
      <vt:lpstr>The program that creates a list of five integers and print in both forward and reverse direction</vt:lpstr>
      <vt:lpstr>Link</vt:lpstr>
      <vt:lpstr>Container Adapter </vt:lpstr>
      <vt:lpstr>Container Adapter Classes </vt:lpstr>
      <vt:lpstr>Stack Class</vt:lpstr>
      <vt:lpstr>Converting a decimal to hexadecimal</vt:lpstr>
      <vt:lpstr>Queue Class</vt:lpstr>
      <vt:lpstr>Priority Queue </vt:lpstr>
      <vt:lpstr>PowerPoint Presentation</vt:lpstr>
      <vt:lpstr>Associative Container </vt:lpstr>
      <vt:lpstr>Map</vt:lpstr>
      <vt:lpstr>Map</vt:lpstr>
      <vt:lpstr>PowerPoint Presentation</vt:lpstr>
      <vt:lpstr>PowerPoint Presentation</vt:lpstr>
      <vt:lpstr>PowerPoint Presentation</vt:lpstr>
      <vt:lpstr>Program</vt:lpstr>
      <vt:lpstr>Unordered map</vt:lpstr>
      <vt:lpstr>Set</vt:lpstr>
      <vt:lpstr>Set</vt:lpstr>
      <vt:lpstr>PowerPoint Presentation</vt:lpstr>
      <vt:lpstr>Unordered Set</vt:lpstr>
      <vt:lpstr>Multiset</vt:lpstr>
      <vt:lpstr>Multimap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Geetika Gautam</dc:creator>
  <cp:lastModifiedBy>Geetika Gautam</cp:lastModifiedBy>
  <cp:revision>45</cp:revision>
  <dcterms:created xsi:type="dcterms:W3CDTF">2021-11-28T07:58:54Z</dcterms:created>
  <dcterms:modified xsi:type="dcterms:W3CDTF">2021-12-02T04:16:07Z</dcterms:modified>
</cp:coreProperties>
</file>