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3"/>
    <p:sldId id="257" r:id="rId4"/>
    <p:sldId id="315" r:id="rId5"/>
    <p:sldId id="316" r:id="rId6"/>
    <p:sldId id="370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7" r:id="rId15"/>
    <p:sldId id="265" r:id="rId16"/>
    <p:sldId id="269" r:id="rId17"/>
    <p:sldId id="270" r:id="rId18"/>
    <p:sldId id="271" r:id="rId19"/>
    <p:sldId id="272" r:id="rId20"/>
    <p:sldId id="268" r:id="rId21"/>
    <p:sldId id="274" r:id="rId22"/>
    <p:sldId id="275" r:id="rId23"/>
    <p:sldId id="276" r:id="rId24"/>
    <p:sldId id="277" r:id="rId25"/>
    <p:sldId id="278" r:id="rId26"/>
    <p:sldId id="372" r:id="rId27"/>
    <p:sldId id="279" r:id="rId28"/>
    <p:sldId id="285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371" r:id="rId37"/>
    <p:sldId id="288" r:id="rId38"/>
    <p:sldId id="289" r:id="rId39"/>
    <p:sldId id="290" r:id="rId40"/>
    <p:sldId id="291" r:id="rId41"/>
    <p:sldId id="292" r:id="rId42"/>
    <p:sldId id="373" r:id="rId43"/>
    <p:sldId id="295" r:id="rId44"/>
    <p:sldId id="296" r:id="rId45"/>
    <p:sldId id="298" r:id="rId46"/>
    <p:sldId id="301" r:id="rId47"/>
    <p:sldId id="302" r:id="rId48"/>
    <p:sldId id="303" r:id="rId49"/>
    <p:sldId id="305" r:id="rId50"/>
    <p:sldId id="306" r:id="rId52"/>
    <p:sldId id="307" r:id="rId53"/>
    <p:sldId id="308" r:id="rId54"/>
    <p:sldId id="309" r:id="rId55"/>
    <p:sldId id="368" r:id="rId56"/>
    <p:sldId id="369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https://codepen.io/gaearon/pen/ozJddz?editors=0010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LMPqMp?editors=0010" TargetMode="Externa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jXNdjv?editors=0010" TargetMode="Externa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jXNJNe?editors=0010" TargetMode="Externa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NeKJWz?editors=0010" TargetMode="Externa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KbPEpb?editors=0010" TargetMode="Externa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mabvVe?editors=0010" TargetMode="Externa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gZOMgo?editors=0010" TargetMode="Externa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gZOMgo?editors=0010" TargetMode="Externa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pen.io/kwzm/pen/vvYzbP?editors=101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pen.io/kwzm/pen/ZmgNYj?editors=0011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pen.io/kwzm/pen/QzWKbL?editors=0110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QzWKbL?editors=0011" TargetMode="Externa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ZVEpxK?editors=0010" TargetMode="Externa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pen.io/kwzm/pen/aPbmKY?editors=0010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yGLaZb?editors=0010" TargetMode="External"/><Relationship Id="rId1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pen.io/gaearon/pen/Xjoqwm?editors=0010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hyperlink" Target="https://codepen.io/kwzm/pen/OrLaar?editors=1010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codepen.io/kwzm/pen/gQNNXq?editors=101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pen.io/kwzm/pen/aPoXJM?editors=0010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codepen.io/kwzm/pen/gZYqG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8275" y="951230"/>
            <a:ext cx="9144000" cy="1101725"/>
          </a:xfrm>
        </p:spPr>
        <p:txBody>
          <a:bodyPr/>
          <a:p>
            <a:r>
              <a:rPr lang="en-US" altLang="zh-CN"/>
              <a:t>React</a:t>
            </a:r>
            <a:endParaRPr lang="en-US" altLang="zh-CN"/>
          </a:p>
        </p:txBody>
      </p:sp>
      <p:pic>
        <p:nvPicPr>
          <p:cNvPr id="3" name="图片 2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015" y="2378075"/>
            <a:ext cx="3399155" cy="3399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475" y="817880"/>
            <a:ext cx="10515600" cy="444500"/>
          </a:xfrm>
        </p:spPr>
        <p:txBody>
          <a:bodyPr>
            <a:noAutofit/>
          </a:bodyPr>
          <a:p>
            <a:r>
              <a:rPr lang="zh-CN" altLang="en-US" sz="4000"/>
              <a:t>（</a:t>
            </a:r>
            <a:r>
              <a:rPr lang="en-US" altLang="zh-CN" sz="4000"/>
              <a:t>3</a:t>
            </a:r>
            <a:r>
              <a:rPr lang="zh-CN" altLang="en-US" sz="4000"/>
              <a:t>）JSX 属性</a:t>
            </a:r>
            <a:endParaRPr lang="zh-CN" altLang="en-US" sz="4000"/>
          </a:p>
        </p:txBody>
      </p:sp>
      <p:pic>
        <p:nvPicPr>
          <p:cNvPr id="4" name="内容占位符 3" descr="QQ截图201812061755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530" y="1589405"/>
            <a:ext cx="11349355" cy="3904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0765" y="5772785"/>
            <a:ext cx="818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https://codepen.io/kwzm/pen/LMPqMp?editors=0010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50" y="891540"/>
            <a:ext cx="10515600" cy="419735"/>
          </a:xfrm>
        </p:spPr>
        <p:txBody>
          <a:bodyPr>
            <a:noAutofit/>
          </a:bodyPr>
          <a:p>
            <a:r>
              <a:rPr lang="zh-CN" altLang="en-US" sz="3200">
                <a:solidFill>
                  <a:srgbClr val="FF0000"/>
                </a:solidFill>
              </a:rPr>
              <a:t>注意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内容占位符 3" descr="QQ截图201812061800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845" y="1590675"/>
            <a:ext cx="10859770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67410"/>
            <a:ext cx="10515600" cy="419735"/>
          </a:xfrm>
        </p:spPr>
        <p:txBody>
          <a:bodyPr>
            <a:noAutofit/>
          </a:bodyPr>
          <a:p>
            <a:r>
              <a:rPr lang="zh-CN" altLang="en-US" sz="3200"/>
              <a:t>（</a:t>
            </a:r>
            <a:r>
              <a:rPr lang="en-US" altLang="zh-CN" sz="3200"/>
              <a:t>4</a:t>
            </a:r>
            <a:r>
              <a:rPr lang="zh-CN" altLang="en-US" sz="3200"/>
              <a:t>）JSX 嵌套</a:t>
            </a:r>
            <a:endParaRPr lang="zh-CN" altLang="en-US" sz="3200"/>
          </a:p>
        </p:txBody>
      </p:sp>
      <p:pic>
        <p:nvPicPr>
          <p:cNvPr id="4" name="内容占位符 3" descr="QQ截图201812061757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1456690"/>
            <a:ext cx="10335260" cy="4732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4000">
                <a:sym typeface="+mn-ea"/>
              </a:rPr>
              <a:t>2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React-dom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 descr="QQ截图201812070949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490470"/>
            <a:ext cx="10994390" cy="2034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5675" y="1453515"/>
            <a:ext cx="102171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要将React元素渲染到根DOM节点中，我们通过把它们都传递给 ReactDOM.render() 的方法来将其渲染到页面上：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0850"/>
            <a:ext cx="10515600" cy="468630"/>
          </a:xfrm>
        </p:spPr>
        <p:txBody>
          <a:bodyPr>
            <a:noAutofit/>
          </a:bodyPr>
          <a:p>
            <a:r>
              <a:rPr lang="en-US" altLang="zh-CN" sz="4000">
                <a:sym typeface="+mn-ea"/>
              </a:rPr>
              <a:t>3</a:t>
            </a:r>
            <a:r>
              <a:rPr lang="zh-CN" altLang="en-US" sz="4000">
                <a:sym typeface="+mn-ea"/>
              </a:rPr>
              <a:t>、组件</a:t>
            </a:r>
            <a:endParaRPr lang="zh-CN" altLang="en-US" sz="4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1730" y="1849120"/>
            <a:ext cx="541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/>
              <a:t>函数式组件（无状态组件）</a:t>
            </a:r>
            <a:endParaRPr lang="zh-CN" altLang="en-US" sz="2400" b="1"/>
          </a:p>
        </p:txBody>
      </p:sp>
      <p:pic>
        <p:nvPicPr>
          <p:cNvPr id="5" name="图片 4" descr="QQ截图20181206180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2217420"/>
            <a:ext cx="10015220" cy="1689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1730" y="3992880"/>
            <a:ext cx="5033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sym typeface="+mn-ea"/>
              </a:rPr>
              <a:t>ES6</a:t>
            </a:r>
            <a:r>
              <a:rPr lang="zh-CN" altLang="en-US" sz="2400" b="1">
                <a:sym typeface="+mn-ea"/>
              </a:rPr>
              <a:t>的</a:t>
            </a:r>
            <a:r>
              <a:rPr lang="en-US" altLang="zh-CN" sz="2400" b="1">
                <a:sym typeface="+mn-ea"/>
              </a:rPr>
              <a:t>clss</a:t>
            </a:r>
            <a:r>
              <a:rPr lang="zh-CN" altLang="en-US" sz="2400" b="1">
                <a:sym typeface="+mn-ea"/>
              </a:rPr>
              <a:t>定义</a:t>
            </a:r>
            <a:endParaRPr lang="zh-CN" altLang="en-US" sz="2400" b="1">
              <a:sym typeface="+mn-ea"/>
            </a:endParaRPr>
          </a:p>
        </p:txBody>
      </p:sp>
      <p:pic>
        <p:nvPicPr>
          <p:cNvPr id="7" name="图片 6" descr="QQ截图201812061809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4361180"/>
            <a:ext cx="9731375" cy="2105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2980" y="1151255"/>
            <a:ext cx="4697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j-ea"/>
                <a:ea typeface="+mj-ea"/>
                <a:cs typeface="+mj-ea"/>
              </a:rPr>
              <a:t>（</a:t>
            </a:r>
            <a:r>
              <a:rPr lang="en-US" altLang="zh-CN" sz="2000">
                <a:latin typeface="+mj-ea"/>
                <a:ea typeface="+mj-ea"/>
                <a:cs typeface="+mj-ea"/>
              </a:rPr>
              <a:t>1</a:t>
            </a:r>
            <a:r>
              <a:rPr lang="zh-CN" altLang="en-US" sz="2000">
                <a:latin typeface="+mj-ea"/>
                <a:ea typeface="+mj-ea"/>
                <a:cs typeface="+mj-ea"/>
              </a:rPr>
              <a:t>）创建组件的两种方式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58825"/>
            <a:ext cx="10515600" cy="541020"/>
          </a:xfrm>
        </p:spPr>
        <p:txBody>
          <a:bodyPr>
            <a:noAutofit/>
          </a:bodyPr>
          <a:p>
            <a:r>
              <a:rPr lang="zh-CN" altLang="en-US" sz="3200"/>
              <a:t>（</a:t>
            </a:r>
            <a:r>
              <a:rPr lang="en-US" altLang="zh-CN" sz="3200"/>
              <a:t>2</a:t>
            </a:r>
            <a:r>
              <a:rPr lang="zh-CN" altLang="en-US" sz="3200"/>
              <a:t>）使用组件</a:t>
            </a:r>
            <a:endParaRPr lang="zh-CN" altLang="en-US" sz="3200"/>
          </a:p>
        </p:txBody>
      </p:sp>
      <p:pic>
        <p:nvPicPr>
          <p:cNvPr id="4" name="内容占位符 3" descr="QQ截图201812070956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8695" y="1393190"/>
            <a:ext cx="10214610" cy="3821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12240" y="5472430"/>
            <a:ext cx="897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https://codepen.io/kwzm/pen/jXNdjv?editors=0010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8985"/>
            <a:ext cx="10515600" cy="443230"/>
          </a:xfrm>
        </p:spPr>
        <p:txBody>
          <a:bodyPr>
            <a:noAutofit/>
          </a:bodyPr>
          <a:p>
            <a:r>
              <a:rPr lang="zh-CN" altLang="en-US" sz="3200"/>
              <a:t>（</a:t>
            </a:r>
            <a:r>
              <a:rPr lang="en-US" altLang="zh-CN" sz="3200"/>
              <a:t>3</a:t>
            </a:r>
            <a:r>
              <a:rPr lang="zh-CN" altLang="en-US" sz="3200"/>
              <a:t>）组合组件</a:t>
            </a:r>
            <a:endParaRPr lang="zh-CN" altLang="en-US" sz="3200"/>
          </a:p>
        </p:txBody>
      </p:sp>
      <p:pic>
        <p:nvPicPr>
          <p:cNvPr id="5" name="内容占位符 4" descr="QQ截图201812071005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3315" y="1886585"/>
            <a:ext cx="8427085" cy="42906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2855" y="1416685"/>
            <a:ext cx="7028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组件可以在它的输出中引用其它组件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252855" y="6309995"/>
            <a:ext cx="791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https://codepen.io/kwzm/pen/jXNJNe?editors=0010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895" y="558165"/>
            <a:ext cx="11002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endParaRPr lang="zh-CN" altLang="en-US" sz="3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0910" y="1343025"/>
            <a:ext cx="10508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组件的返回值只能有一个根元素。这也是我们要用一个&lt;div&gt;来包裹所有&lt;Welcome /&gt;元素的原因。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30910" y="2141855"/>
            <a:ext cx="10052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从</a:t>
            </a:r>
            <a:r>
              <a:rPr lang="en-US" altLang="zh-CN" sz="2400"/>
              <a:t>react16</a:t>
            </a:r>
            <a:r>
              <a:rPr lang="zh-CN" altLang="en-US" sz="2400"/>
              <a:t>开始你不必用一个标签包裹多个元素，可以直接返回一个数组</a:t>
            </a:r>
            <a:endParaRPr lang="zh-CN" altLang="en-US" sz="2400"/>
          </a:p>
        </p:txBody>
      </p:sp>
      <p:pic>
        <p:nvPicPr>
          <p:cNvPr id="8" name="图片 7" descr="QQ截图201812071016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707640"/>
            <a:ext cx="10052050" cy="30911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9520" y="6013450"/>
            <a:ext cx="790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https://codepen.io/kwzm/pen/NeKJWz?editors=0010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520" y="389255"/>
            <a:ext cx="10515600" cy="492125"/>
          </a:xfrm>
        </p:spPr>
        <p:txBody>
          <a:bodyPr/>
          <a:p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）提取组件</a:t>
            </a:r>
            <a:endParaRPr lang="zh-CN" altLang="en-US" sz="2000"/>
          </a:p>
        </p:txBody>
      </p:sp>
      <p:pic>
        <p:nvPicPr>
          <p:cNvPr id="5" name="内容占位符 4" descr="QQ截图201812071023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9825" y="1372235"/>
            <a:ext cx="8328660" cy="4668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7145" y="1003935"/>
            <a:ext cx="651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你可以将组件切分为更小的组件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4935" y="6188075"/>
            <a:ext cx="800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https://codepen.io/kwzm/pen/KbPEpb?editors=0010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1810"/>
            <a:ext cx="10515600" cy="602615"/>
          </a:xfrm>
        </p:spPr>
        <p:txBody>
          <a:bodyPr/>
          <a:p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props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066800" y="1404620"/>
            <a:ext cx="10499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props是React组件的输入内容。 它们是从父组件传递给子组件的数据。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请记住，props 是只读的。 不应该以任何方式修改它们：</a:t>
            </a:r>
            <a:endParaRPr lang="zh-CN" altLang="en-US"/>
          </a:p>
        </p:txBody>
      </p:sp>
      <p:pic>
        <p:nvPicPr>
          <p:cNvPr id="5" name="内容占位符 4" descr="QQ截图201812070956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840" y="2644140"/>
            <a:ext cx="10214610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起源：React 起源于 Facebook 的内部项目，因为该公司对市场上所有 JavaScript MVC 框架，都不满意，就决定自己写一套，用来架设Instagram 的网站。做出来以后，发现这套东西很好用，就在2013年5月开源了。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用于构建用户界面的 JavaScript 库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23875"/>
            <a:ext cx="10515600" cy="590550"/>
          </a:xfrm>
        </p:spPr>
        <p:txBody>
          <a:bodyPr/>
          <a:p>
            <a:r>
              <a:rPr lang="zh-CN" altLang="en-US" sz="2800"/>
              <a:t>props.children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82015" y="1225550"/>
            <a:ext cx="7764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props.children在每个组件上都可用。 它会包含组件的开始和结束标记之间的内容。 例如：</a:t>
            </a:r>
            <a:endParaRPr lang="zh-CN" altLang="en-US"/>
          </a:p>
        </p:txBody>
      </p:sp>
      <p:pic>
        <p:nvPicPr>
          <p:cNvPr id="6" name="图片 5" descr="QQ截图201812071037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55520"/>
            <a:ext cx="10721975" cy="3535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5050" y="6025515"/>
            <a:ext cx="8844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https://codepen.io/kwzm/pen/mabvVe?editors=0010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8025"/>
            <a:ext cx="10515600" cy="504825"/>
          </a:xfrm>
        </p:spPr>
        <p:txBody>
          <a:bodyPr>
            <a:noAutofit/>
          </a:bodyPr>
          <a:p>
            <a:r>
              <a:rPr lang="en-US" altLang="zh-CN" sz="3600"/>
              <a:t>5</a:t>
            </a:r>
            <a:r>
              <a:rPr lang="zh-CN" altLang="en-US" sz="3600"/>
              <a:t>、</a:t>
            </a:r>
            <a:r>
              <a:rPr lang="en-US" altLang="zh-CN" sz="3600"/>
              <a:t>state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918845" y="1343025"/>
            <a:ext cx="101434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当某个组件与其关联的某些数据随时间而改变时，组件中需要使用state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18845" y="2875915"/>
            <a:ext cx="7654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state</a:t>
            </a:r>
            <a:r>
              <a:rPr lang="zh-CN" altLang="en-US" sz="3200">
                <a:latin typeface="+mn-ea"/>
              </a:rPr>
              <a:t>是组件内部的状态</a:t>
            </a:r>
            <a:endParaRPr lang="zh-CN" altLang="en-US" sz="320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8845" y="3916680"/>
            <a:ext cx="98933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state和props之间最重要的区别是props是从父组件传递的，而state是由组件本身管理的。组件不能改变其props，但可以改变state。 通过使用this.setState()。 只有定义为类的组件才可以具有状态。</a:t>
            </a:r>
            <a:endParaRPr lang="zh-CN" altLang="en-US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7720"/>
            <a:ext cx="10515600" cy="577215"/>
          </a:xfrm>
        </p:spPr>
        <p:txBody>
          <a:bodyPr/>
          <a:p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）初始化</a:t>
            </a:r>
            <a:r>
              <a:rPr lang="en-US" altLang="zh-CN" sz="3200"/>
              <a:t>state</a:t>
            </a:r>
            <a:endParaRPr lang="en-US" altLang="zh-CN" sz="3200"/>
          </a:p>
        </p:txBody>
      </p:sp>
      <p:pic>
        <p:nvPicPr>
          <p:cNvPr id="4" name="内容占位符 3" descr="QQ截图201812071050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83155"/>
            <a:ext cx="10930890" cy="2622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7600" y="1609090"/>
            <a:ext cx="755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构造函数是唯一能够初始化 this.state 的地方。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43915"/>
            <a:ext cx="10515600" cy="430530"/>
          </a:xfrm>
        </p:spPr>
        <p:txBody>
          <a:bodyPr>
            <a:noAutofit/>
          </a:bodyPr>
          <a:p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）修改</a:t>
            </a:r>
            <a:r>
              <a:rPr lang="en-US" altLang="zh-CN" sz="3600"/>
              <a:t>state</a:t>
            </a:r>
            <a:endParaRPr lang="en-US" altLang="zh-CN" sz="3600"/>
          </a:p>
        </p:txBody>
      </p:sp>
      <p:pic>
        <p:nvPicPr>
          <p:cNvPr id="6" name="内容占位符 5" descr="QQ截图201812071052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760" y="1543050"/>
            <a:ext cx="10480040" cy="47644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93750"/>
            <a:ext cx="10515600" cy="320675"/>
          </a:xfrm>
        </p:spPr>
        <p:txBody>
          <a:bodyPr>
            <a:noAutofit/>
          </a:bodyPr>
          <a:p>
            <a:r>
              <a:rPr lang="zh-CN" altLang="en-US" sz="3600"/>
              <a:t>（</a:t>
            </a:r>
            <a:r>
              <a:rPr lang="en-US" altLang="zh-CN" sz="3600"/>
              <a:t>3</a:t>
            </a:r>
            <a:r>
              <a:rPr lang="zh-CN" altLang="en-US" sz="3600"/>
              <a:t>）数据自顶向下流动</a:t>
            </a:r>
            <a:endParaRPr lang="zh-CN" altLang="en-US" sz="3600"/>
          </a:p>
        </p:txBody>
      </p:sp>
      <p:pic>
        <p:nvPicPr>
          <p:cNvPr id="5" name="内容占位符 4" descr="QQ截图201812071103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84705"/>
            <a:ext cx="10915650" cy="2156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9825" y="1432560"/>
            <a:ext cx="8620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组件可以选择将其状态作为属性传递给其子组件：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39825" y="5681345"/>
            <a:ext cx="890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https://codepen.io/kwzm/pen/gZOMgo?editors=0010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8395" y="4241165"/>
            <a:ext cx="10225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1815"/>
            <a:ext cx="10515600" cy="562546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思考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想象一下如果我们要创建一个时钟，并且实时显示当前时间，并且当前时间的格式是本地时间格式，我们应该怎么做？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  <p:pic>
        <p:nvPicPr>
          <p:cNvPr id="4" name="图片 3" descr="QQ截图20181210141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1850390"/>
            <a:ext cx="5409565" cy="3028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0930" y="5277485"/>
            <a:ext cx="586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tooltip="" action="ppaction://hlinkfile"/>
              </a:rPr>
              <a:t>https://codepen.io/kwzm/pen/gZOMgo?editors=0010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1810"/>
            <a:ext cx="10515600" cy="553720"/>
          </a:xfrm>
        </p:spPr>
        <p:txBody>
          <a:bodyPr/>
          <a:p>
            <a:r>
              <a:rPr lang="en-US" altLang="zh-CN" sz="2800"/>
              <a:t>6</a:t>
            </a:r>
            <a:r>
              <a:rPr lang="zh-CN" altLang="en-US" sz="2800"/>
              <a:t>、生命周期</a:t>
            </a:r>
            <a:endParaRPr lang="zh-CN" altLang="en-US" sz="2800"/>
          </a:p>
        </p:txBody>
      </p:sp>
      <p:pic>
        <p:nvPicPr>
          <p:cNvPr id="4" name="内容占位符 3" descr="4118241-d979d05af0b7d4db_看图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4530" y="259715"/>
            <a:ext cx="8128635" cy="6375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6730" y="570293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*</a:t>
            </a:r>
            <a:r>
              <a:rPr lang="zh-CN" altLang="en-US" b="1">
                <a:solidFill>
                  <a:srgbClr val="FF0000"/>
                </a:solidFill>
              </a:rPr>
              <a:t>只有通过</a:t>
            </a:r>
            <a:r>
              <a:rPr lang="en-US" altLang="zh-CN" b="1">
                <a:solidFill>
                  <a:srgbClr val="FF0000"/>
                </a:solidFill>
              </a:rPr>
              <a:t>class</a:t>
            </a:r>
            <a:r>
              <a:rPr lang="zh-CN" altLang="en-US" b="1">
                <a:solidFill>
                  <a:srgbClr val="FF0000"/>
                </a:solidFill>
              </a:rPr>
              <a:t>定义的组件才能使用生命周期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9620"/>
            <a:ext cx="10515600" cy="590550"/>
          </a:xfrm>
        </p:spPr>
        <p:txBody>
          <a:bodyPr/>
          <a:p>
            <a:r>
              <a:rPr lang="zh-CN" altLang="en-US" sz="2800"/>
              <a:t>组件挂载（</a:t>
            </a:r>
            <a:r>
              <a:rPr lang="en-US" altLang="zh-CN" sz="2800"/>
              <a:t>mount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这些方法会在组件实例被创建和插入DOM中时被调用：</a:t>
            </a:r>
            <a:endParaRPr lang="zh-CN" altLang="en-US"/>
          </a:p>
          <a:p>
            <a:r>
              <a:rPr lang="zh-CN" altLang="en-US" sz="4400"/>
              <a:t>constructor()</a:t>
            </a:r>
            <a:endParaRPr lang="zh-CN" altLang="en-US" sz="4400"/>
          </a:p>
          <a:p>
            <a:r>
              <a:rPr lang="zh-CN" altLang="en-US" sz="4400"/>
              <a:t>componentWillMount() </a:t>
            </a:r>
            <a:endParaRPr lang="zh-CN" altLang="en-US" sz="4400"/>
          </a:p>
          <a:p>
            <a:r>
              <a:rPr lang="zh-CN" altLang="en-US" sz="4400"/>
              <a:t>render()</a:t>
            </a:r>
            <a:endParaRPr lang="zh-CN" altLang="en-US" sz="4400"/>
          </a:p>
          <a:p>
            <a:r>
              <a:rPr lang="zh-CN" altLang="en-US" sz="4400"/>
              <a:t>componentDidMount()</a:t>
            </a:r>
            <a:endParaRPr lang="zh-CN" altLang="en-US" sz="4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87755"/>
            <a:ext cx="10515600" cy="407035"/>
          </a:xfrm>
        </p:spPr>
        <p:txBody>
          <a:bodyPr>
            <a:noAutofit/>
          </a:bodyPr>
          <a:p>
            <a:r>
              <a:rPr lang="zh-CN" altLang="en-US" sz="4000"/>
              <a:t>（</a:t>
            </a:r>
            <a:r>
              <a:rPr lang="en-US" altLang="zh-CN" sz="4000"/>
              <a:t>1</a:t>
            </a:r>
            <a:r>
              <a:rPr lang="zh-CN" altLang="en-US" sz="4000"/>
              <a:t>）constructor()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066165" y="1711325"/>
            <a:ext cx="90277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构造函数是初始化状态的合适位置。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若你不初始化状态且不绑定方法，那你也不需要为你的React组件定义一个构造函数。</a:t>
            </a:r>
            <a:endParaRPr lang="zh-CN" altLang="en-US" sz="2400"/>
          </a:p>
        </p:txBody>
      </p:sp>
      <p:pic>
        <p:nvPicPr>
          <p:cNvPr id="6" name="内容占位符 5" descr="QQ截图201812101310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9195" y="3624580"/>
            <a:ext cx="8497570" cy="28854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7575"/>
            <a:ext cx="10515600" cy="773430"/>
          </a:xfrm>
        </p:spPr>
        <p:txBody>
          <a:bodyPr>
            <a:noAutofit/>
          </a:bodyPr>
          <a:p>
            <a:r>
              <a:rPr lang="zh-CN" altLang="en-US" sz="4800"/>
              <a:t>（</a:t>
            </a:r>
            <a:r>
              <a:rPr lang="en-US" altLang="zh-CN" sz="4800"/>
              <a:t>2</a:t>
            </a:r>
            <a:r>
              <a:rPr lang="zh-CN" altLang="en-US" sz="4800"/>
              <a:t>）</a:t>
            </a:r>
            <a:r>
              <a:rPr lang="zh-CN" altLang="en-US" sz="5400"/>
              <a:t>componentWillMount</a:t>
            </a:r>
            <a:r>
              <a:rPr lang="zh-CN" altLang="en-US" sz="4800"/>
              <a:t>()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componentWillMount()在组件</a:t>
            </a:r>
            <a:r>
              <a:rPr lang="en-US" altLang="zh-CN" sz="3600"/>
              <a:t>mount</a:t>
            </a:r>
            <a:r>
              <a:rPr lang="zh-CN" altLang="en-US" sz="3600"/>
              <a:t>（将组件渲染，并构建DOM元素然后插入页面的过程）发生前被立刻调用。其在render()之前被调用。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600"/>
              <a:t>避免在该方法中引入任何的副作用（和服务器交互）或订阅。对于这些使用场景，我们推荐使用c</a:t>
            </a:r>
            <a:r>
              <a:rPr lang="en-US" altLang="zh-CN" sz="3600"/>
              <a:t>omponentDidMount</a:t>
            </a:r>
            <a:r>
              <a:rPr lang="zh-CN" altLang="en-US" sz="3600"/>
              <a:t>()来替代。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201712232324394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0550" y="177165"/>
            <a:ext cx="11149330" cy="60001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835" y="279400"/>
            <a:ext cx="10515600" cy="663575"/>
          </a:xfrm>
        </p:spPr>
        <p:txBody>
          <a:bodyPr>
            <a:no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）render()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835" y="942340"/>
            <a:ext cx="10923905" cy="508508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render()方法是必须的。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当被调用时，返回以下类型中的一个:</a:t>
            </a:r>
            <a:endParaRPr lang="zh-CN" altLang="en-US"/>
          </a:p>
          <a:p>
            <a:r>
              <a:rPr lang="zh-CN" altLang="en-US" sz="2000" b="1">
                <a:solidFill>
                  <a:schemeClr val="tx1"/>
                </a:solidFill>
              </a:rPr>
              <a:t>React元素。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zh-CN" altLang="en-US" sz="2000"/>
              <a:t>通常是由 JSX 创建。该元素可能是一个原生DOM组件的表示，如&lt;div /&gt;，或者是一个你定义的合成组件。</a:t>
            </a:r>
            <a:endParaRPr lang="zh-CN" altLang="en-US" sz="2000"/>
          </a:p>
          <a:p>
            <a:r>
              <a:rPr lang="zh-CN" altLang="en-US" sz="2000" b="1"/>
              <a:t>字符串和数字</a:t>
            </a:r>
            <a:r>
              <a:rPr lang="zh-CN" altLang="en-US" sz="2000"/>
              <a:t>。 </a:t>
            </a:r>
            <a:endParaRPr lang="zh-CN" altLang="en-US" sz="2000"/>
          </a:p>
          <a:p>
            <a:r>
              <a:rPr lang="zh-CN" altLang="en-US" sz="2000" b="1"/>
              <a:t>数组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zh-CN" altLang="en-US" sz="2000" b="1"/>
              <a:t>null。</a:t>
            </a:r>
            <a:r>
              <a:rPr lang="zh-CN" altLang="en-US" sz="2000"/>
              <a:t> 什么都不渲染。</a:t>
            </a:r>
            <a:endParaRPr lang="zh-CN" altLang="en-US" sz="2000"/>
          </a:p>
          <a:p>
            <a:r>
              <a:rPr lang="zh-CN" altLang="en-US" sz="2000" b="1"/>
              <a:t>布尔值。</a:t>
            </a:r>
            <a:r>
              <a:rPr lang="zh-CN" altLang="en-US" sz="2000"/>
              <a:t> 什么都不渲染。（通常存在于 return test &amp;&amp; &lt;Child /&gt;写法，其中 test 是布尔值。）</a:t>
            </a:r>
            <a:endParaRPr lang="zh-CN" altLang="en-US" sz="2000"/>
          </a:p>
          <a:p>
            <a:r>
              <a:rPr lang="zh-CN" altLang="en-US" sz="2000" b="1"/>
              <a:t>其它</a:t>
            </a:r>
            <a:endParaRPr lang="zh-CN" altLang="en-US" sz="2000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render()函数应该纯净，意味着其不应该改变组件的状态，其每次调用都应返回相同的结果，同时不直接和浏览器交互。若需要和浏览器交互，将任务放在componentDidMount()阶段或其他的生命周期方法里。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711835" y="6280785"/>
            <a:ext cx="727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  <a:hlinkClick r:id="rId1" tooltip="" action="ppaction://hlinkfile"/>
              </a:rPr>
              <a:t>https://codepen.io/kwzm/pen/vvYzbP?editors=1010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59460"/>
            <a:ext cx="10515600" cy="846455"/>
          </a:xfrm>
        </p:spPr>
        <p:txBody>
          <a:bodyPr>
            <a:noAutofit/>
          </a:bodyPr>
          <a:p>
            <a:r>
              <a:rPr lang="zh-CN" altLang="en-US" sz="4800"/>
              <a:t>（</a:t>
            </a:r>
            <a:r>
              <a:rPr lang="en-US" altLang="zh-CN" sz="4800"/>
              <a:t>4</a:t>
            </a:r>
            <a:r>
              <a:rPr lang="zh-CN" altLang="en-US" sz="4800"/>
              <a:t>）componentDidMount()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componentDidMount()在组件被挂载后立即调用。若你需要从远端加载数据，这是一个适合实现网络请求的地方。在该方法里设置状态将会触发重渲。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这一方法是一个发起任何订阅的好地方。如果你这么做了，别忘了在componentWillUnmount()退订。</a:t>
            </a:r>
            <a:endParaRPr lang="zh-CN" alt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760730"/>
          </a:xfrm>
        </p:spPr>
        <p:txBody>
          <a:bodyPr>
            <a:noAutofit/>
          </a:bodyPr>
          <a:p>
            <a:r>
              <a:rPr lang="zh-CN" altLang="en-US" sz="4000"/>
              <a:t>组件更新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1255"/>
            <a:ext cx="10515600" cy="50260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属性或状态的改变会触发一次更新。当一个组件在被重渲时，这些方法将会被调用：</a:t>
            </a:r>
            <a:endParaRPr lang="zh-CN" altLang="en-US"/>
          </a:p>
          <a:p>
            <a:r>
              <a:rPr lang="zh-CN" altLang="en-US" sz="5400"/>
              <a:t>componentWillReceiveProps()</a:t>
            </a:r>
            <a:endParaRPr lang="zh-CN" altLang="en-US" sz="5400"/>
          </a:p>
          <a:p>
            <a:r>
              <a:rPr lang="zh-CN" altLang="en-US" sz="5400"/>
              <a:t>shouldComponentUpdate()</a:t>
            </a:r>
            <a:endParaRPr lang="zh-CN" altLang="en-US" sz="5400"/>
          </a:p>
          <a:p>
            <a:r>
              <a:rPr lang="zh-CN" altLang="en-US" sz="5400"/>
              <a:t>componentWillUpdate() </a:t>
            </a:r>
            <a:endParaRPr lang="zh-CN" altLang="en-US" sz="5400"/>
          </a:p>
          <a:p>
            <a:r>
              <a:rPr lang="zh-CN" altLang="en-US" sz="5400"/>
              <a:t>render()</a:t>
            </a:r>
            <a:endParaRPr lang="zh-CN" altLang="en-US" sz="5400"/>
          </a:p>
          <a:p>
            <a:r>
              <a:rPr lang="zh-CN" altLang="en-US" sz="5400"/>
              <a:t>componentDidUpdate()</a:t>
            </a:r>
            <a:endParaRPr lang="zh-CN" altLang="en-US" sz="5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8170"/>
            <a:ext cx="10515600" cy="528955"/>
          </a:xfrm>
        </p:spPr>
        <p:txBody>
          <a:bodyPr>
            <a:noAutofit/>
          </a:bodyPr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）componentWillReceiveProps()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523105"/>
          </a:xfrm>
        </p:spPr>
        <p:txBody>
          <a:bodyPr>
            <a:normAutofit/>
          </a:bodyPr>
          <a:p>
            <a:r>
              <a:rPr lang="zh-CN" altLang="en-US" sz="3200"/>
              <a:t>componentWillReceiveProps()在组件接收到新属性前调用。若你需要更新状态响应属性改变，你可以在该方法中使用this.setState()处理状态改变。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注意即使属性未有任何改变，React可能也会调用该方法。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调用this.setState通常不会触发componentWillReceiveProps。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156970" y="6004560"/>
            <a:ext cx="841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https://codepen.io/kwzm/pen/ZmgNYj?editors=0011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）shouldComponentUpdate(nextProps, nextState)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1755"/>
          </a:xfrm>
        </p:spPr>
        <p:txBody>
          <a:bodyPr>
            <a:noAutofit/>
          </a:bodyPr>
          <a:p>
            <a:r>
              <a:rPr lang="zh-CN" altLang="en-US"/>
              <a:t>使</a:t>
            </a:r>
            <a:r>
              <a:rPr lang="zh-CN" altLang="en-US" sz="3200"/>
              <a:t>用shouldComponentUpdate()可以让React知道当前状态或属性的改变是否影响组件的渲染。默认行为是在每一次状态的改变后重渲，在大部分情况下你应该依赖于默认行为。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当接收到新属性或状态时，shouldComponentUpdate() 在渲染前被调用。默认返回true，如果想阻止组件渲染返回</a:t>
            </a:r>
            <a:r>
              <a:rPr lang="en-US" altLang="zh-CN" sz="3200"/>
              <a:t>false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014095" y="5911850"/>
            <a:ext cx="692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https://codepen.io/kwzm/pen/QzWKbL?editors=0110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1960"/>
            <a:ext cx="10515600" cy="573532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思考：</a:t>
            </a:r>
            <a:r>
              <a:rPr lang="zh-CN" altLang="en-US">
                <a:solidFill>
                  <a:schemeClr val="tx1"/>
                </a:solidFill>
              </a:rPr>
              <a:t>这里有一个输入框如图所示，输入内容之后点击完成会在下方显示输入的内容，如果我两次输入同样的内容，</a:t>
            </a:r>
            <a:r>
              <a:rPr lang="en-US" altLang="zh-CN">
                <a:solidFill>
                  <a:schemeClr val="tx1"/>
                </a:solidFill>
              </a:rPr>
              <a:t>render</a:t>
            </a:r>
            <a:r>
              <a:rPr lang="zh-CN" altLang="en-US">
                <a:solidFill>
                  <a:schemeClr val="tx1"/>
                </a:solidFill>
              </a:rPr>
              <a:t>方法是否会执行？如果我们不想当输入相同的内容后再执行</a:t>
            </a:r>
            <a:r>
              <a:rPr lang="en-US" altLang="zh-CN">
                <a:solidFill>
                  <a:schemeClr val="tx1"/>
                </a:solidFill>
              </a:rPr>
              <a:t>render</a:t>
            </a:r>
            <a:r>
              <a:rPr lang="zh-CN" altLang="en-US">
                <a:solidFill>
                  <a:schemeClr val="tx1"/>
                </a:solidFill>
              </a:rPr>
              <a:t>方法，我们应该怎么做？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QQ截图20181210133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2029460"/>
            <a:ext cx="8242935" cy="3616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8070" y="5767705"/>
            <a:ext cx="699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tooltip="" action="ppaction://hlinkfile"/>
              </a:rPr>
              <a:t>https://codepen.io/kwzm/pen/QzWKbL?editors=0011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8170"/>
            <a:ext cx="10515600" cy="663575"/>
          </a:xfrm>
        </p:spPr>
        <p:txBody>
          <a:bodyPr>
            <a:noAutofit/>
          </a:bodyPr>
          <a:p>
            <a:r>
              <a:rPr lang="zh-CN" altLang="en-US" sz="4000"/>
              <a:t>（</a:t>
            </a:r>
            <a:r>
              <a:rPr lang="en-US" altLang="zh-CN" sz="4000"/>
              <a:t>7</a:t>
            </a:r>
            <a:r>
              <a:rPr lang="zh-CN" altLang="en-US" sz="4000"/>
              <a:t>）componentWillUpdate(nextProps, nextState)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当接收到新属性或状态时，componentWillUpdate()为在渲染前被立即调用。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注意：你不能在这调用this.setState()</a:t>
            </a:r>
            <a:endParaRPr lang="zh-CN" altLang="en-US"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830"/>
            <a:ext cx="10515600" cy="541020"/>
          </a:xfrm>
        </p:spPr>
        <p:txBody>
          <a:bodyPr>
            <a:noAutofit/>
          </a:bodyPr>
          <a:p>
            <a:r>
              <a:rPr lang="zh-CN" altLang="en-US" sz="4000"/>
              <a:t>（</a:t>
            </a:r>
            <a:r>
              <a:rPr lang="en-US" altLang="zh-CN" sz="4000"/>
              <a:t>8</a:t>
            </a:r>
            <a:r>
              <a:rPr lang="zh-CN" altLang="en-US" sz="4000"/>
              <a:t>）componentDidUpdate(prevProps, prevState)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componentDidUpdate()会在更新发生后立即被调用。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当组件被更新时，使用该方法是操作DOM的一次机会，这也是一个适合发送请求的地方。</a:t>
            </a:r>
            <a:endParaRPr lang="zh-CN" altLang="en-US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553720"/>
          </a:xfrm>
        </p:spPr>
        <p:txBody>
          <a:bodyPr>
            <a:noAutofit/>
          </a:bodyPr>
          <a:p>
            <a:r>
              <a:rPr lang="zh-CN" altLang="en-US" sz="5400"/>
              <a:t>卸载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860" y="1054100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3200"/>
              <a:t>componentWillUnmount()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componentWillUnmount()在组件被卸载和销毁之前立刻调用。可以在该方法里处理任何必要的清理工作，例如解绑定时器，解除监听。</a:t>
            </a:r>
            <a:endParaRPr lang="zh-CN" altLang="en-US" sz="3200"/>
          </a:p>
        </p:txBody>
      </p:sp>
      <p:pic>
        <p:nvPicPr>
          <p:cNvPr id="4" name="图片 3" descr="QQ截图20181210141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125" y="2600960"/>
            <a:ext cx="410845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225" y="635000"/>
            <a:ext cx="10515600" cy="810260"/>
          </a:xfrm>
        </p:spPr>
        <p:txBody>
          <a:bodyPr/>
          <a:p>
            <a:r>
              <a:rPr lang="en-US" altLang="zh-CN"/>
              <a:t>React16</a:t>
            </a:r>
            <a:r>
              <a:rPr lang="zh-CN" altLang="en-US"/>
              <a:t>新增的生命周期函数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800"/>
              <a:t>static getDerivedStateFromProps()</a:t>
            </a:r>
            <a:endParaRPr lang="zh-CN" altLang="en-US" sz="4800"/>
          </a:p>
          <a:p>
            <a:endParaRPr lang="zh-CN" altLang="en-US" sz="4800"/>
          </a:p>
          <a:p>
            <a:r>
              <a:rPr lang="zh-CN" altLang="en-US" sz="4800"/>
              <a:t>getSnapshotBeforeUpdate()</a:t>
            </a:r>
            <a:endParaRPr lang="zh-CN" altLang="en-US" sz="4800"/>
          </a:p>
          <a:p>
            <a:endParaRPr lang="zh-CN" altLang="en-US" sz="4800"/>
          </a:p>
          <a:p>
            <a:r>
              <a:rPr lang="zh-CN" altLang="en-US" sz="4800"/>
              <a:t>componentDidCatch()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/>
          <a:p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3505"/>
            <a:ext cx="10515600" cy="4803775"/>
          </a:xfrm>
        </p:spPr>
        <p:txBody>
          <a:bodyPr/>
          <a:p>
            <a:pPr marL="514350" indent="-514350">
              <a:buAutoNum type="arabicPeriod"/>
            </a:pPr>
            <a:r>
              <a:rPr lang="zh-CN" altLang="en-US"/>
              <a:t>声明式设计 −React采用声明范式，可以轻松描述应用。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Component-Based(组件化编码)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Learn Once, Write Anywhere(支持客户端与服务器渲染)</a:t>
            </a:r>
            <a:endParaRPr lang="zh-CN" altLang="en-US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高效 −React通过对DOM的模拟，最大限度地减少与DOM的交互。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单向数据流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7700"/>
            <a:ext cx="10515600" cy="592455"/>
          </a:xfrm>
        </p:spPr>
        <p:txBody>
          <a:bodyPr/>
          <a:p>
            <a:r>
              <a:rPr lang="zh-CN" altLang="en-US" sz="2800"/>
              <a:t>（</a:t>
            </a:r>
            <a:r>
              <a:rPr lang="en-US" altLang="zh-CN" sz="2800"/>
              <a:t>9</a:t>
            </a:r>
            <a:r>
              <a:rPr lang="zh-CN" altLang="en-US" sz="2800"/>
              <a:t>）</a:t>
            </a:r>
            <a:r>
              <a:rPr lang="zh-CN" altLang="en-US" sz="2800">
                <a:sym typeface="+mn-ea"/>
              </a:rPr>
              <a:t>static getDerivedStateFromProps(nextProps, prevState)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2060" y="1240155"/>
            <a:ext cx="10589260" cy="4693285"/>
          </a:xfrm>
        </p:spPr>
        <p:txBody>
          <a:bodyPr>
            <a:normAutofit lnSpcReduction="20000"/>
          </a:bodyPr>
          <a:p>
            <a:r>
              <a:rPr lang="zh-CN" altLang="en-US"/>
              <a:t>组件实例化后和接受新属性时将会调用getDerivedStateFromProps。它应该返回一个对象来更新状态，或者返回null来表明新属性不需要更新任何状态。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注意，如果父组件导致了组件的重新渲染，即使属性没有更新，这一方法也会被调用。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调用this.setState() 通常不会触发 getDerivedStateFromProps()。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react</a:t>
            </a:r>
            <a:r>
              <a:rPr lang="zh-CN" altLang="en-US"/>
              <a:t>推荐是用</a:t>
            </a:r>
            <a:r>
              <a:rPr lang="zh-CN" altLang="en-US">
                <a:sym typeface="+mn-ea"/>
              </a:rPr>
              <a:t>getDerivedStateFromProps替代</a:t>
            </a:r>
            <a:r>
              <a:rPr lang="en-US" altLang="zh-CN">
                <a:sym typeface="+mn-ea"/>
              </a:rPr>
              <a:t>componentWillReceiveProps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280"/>
            <a:ext cx="10515600" cy="5588000"/>
          </a:xfrm>
        </p:spPr>
        <p:txBody>
          <a:bodyPr/>
          <a:p>
            <a:pPr marL="0" indent="0"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思考：</a:t>
            </a:r>
            <a:r>
              <a:rPr lang="zh-CN" altLang="en-US" sz="2400">
                <a:solidFill>
                  <a:schemeClr val="tx1"/>
                </a:solidFill>
              </a:rPr>
              <a:t>我们对</a:t>
            </a:r>
            <a:r>
              <a:rPr lang="en-US" altLang="zh-CN" sz="2400">
                <a:solidFill>
                  <a:schemeClr val="tx1"/>
                </a:solidFill>
              </a:rPr>
              <a:t>componentWillReceiveProps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en-US" altLang="zh-CN" sz="2400">
                <a:solidFill>
                  <a:schemeClr val="tx1"/>
                </a:solidFill>
              </a:rPr>
              <a:t>demo</a:t>
            </a:r>
            <a:r>
              <a:rPr lang="zh-CN" altLang="en-US" sz="2400">
                <a:solidFill>
                  <a:schemeClr val="tx1"/>
                </a:solidFill>
              </a:rPr>
              <a:t>做下修改，添加一个减一按钮，删除</a:t>
            </a:r>
            <a:r>
              <a:rPr lang="en-US" altLang="zh-CN" sz="2400">
                <a:solidFill>
                  <a:schemeClr val="tx1"/>
                </a:solidFill>
              </a:rPr>
              <a:t>App</a:t>
            </a:r>
            <a:r>
              <a:rPr lang="zh-CN" altLang="en-US" sz="2400">
                <a:solidFill>
                  <a:schemeClr val="tx1"/>
                </a:solidFill>
              </a:rPr>
              <a:t>组件里的</a:t>
            </a:r>
            <a:r>
              <a:rPr lang="en-US" altLang="zh-CN" sz="2400">
                <a:solidFill>
                  <a:schemeClr val="tx1"/>
                </a:solidFill>
              </a:rPr>
              <a:t>state.num</a:t>
            </a:r>
            <a:r>
              <a:rPr lang="zh-CN" altLang="en-US" sz="2400">
                <a:solidFill>
                  <a:schemeClr val="tx1"/>
                </a:solidFill>
              </a:rPr>
              <a:t>，替换为</a:t>
            </a:r>
            <a:r>
              <a:rPr lang="en-US" altLang="zh-CN" sz="2400">
                <a:solidFill>
                  <a:schemeClr val="tx1"/>
                </a:solidFill>
              </a:rPr>
              <a:t>state.action</a:t>
            </a:r>
            <a:r>
              <a:rPr lang="zh-CN" altLang="en-US" sz="2400">
                <a:solidFill>
                  <a:schemeClr val="tx1"/>
                </a:solidFill>
              </a:rPr>
              <a:t>，点击加一或减一将</a:t>
            </a:r>
            <a:r>
              <a:rPr lang="en-US" altLang="zh-CN" sz="2400">
                <a:solidFill>
                  <a:schemeClr val="tx1"/>
                </a:solidFill>
              </a:rPr>
              <a:t>state.action</a:t>
            </a:r>
            <a:r>
              <a:rPr lang="zh-CN" altLang="en-US" sz="2400">
                <a:solidFill>
                  <a:schemeClr val="tx1"/>
                </a:solidFill>
              </a:rPr>
              <a:t>属性置为</a:t>
            </a:r>
            <a:r>
              <a:rPr lang="en-US" altLang="zh-CN" sz="2400">
                <a:solidFill>
                  <a:schemeClr val="tx1"/>
                </a:solidFill>
              </a:rPr>
              <a:t>”add”</a:t>
            </a:r>
            <a:r>
              <a:rPr lang="zh-CN" altLang="en-US" sz="2400">
                <a:solidFill>
                  <a:schemeClr val="tx1"/>
                </a:solidFill>
              </a:rPr>
              <a:t>或</a:t>
            </a:r>
            <a:r>
              <a:rPr lang="en-US" altLang="zh-CN" sz="2400">
                <a:solidFill>
                  <a:schemeClr val="tx1"/>
                </a:solidFill>
              </a:rPr>
              <a:t>”minus”，</a:t>
            </a:r>
            <a:r>
              <a:rPr lang="zh-CN" altLang="en-US" sz="2400">
                <a:solidFill>
                  <a:schemeClr val="tx1"/>
                </a:solidFill>
              </a:rPr>
              <a:t>并将</a:t>
            </a:r>
            <a:r>
              <a:rPr lang="en-US" altLang="zh-CN" sz="2400">
                <a:solidFill>
                  <a:schemeClr val="tx1"/>
                </a:solidFill>
              </a:rPr>
              <a:t>action</a:t>
            </a:r>
            <a:r>
              <a:rPr lang="zh-CN" altLang="en-US" sz="2400">
                <a:solidFill>
                  <a:schemeClr val="tx1"/>
                </a:solidFill>
              </a:rPr>
              <a:t>传递给</a:t>
            </a:r>
            <a:r>
              <a:rPr lang="en-US" altLang="zh-CN" sz="2400">
                <a:solidFill>
                  <a:schemeClr val="tx1"/>
                </a:solidFill>
              </a:rPr>
              <a:t>&lt;</a:t>
            </a:r>
            <a:r>
              <a:rPr lang="en-US" altLang="zh-CN" sz="2400">
                <a:solidFill>
                  <a:schemeClr val="tx1"/>
                </a:solidFill>
              </a:rPr>
              <a:t>Total /&gt;</a:t>
            </a:r>
            <a:r>
              <a:rPr lang="zh-CN" altLang="en-US" sz="2400">
                <a:solidFill>
                  <a:schemeClr val="tx1"/>
                </a:solidFill>
              </a:rPr>
              <a:t>，实现加一减一后页面渲染出得到的结果，我们应该怎样做呢？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4" name="图片 3" descr="QQ截图201812101429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2301875"/>
            <a:ext cx="6933565" cy="3517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3785" y="5819140"/>
            <a:ext cx="7840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演示代码：</a:t>
            </a:r>
            <a:r>
              <a:rPr lang="zh-CN" altLang="en-US">
                <a:sym typeface="+mn-ea"/>
                <a:hlinkClick r:id="rId2" action="ppaction://hlinkfile"/>
              </a:rPr>
              <a:t>https://codepen.io/kwzm/pen/ZVEpxK?editors=0010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670"/>
            <a:ext cx="10515600" cy="462915"/>
          </a:xfrm>
        </p:spPr>
        <p:txBody>
          <a:bodyPr>
            <a:noAutofit/>
          </a:bodyPr>
          <a:p>
            <a:r>
              <a:rPr lang="en-US" altLang="zh-CN" sz="4000"/>
              <a:t>7</a:t>
            </a:r>
            <a:r>
              <a:rPr lang="zh-CN" altLang="en-US" sz="4000"/>
              <a:t>、事件处理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1570990"/>
          </a:xfrm>
        </p:spPr>
        <p:txBody>
          <a:bodyPr/>
          <a:p>
            <a:r>
              <a:rPr lang="zh-CN" altLang="en-US"/>
              <a:t>React事件绑定属性的命名采用驼峰式写法，而不是小写。</a:t>
            </a:r>
            <a:endParaRPr lang="zh-CN" altLang="en-US"/>
          </a:p>
          <a:p>
            <a:r>
              <a:rPr lang="zh-CN" altLang="en-US"/>
              <a:t>如果采用 JSX 的语法你需要传入一个函数作为事件处理函数，而不是一个字符串(DOM元素的写法)</a:t>
            </a:r>
            <a:endParaRPr lang="zh-CN" altLang="en-US"/>
          </a:p>
        </p:txBody>
      </p:sp>
      <p:pic>
        <p:nvPicPr>
          <p:cNvPr id="4" name="图片 3" descr="QQ截图201812071727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697480"/>
            <a:ext cx="9024620" cy="398335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zh-CN" altLang="en-US"/>
              <a:t>在 React 中另一个不同是你不能使用返回 false 的方式阻止默认行为。你必须明确的使用 preventDefault。例如，传统的 HTML 中阻止链接默认打开一个新页面，你可以这样写：</a:t>
            </a:r>
            <a:endParaRPr lang="zh-CN" altLang="en-US"/>
          </a:p>
        </p:txBody>
      </p:sp>
      <p:pic>
        <p:nvPicPr>
          <p:cNvPr id="4" name="图片 3" descr="QQ截图201812071730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1727200"/>
            <a:ext cx="8514080" cy="49237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9110"/>
            <a:ext cx="10515600" cy="5678170"/>
          </a:xfrm>
        </p:spPr>
        <p:txBody>
          <a:bodyPr/>
          <a:p>
            <a:r>
              <a:rPr lang="zh-CN" altLang="en-US"/>
              <a:t>你必须谨慎对待 JSX 回调函数中的 this，类的方法默认是不会绑定 this 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绑定</a:t>
            </a:r>
            <a:r>
              <a:rPr lang="en-US" altLang="zh-CN"/>
              <a:t>this</a:t>
            </a:r>
            <a:r>
              <a:rPr lang="zh-CN" altLang="en-US"/>
              <a:t>的三种方式：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bind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>
                <a:sym typeface="+mn-ea"/>
              </a:rPr>
              <a:t>属性初始化器语法（推荐）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1"/>
            <a:r>
              <a:rPr lang="zh-CN" altLang="en-US"/>
              <a:t>箭头函数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hlinkClick r:id="rId1" action="ppaction://hlinkfile"/>
              </a:rPr>
              <a:t>https://codepen.io/kwzm/pen/aPbmKY?editors=0010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1645"/>
            <a:ext cx="10515600" cy="5715635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向事件处理函数传递参数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截图201812071747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44345"/>
            <a:ext cx="10931525" cy="1617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3592830"/>
            <a:ext cx="102997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上面两个例子中，参数 e 作为 React 事件对象将会被作为第二个参数进行传递。通过箭头函数的方式，事件对象必须显式的进行传递，但是通过 bind 的方式，事件对象以及更多的参数将会被隐式的进行传递。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值得注意的是，通过 bind 方式向监听函数传参，在类组件中定义的监听函数，事件对象 e 要排在所传递参数的后面，例如: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QQ截图201812071751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250" y="194945"/>
            <a:ext cx="9525635" cy="5664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5950" y="5971540"/>
            <a:ext cx="7933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https://codepen.io/kwzm/pen/yGLaZb?editors=0010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7665"/>
            <a:ext cx="10515600" cy="643890"/>
          </a:xfrm>
        </p:spPr>
        <p:txBody>
          <a:bodyPr/>
          <a:p>
            <a:r>
              <a:rPr lang="en-US" altLang="zh-CN" sz="3200"/>
              <a:t>8</a:t>
            </a:r>
            <a:r>
              <a:rPr lang="zh-CN" altLang="en-US" sz="3200"/>
              <a:t>、条件渲染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709295"/>
          </a:xfrm>
        </p:spPr>
        <p:txBody>
          <a:bodyPr/>
          <a:p>
            <a:r>
              <a:rPr lang="en-US" altLang="zh-CN" sz="3600"/>
              <a:t>if</a:t>
            </a:r>
            <a:endParaRPr lang="en-US" altLang="zh-CN" sz="3600"/>
          </a:p>
        </p:txBody>
      </p:sp>
      <p:pic>
        <p:nvPicPr>
          <p:cNvPr id="8" name="内容占位符 7" descr="QQ截图201812071755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1796415"/>
            <a:ext cx="11313160" cy="50711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70802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与运算符 &amp;&amp;</a:t>
            </a:r>
            <a:endParaRPr lang="zh-CN" altLang="en-US" sz="3200"/>
          </a:p>
        </p:txBody>
      </p:sp>
      <p:pic>
        <p:nvPicPr>
          <p:cNvPr id="4" name="图片 3" descr="QQ截图20181207180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038860"/>
            <a:ext cx="11260455" cy="550989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670"/>
            <a:ext cx="10515600" cy="60452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三目运算符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0001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条件渲染的另一种方法是使用 JavaScript 的条件运算符 condition ? true : false。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在下面的例子中，我们用它来有条件的渲染一小段文本。</a:t>
            </a:r>
            <a:endParaRPr lang="zh-CN" altLang="en-US" sz="2400"/>
          </a:p>
        </p:txBody>
      </p:sp>
      <p:pic>
        <p:nvPicPr>
          <p:cNvPr id="4" name="图片 3" descr="QQ截图20181207180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89530"/>
            <a:ext cx="10971530" cy="3973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6210"/>
            <a:ext cx="10515600" cy="909955"/>
          </a:xfrm>
        </p:spPr>
        <p:txBody>
          <a:bodyPr/>
          <a:p>
            <a:r>
              <a:rPr lang="zh-CN" altLang="en-US"/>
              <a:t>虚拟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9950"/>
            <a:ext cx="10515600" cy="5882640"/>
          </a:xfrm>
        </p:spPr>
        <p:txBody>
          <a:bodyPr/>
          <a:p>
            <a:pPr marL="0" indent="0" algn="ctr">
              <a:buNone/>
            </a:pPr>
            <a:r>
              <a:rPr lang="zh-CN"/>
              <a:t>起因：直接操作</a:t>
            </a:r>
            <a:r>
              <a:rPr lang="en-US" altLang="zh-CN"/>
              <a:t>DOM</a:t>
            </a:r>
            <a:r>
              <a:rPr lang="zh-CN" altLang="en-US"/>
              <a:t>对象是比较耗费浏览器性能的。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灵感：</a:t>
            </a:r>
            <a:r>
              <a:rPr lang="en-US" altLang="zh-CN"/>
              <a:t>js</a:t>
            </a:r>
            <a:r>
              <a:rPr lang="zh-CN" altLang="en-US"/>
              <a:t>的运行速度比较快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方案：用</a:t>
            </a:r>
            <a:r>
              <a:rPr lang="en-US" altLang="zh-CN"/>
              <a:t>js</a:t>
            </a:r>
            <a:r>
              <a:rPr lang="zh-CN" altLang="en-US"/>
              <a:t>创建一个对象来映射真实</a:t>
            </a:r>
            <a:r>
              <a:rPr lang="en-US" altLang="zh-CN"/>
              <a:t>DOM</a:t>
            </a:r>
            <a:r>
              <a:rPr lang="zh-CN" altLang="en-US"/>
              <a:t>（虚拟</a:t>
            </a:r>
            <a:r>
              <a:rPr lang="en-US" altLang="zh-CN"/>
              <a:t>DOM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当页面需要更新时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通过</a:t>
            </a:r>
            <a:r>
              <a:rPr lang="en-US" altLang="zh-CN"/>
              <a:t>diff</a:t>
            </a:r>
            <a:r>
              <a:rPr lang="zh-CN" altLang="en-US"/>
              <a:t>算法比较新旧虚拟</a:t>
            </a:r>
            <a:r>
              <a:rPr lang="en-US" altLang="zh-CN"/>
              <a:t>DOM</a:t>
            </a:r>
            <a:r>
              <a:rPr lang="zh-CN" altLang="en-US"/>
              <a:t>找出需要更新的部分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操作真实</a:t>
            </a:r>
            <a:r>
              <a:rPr lang="en-US" altLang="zh-CN"/>
              <a:t>DOM</a:t>
            </a:r>
            <a:r>
              <a:rPr lang="zh-CN" altLang="en-US"/>
              <a:t>实现页面刷新</a:t>
            </a:r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807075" y="1395730"/>
            <a:ext cx="379730" cy="501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819775" y="2406015"/>
            <a:ext cx="379730" cy="551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5807075" y="3465195"/>
            <a:ext cx="404495" cy="56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807075" y="4444365"/>
            <a:ext cx="391795" cy="56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777230" y="5498465"/>
            <a:ext cx="465455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QQ截图201812071804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4025" y="461645"/>
            <a:ext cx="11495405" cy="583120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579120"/>
          </a:xfrm>
        </p:spPr>
        <p:txBody>
          <a:bodyPr/>
          <a:p>
            <a:r>
              <a:rPr lang="zh-CN" altLang="en-US" sz="3200"/>
              <a:t>阻止组件渲染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4900"/>
          </a:xfrm>
        </p:spPr>
        <p:txBody>
          <a:bodyPr>
            <a:normAutofit/>
          </a:bodyPr>
          <a:p>
            <a:r>
              <a:rPr lang="zh-CN" altLang="en-US"/>
              <a:t>返回</a:t>
            </a:r>
            <a:r>
              <a:rPr lang="en-US" altLang="zh-CN"/>
              <a:t>null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返回布尔值（</a:t>
            </a:r>
            <a:r>
              <a:rPr lang="en-US" altLang="zh-CN"/>
              <a:t>flase</a:t>
            </a:r>
            <a:r>
              <a:rPr lang="zh-CN" altLang="en-US"/>
              <a:t>）</a:t>
            </a:r>
            <a:endParaRPr lang="zh-CN" altLang="en-US" sz="2400"/>
          </a:p>
          <a:p>
            <a:pPr>
              <a:buNone/>
            </a:pPr>
            <a:endParaRPr lang="zh-CN" altLang="en-US" sz="24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组件的 render 方法返回 null 并不会影响该组件生命周期方法的回调。例如，componentWillUpdate 和 componentDidUpdate 依然会被调用。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8165"/>
            <a:ext cx="10515600" cy="695325"/>
          </a:xfrm>
        </p:spPr>
        <p:txBody>
          <a:bodyPr/>
          <a:p>
            <a:r>
              <a:rPr lang="en-US" altLang="zh-CN" sz="3200"/>
              <a:t>9</a:t>
            </a:r>
            <a:r>
              <a:rPr lang="zh-CN" altLang="en-US" sz="3200"/>
              <a:t>、列表 &amp; Keys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665" y="1253490"/>
            <a:ext cx="10605135" cy="4923790"/>
          </a:xfrm>
        </p:spPr>
        <p:txBody>
          <a:bodyPr/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思考：</a:t>
            </a:r>
            <a:r>
              <a:rPr lang="zh-CN" altLang="en-US" sz="2400">
                <a:solidFill>
                  <a:schemeClr val="tx1"/>
                </a:solidFill>
              </a:rPr>
              <a:t>当我们从后台获取到一个人名数组，我们应该如何把这个数组里的数据逐条显示出来呢？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49020" y="6090285"/>
            <a:ext cx="9353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https://codepen.io/kwzm/pen/OrLaar?editors=1010</a:t>
            </a:r>
            <a:endParaRPr lang="zh-CN" altLang="en-US"/>
          </a:p>
        </p:txBody>
      </p:sp>
      <p:pic>
        <p:nvPicPr>
          <p:cNvPr id="4" name="图片 3" descr="QQ截图201812101458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90" y="2334895"/>
            <a:ext cx="4014470" cy="330009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805"/>
            <a:ext cx="10515600" cy="300355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当我们运行上一段代码，将会看到一个警告 a key should be provided for list items ，意思是当你创建一个元素时，必须提供一个特殊的 key 属性。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让我们来给每个列表元素分配一个 key 来解决上面的那个警告：</a:t>
            </a:r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key</a:t>
            </a: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Keys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7020"/>
            <a:ext cx="10515600" cy="4620260"/>
          </a:xfrm>
        </p:spPr>
        <p:txBody>
          <a:bodyPr/>
          <a:p>
            <a:r>
              <a:rPr lang="zh-CN" altLang="en-US"/>
              <a:t>Keys可以在DOM中的某些元素被增加或删除的时候帮助React识别哪些元素发生了变化。因此你应当给数组中的每一个元素赋予一个确定的标识。</a:t>
            </a:r>
            <a:endParaRPr lang="zh-CN" altLang="en-US"/>
          </a:p>
          <a:p>
            <a:r>
              <a:rPr lang="zh-CN" altLang="en-US"/>
              <a:t>一个元素的key最好是这个元素在列表中拥有的一个独一无二的字符串。通常，我们使用来自数据的id作为元素的key。</a:t>
            </a:r>
            <a:endParaRPr lang="zh-CN" altLang="en-US"/>
          </a:p>
          <a:p>
            <a:r>
              <a:rPr lang="zh-CN" altLang="en-US"/>
              <a:t>当元素没有确定的id时，你可以使用他的序列号索引index作为key。</a:t>
            </a:r>
            <a:endParaRPr lang="zh-CN" altLang="en-US"/>
          </a:p>
          <a:p>
            <a:r>
              <a:rPr lang="zh-CN" altLang="en-US"/>
              <a:t>如果列表可以重新排序，我们不建议使用索引来进行排序，因为这会导致渲染变得很慢。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二、使用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4140" y="5755640"/>
            <a:ext cx="830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tooltip="" action="ppaction://hlinkfile"/>
              </a:rPr>
              <a:t>https://codepen.io/kwzm/pen/gQNNXq?editors=1010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5515" y="1395730"/>
            <a:ext cx="482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、例子</a:t>
            </a:r>
            <a:endParaRPr lang="zh-CN" altLang="en-US" sz="2800"/>
          </a:p>
        </p:txBody>
      </p:sp>
      <p:pic>
        <p:nvPicPr>
          <p:cNvPr id="7" name="内容占位符 6" descr="QQ截图2018121011175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40" y="2001520"/>
            <a:ext cx="9817735" cy="3300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en-US" altLang="zh-CN" sz="3600"/>
              <a:t>JSX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1576705" y="4045585"/>
            <a:ext cx="7985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简单来说就是在</a:t>
            </a:r>
            <a:r>
              <a:rPr lang="en-US" altLang="zh-CN" sz="3200"/>
              <a:t>js</a:t>
            </a:r>
            <a:r>
              <a:rPr lang="zh-CN" altLang="en-US" sz="3200"/>
              <a:t>里面写</a:t>
            </a:r>
            <a:r>
              <a:rPr lang="en-US" altLang="zh-CN" sz="3200"/>
              <a:t>html</a:t>
            </a:r>
            <a:r>
              <a:rPr lang="zh-CN" altLang="en-US" sz="3200"/>
              <a:t>代码。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516380" y="2689225"/>
            <a:ext cx="91598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JSX是一种 JavaScript 的语法扩展。 我们推荐在 React 中使用 JSX 来描述用户界面。</a:t>
            </a:r>
            <a:endParaRPr lang="zh-CN" altLang="en-US" sz="3200"/>
          </a:p>
        </p:txBody>
      </p:sp>
      <p:pic>
        <p:nvPicPr>
          <p:cNvPr id="8" name="内容占位符 7" descr="QQ截图201812101120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6705" y="1387475"/>
            <a:ext cx="8528685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76705" y="4909820"/>
            <a:ext cx="8156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jsx</a:t>
            </a:r>
            <a:r>
              <a:rPr lang="zh-CN" altLang="en-US" sz="3200"/>
              <a:t>代码可以写在后缀名为</a:t>
            </a:r>
            <a:r>
              <a:rPr lang="en-US" altLang="zh-CN" sz="3200"/>
              <a:t>.jsx</a:t>
            </a:r>
            <a:r>
              <a:rPr lang="zh-CN" altLang="en-US" sz="3200"/>
              <a:t>或</a:t>
            </a:r>
            <a:r>
              <a:rPr lang="en-US" altLang="zh-CN" sz="3200"/>
              <a:t>.js</a:t>
            </a:r>
            <a:r>
              <a:rPr lang="zh-CN" altLang="en-US" sz="3200"/>
              <a:t>的文件里，通过</a:t>
            </a:r>
            <a:r>
              <a:rPr lang="en-US" altLang="zh-CN" sz="3200"/>
              <a:t>babel</a:t>
            </a:r>
            <a:r>
              <a:rPr lang="zh-CN" altLang="en-US" sz="3200"/>
              <a:t>进行编译。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710" y="414020"/>
            <a:ext cx="9732645" cy="603250"/>
          </a:xfrm>
        </p:spPr>
        <p:txBody>
          <a:bodyPr/>
          <a:p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）在 JSX 中使用表达式</a:t>
            </a:r>
            <a:endParaRPr lang="zh-CN" altLang="en-US" sz="3200"/>
          </a:p>
        </p:txBody>
      </p:sp>
      <p:pic>
        <p:nvPicPr>
          <p:cNvPr id="5" name="内容占位符 4" descr="QQ截图201812061747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3525" y="1390015"/>
            <a:ext cx="8315325" cy="4460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7735" y="991235"/>
            <a:ext cx="1043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你可以任意地在 JSX 当中使用 JavaScript 表达式，在 JSX 当中的表达式要包含在大括号里。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533525" y="6109335"/>
            <a:ext cx="573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https://codepen.io/kwzm/pen/aPoXJM?editors=0010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）JSX 本身其实也是一种表达式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276985" y="6269355"/>
            <a:ext cx="737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https://codepen.io/kwzm/pen/gZYqGL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118870" y="1282065"/>
            <a:ext cx="10234930" cy="482917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在编译之后呢，JSX 其实会被转化为普通的 JavaScript 对象。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这也就意味着，你其实可以在 if 或者 for 语句里使用 JSX，将它赋值给变量，当作参数传入，作为返回值都可以：</a:t>
            </a:r>
            <a:endParaRPr lang="zh-CN" altLang="en-US" sz="2400"/>
          </a:p>
        </p:txBody>
      </p:sp>
      <p:pic>
        <p:nvPicPr>
          <p:cNvPr id="5" name="图片 4" descr="QQ截图20181210114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85" y="2567940"/>
            <a:ext cx="6604000" cy="3475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5649</Words>
  <Application>WPS 演示</Application>
  <PresentationFormat>宽屏</PresentationFormat>
  <Paragraphs>331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React</vt:lpstr>
      <vt:lpstr>一、简介</vt:lpstr>
      <vt:lpstr>PowerPoint 演示文稿</vt:lpstr>
      <vt:lpstr>优点</vt:lpstr>
      <vt:lpstr>PowerPoint 演示文稿</vt:lpstr>
      <vt:lpstr>二、使用</vt:lpstr>
      <vt:lpstr>1、JSX</vt:lpstr>
      <vt:lpstr>（1）在 JSX 中使用表达式</vt:lpstr>
      <vt:lpstr>（2）JSX 本身其实也是一种表达式</vt:lpstr>
      <vt:lpstr>（3）JSX 属性</vt:lpstr>
      <vt:lpstr>（5）注意</vt:lpstr>
      <vt:lpstr>（4）JSX 嵌套</vt:lpstr>
      <vt:lpstr>2、React-dom </vt:lpstr>
      <vt:lpstr>3、组件</vt:lpstr>
      <vt:lpstr>（2）使用组件</vt:lpstr>
      <vt:lpstr>（3）组合组件</vt:lpstr>
      <vt:lpstr>PowerPoint 演示文稿</vt:lpstr>
      <vt:lpstr>（4）提取组件</vt:lpstr>
      <vt:lpstr>4、props</vt:lpstr>
      <vt:lpstr>props.children</vt:lpstr>
      <vt:lpstr>5、state</vt:lpstr>
      <vt:lpstr>（1）初始化state</vt:lpstr>
      <vt:lpstr>（2）修改state</vt:lpstr>
      <vt:lpstr>（3）数据自顶向下流动</vt:lpstr>
      <vt:lpstr>PowerPoint 演示文稿</vt:lpstr>
      <vt:lpstr>6、生命周期</vt:lpstr>
      <vt:lpstr>组件挂载（mount）</vt:lpstr>
      <vt:lpstr>（1）constructor()</vt:lpstr>
      <vt:lpstr>（2）componentWillMount()</vt:lpstr>
      <vt:lpstr>（3）render()</vt:lpstr>
      <vt:lpstr>（4）componentDidMount()</vt:lpstr>
      <vt:lpstr>组件更新</vt:lpstr>
      <vt:lpstr>（5）componentWillReceiveProps()</vt:lpstr>
      <vt:lpstr>（6）shouldComponentUpdate(nextProps, nextState)</vt:lpstr>
      <vt:lpstr>PowerPoint 演示文稿</vt:lpstr>
      <vt:lpstr>（7）componentWillUpdate(nextProps, nextState)</vt:lpstr>
      <vt:lpstr>（8）componentDidUpdate(prevProps, prevState)</vt:lpstr>
      <vt:lpstr>卸载</vt:lpstr>
      <vt:lpstr>React16新增的生命周期函数</vt:lpstr>
      <vt:lpstr>（9）static getDerivedStateFromProps(nextProps, prevState)</vt:lpstr>
      <vt:lpstr>PowerPoint 演示文稿</vt:lpstr>
      <vt:lpstr>7、事件处理</vt:lpstr>
      <vt:lpstr>PowerPoint 演示文稿</vt:lpstr>
      <vt:lpstr>PowerPoint 演示文稿</vt:lpstr>
      <vt:lpstr>PowerPoint 演示文稿</vt:lpstr>
      <vt:lpstr>PowerPoint 演示文稿</vt:lpstr>
      <vt:lpstr>8、条件渲染</vt:lpstr>
      <vt:lpstr>与运算符 &amp;&amp;</vt:lpstr>
      <vt:lpstr>三目运算符</vt:lpstr>
      <vt:lpstr>PowerPoint 演示文稿</vt:lpstr>
      <vt:lpstr>阻止组件渲染</vt:lpstr>
      <vt:lpstr>9、列表 &amp; Keys</vt:lpstr>
      <vt:lpstr>key</vt:lpstr>
      <vt:lpstr>Keys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pactera</dc:creator>
  <cp:lastModifiedBy>pactera</cp:lastModifiedBy>
  <cp:revision>30</cp:revision>
  <dcterms:created xsi:type="dcterms:W3CDTF">2018-12-06T08:32:00Z</dcterms:created>
  <dcterms:modified xsi:type="dcterms:W3CDTF">2018-12-10T07:26:48Z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