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74" r:id="rId6"/>
    <p:sldId id="275" r:id="rId7"/>
    <p:sldId id="276" r:id="rId8"/>
    <p:sldId id="259" r:id="rId9"/>
    <p:sldId id="261" r:id="rId10"/>
    <p:sldId id="262" r:id="rId11"/>
    <p:sldId id="263" r:id="rId12"/>
    <p:sldId id="278" r:id="rId13"/>
    <p:sldId id="265" r:id="rId14"/>
    <p:sldId id="269" r:id="rId15"/>
    <p:sldId id="266" r:id="rId16"/>
    <p:sldId id="267" r:id="rId17"/>
    <p:sldId id="270" r:id="rId18"/>
    <p:sldId id="268" r:id="rId19"/>
    <p:sldId id="271" r:id="rId20"/>
    <p:sldId id="277" r:id="rId21"/>
    <p:sldId id="272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11" autoAdjust="0"/>
  </p:normalViewPr>
  <p:slideViewPr>
    <p:cSldViewPr snapToGrid="0">
      <p:cViewPr varScale="1">
        <p:scale>
          <a:sx n="77" d="100"/>
          <a:sy n="77" d="100"/>
        </p:scale>
        <p:origin x="89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B42E0-87CF-449E-A0F8-B33D1673C5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56F2D-3CDD-403D-B064-F180128171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E473-F9D5-4B58-88EB-9822125F8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DA70-A7EB-4C6B-AC42-8F868EC30D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9979" y="1371726"/>
            <a:ext cx="1069690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状态图是描述一个对象所处的状态，以及用什么操作促成了状态的转变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3" y="2305137"/>
            <a:ext cx="3835708" cy="22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84106" y="4934551"/>
            <a:ext cx="1797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微波炉的状态：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开始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状态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91919"/>
                </a:solidFill>
                <a:latin typeface="PingFang SC"/>
              </a:rPr>
              <a:t>运行状态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停止状态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31" y="2164577"/>
            <a:ext cx="4133195" cy="238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222847" y="4934551"/>
            <a:ext cx="39413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订单的状态：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下单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支付状态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发货状态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79" y="6311775"/>
            <a:ext cx="9030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状态图就是用图形的方式来表达事物的状态，以及什么操作可以改变状态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21453" y="1752254"/>
          <a:ext cx="8698203" cy="383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2996"/>
                <a:gridCol w="1486678"/>
                <a:gridCol w="5038529"/>
              </a:tblGrid>
              <a:tr h="6383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画法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63830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表示一种状态，建议写法“主语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状态”</a:t>
                      </a:r>
                      <a:endParaRPr lang="zh-CN" altLang="en-US" dirty="0"/>
                    </a:p>
                  </a:txBody>
                  <a:tcPr/>
                </a:tc>
              </a:tr>
              <a:tr h="63830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    （主）动宾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表示每种状态的转移顺序。线上标记触发转移的操作或条件，操作用“（主）动宾”的写法</a:t>
                      </a:r>
                      <a:endParaRPr lang="zh-CN" altLang="en-US" dirty="0"/>
                    </a:p>
                  </a:txBody>
                  <a:tcPr/>
                </a:tc>
              </a:tr>
              <a:tr h="63830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标记流程的起点，不代表任何状态，开始只有一个</a:t>
                      </a:r>
                      <a:endParaRPr lang="zh-CN" altLang="en-US" dirty="0"/>
                    </a:p>
                  </a:txBody>
                  <a:tcPr/>
                </a:tc>
              </a:tr>
              <a:tr h="45340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标记流程的终点，不代表任何状态，结束可以有一个或者多个</a:t>
                      </a:r>
                      <a:endParaRPr lang="zh-CN" altLang="en-US" dirty="0"/>
                    </a:p>
                  </a:txBody>
                  <a:tcPr/>
                </a:tc>
              </a:tr>
              <a:tr h="63830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内部转移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是一个回环，表示在一个活动后，当前的状态没有发生变化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: 圆角 5"/>
          <p:cNvSpPr/>
          <p:nvPr/>
        </p:nvSpPr>
        <p:spPr>
          <a:xfrm>
            <a:off x="1978090" y="2450841"/>
            <a:ext cx="1579983" cy="4603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主语</a:t>
            </a:r>
            <a:r>
              <a:rPr lang="en-US" altLang="zh-CN" dirty="0"/>
              <a:t>+</a:t>
            </a:r>
            <a:r>
              <a:rPr lang="zh-CN" altLang="en-US" dirty="0"/>
              <a:t>状态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080726" y="3411894"/>
            <a:ext cx="15115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流程图: 接点 12"/>
          <p:cNvSpPr/>
          <p:nvPr/>
        </p:nvSpPr>
        <p:spPr>
          <a:xfrm>
            <a:off x="2450841" y="3837992"/>
            <a:ext cx="385665" cy="315303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7117" y="5027287"/>
            <a:ext cx="590766" cy="50235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13" y="4345249"/>
            <a:ext cx="561975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状态图分支结构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1438205"/>
            <a:ext cx="8422154" cy="48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95182" y="1558067"/>
            <a:ext cx="317948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、谁的状态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、状态有哪些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95182" y="2582276"/>
            <a:ext cx="317948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、请假条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、提出状态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部门经理已批准状态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高级经理已批准状态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审批拒绝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248400" y="1024024"/>
            <a:ext cx="3492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请假审批两级审批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BPMN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图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状态图分支结构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2847" y="1571812"/>
            <a:ext cx="317948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谁的状态图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请假申请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542" y="346933"/>
            <a:ext cx="7269348" cy="616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92847" y="2576649"/>
            <a:ext cx="3296329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状态有哪些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提出状态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部门经理已批准状态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高级经理已批准状态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审批拒绝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状态图分支结构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34" y="825848"/>
            <a:ext cx="7769221" cy="59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状态图容易出现的误区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2400" y="11680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有对象才有状态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188" y="1578314"/>
            <a:ext cx="1036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状态是针对一个实际存在的事务而言的，这个事务就是一个对象，只有有了对象才有了状态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37" y="2022942"/>
            <a:ext cx="3999743" cy="477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37" y="1908273"/>
            <a:ext cx="4198564" cy="501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450841" y="2488163"/>
            <a:ext cx="1188098" cy="3545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用户单击新建按钮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状态图容易出现的误区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1906" y="1393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33506" y="1458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表达“一个”对象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9625" y="2641600"/>
            <a:ext cx="6466045" cy="358093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1906" y="20398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状态图是用来表达对象的状态。并且，状态只能表达“一个对象”的状态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07972" y="2963671"/>
            <a:ext cx="6096000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191919"/>
                </a:solidFill>
                <a:effectLst/>
                <a:latin typeface="PingFang SC"/>
              </a:rPr>
              <a:t>首先，产品经理提交的需求就是一个对象。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需求的状态有已提交、已拒绝和已通过。这样就可抽象出一个需求管理系统，该系统用来管理需求文档。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191919"/>
                </a:solidFill>
                <a:effectLst/>
                <a:latin typeface="PingFang SC"/>
              </a:rPr>
              <a:t>其次，产品经理的身体是另一个对象。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身体的状态可以是健康、生病和死亡，这样就可抽象一个医院管理系统。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状态图容易出现的误区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30306" y="1375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3.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不可有判断标志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6" y="984027"/>
            <a:ext cx="6831445" cy="51947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9979" y="2249873"/>
            <a:ext cx="5156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在有的书中状态图可加菱形的“判断标志”，但不是主流，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课程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不建议加入。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状态图练习 混乱的管理系统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4329" y="1022581"/>
            <a:ext cx="11343341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亲爱的</a:t>
            </a:r>
            <a:r>
              <a:rPr lang="en-US" altLang="zh-CN" dirty="0"/>
              <a:t>XXX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我已经快陷入崩溃，我们正在开发产品，目前进入测试阶段，产品的缺陷每日剧增，更糟糕的是，我们居然没有缺陷管理工具！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我们的测试人员用邮件记录发现的缺陷，发送给</a:t>
            </a:r>
            <a:r>
              <a:rPr lang="en-US" altLang="zh-CN" dirty="0"/>
              <a:t>PM</a:t>
            </a:r>
            <a:r>
              <a:rPr lang="zh-CN" altLang="en-US" dirty="0"/>
              <a:t>，</a:t>
            </a:r>
            <a:r>
              <a:rPr lang="en-US" altLang="zh-CN" dirty="0"/>
              <a:t>PM</a:t>
            </a:r>
            <a:r>
              <a:rPr lang="zh-CN" altLang="en-US" dirty="0"/>
              <a:t>再转发给开发，超级混乱！缺陷内容有时描述不清，不知道缺陷发给了谁，不知道解决没有！有些人干脆不用邮件，直接写便条，我的天啊，一些人的计算机已经全贴满了黄色纸条。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更麻烦的是，我去问他们有多少缺陷，有什么严重的缺陷，什么时候可以发布，他们都答不上来，你能帮我建立一套系统，解决这些问题吗？（</a:t>
            </a:r>
            <a:r>
              <a:rPr lang="zh-CN" altLang="en-US" dirty="0">
                <a:highlight>
                  <a:srgbClr val="FFFF00"/>
                </a:highlight>
              </a:rPr>
              <a:t>画缺陷管理状态图）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929" y="4507131"/>
            <a:ext cx="11343341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思考：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）对什么事物画状态图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）开发人员修正缺陷后，需要再次测试验证吗？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）有些缺陷不能重新，如何处理？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）缺陷应该有哪些状态？状态之间如何转换？如何规划好缺陷管理流程才能解决邮件中问题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0" y="223838"/>
            <a:ext cx="10515600" cy="984250"/>
          </a:xfrm>
        </p:spPr>
        <p:txBody>
          <a:bodyPr/>
          <a:lstStyle/>
          <a:p>
            <a:r>
              <a:rPr lang="zh-CN" altLang="en-US" dirty="0"/>
              <a:t>状态图练习 混乱的管理系统</a:t>
            </a:r>
            <a:endParaRPr lang="zh-CN" altLang="en-US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3564310" y="2538296"/>
            <a:ext cx="1320800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未解决</a:t>
            </a:r>
            <a:endParaRPr lang="zh-CN" kern="100" dirty="0">
              <a:effectLst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609260" y="2568487"/>
            <a:ext cx="1318600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kern="100" dirty="0">
                <a:effectLst/>
                <a:ea typeface="等线" panose="02010600030101010101" charset="-122"/>
                <a:cs typeface="Times New Roman" panose="02020603050405020304" pitchFamily="18" charset="0"/>
              </a:rPr>
              <a:t>已修复</a:t>
            </a:r>
            <a:endParaRPr lang="zh-CN" kern="100" dirty="0">
              <a:effectLst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92258" y="2554171"/>
            <a:ext cx="558800" cy="55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3564310" y="4341305"/>
            <a:ext cx="1320800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kern="100" dirty="0">
                <a:effectLst/>
                <a:ea typeface="等线" panose="02010600030101010101" charset="-122"/>
                <a:cs typeface="Times New Roman" panose="02020603050405020304" pitchFamily="18" charset="0"/>
              </a:rPr>
              <a:t>无法重现</a:t>
            </a:r>
            <a:endParaRPr lang="zh-CN" kern="100" dirty="0">
              <a:effectLst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71610" y="5645255"/>
            <a:ext cx="245450" cy="2454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7691810" y="4324455"/>
            <a:ext cx="1320800" cy="590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kern="100" dirty="0">
                <a:effectLst/>
                <a:ea typeface="等线" panose="02010600030101010101" charset="-122"/>
                <a:cs typeface="Times New Roman" panose="02020603050405020304" pitchFamily="18" charset="0"/>
              </a:rPr>
              <a:t>已关闭</a:t>
            </a:r>
            <a:endParaRPr lang="zh-CN" kern="100" dirty="0">
              <a:effectLst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19210" y="5488455"/>
            <a:ext cx="558800" cy="558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/>
              <a:t>混乱的管理系统状态图</a:t>
            </a:r>
            <a:endParaRPr lang="zh-CN" altLang="en-US" sz="2800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5" name="画布 1143781382"/>
          <p:cNvGrpSpPr/>
          <p:nvPr/>
        </p:nvGrpSpPr>
        <p:grpSpPr>
          <a:xfrm>
            <a:off x="1280582" y="967295"/>
            <a:ext cx="9055029" cy="5772150"/>
            <a:chOff x="-118378" y="40"/>
            <a:chExt cx="9055029" cy="5772150"/>
          </a:xfrm>
        </p:grpSpPr>
        <p:sp>
          <p:nvSpPr>
            <p:cNvPr id="6" name="矩形 5"/>
            <p:cNvSpPr/>
            <p:nvPr/>
          </p:nvSpPr>
          <p:spPr>
            <a:xfrm>
              <a:off x="-118378" y="40"/>
              <a:ext cx="8975725" cy="57721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sp>
        <p:sp>
          <p:nvSpPr>
            <p:cNvPr id="7" name="矩形: 圆角 6"/>
            <p:cNvSpPr/>
            <p:nvPr/>
          </p:nvSpPr>
          <p:spPr>
            <a:xfrm>
              <a:off x="2165350" y="1586916"/>
              <a:ext cx="1320800" cy="590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未解决</a:t>
              </a:r>
              <a:endParaRPr lang="zh-CN" kern="100" dirty="0">
                <a:effectLst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6210300" y="1601232"/>
              <a:ext cx="1318600" cy="590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ea typeface="等线" panose="02010600030101010101" charset="-122"/>
                  <a:cs typeface="Times New Roman" panose="02020603050405020304" pitchFamily="18" charset="0"/>
                </a:rPr>
                <a:t>已修复</a:t>
              </a:r>
              <a:endParaRPr lang="zh-CN" kern="100" dirty="0">
                <a:effectLst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93298" y="1586916"/>
              <a:ext cx="558800" cy="55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1" name="文本框 1394528832"/>
            <p:cNvSpPr txBox="1"/>
            <p:nvPr/>
          </p:nvSpPr>
          <p:spPr>
            <a:xfrm>
              <a:off x="-13287" y="1411931"/>
              <a:ext cx="804490" cy="25140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effectLst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开始</a:t>
              </a:r>
              <a:endParaRPr lang="zh-CN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92200" y="1877009"/>
              <a:ext cx="1049752" cy="2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462752" y="1714500"/>
              <a:ext cx="2747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"/>
            <p:cNvSpPr txBox="1"/>
            <p:nvPr/>
          </p:nvSpPr>
          <p:spPr>
            <a:xfrm>
              <a:off x="3730199" y="1387124"/>
              <a:ext cx="2429850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开发人员修复缺陷</a:t>
              </a:r>
              <a:endParaRPr lang="zh-CN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3462752" y="2032000"/>
              <a:ext cx="2747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"/>
            <p:cNvSpPr txBox="1"/>
            <p:nvPr/>
          </p:nvSpPr>
          <p:spPr>
            <a:xfrm>
              <a:off x="3348650" y="2147916"/>
              <a:ext cx="3052150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测试人员验证缺陷是否修复【缺陷未修复】</a:t>
              </a:r>
              <a:endParaRPr lang="zh-CN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2165350" y="3374050"/>
              <a:ext cx="1320800" cy="590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ea typeface="等线" panose="02010600030101010101" charset="-122"/>
                  <a:cs typeface="Times New Roman" panose="02020603050405020304" pitchFamily="18" charset="0"/>
                </a:rPr>
                <a:t>无法重现</a:t>
              </a:r>
              <a:endParaRPr lang="zh-CN" kern="100" dirty="0">
                <a:effectLst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2825750" y="2191782"/>
              <a:ext cx="0" cy="1182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标注: 线形 18"/>
            <p:cNvSpPr/>
            <p:nvPr/>
          </p:nvSpPr>
          <p:spPr>
            <a:xfrm>
              <a:off x="641350" y="4406900"/>
              <a:ext cx="1879600" cy="952500"/>
            </a:xfrm>
            <a:prstGeom prst="borderCallout1">
              <a:avLst>
                <a:gd name="adj1" fmla="val 2750"/>
                <a:gd name="adj2" fmla="val 51126"/>
                <a:gd name="adj3" fmla="val -75500"/>
                <a:gd name="adj4" fmla="val 7991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如果状态能重现，状态将转为“未解决</a:t>
              </a:r>
              <a:r>
                <a:rPr lang="en-US" kern="100" dirty="0">
                  <a:solidFill>
                    <a:srgbClr val="000000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”</a:t>
              </a:r>
              <a:endParaRPr lang="zh-CN" kern="100" dirty="0">
                <a:effectLst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720250" y="4521200"/>
              <a:ext cx="558800" cy="558800"/>
              <a:chOff x="5063150" y="3695700"/>
              <a:chExt cx="558800" cy="5588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5063150" y="3695700"/>
                <a:ext cx="558800" cy="558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215550" y="3852500"/>
                <a:ext cx="245450" cy="24545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" name="矩形: 圆角 20"/>
            <p:cNvSpPr/>
            <p:nvPr/>
          </p:nvSpPr>
          <p:spPr>
            <a:xfrm>
              <a:off x="6292850" y="3357200"/>
              <a:ext cx="1320800" cy="590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ea typeface="等线" panose="02010600030101010101" charset="-122"/>
                  <a:cs typeface="Times New Roman" panose="02020603050405020304" pitchFamily="18" charset="0"/>
                </a:rPr>
                <a:t>已关闭</a:t>
              </a:r>
              <a:endParaRPr lang="zh-CN" kern="100" dirty="0">
                <a:effectLst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6923700" y="2191782"/>
              <a:ext cx="0" cy="118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连接符: 肘形 22"/>
            <p:cNvCxnSpPr>
              <a:stCxn id="17" idx="2"/>
            </p:cNvCxnSpPr>
            <p:nvPr/>
          </p:nvCxnSpPr>
          <p:spPr>
            <a:xfrm rot="16200000" flipH="1">
              <a:off x="3357174" y="3433175"/>
              <a:ext cx="855050" cy="19178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/>
            <p:cNvCxnSpPr>
              <a:stCxn id="21" idx="2"/>
              <a:endCxn id="29" idx="6"/>
            </p:cNvCxnSpPr>
            <p:nvPr/>
          </p:nvCxnSpPr>
          <p:spPr>
            <a:xfrm rot="5400000">
              <a:off x="5689725" y="3537075"/>
              <a:ext cx="852850" cy="16742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1"/>
            <p:cNvSpPr txBox="1"/>
            <p:nvPr/>
          </p:nvSpPr>
          <p:spPr>
            <a:xfrm>
              <a:off x="256522" y="2700950"/>
              <a:ext cx="2463478" cy="537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开发人员发现无法重现缺陷，测试人员确认确实无法重现</a:t>
              </a:r>
              <a:endParaRPr lang="zh-CN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1"/>
            <p:cNvSpPr txBox="1"/>
            <p:nvPr/>
          </p:nvSpPr>
          <p:spPr>
            <a:xfrm>
              <a:off x="3882410" y="2904958"/>
              <a:ext cx="3051810" cy="2857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测试人员验证缺陷是否修复</a:t>
              </a:r>
              <a:endParaRPr lang="en-US" altLang="zh-CN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kern="100" dirty="0">
                  <a:effectLst/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【缺陷已修复】</a:t>
              </a:r>
              <a:endParaRPr lang="zh-CN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标注: 线形 26"/>
            <p:cNvSpPr/>
            <p:nvPr/>
          </p:nvSpPr>
          <p:spPr>
            <a:xfrm>
              <a:off x="6681229" y="4732950"/>
              <a:ext cx="2255422" cy="952500"/>
            </a:xfrm>
            <a:prstGeom prst="borderCallout1">
              <a:avLst>
                <a:gd name="adj1" fmla="val -583"/>
                <a:gd name="adj2" fmla="val 47748"/>
                <a:gd name="adj3" fmla="val -81500"/>
                <a:gd name="adj4" fmla="val 163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solidFill>
                    <a:srgbClr val="000000"/>
                  </a:solidFill>
                  <a:effectLst/>
                  <a:ea typeface="等线" panose="02010600030101010101" charset="-122"/>
                  <a:cs typeface="Times New Roman" panose="02020603050405020304" pitchFamily="18" charset="0"/>
                </a:rPr>
                <a:t>回归测试时，可能会重开部分“已关闭”状态的缺陷，状态重新变为“未解决”</a:t>
              </a:r>
              <a:endParaRPr lang="zh-CN" kern="100" dirty="0">
                <a:effectLst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标注: 线形 27"/>
            <p:cNvSpPr/>
            <p:nvPr/>
          </p:nvSpPr>
          <p:spPr>
            <a:xfrm>
              <a:off x="840400" y="362982"/>
              <a:ext cx="1879600" cy="952500"/>
            </a:xfrm>
            <a:prstGeom prst="borderCallout1">
              <a:avLst>
                <a:gd name="adj1" fmla="val 100083"/>
                <a:gd name="adj2" fmla="val 47748"/>
                <a:gd name="adj3" fmla="val 159167"/>
                <a:gd name="adj4" fmla="val 3869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sz="1400" kern="100" dirty="0">
                  <a:solidFill>
                    <a:srgbClr val="000000"/>
                  </a:solidFill>
                  <a:effectLst/>
                  <a:ea typeface="等线" panose="02010600030101010101" charset="-122"/>
                  <a:cs typeface="Times New Roman" panose="02020603050405020304" pitchFamily="18" charset="0"/>
                </a:rPr>
                <a:t>主要由测试人员、实施人员 发现缺陷，但客户、项目组其他成员也可能发现缺陷</a:t>
              </a:r>
              <a:endParaRPr lang="zh-CN" sz="1400" kern="100" dirty="0">
                <a:effectLst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97" y="1035392"/>
            <a:ext cx="5622793" cy="511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48337" y="51989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一级审批的请假</a:t>
            </a:r>
            <a:r>
              <a:rPr lang="en-US" altLang="zh-CN" dirty="0"/>
              <a:t>BPMN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942" y="1475131"/>
            <a:ext cx="374431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BPMN</a:t>
            </a:r>
            <a:r>
              <a:rPr lang="zh-CN" altLang="en-US" dirty="0"/>
              <a:t>图将流程分解为一个个的活动，通过活动的顺序展示流程；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状态图从某个事物的状态是如何变化的角度展示流程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/>
              <a:t>Tutorial 4.3</a:t>
            </a:r>
            <a:endParaRPr lang="zh-CN" altLang="en-US" sz="2800" dirty="0"/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09176" y="1077068"/>
            <a:ext cx="12036612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AU" altLang="zh-CN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Task &amp; Goal(s): 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Looking at the case study described below and </a:t>
            </a:r>
            <a:r>
              <a:rPr lang="en-AU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the activity developed in Tutorial 4.2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, you are asked to produce </a:t>
            </a:r>
            <a:r>
              <a:rPr lang="en-AU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State Transition diagrams for all systems/sub-systems involved (except the storage system) for at least 5 user stories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/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Please report: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Sequence Diagrams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 as developed in Tutorial 4.2. </a:t>
            </a:r>
            <a:r>
              <a:rPr lang="en-AU" altLang="zh-CN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You can modify them if required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AU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State Transition Diagrams</a:t>
            </a:r>
            <a:endParaRPr lang="zh-CN" altLang="zh-CN" sz="2800" dirty="0">
              <a:effectLst/>
              <a:latin typeface="Calibri" panose="020F0502020204030204" pitchFamily="34" charset="0"/>
              <a:ea typeface="等线" panose="02010600030101010101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AU" altLang="zh-CN" sz="18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Sequence Diagrams and State Transition diagrams should be consistent with each other</a:t>
            </a:r>
            <a:r>
              <a:rPr lang="en-AU" altLang="zh-C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等线" panose="02010600030101010101" charset="-122"/>
                <a:cs typeface="Times New Roman" panose="02020603050405020304" pitchFamily="18" charset="0"/>
              </a:rPr>
              <a:t>.</a:t>
            </a:r>
            <a:endParaRPr lang="zh-CN" altLang="zh-CN" sz="2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59979" y="3062227"/>
          <a:ext cx="10863470" cy="3748065"/>
        </p:xfrm>
        <a:graphic>
          <a:graphicData uri="http://schemas.openxmlformats.org/drawingml/2006/table">
            <a:tbl>
              <a:tblPr firstRow="1" firstCol="1" bandRow="1"/>
              <a:tblGrid>
                <a:gridCol w="2168435"/>
                <a:gridCol w="8695035"/>
              </a:tblGrid>
              <a:tr h="1139135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Epic 1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As a Citizen, I want to be able to use the library online platform, so I can access the services provided by the library for free.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AU" sz="1800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Very generic in my case …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569567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User Story 1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As a Citizen, I want to be able to create and manage my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user account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, so I can operate safely on the platform.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84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User Story 2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As a Citizen, I want to be able to search the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library catalogue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, so I can find interesting books to read.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84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User Story 3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As a Citizen, I want to be able to borrow an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eBook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, so I can read it in my personal device.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299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User Story 4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As a Citizen, I want to be able to borrow a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hard copy of a book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, so I can read it without my personal device.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784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User Story 5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As a Citizen, I want to be able to review 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a book </a:t>
                      </a:r>
                      <a:r>
                        <a:rPr lang="en-AU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I read, so I can express my opinion on the content.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0" y="889229"/>
            <a:ext cx="6190689" cy="56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48337" y="51989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一级审批的请假</a:t>
            </a:r>
            <a:r>
              <a:rPr lang="en-US" altLang="zh-CN" dirty="0"/>
              <a:t>BPMN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942" y="1475131"/>
            <a:ext cx="374431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围绕什么事物展开的？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经历了几种状态？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状态之间是如何变化的？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97" y="1035392"/>
            <a:ext cx="5622793" cy="511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148337" y="51989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一级审批的请假</a:t>
            </a:r>
            <a:r>
              <a:rPr lang="en-US" altLang="zh-CN" dirty="0"/>
              <a:t>BPMN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942" y="1475131"/>
            <a:ext cx="3744311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围绕什么事物展开的？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请假申请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经历了几种状态？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提出、批准、拒绝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状态之间是如何变化的？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提出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批准（审批者审批通过）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     提出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拒绝（审批者审批不通过）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     拒绝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提出（申请者修改请假条）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148337" y="519897"/>
            <a:ext cx="272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一级审批的请假状态图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4942" y="1475131"/>
            <a:ext cx="3744311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围绕什么事物展开的？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请假申请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经历了几种状态？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提出、批准、拒绝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/>
              <a:t>状态之间是如何变化的？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提出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批准（审批者审批通过）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     提出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拒绝（审批者审批不通过）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     拒绝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提出（申请者修改请假条）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35" y="1159227"/>
            <a:ext cx="6797509" cy="40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1156" y="1259352"/>
            <a:ext cx="9297997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zh-CN" altLang="en-US" sz="2000" b="1" dirty="0"/>
              <a:t>状态的表达</a:t>
            </a:r>
            <a:endParaRPr lang="en-US" altLang="zh-C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970" y="333147"/>
            <a:ext cx="6119051" cy="360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59979" y="2032000"/>
            <a:ext cx="5598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用户提出申请：</a:t>
            </a:r>
            <a:r>
              <a:rPr lang="zh-CN" altLang="en-US" b="1" dirty="0">
                <a:solidFill>
                  <a:srgbClr val="FF0000"/>
                </a:solidFill>
              </a:rPr>
              <a:t>已</a:t>
            </a:r>
            <a:r>
              <a:rPr lang="zh-CN" altLang="en-US" dirty="0"/>
              <a:t>提出</a:t>
            </a:r>
            <a:r>
              <a:rPr lang="en-US" altLang="zh-CN" dirty="0"/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待</a:t>
            </a:r>
            <a:r>
              <a:rPr lang="zh-CN" altLang="en-US" dirty="0"/>
              <a:t>审批装填</a:t>
            </a:r>
            <a:endParaRPr lang="en-US" altLang="zh-CN" dirty="0"/>
          </a:p>
          <a:p>
            <a:r>
              <a:rPr lang="zh-CN" altLang="en-US" dirty="0"/>
              <a:t>审批者审批通过：</a:t>
            </a:r>
            <a:r>
              <a:rPr lang="zh-CN" altLang="en-US" b="1" dirty="0">
                <a:solidFill>
                  <a:srgbClr val="FF0000"/>
                </a:solidFill>
              </a:rPr>
              <a:t>已</a:t>
            </a:r>
            <a:r>
              <a:rPr lang="zh-CN" altLang="en-US" dirty="0"/>
              <a:t>批转状态</a:t>
            </a:r>
            <a:endParaRPr lang="en-US" altLang="zh-CN" dirty="0"/>
          </a:p>
          <a:p>
            <a:r>
              <a:rPr lang="zh-CN" altLang="en-US" dirty="0"/>
              <a:t>审批者拒绝通过：</a:t>
            </a:r>
            <a:r>
              <a:rPr lang="zh-CN" altLang="en-US" b="1" dirty="0">
                <a:solidFill>
                  <a:srgbClr val="FF0000"/>
                </a:solidFill>
              </a:rPr>
              <a:t>已</a:t>
            </a:r>
            <a:r>
              <a:rPr lang="zh-CN" altLang="en-US" dirty="0"/>
              <a:t>拒绝状态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7223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1.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状态名中，会有“已、未、待”等词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1719" y="3669192"/>
            <a:ext cx="6911789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状态和事务的发生时间有关，可以分为：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事前、事中和事后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大多数情况涵盖了待、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正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、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已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、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未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等词才是一个状态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223" y="4717701"/>
            <a:ext cx="6131858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状态名有等价的多种表述方法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191919"/>
                </a:solidFill>
                <a:latin typeface="PingFang SC"/>
              </a:rPr>
              <a:t>用一种表达方式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13271" y="1852706"/>
            <a:ext cx="1344705" cy="2622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9979" y="1129497"/>
            <a:ext cx="929799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转移的表达</a:t>
            </a:r>
            <a:endParaRPr lang="en-US" altLang="zh-C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07" y="831747"/>
            <a:ext cx="5337111" cy="335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62964" y="1796918"/>
            <a:ext cx="708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不同状态之间是可以转移的，状态的转移常常是通过人的操作实现的。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62964" y="2166250"/>
            <a:ext cx="609600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转移的表达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状态之间转移的画法，是用带箭头的直线，并在线上写上转移的操作。表示从一个状态能转移到另一个状态。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191919"/>
                </a:solidFill>
                <a:latin typeface="PingFang SC"/>
              </a:rPr>
              <a:t>转移的操作通常是动宾结构，表示谁干了什么事情导致状态发生变化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3434" y="4518593"/>
            <a:ext cx="6562165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2. 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转移的触发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状态之间的转移，不仅仅是可以由人触发，也可由系统触发。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9979" y="1129497"/>
            <a:ext cx="929799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开始的表达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9979" y="1862153"/>
            <a:ext cx="929799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开始的表达就是一个黑心的小圆点。此时小圆点上引出一个箭头，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直接连接“已提出”状态。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191919"/>
                </a:solidFill>
                <a:latin typeface="PingFang SC"/>
              </a:rPr>
              <a:t>一个开始，不可忽略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9979" y="4072517"/>
            <a:ext cx="6096000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结束的表达是一个黑心的小圆点，外面再框一个圆框。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结束仅起到提示作用，所以可以没有、有一个或多个。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79" y="3320637"/>
            <a:ext cx="6096000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结束的表达</a:t>
            </a:r>
            <a:endParaRPr lang="en-US" altLang="zh-CN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03" y="2461549"/>
            <a:ext cx="5469797" cy="322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59979" y="223235"/>
            <a:ext cx="10515600" cy="985455"/>
          </a:xfrm>
        </p:spPr>
        <p:txBody>
          <a:bodyPr/>
          <a:lstStyle/>
          <a:p>
            <a:r>
              <a:rPr lang="zh-CN" altLang="en-US" dirty="0"/>
              <a:t>状态图语法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59979" y="1129497"/>
            <a:ext cx="929799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191919"/>
                </a:solidFill>
                <a:effectLst/>
                <a:latin typeface="PingFang SC"/>
              </a:rPr>
              <a:t>内部的转移表达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59979" y="1862153"/>
            <a:ext cx="9297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表明用户虽然可以操作对象，但并没有改变其状态。</a:t>
            </a:r>
            <a:endParaRPr lang="zh-CN" altLang="en-US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4830" y="2482723"/>
            <a:ext cx="6102340" cy="2820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3331</Words>
  <Application>WPS 演示</Application>
  <PresentationFormat>宽屏</PresentationFormat>
  <Paragraphs>273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PingFang SC</vt:lpstr>
      <vt:lpstr>Segoe Print</vt:lpstr>
      <vt:lpstr>等线 Light</vt:lpstr>
      <vt:lpstr>等线</vt:lpstr>
      <vt:lpstr>微软雅黑</vt:lpstr>
      <vt:lpstr>Arial Unicode MS</vt:lpstr>
      <vt:lpstr>Times New Roman</vt:lpstr>
      <vt:lpstr>Calibri</vt:lpstr>
      <vt:lpstr>Symbol</vt:lpstr>
      <vt:lpstr>Office 主题​​</vt:lpstr>
      <vt:lpstr>状态图</vt:lpstr>
      <vt:lpstr>状态图</vt:lpstr>
      <vt:lpstr>状态图</vt:lpstr>
      <vt:lpstr>状态图</vt:lpstr>
      <vt:lpstr>状态图</vt:lpstr>
      <vt:lpstr>状态图语法</vt:lpstr>
      <vt:lpstr>状态图语法</vt:lpstr>
      <vt:lpstr>状态图语法</vt:lpstr>
      <vt:lpstr>状态图语法</vt:lpstr>
      <vt:lpstr>状态图语法</vt:lpstr>
      <vt:lpstr>状态图分支结构</vt:lpstr>
      <vt:lpstr>状态图分支结构</vt:lpstr>
      <vt:lpstr>状态图分支结构</vt:lpstr>
      <vt:lpstr>状态图容易出现的误区</vt:lpstr>
      <vt:lpstr>状态图容易出现的误区</vt:lpstr>
      <vt:lpstr>状态图容易出现的误区</vt:lpstr>
      <vt:lpstr>状态图练习 混乱的管理系统</vt:lpstr>
      <vt:lpstr>状态图练习 混乱的管理系统</vt:lpstr>
      <vt:lpstr>混乱的管理系统状态图</vt:lpstr>
      <vt:lpstr>Tutorial 4.3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状态图</dc:title>
  <dc:creator>xiaokuan_ff@163.com</dc:creator>
  <cp:lastModifiedBy>♛</cp:lastModifiedBy>
  <cp:revision>10</cp:revision>
  <dcterms:created xsi:type="dcterms:W3CDTF">2023-11-01T06:04:00Z</dcterms:created>
  <dcterms:modified xsi:type="dcterms:W3CDTF">2023-11-07T07:10:00Z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1C9C8EE1130E4240A4002DA1A8C0B8E5_13</vt:lpwstr>
  </property>
  <property fmtid="{D5CDD505-2E9C-101B-9397-08002B2CF9AE}" pid="3" name="KSOProductBuildVer">
    <vt:lpwstr>2052-12.1.0.15712</vt:lpwstr>
  </property>
</Properties>
</file>