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59" r:id="rId4"/>
    <p:sldId id="260" r:id="rId5"/>
    <p:sldId id="261" r:id="rId6"/>
    <p:sldId id="278" r:id="rId7"/>
    <p:sldId id="265" r:id="rId8"/>
    <p:sldId id="264" r:id="rId9"/>
    <p:sldId id="266" r:id="rId10"/>
    <p:sldId id="276" r:id="rId11"/>
    <p:sldId id="277" r:id="rId12"/>
    <p:sldId id="268" r:id="rId13"/>
    <p:sldId id="269" r:id="rId14"/>
    <p:sldId id="270" r:id="rId15"/>
    <p:sldId id="272" r:id="rId16"/>
    <p:sldId id="273" r:id="rId17"/>
    <p:sldId id="263" r:id="rId18"/>
    <p:sldId id="274" r:id="rId19"/>
    <p:sldId id="258" r:id="rId20"/>
    <p:sldId id="27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791" autoAdjust="0"/>
  </p:normalViewPr>
  <p:slideViewPr>
    <p:cSldViewPr snapToGrid="0">
      <p:cViewPr varScale="1">
        <p:scale>
          <a:sx n="84" d="100"/>
          <a:sy n="84" d="100"/>
        </p:scale>
        <p:origin x="60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BD9A6-D36B-4EB4-AC1F-99E17A414C9F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168EF-D346-43C1-9847-CB62D531C3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93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我与别人的交互</a:t>
            </a:r>
            <a:endParaRPr lang="en-US" altLang="zh-CN" dirty="0"/>
          </a:p>
          <a:p>
            <a:r>
              <a:rPr lang="zh-CN" altLang="en-US" dirty="0"/>
              <a:t>我与自己的交互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168EF-D346-43C1-9847-CB62D531C3D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902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168EF-D346-43C1-9847-CB62D531C3D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31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168EF-D346-43C1-9847-CB62D531C3D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957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168EF-D346-43C1-9847-CB62D531C3D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924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168EF-D346-43C1-9847-CB62D531C3D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68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3168EF-D346-43C1-9847-CB62D531C3D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46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A7EDC-1A2F-EC8B-B92F-D239DC3355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30A23B-BC64-45A6-202A-4EE7DD5D0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E4801B-C79A-EF98-6219-FC0F5550C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E0C-B2BF-4FE9-80AE-1BD0037301B2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8CAF6-8762-9006-4954-02E355212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8E1370-AF70-70F5-2B91-D001396CF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32F6-A72B-4E32-B401-C9945952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09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754C63-C642-8368-9942-EB400D32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4C5B7-BCBD-1762-4CB9-76FD7B015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ECC41F-43C8-1DB3-DFCD-184CD2F26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E0C-B2BF-4FE9-80AE-1BD0037301B2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F8478-43E4-8B46-BD37-D617E67F6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ED8C7-B6E4-BE8A-B836-112DCAB1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32F6-A72B-4E32-B401-C9945952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4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B760B4D-79D5-BFD3-0770-46086CE998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900A5D-47F3-CC1F-266C-B0A3DBD71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E6F4CE-F19F-5419-7EB0-0CF9B6A3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E0C-B2BF-4FE9-80AE-1BD0037301B2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3EC04-484B-44BF-1807-6A78FDE79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73ED5-B7CA-4793-E92D-32A6D661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32F6-A72B-4E32-B401-C9945952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07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99C34-82A0-C282-28CB-36D12E584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A17B9-E910-F059-8E9A-81D4BAC87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2144E-EEFD-DB38-DF68-8A5AD02A4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E0C-B2BF-4FE9-80AE-1BD0037301B2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CC102-A766-6AE2-495B-94272963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77750-169B-D7E2-162B-EE7D7D08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32F6-A72B-4E32-B401-C9945952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44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A3B75-CE02-BE96-11C8-46B8F4BC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D433A3-CE49-B4B0-83F3-7CC6D8A7C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D82358-B485-887F-A2BB-12FE6F0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E0C-B2BF-4FE9-80AE-1BD0037301B2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F9635-CC94-F84A-5C5C-94D6C3A0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75339-2EA5-4115-EB4E-D6F7FB8A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32F6-A72B-4E32-B401-C9945952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2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D5AE7-D561-3FF8-F49C-DC79C9A5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181F3-D10E-016F-5972-B6E988CB4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8BF93B-E4DE-3DFA-D800-DD2A48B49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F134FE-78D4-1902-8230-E14188C5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E0C-B2BF-4FE9-80AE-1BD0037301B2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9F7285-F0ED-CBD4-4F0B-FDD3F987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B8F578-FAAB-88AD-E032-9E8AF3C1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32F6-A72B-4E32-B401-C9945952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068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C3340B-A566-E053-0063-92C4BDEF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DF660A-9059-2115-E9A3-3A657897D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B3ED19-9812-7C64-838E-659A01B63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77B285-7ED3-49C1-C72A-F45DDD356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A6DFD1-124B-1126-1572-E314C0E21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92CBAF-CFB8-E3EA-1C7A-4D06BE83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E0C-B2BF-4FE9-80AE-1BD0037301B2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E8F412B-2E3E-66CD-8D07-B65A8607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FA8F6B-EF52-DA6E-2B38-11BAAC8C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32F6-A72B-4E32-B401-C9945952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67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FDB17-9876-F106-63E2-038932FAA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D6DFE6-DF8C-902A-5F82-ADCD9CB24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E0C-B2BF-4FE9-80AE-1BD0037301B2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256D5B-2330-7417-01F9-6E4836D0E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D22FB5-0DB8-E79B-1713-9F2BA6E2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32F6-A72B-4E32-B401-C9945952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71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509F14-EB63-1E95-E440-126BBB9A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E0C-B2BF-4FE9-80AE-1BD0037301B2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7D7E71-E990-6701-9F25-F1C380C7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C1550D-0B0D-4244-4820-693650C7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32F6-A72B-4E32-B401-C9945952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0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78DD9D-F240-78C7-3E78-D59605B2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2A7DD9-E05A-4DD7-6D2A-487C3BB0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6C31FD-970A-5C92-B34F-0522D02F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43AD2-DC1F-0983-36F8-51F269D8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E0C-B2BF-4FE9-80AE-1BD0037301B2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7B0F29-3104-9633-F1BF-A88CA8E5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BDFC51-291A-54A3-0C8F-7A52F706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32F6-A72B-4E32-B401-C9945952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78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AE9C3-4EF8-36BA-7E5D-6FC1A4E3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5A26F8-A249-9427-0419-BA933406A7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0F688F-9860-E594-74E4-8A2A05CD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407695-7F74-97EB-BFC4-84859774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E0C-B2BF-4FE9-80AE-1BD0037301B2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C332F0-B32B-D173-A96C-670BC59E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A5CE6-382F-8ED2-D3D1-A791FECC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32F6-A72B-4E32-B401-C9945952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1705E3-CABC-479D-650E-82642629C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AFA46E-BC84-CC91-A8A6-8B20677C9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416ED5-4541-57AD-98B0-20531FCB2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70E0C-B2BF-4FE9-80AE-1BD0037301B2}" type="datetimeFigureOut">
              <a:rPr lang="zh-CN" altLang="en-US" smtClean="0"/>
              <a:t>2023/10/31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8AA958-0A70-B965-4FDD-7002E5C37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60112-F599-E7EE-5440-DDF787DDA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32F6-A72B-4E32-B401-C994595289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81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FDD35C9-FD6A-AFEF-03F8-AEC6BB75FC33}"/>
              </a:ext>
            </a:extLst>
          </p:cNvPr>
          <p:cNvSpPr/>
          <p:nvPr/>
        </p:nvSpPr>
        <p:spPr>
          <a:xfrm>
            <a:off x="635877" y="4240924"/>
            <a:ext cx="5523187" cy="17447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FA89E0-AB17-6136-C9FB-97A67816143F}"/>
              </a:ext>
            </a:extLst>
          </p:cNvPr>
          <p:cNvSpPr/>
          <p:nvPr/>
        </p:nvSpPr>
        <p:spPr>
          <a:xfrm>
            <a:off x="635877" y="1878642"/>
            <a:ext cx="5496910" cy="1952379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566376-AD05-CBAC-29B9-E64DE6722779}"/>
              </a:ext>
            </a:extLst>
          </p:cNvPr>
          <p:cNvSpPr txBox="1"/>
          <p:nvPr/>
        </p:nvSpPr>
        <p:spPr>
          <a:xfrm>
            <a:off x="252249" y="961697"/>
            <a:ext cx="5880538" cy="558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进入餐厅到离开餐厅，你和服务员之间发生的事情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我进入餐厅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我管服务员要菜单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服务员给我菜单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我向服务员指示点菜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服务员给我上菜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我吃饭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我向服务员指示买单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服务员给我账单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我给服务员钱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服务员找零钱</a:t>
            </a:r>
            <a:endParaRPr lang="en-US" altLang="zh-CN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sz="2000" dirty="0"/>
              <a:t>我离开餐厅</a:t>
            </a:r>
            <a:endParaRPr lang="en-US" altLang="zh-CN" sz="20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B3DE4E3F-37CB-47CF-CCF8-E881E858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6"/>
            <a:ext cx="10515600" cy="89086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顺序图（</a:t>
            </a:r>
            <a:r>
              <a:rPr lang="en-US" altLang="zh-CN" sz="4000" dirty="0"/>
              <a:t>Sequence Diagram</a:t>
            </a:r>
            <a:r>
              <a:rPr lang="zh-CN" altLang="en-US" sz="4000" dirty="0"/>
              <a:t>）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503145-2FA6-AB98-6E15-4C22039AB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32" y="715962"/>
            <a:ext cx="5184227" cy="597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1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DE4E3F-37CB-47CF-CCF8-E881E858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67" y="207144"/>
            <a:ext cx="10515600" cy="89086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顺序图的循环及其分支结构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219528-C2CF-589C-DB86-FB8AE02027D5}"/>
              </a:ext>
            </a:extLst>
          </p:cNvPr>
          <p:cNvSpPr txBox="1"/>
          <p:nvPr/>
        </p:nvSpPr>
        <p:spPr>
          <a:xfrm>
            <a:off x="514812" y="1255251"/>
            <a:ext cx="4410605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插卡到提款机以及输入密码的过程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）插入卡，输入密码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）密码正确，进入下一步菜单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）密码不正确，提示再次输入密码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）三次输入不正确，吞卡</a:t>
            </a:r>
            <a:endParaRPr lang="en-US" altLang="zh-C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5761F70-656E-C190-B74E-729BAA552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533" y="-83891"/>
            <a:ext cx="5295665" cy="7025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47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DE4E3F-37CB-47CF-CCF8-E881E858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6"/>
            <a:ext cx="10515600" cy="89086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顺序图的循环及其分支结构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219528-C2CF-589C-DB86-FB8AE02027D5}"/>
              </a:ext>
            </a:extLst>
          </p:cNvPr>
          <p:cNvSpPr txBox="1"/>
          <p:nvPr/>
        </p:nvSpPr>
        <p:spPr>
          <a:xfrm>
            <a:off x="514812" y="1255251"/>
            <a:ext cx="4410605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交互片段优化</a:t>
            </a:r>
            <a:endParaRPr lang="en-US" altLang="zh-C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3195AB-F252-5D7A-CAA0-6635EC26E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545" y="70836"/>
            <a:ext cx="5516040" cy="665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553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DE4E3F-37CB-47CF-CCF8-E881E858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6"/>
            <a:ext cx="10515600" cy="89086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如何画顺序图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219528-C2CF-589C-DB86-FB8AE02027D5}"/>
              </a:ext>
            </a:extLst>
          </p:cNvPr>
          <p:cNvSpPr txBox="1"/>
          <p:nvPr/>
        </p:nvSpPr>
        <p:spPr>
          <a:xfrm>
            <a:off x="441382" y="2858079"/>
            <a:ext cx="5129049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比如用时序图分析充值话费的过程，可以把支付金额用例的交互画进来，也可以不画进来。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D313C5-CE0F-CDE9-03D8-B2AE13B8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817" y="541912"/>
            <a:ext cx="6495446" cy="57741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6386A4D-1B48-B1BC-1C44-0E1642F555BC}"/>
              </a:ext>
            </a:extLst>
          </p:cNvPr>
          <p:cNvSpPr txBox="1"/>
          <p:nvPr/>
        </p:nvSpPr>
        <p:spPr>
          <a:xfrm>
            <a:off x="394137" y="1186934"/>
            <a:ext cx="512904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</a:t>
            </a:r>
            <a:r>
              <a:rPr lang="zh-CN" altLang="en-US" b="1" dirty="0"/>
              <a:t>、定目标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dirty="0"/>
              <a:t>画时序图，要指定某个用例。明确了用例或者目标，才能保证绘制的流程，边界清晰，过程完整。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633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DE4E3F-37CB-47CF-CCF8-E881E858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6"/>
            <a:ext cx="10515600" cy="89086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如何画顺序图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D313C5-CE0F-CDE9-03D8-B2AE13B8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4817" y="541912"/>
            <a:ext cx="6495446" cy="57741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6386A4D-1B48-B1BC-1C44-0E1642F555BC}"/>
              </a:ext>
            </a:extLst>
          </p:cNvPr>
          <p:cNvSpPr txBox="1"/>
          <p:nvPr/>
        </p:nvSpPr>
        <p:spPr>
          <a:xfrm>
            <a:off x="394137" y="1186934"/>
            <a:ext cx="5129049" cy="420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2</a:t>
            </a:r>
            <a:r>
              <a:rPr lang="zh-CN" altLang="en-US" b="1" dirty="0"/>
              <a:t>、找对象</a:t>
            </a:r>
            <a:endParaRPr lang="en-US" altLang="zh-CN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用户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充值的</a:t>
            </a:r>
            <a:r>
              <a:rPr lang="en-US" altLang="zh-CN" dirty="0"/>
              <a:t>APP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运营商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充值的后台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先将对象列出来，每一竖列，表示一个对象或者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角色，每个对象有一条生命线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可以将流程中最先发起消息的对象放到最左边；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再将交互多的对象摆在附近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095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6386A4D-1B48-B1BC-1C44-0E1642F555BC}"/>
              </a:ext>
            </a:extLst>
          </p:cNvPr>
          <p:cNvSpPr txBox="1"/>
          <p:nvPr/>
        </p:nvSpPr>
        <p:spPr>
          <a:xfrm>
            <a:off x="236482" y="319830"/>
            <a:ext cx="5129049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</a:t>
            </a:r>
            <a:r>
              <a:rPr lang="zh-CN" altLang="en-US" b="1" dirty="0"/>
              <a:t>、列消息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515BE2-C34D-7D73-FDE9-70CAD1299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443" y="319830"/>
            <a:ext cx="9576557" cy="647717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7499619-54A4-B0B4-9186-376EE19DD9AD}"/>
              </a:ext>
            </a:extLst>
          </p:cNvPr>
          <p:cNvSpPr txBox="1"/>
          <p:nvPr/>
        </p:nvSpPr>
        <p:spPr>
          <a:xfrm>
            <a:off x="236482" y="1476703"/>
            <a:ext cx="22124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BPMN</a:t>
            </a:r>
            <a:r>
              <a:rPr lang="zh-CN" altLang="en-US" dirty="0"/>
              <a:t>图，弄清楚整个流程。</a:t>
            </a:r>
            <a:endParaRPr lang="en-US" altLang="zh-CN" dirty="0"/>
          </a:p>
          <a:p>
            <a:r>
              <a:rPr lang="zh-CN" altLang="en-US" dirty="0"/>
              <a:t>从最先发起的消息，一个个从上往下依次列出</a:t>
            </a:r>
          </a:p>
        </p:txBody>
      </p:sp>
    </p:spTree>
    <p:extLst>
      <p:ext uri="{BB962C8B-B14F-4D97-AF65-F5344CB8AC3E}">
        <p14:creationId xmlns:p14="http://schemas.microsoft.com/office/powerpoint/2010/main" val="1511043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56386A4D-1B48-B1BC-1C44-0E1642F555BC}"/>
              </a:ext>
            </a:extLst>
          </p:cNvPr>
          <p:cNvSpPr txBox="1"/>
          <p:nvPr/>
        </p:nvSpPr>
        <p:spPr>
          <a:xfrm>
            <a:off x="236482" y="619375"/>
            <a:ext cx="5129049" cy="465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</a:t>
            </a:r>
            <a:r>
              <a:rPr lang="zh-CN" altLang="en-US" b="1" dirty="0"/>
              <a:t>、列消息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499619-54A4-B0B4-9186-376EE19DD9AD}"/>
              </a:ext>
            </a:extLst>
          </p:cNvPr>
          <p:cNvSpPr txBox="1"/>
          <p:nvPr/>
        </p:nvSpPr>
        <p:spPr>
          <a:xfrm>
            <a:off x="236482" y="1476703"/>
            <a:ext cx="22124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、序号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、参数</a:t>
            </a:r>
          </a:p>
        </p:txBody>
      </p:sp>
    </p:spTree>
    <p:extLst>
      <p:ext uri="{BB962C8B-B14F-4D97-AF65-F5344CB8AC3E}">
        <p14:creationId xmlns:p14="http://schemas.microsoft.com/office/powerpoint/2010/main" val="18744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DE4E3F-37CB-47CF-CCF8-E881E858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069" y="228491"/>
            <a:ext cx="10515600" cy="890861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Tutorial 4.2</a:t>
            </a:r>
            <a:endParaRPr lang="zh-CN" altLang="en-US" sz="4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386A4D-1B48-B1BC-1C44-0E1642F555BC}"/>
              </a:ext>
            </a:extLst>
          </p:cNvPr>
          <p:cNvSpPr txBox="1"/>
          <p:nvPr/>
        </p:nvSpPr>
        <p:spPr>
          <a:xfrm>
            <a:off x="346840" y="813816"/>
            <a:ext cx="10959663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Task &amp; Goal(s): Looking at the case study described below, the team is asked to produce a sequence diagram for each user story.  Your sequence diagrams should include:•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Final user(s)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System / Sub-systems (preferred).  </a:t>
            </a:r>
            <a:r>
              <a:rPr lang="en-US" altLang="zh-CN" dirty="0"/>
              <a:t>Basically, you may decide to focus on the generic “Library System” or to identify sub-systems (e.g. “Booking System”, “Searching System”, etc.).  Sub-systems are advisable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/>
              <a:t>Storage system (database).  </a:t>
            </a:r>
            <a:r>
              <a:rPr lang="en-US" altLang="zh-CN" dirty="0"/>
              <a:t>The storage system is used to store/retrieve data.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010D550-D1D3-7490-1F72-122E3D4FD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067250"/>
              </p:ext>
            </p:extLst>
          </p:nvPr>
        </p:nvGraphicFramePr>
        <p:xfrm>
          <a:off x="197069" y="3698139"/>
          <a:ext cx="11691270" cy="3102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7524">
                  <a:extLst>
                    <a:ext uri="{9D8B030D-6E8A-4147-A177-3AD203B41FA5}">
                      <a16:colId xmlns:a16="http://schemas.microsoft.com/office/drawing/2014/main" val="439030779"/>
                    </a:ext>
                  </a:extLst>
                </a:gridCol>
                <a:gridCol w="9433746">
                  <a:extLst>
                    <a:ext uri="{9D8B030D-6E8A-4147-A177-3AD203B41FA5}">
                      <a16:colId xmlns:a16="http://schemas.microsoft.com/office/drawing/2014/main" val="3293948622"/>
                    </a:ext>
                  </a:extLst>
                </a:gridCol>
              </a:tblGrid>
              <a:tr h="188919">
                <a:tc gridSpan="2"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600" b="1">
                          <a:effectLst/>
                        </a:rPr>
                        <a:t>Final user/Stakeholder: Citizen/Library User </a:t>
                      </a:r>
                      <a:endParaRPr lang="zh-CN" sz="1600" b="1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481134"/>
                  </a:ext>
                </a:extLst>
              </a:tr>
              <a:tr h="755673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600" b="1" dirty="0">
                          <a:effectLst/>
                        </a:rPr>
                        <a:t>Epic 1</a:t>
                      </a:r>
                      <a:endParaRPr lang="zh-CN" sz="16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600" b="1" dirty="0">
                          <a:effectLst/>
                        </a:rPr>
                        <a:t>As a Citizen, I want to be able to use the library online platform, so I can access the services provided by the library for free.</a:t>
                      </a:r>
                      <a:endParaRPr lang="zh-CN" sz="1600" b="1" dirty="0">
                        <a:effectLst/>
                      </a:endParaRPr>
                    </a:p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600" b="1" dirty="0">
                          <a:effectLst/>
                        </a:rPr>
                        <a:t>[Very generic in my case …]</a:t>
                      </a:r>
                      <a:endParaRPr lang="zh-CN" sz="16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0941917"/>
                  </a:ext>
                </a:extLst>
              </a:tr>
              <a:tr h="377836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600" b="1">
                          <a:effectLst/>
                        </a:rPr>
                        <a:t>User Story 1</a:t>
                      </a:r>
                      <a:endParaRPr lang="zh-CN" sz="1600" b="1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600" b="1" dirty="0">
                          <a:effectLst/>
                        </a:rPr>
                        <a:t>As a Citizen, I want to be able to create and manage my user account, so I can operate safely on the platform.</a:t>
                      </a:r>
                      <a:endParaRPr lang="zh-CN" sz="16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437244"/>
                  </a:ext>
                </a:extLst>
              </a:tr>
              <a:tr h="377836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600" b="1">
                          <a:effectLst/>
                        </a:rPr>
                        <a:t>User Story 2</a:t>
                      </a:r>
                      <a:endParaRPr lang="zh-CN" sz="1600" b="1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600" b="1" dirty="0">
                          <a:effectLst/>
                        </a:rPr>
                        <a:t>As a Citizen, I want to be able to search the library catalogue, so I can find interesting books to read.</a:t>
                      </a:r>
                      <a:endParaRPr lang="zh-CN" sz="16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1315708"/>
                  </a:ext>
                </a:extLst>
              </a:tr>
              <a:tr h="188919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600" b="1">
                          <a:effectLst/>
                        </a:rPr>
                        <a:t>User Story 3</a:t>
                      </a:r>
                      <a:endParaRPr lang="zh-CN" sz="1600" b="1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600" b="1">
                          <a:effectLst/>
                        </a:rPr>
                        <a:t>As a Citizen, I want to be able to borrow an eBook, so I can read it in my personal device.</a:t>
                      </a:r>
                      <a:endParaRPr lang="zh-CN" sz="1600" b="1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3318027"/>
                  </a:ext>
                </a:extLst>
              </a:tr>
              <a:tr h="377836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600" b="1">
                          <a:effectLst/>
                        </a:rPr>
                        <a:t>User Story 4</a:t>
                      </a:r>
                      <a:endParaRPr lang="zh-CN" sz="1600" b="1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600" b="1">
                          <a:effectLst/>
                        </a:rPr>
                        <a:t>As a Citizen, I want to be able to borrow a hard copy of a book, so I can read it without my personal device.</a:t>
                      </a:r>
                      <a:endParaRPr lang="zh-CN" sz="1600" b="1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375632"/>
                  </a:ext>
                </a:extLst>
              </a:tr>
              <a:tr h="377836"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600" b="1">
                          <a:effectLst/>
                        </a:rPr>
                        <a:t>User Story 5</a:t>
                      </a:r>
                      <a:endParaRPr lang="zh-CN" sz="1600" b="1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200"/>
                        </a:spcAft>
                      </a:pPr>
                      <a:r>
                        <a:rPr lang="en-AU" sz="1600" b="1" dirty="0">
                          <a:effectLst/>
                        </a:rPr>
                        <a:t>As a Citizen, I want to be able to review a book I read, so I can express my opinion on the content.</a:t>
                      </a:r>
                      <a:endParaRPr lang="zh-CN" sz="1600" b="1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36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40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CE72B2-E3ED-E46F-309A-1E69D12BD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278"/>
            <a:ext cx="12192000" cy="5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98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33724E3-AF08-C02D-A0F5-D38964BCA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213" y="1088314"/>
            <a:ext cx="7676665" cy="297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705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7FC98-1A32-58E1-A56D-2BF341B4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207469"/>
            <a:ext cx="10515600" cy="1325563"/>
          </a:xfrm>
        </p:spPr>
        <p:txBody>
          <a:bodyPr/>
          <a:lstStyle/>
          <a:p>
            <a:r>
              <a:rPr lang="en-US" altLang="zh-CN" dirty="0"/>
              <a:t>A4</a:t>
            </a:r>
            <a:r>
              <a:rPr lang="zh-CN" altLang="en-US" dirty="0"/>
              <a:t>作业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3CC678-9FE6-D58B-F6DD-C0C82B584AD6}"/>
              </a:ext>
            </a:extLst>
          </p:cNvPr>
          <p:cNvSpPr txBox="1"/>
          <p:nvPr/>
        </p:nvSpPr>
        <p:spPr>
          <a:xfrm>
            <a:off x="281152" y="1366373"/>
            <a:ext cx="116296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AU" altLang="zh-CN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ERD</a:t>
            </a:r>
            <a:r>
              <a:rPr lang="zh-CN" altLang="en-US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endParaRPr lang="en-AU" altLang="zh-CN" sz="1800" b="1" dirty="0">
              <a:solidFill>
                <a:srgbClr val="7030A0"/>
              </a:solidFill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en-AU" altLang="zh-CN" sz="1800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Task &amp; Goal(s): </a:t>
            </a: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This is a group project that focuses on </a:t>
            </a:r>
            <a:r>
              <a:rPr lang="en-AU" altLang="zh-C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Module 3 </a:t>
            </a: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content. You are asked to develop an ERD for your case study.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2D57EC-DB74-67F1-73CC-2B0A5C2CAC00}"/>
              </a:ext>
            </a:extLst>
          </p:cNvPr>
          <p:cNvSpPr txBox="1"/>
          <p:nvPr/>
        </p:nvSpPr>
        <p:spPr>
          <a:xfrm>
            <a:off x="215462" y="2795588"/>
            <a:ext cx="11813628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en-AU" altLang="zh-CN" dirty="0">
                <a:solidFill>
                  <a:srgbClr val="80808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Task &amp; Goal(s): </a:t>
            </a:r>
            <a:r>
              <a:rPr lang="en-AU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This is a group project that focuses on Module 4 content. You are asked to develop UML diagrams for your case study as requested in the tasks below. </a:t>
            </a:r>
            <a:endParaRPr lang="zh-CN" altLang="zh-CN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</a:pPr>
            <a:r>
              <a:rPr lang="en-AU" altLang="zh-CN" dirty="0">
                <a:solidFill>
                  <a:srgbClr val="80808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dirty="0">
              <a:solidFill>
                <a:srgbClr val="808080"/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  <a:tabLst>
                <a:tab pos="711835" algn="l"/>
              </a:tabLst>
            </a:pPr>
            <a:r>
              <a:rPr lang="en-AU" altLang="zh-CN" dirty="0">
                <a:solidFill>
                  <a:srgbClr val="80808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Pre-work: Define 2 Epics, </a:t>
            </a:r>
            <a:r>
              <a:rPr lang="en-AU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each one composed of at least 5 User Stories. You may re-use (or modify) Epics and User Stories you developed in Assessment Task 3. </a:t>
            </a:r>
            <a:endParaRPr lang="zh-CN" altLang="zh-CN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1200"/>
              </a:spcAft>
              <a:tabLst>
                <a:tab pos="711835" algn="l"/>
              </a:tabLst>
            </a:pPr>
            <a:r>
              <a:rPr lang="en-AU" altLang="zh-CN" dirty="0">
                <a:solidFill>
                  <a:srgbClr val="80808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dirty="0">
              <a:solidFill>
                <a:srgbClr val="808080"/>
              </a:solidFill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1200"/>
              </a:spcAft>
              <a:buFont typeface="Wingdings" panose="05000000000000000000" pitchFamily="2" charset="2"/>
              <a:buChar char="ü"/>
              <a:tabLst>
                <a:tab pos="711835" algn="l"/>
              </a:tabLst>
            </a:pPr>
            <a:r>
              <a:rPr lang="en-AU" altLang="zh-CN" b="1" dirty="0">
                <a:solidFill>
                  <a:srgbClr val="7030A0"/>
                </a:solidFill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Task 1 – UC Diagram </a:t>
            </a:r>
            <a:r>
              <a:rPr lang="en-AU" altLang="zh-CN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Produce a Use Case Diagram for each User Story. Then, merge the Use Case Diagrams you produced to have 1 Use Case Diagram for each Epic.</a:t>
            </a:r>
            <a:endParaRPr lang="zh-CN" altLang="zh-CN" dirty="0"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53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DE4E3F-37CB-47CF-CCF8-E881E858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6"/>
            <a:ext cx="10515600" cy="89086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顺序图语法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0B250DF-B234-A87E-2035-455C3A199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132" y="1261076"/>
            <a:ext cx="7665572" cy="472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2998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7FC98-1A32-58E1-A56D-2BF341B4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2" y="207469"/>
            <a:ext cx="10515600" cy="1325563"/>
          </a:xfrm>
        </p:spPr>
        <p:txBody>
          <a:bodyPr/>
          <a:lstStyle/>
          <a:p>
            <a:r>
              <a:rPr lang="en-US" altLang="zh-CN" dirty="0"/>
              <a:t>A4</a:t>
            </a:r>
            <a:r>
              <a:rPr lang="zh-CN" altLang="en-US" dirty="0"/>
              <a:t>作业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2D57EC-DB74-67F1-73CC-2B0A5C2CAC00}"/>
              </a:ext>
            </a:extLst>
          </p:cNvPr>
          <p:cNvSpPr txBox="1"/>
          <p:nvPr/>
        </p:nvSpPr>
        <p:spPr>
          <a:xfrm>
            <a:off x="189186" y="1625030"/>
            <a:ext cx="11813628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CN" altLang="zh-CN" sz="1800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AU" altLang="zh-CN" sz="1800" b="1" dirty="0">
                <a:solidFill>
                  <a:srgbClr val="7030A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Task 2 – Sequence Diagram</a:t>
            </a:r>
            <a:r>
              <a:rPr lang="en-AU" altLang="zh-CN" sz="18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Produce a Sequence Diagram for each User Story. Your Sequence Diagrams should include: 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Final user(s)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System / Sub-systems (preferred)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1200"/>
              </a:spcAft>
              <a:buFont typeface="Symbol" panose="05050102010706020507" pitchFamily="18" charset="2"/>
              <a:buChar char=""/>
            </a:pP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Storage system (database). The storage system is used to store/retrieve data.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600"/>
              </a:spcAft>
            </a:pPr>
            <a:r>
              <a:rPr lang="en-AU" altLang="zh-CN" sz="18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Task 3 – State Transition Diagram. </a:t>
            </a:r>
            <a:r>
              <a:rPr lang="en-AU" altLang="zh-CN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Produce State Transition Diagrams for all systems/sub-systems involved (except the storage system) looking at all User Stories. Sequence Diagrams and State Transition Diagrams should be consistent with each other.</a:t>
            </a:r>
            <a:endParaRPr lang="zh-CN" altLang="zh-CN" sz="1800" dirty="0">
              <a:effectLst/>
              <a:latin typeface="Calibri" panose="020F050202020403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2A0809-EE32-BB10-2089-775B741BE3CA}"/>
              </a:ext>
            </a:extLst>
          </p:cNvPr>
          <p:cNvSpPr txBox="1"/>
          <p:nvPr/>
        </p:nvSpPr>
        <p:spPr>
          <a:xfrm>
            <a:off x="281152" y="4353217"/>
            <a:ext cx="3820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第十四周（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号）课上展示</a:t>
            </a:r>
            <a:r>
              <a:rPr lang="en-US" altLang="zh-CN" dirty="0"/>
              <a:t>PPT</a:t>
            </a:r>
          </a:p>
          <a:p>
            <a:r>
              <a:rPr lang="zh-CN" altLang="en-US" dirty="0"/>
              <a:t>第十五周（</a:t>
            </a:r>
            <a:r>
              <a:rPr lang="en-US" altLang="zh-CN" dirty="0"/>
              <a:t>12</a:t>
            </a:r>
            <a:r>
              <a:rPr lang="zh-CN" altLang="en-US" dirty="0"/>
              <a:t>月</a:t>
            </a:r>
            <a:r>
              <a:rPr lang="en-US" altLang="zh-CN" dirty="0"/>
              <a:t>5</a:t>
            </a:r>
            <a:r>
              <a:rPr lang="zh-CN" altLang="en-US" dirty="0"/>
              <a:t>号）交</a:t>
            </a:r>
            <a:r>
              <a:rPr lang="en-US" altLang="zh-CN" dirty="0"/>
              <a:t>A4</a:t>
            </a:r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339043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DE4E3F-37CB-47CF-CCF8-E881E858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6"/>
            <a:ext cx="10515600" cy="89086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顺序图语法</a:t>
            </a:r>
            <a:r>
              <a:rPr lang="en-US" altLang="zh-CN" sz="4000" dirty="0"/>
              <a:t>——</a:t>
            </a:r>
            <a:r>
              <a:rPr lang="zh-CN" altLang="en-US" sz="4000" dirty="0"/>
              <a:t>角色</a:t>
            </a:r>
            <a:r>
              <a:rPr lang="en-US" altLang="zh-CN" sz="4000" dirty="0"/>
              <a:t>&amp;</a:t>
            </a:r>
            <a:r>
              <a:rPr lang="zh-CN" altLang="en-US" sz="4000" dirty="0"/>
              <a:t>对象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6DFFEC-A909-1EC1-0132-F08E38F08723}"/>
              </a:ext>
            </a:extLst>
          </p:cNvPr>
          <p:cNvSpPr txBox="1"/>
          <p:nvPr/>
        </p:nvSpPr>
        <p:spPr>
          <a:xfrm>
            <a:off x="252248" y="961697"/>
            <a:ext cx="11240813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角色：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en-US" altLang="zh-CN" sz="2000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0B38AD2-BEFA-4DDA-EF55-CF8199439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04" y="684431"/>
            <a:ext cx="5184227" cy="597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D35C078-9CDF-7B04-9388-33D9282A3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89" y="961697"/>
            <a:ext cx="537772" cy="78439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320F418-3BAE-A86D-8B19-49E3F7100B11}"/>
              </a:ext>
            </a:extLst>
          </p:cNvPr>
          <p:cNvSpPr txBox="1"/>
          <p:nvPr/>
        </p:nvSpPr>
        <p:spPr>
          <a:xfrm>
            <a:off x="212834" y="1852558"/>
            <a:ext cx="6096000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/>
              <a:t>顾客和服务员是两类人，流程发生时，是某个顾客和某个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服务员交互。所以还可以这样表示</a:t>
            </a:r>
            <a:r>
              <a:rPr lang="zh-CN" altLang="en-US" dirty="0"/>
              <a:t>，</a:t>
            </a:r>
            <a:endParaRPr lang="en-US" altLang="zh-CN" sz="1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981D22F-BDDF-B407-7BE0-34EBBDFF5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24" y="2840165"/>
            <a:ext cx="4308749" cy="134946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830B009-8C5D-B5D4-3248-3BFE2C802AAB}"/>
              </a:ext>
            </a:extLst>
          </p:cNvPr>
          <p:cNvSpPr txBox="1"/>
          <p:nvPr/>
        </p:nvSpPr>
        <p:spPr>
          <a:xfrm>
            <a:off x="307428" y="4596514"/>
            <a:ext cx="6547732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表示格式：</a:t>
            </a:r>
            <a:r>
              <a:rPr lang="en-US" altLang="zh-CN" dirty="0"/>
              <a:t>[</a:t>
            </a:r>
            <a:r>
              <a:rPr lang="zh-CN" altLang="en-US" dirty="0"/>
              <a:t>对象名</a:t>
            </a:r>
            <a:r>
              <a:rPr lang="zh-CN" altLang="en-US" b="1" dirty="0"/>
              <a:t>：类名</a:t>
            </a:r>
            <a:r>
              <a:rPr lang="en-US" altLang="zh-CN" dirty="0"/>
              <a:t>]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“张三</a:t>
            </a:r>
            <a:r>
              <a:rPr lang="en-US" altLang="zh-CN" dirty="0"/>
              <a:t>:</a:t>
            </a:r>
            <a:r>
              <a:rPr lang="zh-CN" altLang="en-US" dirty="0"/>
              <a:t>顾客”表示张三是顾客的实例。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“</a:t>
            </a:r>
            <a:r>
              <a:rPr lang="en-US" altLang="zh-CN" dirty="0"/>
              <a:t>:</a:t>
            </a:r>
            <a:r>
              <a:rPr lang="zh-CN" altLang="en-US" dirty="0"/>
              <a:t>服务员”表示服务员的某个实例，没有说明实例的名字。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通常不需要表示出具体实例名字，只需要表示是什么类的实例。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594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DE4E3F-37CB-47CF-CCF8-E881E858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6"/>
            <a:ext cx="10515600" cy="89086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顺序图语法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6DFFEC-A909-1EC1-0132-F08E38F08723}"/>
              </a:ext>
            </a:extLst>
          </p:cNvPr>
          <p:cNvSpPr txBox="1"/>
          <p:nvPr/>
        </p:nvSpPr>
        <p:spPr>
          <a:xfrm>
            <a:off x="252248" y="961697"/>
            <a:ext cx="1124081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zh-CN" altLang="en-US" b="1" dirty="0"/>
              <a:t>生命线</a:t>
            </a:r>
            <a:r>
              <a:rPr lang="zh-CN" altLang="en-US" sz="2000" dirty="0"/>
              <a:t>：</a:t>
            </a:r>
            <a:r>
              <a:rPr lang="zh-CN" altLang="en-US" dirty="0"/>
              <a:t>每个对象下有一条垂直的虚线，这就是对象的生命线，从上往下，代表时间的先后顺序。</a:t>
            </a:r>
            <a:endParaRPr lang="en-US" altLang="zh-CN" dirty="0"/>
          </a:p>
          <a:p>
            <a:pPr fontAlgn="base"/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81A8AF5-28FA-FF60-E383-50E23681D1C8}"/>
              </a:ext>
            </a:extLst>
          </p:cNvPr>
          <p:cNvSpPr txBox="1"/>
          <p:nvPr/>
        </p:nvSpPr>
        <p:spPr>
          <a:xfrm>
            <a:off x="252248" y="1638805"/>
            <a:ext cx="996906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zh-CN" altLang="en-US" b="1" dirty="0"/>
              <a:t>激活框</a:t>
            </a:r>
            <a:r>
              <a:rPr lang="zh-CN" altLang="en-US" sz="2000" dirty="0"/>
              <a:t>：</a:t>
            </a:r>
            <a:r>
              <a:rPr lang="zh-CN" altLang="en-US" dirty="0"/>
              <a:t>激活框也叫会话，是生命线中的细高矩形。生命线中往往有很多多段这种的细高矩形，每一段细高矩形表示一次会话，每次会话表示一次交互。</a:t>
            </a:r>
            <a:endParaRPr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15DEDC1-637A-EBD4-2B14-AAA6F7C924A2}"/>
              </a:ext>
            </a:extLst>
          </p:cNvPr>
          <p:cNvSpPr txBox="1"/>
          <p:nvPr/>
        </p:nvSpPr>
        <p:spPr>
          <a:xfrm>
            <a:off x="299544" y="2529666"/>
            <a:ext cx="996906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zh-CN" altLang="en-US" b="1" dirty="0"/>
              <a:t>消息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fontAlgn="base"/>
            <a:endParaRPr lang="en-US" altLang="zh-CN" sz="2000" dirty="0"/>
          </a:p>
          <a:p>
            <a:pPr fontAlgn="base"/>
            <a:r>
              <a:rPr lang="zh-CN" altLang="en-US" dirty="0"/>
              <a:t>由角色</a:t>
            </a:r>
            <a:r>
              <a:rPr lang="en-US" altLang="zh-CN" dirty="0"/>
              <a:t>A</a:t>
            </a:r>
            <a:r>
              <a:rPr lang="zh-CN" altLang="en-US" dirty="0"/>
              <a:t>指向角色</a:t>
            </a:r>
            <a:r>
              <a:rPr lang="en-US" altLang="zh-CN" dirty="0"/>
              <a:t>B</a:t>
            </a:r>
            <a:r>
              <a:rPr lang="zh-CN" altLang="en-US" dirty="0"/>
              <a:t>，表示</a:t>
            </a:r>
            <a:r>
              <a:rPr lang="en-US" altLang="zh-CN" dirty="0"/>
              <a:t>A</a:t>
            </a:r>
            <a:r>
              <a:rPr lang="zh-CN" altLang="en-US" dirty="0"/>
              <a:t>对</a:t>
            </a:r>
            <a:r>
              <a:rPr lang="en-US" altLang="zh-CN" dirty="0"/>
              <a:t>B</a:t>
            </a:r>
            <a:r>
              <a:rPr lang="zh-CN" altLang="en-US" dirty="0"/>
              <a:t>做了什么事情</a:t>
            </a:r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r>
              <a:rPr lang="zh-CN" altLang="en-US" dirty="0"/>
              <a:t>自己指向自己，表示角色自己对自己做了什么事情</a:t>
            </a:r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endParaRPr lang="en-US" altLang="zh-CN" dirty="0"/>
          </a:p>
          <a:p>
            <a:pPr fontAlgn="base"/>
            <a:r>
              <a:rPr lang="zh-CN" altLang="en-US" dirty="0"/>
              <a:t>返回值；</a:t>
            </a:r>
            <a:endParaRPr lang="en-US" altLang="zh-CN" dirty="0"/>
          </a:p>
          <a:p>
            <a:pPr fontAlgn="base"/>
            <a:r>
              <a:rPr lang="zh-CN" altLang="en-US" dirty="0"/>
              <a:t>对象</a:t>
            </a:r>
            <a:r>
              <a:rPr lang="en-US" altLang="zh-CN" dirty="0"/>
              <a:t>A</a:t>
            </a:r>
            <a:r>
              <a:rPr lang="zh-CN" altLang="en-US" dirty="0"/>
              <a:t>给对象</a:t>
            </a:r>
            <a:r>
              <a:rPr lang="en-US" altLang="zh-CN" dirty="0"/>
              <a:t>B</a:t>
            </a:r>
            <a:r>
              <a:rPr lang="zh-CN" altLang="en-US" dirty="0"/>
              <a:t>发出某个消息，然后对象</a:t>
            </a:r>
            <a:r>
              <a:rPr lang="en-US" altLang="zh-CN" dirty="0"/>
              <a:t>B</a:t>
            </a:r>
            <a:r>
              <a:rPr lang="zh-CN" altLang="en-US" dirty="0"/>
              <a:t>响应这个消息，反馈某个东西给对象</a:t>
            </a:r>
            <a:r>
              <a:rPr lang="en-US" altLang="zh-CN" dirty="0"/>
              <a:t>A</a:t>
            </a:r>
            <a:r>
              <a:rPr lang="zh-CN" altLang="en-US" dirty="0"/>
              <a:t>，这时就可以使用返回值消息。</a:t>
            </a:r>
            <a:endParaRPr lang="en-US" altLang="zh-C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DFAEE5-2D02-2307-1244-67C7401D1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10" y="2754501"/>
            <a:ext cx="200977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C277077-7AC5-7FB3-D895-18846AC17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97" y="3503618"/>
            <a:ext cx="1369793" cy="63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D0DC264-07E6-4BA4-D22F-A92F7EE29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497" y="4374973"/>
            <a:ext cx="200977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68E7C4D8-81C5-4472-34DD-65320D1E2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426" y="2084235"/>
            <a:ext cx="4358892" cy="268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2844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DE4E3F-37CB-47CF-CCF8-E881E858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6"/>
            <a:ext cx="10515600" cy="89086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顺序图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6DFFEC-A909-1EC1-0132-F08E38F08723}"/>
              </a:ext>
            </a:extLst>
          </p:cNvPr>
          <p:cNvSpPr txBox="1"/>
          <p:nvPr/>
        </p:nvSpPr>
        <p:spPr>
          <a:xfrm>
            <a:off x="252248" y="961697"/>
            <a:ext cx="4776952" cy="212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zh-CN" altLang="en-US" dirty="0"/>
              <a:t>你向服务员点餐，过一会服务员会上菜，你吃饭，付款。这期间你与服务员进行交互，但是服务员背后肯定还有其他的人帮助他完成他的工作。如果要做一个餐厅管理系统，你要思考服务员背后的事情。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16B9329-4CEE-9DDE-7EF8-152FB3B9E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627" y="358153"/>
            <a:ext cx="5184227" cy="597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29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8206BFC-54A7-FA0F-EFD6-BF89FEE3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835" y="326477"/>
            <a:ext cx="6991917" cy="620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B41D0861-7436-7E2B-8D22-0A7221388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5" y="609566"/>
            <a:ext cx="4788918" cy="552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68BFD396-6E66-F05B-9274-DE8561FFA184}"/>
              </a:ext>
            </a:extLst>
          </p:cNvPr>
          <p:cNvSpPr/>
          <p:nvPr/>
        </p:nvSpPr>
        <p:spPr>
          <a:xfrm>
            <a:off x="3947255" y="2936692"/>
            <a:ext cx="1351721" cy="709938"/>
          </a:xfrm>
          <a:prstGeom prst="righ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05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DE4E3F-37CB-47CF-CCF8-E881E858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6"/>
            <a:ext cx="10515600" cy="89086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顺序图的循环及其分支结构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24058F-3748-D198-222D-60D17788D7BD}"/>
              </a:ext>
            </a:extLst>
          </p:cNvPr>
          <p:cNvSpPr txBox="1"/>
          <p:nvPr/>
        </p:nvSpPr>
        <p:spPr>
          <a:xfrm>
            <a:off x="767255" y="125525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单选择分支</a:t>
            </a:r>
            <a:r>
              <a:rPr lang="en-US" altLang="zh-CN" dirty="0"/>
              <a:t>opt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7ADA46-0A6F-1767-5D91-6B361215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57" y="2074185"/>
            <a:ext cx="10834599" cy="340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47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DE4E3F-37CB-47CF-CCF8-E881E858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6"/>
            <a:ext cx="10515600" cy="89086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顺序图的循环及其分支结构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448790-B55F-98E5-B90F-E246C3381036}"/>
              </a:ext>
            </a:extLst>
          </p:cNvPr>
          <p:cNvSpPr txBox="1"/>
          <p:nvPr/>
        </p:nvSpPr>
        <p:spPr>
          <a:xfrm>
            <a:off x="767255" y="1255251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多选择分支</a:t>
            </a:r>
            <a:r>
              <a:rPr lang="en-US" altLang="zh-CN" dirty="0"/>
              <a:t>alt</a:t>
            </a:r>
          </a:p>
          <a:p>
            <a:r>
              <a:rPr lang="en-US" altLang="zh-CN" dirty="0"/>
              <a:t>If(){ </a:t>
            </a:r>
          </a:p>
          <a:p>
            <a:r>
              <a:rPr lang="en-US" altLang="zh-CN" dirty="0"/>
              <a:t>}else if(){</a:t>
            </a:r>
          </a:p>
          <a:p>
            <a:r>
              <a:rPr lang="en-US" altLang="zh-CN" dirty="0"/>
              <a:t> }</a:t>
            </a:r>
            <a:r>
              <a:rPr lang="zh-CN" altLang="en-US" dirty="0"/>
              <a:t>结构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8006A8-2CFC-C650-0468-6259E8C69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335" y="2025227"/>
            <a:ext cx="7852669" cy="274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1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3DE4E3F-37CB-47CF-CCF8-E881E858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6"/>
            <a:ext cx="10515600" cy="890861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顺序图的循环及其分支结构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2F094F-BDD3-A783-AF82-D27CCD338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484" y="1338017"/>
            <a:ext cx="6752466" cy="48315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068CFE-1B28-F8D1-C340-03B65A5305F0}"/>
              </a:ext>
            </a:extLst>
          </p:cNvPr>
          <p:cNvSpPr txBox="1"/>
          <p:nvPr/>
        </p:nvSpPr>
        <p:spPr>
          <a:xfrm>
            <a:off x="767255" y="125525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loop</a:t>
            </a:r>
            <a:r>
              <a:rPr lang="zh-CN" altLang="en-US" dirty="0"/>
              <a:t>循环分支</a:t>
            </a:r>
            <a:endParaRPr lang="en-US" altLang="zh-CN" dirty="0"/>
          </a:p>
          <a:p>
            <a:r>
              <a:rPr lang="en-US" altLang="zh-CN" dirty="0"/>
              <a:t>For</a:t>
            </a:r>
            <a:r>
              <a:rPr lang="zh-CN" altLang="en-US" dirty="0"/>
              <a:t>或者</a:t>
            </a:r>
            <a:r>
              <a:rPr lang="en-US" altLang="zh-CN" dirty="0"/>
              <a:t>while</a:t>
            </a:r>
            <a:r>
              <a:rPr lang="zh-CN" altLang="en-US" dirty="0"/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2538176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1188</Words>
  <Application>Microsoft Office PowerPoint</Application>
  <PresentationFormat>宽屏</PresentationFormat>
  <Paragraphs>120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Arial</vt:lpstr>
      <vt:lpstr>Calibri</vt:lpstr>
      <vt:lpstr>Symbol</vt:lpstr>
      <vt:lpstr>Wingdings</vt:lpstr>
      <vt:lpstr>Office 主题​​</vt:lpstr>
      <vt:lpstr>顺序图（Sequence Diagram）</vt:lpstr>
      <vt:lpstr>顺序图语法</vt:lpstr>
      <vt:lpstr>顺序图语法——角色&amp;对象</vt:lpstr>
      <vt:lpstr>顺序图语法</vt:lpstr>
      <vt:lpstr>顺序图</vt:lpstr>
      <vt:lpstr>PowerPoint 演示文稿</vt:lpstr>
      <vt:lpstr>顺序图的循环及其分支结构</vt:lpstr>
      <vt:lpstr>顺序图的循环及其分支结构</vt:lpstr>
      <vt:lpstr>顺序图的循环及其分支结构</vt:lpstr>
      <vt:lpstr>顺序图的循环及其分支结构</vt:lpstr>
      <vt:lpstr>顺序图的循环及其分支结构</vt:lpstr>
      <vt:lpstr>如何画顺序图</vt:lpstr>
      <vt:lpstr>如何画顺序图</vt:lpstr>
      <vt:lpstr>PowerPoint 演示文稿</vt:lpstr>
      <vt:lpstr>PowerPoint 演示文稿</vt:lpstr>
      <vt:lpstr>Tutorial 4.2</vt:lpstr>
      <vt:lpstr>PowerPoint 演示文稿</vt:lpstr>
      <vt:lpstr>PowerPoint 演示文稿</vt:lpstr>
      <vt:lpstr>A4作业</vt:lpstr>
      <vt:lpstr>A4作业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时序图（Sequence Diagram）</dc:title>
  <dc:creator>xiaokuan_ff@163.com</dc:creator>
  <cp:lastModifiedBy>xiaokuan_ff@163.com</cp:lastModifiedBy>
  <cp:revision>6</cp:revision>
  <dcterms:created xsi:type="dcterms:W3CDTF">2023-10-29T03:32:30Z</dcterms:created>
  <dcterms:modified xsi:type="dcterms:W3CDTF">2023-10-31T06:46:44Z</dcterms:modified>
</cp:coreProperties>
</file>