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74" r:id="rId4"/>
    <p:sldId id="275" r:id="rId5"/>
    <p:sldId id="276" r:id="rId6"/>
    <p:sldId id="259" r:id="rId7"/>
    <p:sldId id="261" r:id="rId8"/>
    <p:sldId id="262" r:id="rId9"/>
    <p:sldId id="263" r:id="rId10"/>
    <p:sldId id="278" r:id="rId11"/>
    <p:sldId id="265" r:id="rId12"/>
    <p:sldId id="269" r:id="rId13"/>
    <p:sldId id="266" r:id="rId14"/>
    <p:sldId id="267" r:id="rId15"/>
    <p:sldId id="270" r:id="rId16"/>
    <p:sldId id="268" r:id="rId17"/>
    <p:sldId id="271" r:id="rId18"/>
    <p:sldId id="277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11" autoAdjust="0"/>
  </p:normalViewPr>
  <p:slideViewPr>
    <p:cSldViewPr snapToGrid="0">
      <p:cViewPr varScale="1">
        <p:scale>
          <a:sx n="77" d="100"/>
          <a:sy n="77" d="100"/>
        </p:scale>
        <p:origin x="89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42E0-87CF-449E-A0F8-B33D1673C51E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56F2D-3CDD-403D-B064-F18012817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8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93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59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0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80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98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19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09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63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1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64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3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2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55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1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2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03C63-0A16-750F-027F-363D8D972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84F305-D0C3-75BD-264A-A73E3B93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6DD7-66F5-099B-D2CF-602917DB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F28A5-8DDF-FB7E-80A8-FEB3C159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BBD83-C8C1-8319-0216-C83927E1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7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C092F-2EF6-1D0E-1DC7-69F44303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37114-D827-F87C-89B4-78B3906C6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8E4F8-BA4E-370E-3E24-23EC852E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E9065-C4E6-960D-93DE-69DD330F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C415A-ED0D-B58E-239D-03E12E8C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8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AFD534-76DC-D8F3-A07D-19D603034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4BCD9A-DC08-D36F-27DC-EE3B19F39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7F286-4299-7B3B-3F0D-E0C7EE38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7B804-D375-58E9-7EAD-7275BA95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5307A-78CB-9960-35FD-965C864B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2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B576B-EE2B-F6F7-BCD2-F3081066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526E3-021B-E6D8-C8EC-623E93BF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8808-98FD-215D-D0C1-A6D89C68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3D709-A24D-35F4-8598-0A461F36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A7285-FC05-8A2C-699C-FEFB0116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9AA2E-4E1F-7653-2884-81E8F60F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C9845-3495-FBB2-EB4B-99392DDE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5BD03-CAC7-15B5-1610-CB6A222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B6DEE-35BA-2DAB-A0BB-D139D643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FD01C-6096-49D0-ADA3-EFFF17F9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1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5D66D-61BE-6115-2B03-F4FB34CF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C31F7-5F89-2BD2-3850-0D8CCF29F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610FA-781C-D36A-E0D4-5E57D6B2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AF428-DF6C-8FCA-2E66-6BAE26D3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F8ACF-A2D3-F277-B0ED-6855A1FF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DEE3B-2666-1F72-CFE3-DC4BF74C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0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0366C-B063-F12C-FA0F-29F60CC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FFB23-EC65-F7AF-BA30-03E3DEF3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4E74B-6961-8D95-70E5-2DF42D67D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95880B-BE16-1D33-0152-91F110022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3F6D15-939F-26F9-5CF8-C41EA9218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A4A04D-067A-3ACE-07FC-8859D5AC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7366F4-D115-8A6B-BD65-C51F72BB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FAF8F1-4D14-9720-9CEA-28FCEC24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B8AA8-749E-C294-1B1A-E799D5DA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02BF1-2165-D101-F5F0-EB61FB41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260FB-FB70-00B3-1AD5-89C315B5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FBD34-6860-DBB5-DA63-405D87E6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0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DFF9CF-ACDA-A4BF-BF41-28897C76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7B71D3-E138-7AC7-7124-D6542718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B8FB5-CF47-64C5-61F7-6F5FFF5F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1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B95EA-F20A-56D8-0960-CBD8F6A5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13DA9-EAF2-0951-88E8-866D6F31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A6B3E-B1B3-B54E-7CF8-E927D9667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9D569-CE2C-5803-3798-F2CB9B0A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F6B11-5159-5131-A28E-8AF691AE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323B8-A996-9249-8515-C6C6D5CE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9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1CB96-9927-C21D-F781-7F517EE4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3E0DA-C027-26A2-8C74-29A94C56B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6A7D2B-D295-AF60-1BFD-26B337625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AE15C-4BCA-7080-4E33-5225BC19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8BAAC-8575-5521-4E11-00619EED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B50D2-E9A6-9542-029F-289C5374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41652C-4E4E-3286-8188-2B17DD55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6F3FA-3D4B-BE51-D4BE-EE822B44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9B04F-B4DD-F49B-58D7-1F82B285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E473-F9D5-4B58-88EB-9822125F8BD7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BCCDC-166E-7C58-5B58-21AAC3BCF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3267E-157D-66E5-66A5-102E56025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DA70-A7EB-4C6B-AC42-8F868EC30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7A2E5-1650-A040-C8A7-E8A6037F806F}"/>
              </a:ext>
            </a:extLst>
          </p:cNvPr>
          <p:cNvSpPr txBox="1"/>
          <p:nvPr/>
        </p:nvSpPr>
        <p:spPr>
          <a:xfrm>
            <a:off x="359979" y="1371726"/>
            <a:ext cx="1069690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状态图是描述一个对象所处的状态，以及用什么操作促成了状态的转变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363383-2215-8568-6AAE-E64434E9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3" y="2305137"/>
            <a:ext cx="3835708" cy="22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6609A7-34F5-AF0E-29B5-56FFA4D4956E}"/>
              </a:ext>
            </a:extLst>
          </p:cNvPr>
          <p:cNvSpPr txBox="1"/>
          <p:nvPr/>
        </p:nvSpPr>
        <p:spPr>
          <a:xfrm>
            <a:off x="884106" y="4934551"/>
            <a:ext cx="1797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微波炉的状态：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开始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状态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91919"/>
                </a:solidFill>
                <a:latin typeface="PingFang SC"/>
              </a:rPr>
              <a:t>运行状态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停止状态</a:t>
            </a:r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A6F0589-84C5-68C0-8F1E-4F213D001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31" y="2164577"/>
            <a:ext cx="4133195" cy="238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6EA1B3-8DA1-9EBF-9AB4-ECCE7BC8B8A6}"/>
              </a:ext>
            </a:extLst>
          </p:cNvPr>
          <p:cNvSpPr txBox="1"/>
          <p:nvPr/>
        </p:nvSpPr>
        <p:spPr>
          <a:xfrm>
            <a:off x="6222847" y="4934551"/>
            <a:ext cx="39413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订单的状态：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下单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支付状态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发货状态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8134F5-80F3-3B26-CC3A-48FD63D1C411}"/>
              </a:ext>
            </a:extLst>
          </p:cNvPr>
          <p:cNvSpPr txBox="1"/>
          <p:nvPr/>
        </p:nvSpPr>
        <p:spPr>
          <a:xfrm>
            <a:off x="359979" y="6311775"/>
            <a:ext cx="9030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状态图就是用图形的方式来表达事物的状态，以及什么操作可以改变状态</a:t>
            </a:r>
          </a:p>
        </p:txBody>
      </p:sp>
    </p:spTree>
    <p:extLst>
      <p:ext uri="{BB962C8B-B14F-4D97-AF65-F5344CB8AC3E}">
        <p14:creationId xmlns:p14="http://schemas.microsoft.com/office/powerpoint/2010/main" val="25639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状态图语法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4FC74F-1E3B-6ED5-710D-28867DAB0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99635"/>
              </p:ext>
            </p:extLst>
          </p:nvPr>
        </p:nvGraphicFramePr>
        <p:xfrm>
          <a:off x="1621453" y="1752254"/>
          <a:ext cx="8698203" cy="383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996">
                  <a:extLst>
                    <a:ext uri="{9D8B030D-6E8A-4147-A177-3AD203B41FA5}">
                      <a16:colId xmlns:a16="http://schemas.microsoft.com/office/drawing/2014/main" val="557508507"/>
                    </a:ext>
                  </a:extLst>
                </a:gridCol>
                <a:gridCol w="1486678">
                  <a:extLst>
                    <a:ext uri="{9D8B030D-6E8A-4147-A177-3AD203B41FA5}">
                      <a16:colId xmlns:a16="http://schemas.microsoft.com/office/drawing/2014/main" val="1727053998"/>
                    </a:ext>
                  </a:extLst>
                </a:gridCol>
                <a:gridCol w="5038529">
                  <a:extLst>
                    <a:ext uri="{9D8B030D-6E8A-4147-A177-3AD203B41FA5}">
                      <a16:colId xmlns:a16="http://schemas.microsoft.com/office/drawing/2014/main" val="3382898875"/>
                    </a:ext>
                  </a:extLst>
                </a:gridCol>
              </a:tblGrid>
              <a:tr h="6383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画法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29886"/>
                  </a:ext>
                </a:extLst>
              </a:tr>
              <a:tr h="63830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表示一种状态，建议写法“主语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状态”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166123"/>
                  </a:ext>
                </a:extLst>
              </a:tr>
              <a:tr h="6383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   （主）动宾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表示每种状态的转移顺序。线上标记触发转移的操作或条件，操作用“（主）动宾”的写法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69908"/>
                  </a:ext>
                </a:extLst>
              </a:tr>
              <a:tr h="63830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标记流程的起点，不代表任何状态，开始只有一个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18318"/>
                  </a:ext>
                </a:extLst>
              </a:tr>
              <a:tr h="4534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标记流程的终点，不代表任何状态，结束可以有一个或者多个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5680"/>
                  </a:ext>
                </a:extLst>
              </a:tr>
              <a:tr h="63830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内部转移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是一个回环，表示在一个活动后，当前的状态没有发生变化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95166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5FFB12-81BC-E8E5-D69C-393FE0B37F1A}"/>
              </a:ext>
            </a:extLst>
          </p:cNvPr>
          <p:cNvSpPr/>
          <p:nvPr/>
        </p:nvSpPr>
        <p:spPr>
          <a:xfrm>
            <a:off x="1978090" y="2450841"/>
            <a:ext cx="1579983" cy="460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主语</a:t>
            </a:r>
            <a:r>
              <a:rPr lang="en-US" altLang="zh-CN" dirty="0"/>
              <a:t>+</a:t>
            </a:r>
            <a:r>
              <a:rPr lang="zh-CN" altLang="en-US" dirty="0"/>
              <a:t>状态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33EF12C-6A3B-FAF5-E6DC-9956D4A0FEA0}"/>
              </a:ext>
            </a:extLst>
          </p:cNvPr>
          <p:cNvCxnSpPr/>
          <p:nvPr/>
        </p:nvCxnSpPr>
        <p:spPr>
          <a:xfrm>
            <a:off x="2080726" y="3411894"/>
            <a:ext cx="15115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6D47F439-2E17-0745-C4F3-F91DF36A5D9E}"/>
              </a:ext>
            </a:extLst>
          </p:cNvPr>
          <p:cNvSpPr/>
          <p:nvPr/>
        </p:nvSpPr>
        <p:spPr>
          <a:xfrm>
            <a:off x="2450841" y="3837992"/>
            <a:ext cx="385665" cy="31530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19D89DB-79ED-39EF-AF7C-94B59BC3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117" y="5027287"/>
            <a:ext cx="590766" cy="50235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B905C8-30E3-EAFB-23A0-851F36FF9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13" y="4345249"/>
            <a:ext cx="5619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0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状态图分支结构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269F2E2-C774-14AB-32F3-AF010B70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438205"/>
            <a:ext cx="8422154" cy="48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398808-E127-D4A5-2B17-EDB65B667BB2}"/>
              </a:ext>
            </a:extLst>
          </p:cNvPr>
          <p:cNvSpPr txBox="1"/>
          <p:nvPr/>
        </p:nvSpPr>
        <p:spPr>
          <a:xfrm>
            <a:off x="295182" y="1558067"/>
            <a:ext cx="317948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、谁的状态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、状态有哪些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ABE78D-D329-76CD-659F-8A86B1860D30}"/>
              </a:ext>
            </a:extLst>
          </p:cNvPr>
          <p:cNvSpPr txBox="1"/>
          <p:nvPr/>
        </p:nvSpPr>
        <p:spPr>
          <a:xfrm>
            <a:off x="295182" y="2582276"/>
            <a:ext cx="317948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、请假条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、提出状态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部门经理已批准状态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高级经理已批准状态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审批拒绝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40CC0E-331A-DFA3-70F4-A673FDCA9BB7}"/>
              </a:ext>
            </a:extLst>
          </p:cNvPr>
          <p:cNvSpPr txBox="1"/>
          <p:nvPr/>
        </p:nvSpPr>
        <p:spPr>
          <a:xfrm>
            <a:off x="6248400" y="1024024"/>
            <a:ext cx="3492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请假审批两级审批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BPMN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512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状态图分支结构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398808-E127-D4A5-2B17-EDB65B667BB2}"/>
              </a:ext>
            </a:extLst>
          </p:cNvPr>
          <p:cNvSpPr txBox="1"/>
          <p:nvPr/>
        </p:nvSpPr>
        <p:spPr>
          <a:xfrm>
            <a:off x="292847" y="1571812"/>
            <a:ext cx="317948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谁的状态图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请假申请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1FDFE-614C-0ED8-F5C9-0240FF89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42" y="346933"/>
            <a:ext cx="7269348" cy="616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1CE514-493D-D4B6-FF11-87D8979575A3}"/>
              </a:ext>
            </a:extLst>
          </p:cNvPr>
          <p:cNvSpPr txBox="1"/>
          <p:nvPr/>
        </p:nvSpPr>
        <p:spPr>
          <a:xfrm>
            <a:off x="292847" y="2576649"/>
            <a:ext cx="3296329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状态有哪些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提出状态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部门经理已批准状态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高级经理已批准状态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审批拒绝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018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状态图分支结构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82E174-A5C8-7B79-994C-DC3E6450D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34" y="825848"/>
            <a:ext cx="7769221" cy="59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8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状态图容易出现的误区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AA0FEB-698A-609F-FB58-E4BA7EE7AABC}"/>
              </a:ext>
            </a:extLst>
          </p:cNvPr>
          <p:cNvSpPr txBox="1"/>
          <p:nvPr/>
        </p:nvSpPr>
        <p:spPr>
          <a:xfrm>
            <a:off x="152400" y="11680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有对象才有状态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526E9-D7B4-0BB0-213D-2B8EAF54B693}"/>
              </a:ext>
            </a:extLst>
          </p:cNvPr>
          <p:cNvSpPr txBox="1"/>
          <p:nvPr/>
        </p:nvSpPr>
        <p:spPr>
          <a:xfrm>
            <a:off x="79188" y="1578314"/>
            <a:ext cx="1036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状态是针对一个实际存在的事务而言的，这个事务就是一个对象，只有有了对象才有了状态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2D485F-97EB-D5FA-A80C-7E50A351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37" y="2022942"/>
            <a:ext cx="3999743" cy="477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ED7847-BFBD-D48E-5FA8-0221CC5C3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37" y="1908273"/>
            <a:ext cx="4198564" cy="501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26B8047-58F3-4A38-22C1-D3B1886CE925}"/>
              </a:ext>
            </a:extLst>
          </p:cNvPr>
          <p:cNvSpPr/>
          <p:nvPr/>
        </p:nvSpPr>
        <p:spPr>
          <a:xfrm>
            <a:off x="2450841" y="2488163"/>
            <a:ext cx="1188098" cy="3545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用户单击新建按钮</a:t>
            </a:r>
          </a:p>
        </p:txBody>
      </p:sp>
    </p:spTree>
    <p:extLst>
      <p:ext uri="{BB962C8B-B14F-4D97-AF65-F5344CB8AC3E}">
        <p14:creationId xmlns:p14="http://schemas.microsoft.com/office/powerpoint/2010/main" val="141414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状态图容易出现的误区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AA0FEB-698A-609F-FB58-E4BA7EE7AABC}"/>
              </a:ext>
            </a:extLst>
          </p:cNvPr>
          <p:cNvSpPr txBox="1"/>
          <p:nvPr/>
        </p:nvSpPr>
        <p:spPr>
          <a:xfrm>
            <a:off x="531906" y="1393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4FA72F-63FA-AC97-FCF5-4BDC65D614F7}"/>
              </a:ext>
            </a:extLst>
          </p:cNvPr>
          <p:cNvSpPr txBox="1"/>
          <p:nvPr/>
        </p:nvSpPr>
        <p:spPr>
          <a:xfrm>
            <a:off x="633506" y="1458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表达“一个”对象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0CD388-3ACC-3472-A3EF-F5CAB82FD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25" y="2641600"/>
            <a:ext cx="6466045" cy="35809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023826-65C6-7472-44CC-4B7C51D7683B}"/>
              </a:ext>
            </a:extLst>
          </p:cNvPr>
          <p:cNvSpPr txBox="1"/>
          <p:nvPr/>
        </p:nvSpPr>
        <p:spPr>
          <a:xfrm>
            <a:off x="531906" y="20398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状态图是用来表达对象的状态。并且，状态只能表达“一个对象”的状态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39E2D6-C161-1655-FE54-01841BCEAFFD}"/>
              </a:ext>
            </a:extLst>
          </p:cNvPr>
          <p:cNvSpPr txBox="1"/>
          <p:nvPr/>
        </p:nvSpPr>
        <p:spPr>
          <a:xfrm>
            <a:off x="307972" y="2963671"/>
            <a:ext cx="6096000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rgbClr val="191919"/>
                </a:solidFill>
                <a:effectLst/>
                <a:latin typeface="PingFang SC"/>
              </a:rPr>
              <a:t>首先，产品经理提交的需求就是一个对象。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需求的状态有已提交、已拒绝和已通过。这样就可抽象出一个需求管理系统，该系统用来管理需求文档。</a:t>
            </a: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rgbClr val="191919"/>
                </a:solidFill>
                <a:effectLst/>
                <a:latin typeface="PingFang SC"/>
              </a:rPr>
              <a:t>其次，产品经理的身体是另一个对象。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身体的状态可以是健康、生病和死亡，这样就可抽象一个医院管理系统。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257986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状态图容易出现的误区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EDB9CB-5E88-8FF6-9ECD-E53EA46B971F}"/>
              </a:ext>
            </a:extLst>
          </p:cNvPr>
          <p:cNvSpPr txBox="1"/>
          <p:nvPr/>
        </p:nvSpPr>
        <p:spPr>
          <a:xfrm>
            <a:off x="430306" y="1375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3.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不可有判断标志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3BF747D-48B3-2F9C-8C06-00CCE32FDF5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6" y="984027"/>
            <a:ext cx="6831445" cy="51947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6BAB88D-CF59-8755-3B23-56592EC6536D}"/>
              </a:ext>
            </a:extLst>
          </p:cNvPr>
          <p:cNvSpPr txBox="1"/>
          <p:nvPr/>
        </p:nvSpPr>
        <p:spPr>
          <a:xfrm>
            <a:off x="359979" y="2249873"/>
            <a:ext cx="5156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在有的书中状态图可加菱形的“判断标志”，但不是主流，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课程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不建议加入。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87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状态图练习 混乱的管理系统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EDB9CB-5E88-8FF6-9ECD-E53EA46B971F}"/>
              </a:ext>
            </a:extLst>
          </p:cNvPr>
          <p:cNvSpPr txBox="1"/>
          <p:nvPr/>
        </p:nvSpPr>
        <p:spPr>
          <a:xfrm>
            <a:off x="424329" y="1022581"/>
            <a:ext cx="11343341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亲爱的</a:t>
            </a:r>
            <a:r>
              <a:rPr lang="en-US" altLang="zh-CN" dirty="0"/>
              <a:t>XXX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我已经快陷入崩溃，我们正在开发产品，目前进入测试阶段，产品的缺陷每日剧增，更糟糕的是，我们居然没有缺陷管理工具！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我们的测试人员用邮件记录发现的缺陷，发送给</a:t>
            </a:r>
            <a:r>
              <a:rPr lang="en-US" altLang="zh-CN" dirty="0"/>
              <a:t>PM</a:t>
            </a:r>
            <a:r>
              <a:rPr lang="zh-CN" altLang="en-US" dirty="0"/>
              <a:t>，</a:t>
            </a:r>
            <a:r>
              <a:rPr lang="en-US" altLang="zh-CN" dirty="0"/>
              <a:t>PM</a:t>
            </a:r>
            <a:r>
              <a:rPr lang="zh-CN" altLang="en-US" dirty="0"/>
              <a:t>再转发给开发，超级混乱！缺陷内容有时描述不清，不知道缺陷发给了谁，不知道解决没有！有些人干脆不用邮件，直接写便条，我的天啊，一些人的计算机已经全贴满了黄色纸条。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更麻烦的是，我去问他们有多少缺陷，有什么严重的缺陷，什么时候可以发布，他们都答不上来，你能帮我建立一套系统，解决这些问题吗？（</a:t>
            </a:r>
            <a:r>
              <a:rPr lang="zh-CN" altLang="en-US" dirty="0">
                <a:highlight>
                  <a:srgbClr val="FFFF00"/>
                </a:highlight>
              </a:rPr>
              <a:t>画缺陷管理状态图）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C1745-EE2D-F8A5-3914-9EED75F9FBB8}"/>
              </a:ext>
            </a:extLst>
          </p:cNvPr>
          <p:cNvSpPr txBox="1"/>
          <p:nvPr/>
        </p:nvSpPr>
        <p:spPr>
          <a:xfrm>
            <a:off x="271929" y="4507131"/>
            <a:ext cx="11343341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思考：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）对什么事物画状态图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）开发人员修正缺陷后，需要再次测试验证吗？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）有些缺陷不能重新，如何处理？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）缺陷应该有哪些状态？状态之间如何转换？如何规划好缺陷管理流程才能解决邮件中问题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694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3838"/>
            <a:ext cx="10515600" cy="984250"/>
          </a:xfrm>
        </p:spPr>
        <p:txBody>
          <a:bodyPr/>
          <a:lstStyle/>
          <a:p>
            <a:r>
              <a:rPr lang="zh-CN" altLang="en-US" dirty="0"/>
              <a:t>状态图练习 混乱的管理系统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8BDC13-AD32-0F3C-DBCA-1175B19A9A36}"/>
              </a:ext>
            </a:extLst>
          </p:cNvPr>
          <p:cNvSpPr/>
          <p:nvPr/>
        </p:nvSpPr>
        <p:spPr>
          <a:xfrm>
            <a:off x="3564310" y="2538296"/>
            <a:ext cx="1320800" cy="59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未解决</a:t>
            </a:r>
            <a:endParaRPr 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D2605B3-C7D4-5D18-94AD-49969A86B20A}"/>
              </a:ext>
            </a:extLst>
          </p:cNvPr>
          <p:cNvSpPr/>
          <p:nvPr/>
        </p:nvSpPr>
        <p:spPr>
          <a:xfrm>
            <a:off x="7609260" y="2568487"/>
            <a:ext cx="1318600" cy="59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已修复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0FB4390-CB2E-A470-4212-12172A7C15DA}"/>
              </a:ext>
            </a:extLst>
          </p:cNvPr>
          <p:cNvSpPr/>
          <p:nvPr/>
        </p:nvSpPr>
        <p:spPr>
          <a:xfrm>
            <a:off x="1892258" y="2554171"/>
            <a:ext cx="558800" cy="55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8AFC1F6-79FA-E9E9-F410-6DF133F655F4}"/>
              </a:ext>
            </a:extLst>
          </p:cNvPr>
          <p:cNvSpPr/>
          <p:nvPr/>
        </p:nvSpPr>
        <p:spPr>
          <a:xfrm>
            <a:off x="3564310" y="4341305"/>
            <a:ext cx="1320800" cy="59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无法重现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BAFF1D2-733C-6A88-2E94-A1372BA666D8}"/>
              </a:ext>
            </a:extLst>
          </p:cNvPr>
          <p:cNvSpPr/>
          <p:nvPr/>
        </p:nvSpPr>
        <p:spPr>
          <a:xfrm>
            <a:off x="6271610" y="5645255"/>
            <a:ext cx="245450" cy="245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E9F1991-280E-F219-4FF8-1C3112E25BA0}"/>
              </a:ext>
            </a:extLst>
          </p:cNvPr>
          <p:cNvSpPr/>
          <p:nvPr/>
        </p:nvSpPr>
        <p:spPr>
          <a:xfrm>
            <a:off x="7691810" y="4324455"/>
            <a:ext cx="1320800" cy="59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已关闭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C4A9E93-4575-3156-FE71-BBE062769A15}"/>
              </a:ext>
            </a:extLst>
          </p:cNvPr>
          <p:cNvSpPr/>
          <p:nvPr/>
        </p:nvSpPr>
        <p:spPr>
          <a:xfrm>
            <a:off x="6119210" y="5488455"/>
            <a:ext cx="558800" cy="55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5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/>
              <a:t>混乱的管理系统状态图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5" name="画布 1143781382">
            <a:extLst>
              <a:ext uri="{FF2B5EF4-FFF2-40B4-BE49-F238E27FC236}">
                <a16:creationId xmlns:a16="http://schemas.microsoft.com/office/drawing/2014/main" id="{5D2A5C50-5DC3-5156-117E-A7202EA29244}"/>
              </a:ext>
            </a:extLst>
          </p:cNvPr>
          <p:cNvGrpSpPr/>
          <p:nvPr/>
        </p:nvGrpSpPr>
        <p:grpSpPr>
          <a:xfrm>
            <a:off x="1280582" y="967295"/>
            <a:ext cx="9055029" cy="5772150"/>
            <a:chOff x="-118378" y="40"/>
            <a:chExt cx="9055029" cy="57721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96665BD-B8B5-CB40-48EE-39329B118749}"/>
                </a:ext>
              </a:extLst>
            </p:cNvPr>
            <p:cNvSpPr/>
            <p:nvPr/>
          </p:nvSpPr>
          <p:spPr>
            <a:xfrm>
              <a:off x="-118378" y="40"/>
              <a:ext cx="8975725" cy="57721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3FA9D4F-D54B-E684-8B1E-6805642ABBDE}"/>
                </a:ext>
              </a:extLst>
            </p:cNvPr>
            <p:cNvSpPr/>
            <p:nvPr/>
          </p:nvSpPr>
          <p:spPr>
            <a:xfrm>
              <a:off x="2165350" y="1586916"/>
              <a:ext cx="1320800" cy="590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未解决</a:t>
              </a:r>
              <a:endParaRPr 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FEC8C12-6349-53A5-7DE6-5633B3904FF4}"/>
                </a:ext>
              </a:extLst>
            </p:cNvPr>
            <p:cNvSpPr/>
            <p:nvPr/>
          </p:nvSpPr>
          <p:spPr>
            <a:xfrm>
              <a:off x="6210300" y="1601232"/>
              <a:ext cx="1318600" cy="590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已修复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11A8408-47F6-DA8D-6897-F40A2E9D2DDE}"/>
                </a:ext>
              </a:extLst>
            </p:cNvPr>
            <p:cNvSpPr/>
            <p:nvPr/>
          </p:nvSpPr>
          <p:spPr>
            <a:xfrm>
              <a:off x="493298" y="1586916"/>
              <a:ext cx="558800" cy="55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文本框 1394528832">
              <a:extLst>
                <a:ext uri="{FF2B5EF4-FFF2-40B4-BE49-F238E27FC236}">
                  <a16:creationId xmlns:a16="http://schemas.microsoft.com/office/drawing/2014/main" id="{E848F6FA-C8EB-5A56-8E20-35B109081DAE}"/>
                </a:ext>
              </a:extLst>
            </p:cNvPr>
            <p:cNvSpPr txBox="1"/>
            <p:nvPr/>
          </p:nvSpPr>
          <p:spPr>
            <a:xfrm>
              <a:off x="-13287" y="1411931"/>
              <a:ext cx="804490" cy="2514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开始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51183D8-5FEE-BCBB-7FD6-7924F0969810}"/>
                </a:ext>
              </a:extLst>
            </p:cNvPr>
            <p:cNvCxnSpPr/>
            <p:nvPr/>
          </p:nvCxnSpPr>
          <p:spPr>
            <a:xfrm>
              <a:off x="1092200" y="1877009"/>
              <a:ext cx="1049752" cy="2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8061951-6742-4CCD-5C61-F5B129B32A10}"/>
                </a:ext>
              </a:extLst>
            </p:cNvPr>
            <p:cNvCxnSpPr/>
            <p:nvPr/>
          </p:nvCxnSpPr>
          <p:spPr>
            <a:xfrm>
              <a:off x="3462752" y="1714500"/>
              <a:ext cx="2747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90D6A552-FC04-F7D9-3772-2A2A0A8A625F}"/>
                </a:ext>
              </a:extLst>
            </p:cNvPr>
            <p:cNvSpPr txBox="1"/>
            <p:nvPr/>
          </p:nvSpPr>
          <p:spPr>
            <a:xfrm>
              <a:off x="3730199" y="1387124"/>
              <a:ext cx="2429850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开发人员修复缺陷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13F7E1F-F3E2-ABD9-A092-6DA63E5C8F65}"/>
                </a:ext>
              </a:extLst>
            </p:cNvPr>
            <p:cNvCxnSpPr/>
            <p:nvPr/>
          </p:nvCxnSpPr>
          <p:spPr>
            <a:xfrm flipH="1">
              <a:off x="3462752" y="2032000"/>
              <a:ext cx="2747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">
              <a:extLst>
                <a:ext uri="{FF2B5EF4-FFF2-40B4-BE49-F238E27FC236}">
                  <a16:creationId xmlns:a16="http://schemas.microsoft.com/office/drawing/2014/main" id="{C2764CAE-C738-DFC8-86D6-1884CF7CC1AC}"/>
                </a:ext>
              </a:extLst>
            </p:cNvPr>
            <p:cNvSpPr txBox="1"/>
            <p:nvPr/>
          </p:nvSpPr>
          <p:spPr>
            <a:xfrm>
              <a:off x="3348650" y="2147916"/>
              <a:ext cx="3052150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测试人员验证缺陷是否修复【缺陷未修复】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D303BE1-B0C2-AEC3-8398-1E794E22663E}"/>
                </a:ext>
              </a:extLst>
            </p:cNvPr>
            <p:cNvSpPr/>
            <p:nvPr/>
          </p:nvSpPr>
          <p:spPr>
            <a:xfrm>
              <a:off x="2165350" y="3374050"/>
              <a:ext cx="1320800" cy="590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无法重现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6397F11-643F-B3DC-029D-1E2F97152986}"/>
                </a:ext>
              </a:extLst>
            </p:cNvPr>
            <p:cNvCxnSpPr/>
            <p:nvPr/>
          </p:nvCxnSpPr>
          <p:spPr>
            <a:xfrm>
              <a:off x="2825750" y="2191782"/>
              <a:ext cx="0" cy="118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标注: 线形 18">
              <a:extLst>
                <a:ext uri="{FF2B5EF4-FFF2-40B4-BE49-F238E27FC236}">
                  <a16:creationId xmlns:a16="http://schemas.microsoft.com/office/drawing/2014/main" id="{865887DE-4DC7-BB7F-0FD1-0612D445A295}"/>
                </a:ext>
              </a:extLst>
            </p:cNvPr>
            <p:cNvSpPr/>
            <p:nvPr/>
          </p:nvSpPr>
          <p:spPr>
            <a:xfrm>
              <a:off x="641350" y="4406900"/>
              <a:ext cx="1879600" cy="952500"/>
            </a:xfrm>
            <a:prstGeom prst="borderCallout1">
              <a:avLst>
                <a:gd name="adj1" fmla="val 2750"/>
                <a:gd name="adj2" fmla="val 51126"/>
                <a:gd name="adj3" fmla="val -75500"/>
                <a:gd name="adj4" fmla="val 7991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如果状态能重现，状态将转为“未解决</a:t>
              </a:r>
              <a:r>
                <a:rPr lang="en-US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”</a:t>
              </a:r>
              <a:endParaRPr 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64323DD-9E6C-240F-F144-D779D76F399C}"/>
                </a:ext>
              </a:extLst>
            </p:cNvPr>
            <p:cNvGrpSpPr/>
            <p:nvPr/>
          </p:nvGrpSpPr>
          <p:grpSpPr>
            <a:xfrm>
              <a:off x="4720250" y="4521200"/>
              <a:ext cx="558800" cy="558800"/>
              <a:chOff x="5063150" y="3695700"/>
              <a:chExt cx="558800" cy="5588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B506B38-B283-38D5-23D5-28549682390E}"/>
                  </a:ext>
                </a:extLst>
              </p:cNvPr>
              <p:cNvSpPr/>
              <p:nvPr/>
            </p:nvSpPr>
            <p:spPr>
              <a:xfrm>
                <a:off x="5063150" y="3695700"/>
                <a:ext cx="558800" cy="558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4649003-C1E9-1C05-92E0-D3D99A4523FD}"/>
                  </a:ext>
                </a:extLst>
              </p:cNvPr>
              <p:cNvSpPr/>
              <p:nvPr/>
            </p:nvSpPr>
            <p:spPr>
              <a:xfrm>
                <a:off x="5215550" y="3852500"/>
                <a:ext cx="245450" cy="24545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CFCE97A-C097-D718-CF6F-780F165001B4}"/>
                </a:ext>
              </a:extLst>
            </p:cNvPr>
            <p:cNvSpPr/>
            <p:nvPr/>
          </p:nvSpPr>
          <p:spPr>
            <a:xfrm>
              <a:off x="6292850" y="3357200"/>
              <a:ext cx="1320800" cy="590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已关闭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F1C5E60-7EE4-0BCA-32C0-3EDB32D37FE0}"/>
                </a:ext>
              </a:extLst>
            </p:cNvPr>
            <p:cNvCxnSpPr/>
            <p:nvPr/>
          </p:nvCxnSpPr>
          <p:spPr>
            <a:xfrm>
              <a:off x="6923700" y="2191782"/>
              <a:ext cx="0" cy="118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3F1D8CC1-EBDB-1AB4-FA34-933FA93E9F03}"/>
                </a:ext>
              </a:extLst>
            </p:cNvPr>
            <p:cNvCxnSpPr>
              <a:stCxn id="17" idx="2"/>
            </p:cNvCxnSpPr>
            <p:nvPr/>
          </p:nvCxnSpPr>
          <p:spPr>
            <a:xfrm rot="16200000" flipH="1">
              <a:off x="3357174" y="3433175"/>
              <a:ext cx="855050" cy="19178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9050B0B-A3FC-7DC0-2CED-F1541678E987}"/>
                </a:ext>
              </a:extLst>
            </p:cNvPr>
            <p:cNvCxnSpPr>
              <a:stCxn id="21" idx="2"/>
              <a:endCxn id="29" idx="6"/>
            </p:cNvCxnSpPr>
            <p:nvPr/>
          </p:nvCxnSpPr>
          <p:spPr>
            <a:xfrm rot="5400000">
              <a:off x="5689725" y="3537075"/>
              <a:ext cx="852850" cy="16742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1">
              <a:extLst>
                <a:ext uri="{FF2B5EF4-FFF2-40B4-BE49-F238E27FC236}">
                  <a16:creationId xmlns:a16="http://schemas.microsoft.com/office/drawing/2014/main" id="{F71AE559-7CD4-3604-A919-6AA93C49A81E}"/>
                </a:ext>
              </a:extLst>
            </p:cNvPr>
            <p:cNvSpPr txBox="1"/>
            <p:nvPr/>
          </p:nvSpPr>
          <p:spPr>
            <a:xfrm>
              <a:off x="256522" y="2700950"/>
              <a:ext cx="2463478" cy="537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开发人员发现无法重现缺陷，测试人员确认确实无法重现</a:t>
              </a:r>
            </a:p>
          </p:txBody>
        </p:sp>
        <p:sp>
          <p:nvSpPr>
            <p:cNvPr id="26" name="文本框 1">
              <a:extLst>
                <a:ext uri="{FF2B5EF4-FFF2-40B4-BE49-F238E27FC236}">
                  <a16:creationId xmlns:a16="http://schemas.microsoft.com/office/drawing/2014/main" id="{B7A05927-C132-9BA4-9F71-58F890424AA9}"/>
                </a:ext>
              </a:extLst>
            </p:cNvPr>
            <p:cNvSpPr txBox="1"/>
            <p:nvPr/>
          </p:nvSpPr>
          <p:spPr>
            <a:xfrm>
              <a:off x="3882410" y="2904958"/>
              <a:ext cx="3051810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测试人员验证缺陷是否修复</a:t>
              </a:r>
              <a:endPara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【缺陷已修复】</a:t>
              </a:r>
            </a:p>
          </p:txBody>
        </p:sp>
        <p:sp>
          <p:nvSpPr>
            <p:cNvPr id="27" name="标注: 线形 26">
              <a:extLst>
                <a:ext uri="{FF2B5EF4-FFF2-40B4-BE49-F238E27FC236}">
                  <a16:creationId xmlns:a16="http://schemas.microsoft.com/office/drawing/2014/main" id="{EA60DA55-0D90-8C9C-6D22-5DC101CDC91F}"/>
                </a:ext>
              </a:extLst>
            </p:cNvPr>
            <p:cNvSpPr/>
            <p:nvPr/>
          </p:nvSpPr>
          <p:spPr>
            <a:xfrm>
              <a:off x="6681229" y="4732950"/>
              <a:ext cx="2255422" cy="952500"/>
            </a:xfrm>
            <a:prstGeom prst="borderCallout1">
              <a:avLst>
                <a:gd name="adj1" fmla="val -583"/>
                <a:gd name="adj2" fmla="val 47748"/>
                <a:gd name="adj3" fmla="val -81500"/>
                <a:gd name="adj4" fmla="val 163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回归测试时，可能会重开部分“已关闭”状态的缺陷，状态重新变为“未解决”</a:t>
              </a:r>
              <a:endParaRPr lang="zh-CN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标注: 线形 27">
              <a:extLst>
                <a:ext uri="{FF2B5EF4-FFF2-40B4-BE49-F238E27FC236}">
                  <a16:creationId xmlns:a16="http://schemas.microsoft.com/office/drawing/2014/main" id="{D79A65D7-C358-BBF2-0C55-4DC6E36F6F23}"/>
                </a:ext>
              </a:extLst>
            </p:cNvPr>
            <p:cNvSpPr/>
            <p:nvPr/>
          </p:nvSpPr>
          <p:spPr>
            <a:xfrm>
              <a:off x="840400" y="362982"/>
              <a:ext cx="1879600" cy="952500"/>
            </a:xfrm>
            <a:prstGeom prst="borderCallout1">
              <a:avLst>
                <a:gd name="adj1" fmla="val 100083"/>
                <a:gd name="adj2" fmla="val 47748"/>
                <a:gd name="adj3" fmla="val 159167"/>
                <a:gd name="adj4" fmla="val 3869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sz="1400" kern="100" dirty="0">
                  <a:solidFill>
                    <a:srgbClr val="000000"/>
                  </a:solidFill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主要由测试人员、实施人员 发现缺陷，但客户、项目组其他成员也可能发现缺陷</a:t>
              </a:r>
              <a:endParaRPr lang="zh-CN" sz="14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30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EFF3E9-325E-EB7D-F11A-5E8FF003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97" y="1035392"/>
            <a:ext cx="5622793" cy="511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3CFF9A-98DB-EA4C-99A7-B540C748B880}"/>
              </a:ext>
            </a:extLst>
          </p:cNvPr>
          <p:cNvSpPr txBox="1"/>
          <p:nvPr/>
        </p:nvSpPr>
        <p:spPr>
          <a:xfrm>
            <a:off x="6148337" y="51989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一级审批的请假</a:t>
            </a:r>
            <a:r>
              <a:rPr lang="en-US" altLang="zh-CN" dirty="0"/>
              <a:t>BPMN</a:t>
            </a:r>
            <a:r>
              <a:rPr lang="zh-CN" altLang="en-US" dirty="0"/>
              <a:t>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7A2E5-1650-A040-C8A7-E8A6037F806F}"/>
              </a:ext>
            </a:extLst>
          </p:cNvPr>
          <p:cNvSpPr txBox="1"/>
          <p:nvPr/>
        </p:nvSpPr>
        <p:spPr>
          <a:xfrm>
            <a:off x="104942" y="1475131"/>
            <a:ext cx="374431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BPMN</a:t>
            </a:r>
            <a:r>
              <a:rPr lang="zh-CN" altLang="en-US" dirty="0"/>
              <a:t>图将流程分解为一个个的活动，通过活动的顺序展示流程；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状态图从某个事物的状态是如何变化的角度展示流程</a:t>
            </a:r>
          </a:p>
        </p:txBody>
      </p:sp>
    </p:spTree>
    <p:extLst>
      <p:ext uri="{BB962C8B-B14F-4D97-AF65-F5344CB8AC3E}">
        <p14:creationId xmlns:p14="http://schemas.microsoft.com/office/powerpoint/2010/main" val="418890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/>
              <a:t>Tutorial 4.3</a:t>
            </a:r>
            <a:endParaRPr lang="zh-CN" altLang="en-US" sz="28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1443A4-F997-805C-884B-146215928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7FA0BA1-FB71-12CE-80BB-61E7707D413F}"/>
              </a:ext>
            </a:extLst>
          </p:cNvPr>
          <p:cNvSpPr txBox="1"/>
          <p:nvPr/>
        </p:nvSpPr>
        <p:spPr>
          <a:xfrm>
            <a:off x="209176" y="1077068"/>
            <a:ext cx="12036612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AU" altLang="zh-CN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 &amp; Goal(s): 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Looking at the case study described below and </a:t>
            </a:r>
            <a:r>
              <a:rPr lang="en-AU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activity developed in Tutorial 4.2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you are asked to produce </a:t>
            </a:r>
            <a:r>
              <a:rPr lang="en-AU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State Transition diagrams for all systems/sub-systems involved (except the storage system) for at least 5 user stories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Please report: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Sequence Diagrams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as developed in Tutorial 4.2. </a:t>
            </a:r>
            <a:r>
              <a:rPr lang="en-AU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You can modify them if required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State Transition Diagrams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AU" altLang="zh-CN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Sequence Diagrams and State Transition diagrams should be consistent with each other</a:t>
            </a:r>
            <a:r>
              <a:rPr lang="en-AU" altLang="zh-C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5F1252A7-C45E-640F-BBE6-491803A0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37914"/>
              </p:ext>
            </p:extLst>
          </p:nvPr>
        </p:nvGraphicFramePr>
        <p:xfrm>
          <a:off x="359979" y="3062227"/>
          <a:ext cx="10863470" cy="3748065"/>
        </p:xfrm>
        <a:graphic>
          <a:graphicData uri="http://schemas.openxmlformats.org/drawingml/2006/table">
            <a:tbl>
              <a:tblPr firstRow="1" firstCol="1" bandRow="1"/>
              <a:tblGrid>
                <a:gridCol w="2168435">
                  <a:extLst>
                    <a:ext uri="{9D8B030D-6E8A-4147-A177-3AD203B41FA5}">
                      <a16:colId xmlns:a16="http://schemas.microsoft.com/office/drawing/2014/main" val="1418713958"/>
                    </a:ext>
                  </a:extLst>
                </a:gridCol>
                <a:gridCol w="8695035">
                  <a:extLst>
                    <a:ext uri="{9D8B030D-6E8A-4147-A177-3AD203B41FA5}">
                      <a16:colId xmlns:a16="http://schemas.microsoft.com/office/drawing/2014/main" val="2413377760"/>
                    </a:ext>
                  </a:extLst>
                </a:gridCol>
              </a:tblGrid>
              <a:tr h="1139135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Epic 1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 a Citizen, I want to be able to use the library online platform, so I can access the services provided by the library for free.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AU" sz="18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Very generic in my case …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3354"/>
                  </a:ext>
                </a:extLst>
              </a:tr>
              <a:tr h="569567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Story 1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 a Citizen, I want to be able to create and manage my 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account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so I can operate safely on the platform.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603275"/>
                  </a:ext>
                </a:extLst>
              </a:tr>
              <a:tr h="284784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Story 2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 a Citizen, I want to be able to search the 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library catalogue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so I can find interesting books to read.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385639"/>
                  </a:ext>
                </a:extLst>
              </a:tr>
              <a:tr h="284784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Story 3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 a Citizen, I want to be able to borrow an 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eBook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so I can read it in my personal device.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407145"/>
                  </a:ext>
                </a:extLst>
              </a:tr>
              <a:tr h="657299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Story 4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 a Citizen, I want to be able to borrow a 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hard copy of a book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so I can read it without my personal device.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52807"/>
                  </a:ext>
                </a:extLst>
              </a:tr>
              <a:tr h="284784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User Story 5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 a Citizen, I want to be able to review 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 book 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 read, so I can express my opinion on the content.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6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4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EFF3E9-325E-EB7D-F11A-5E8FF003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0" y="889229"/>
            <a:ext cx="6190689" cy="56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3CFF9A-98DB-EA4C-99A7-B540C748B880}"/>
              </a:ext>
            </a:extLst>
          </p:cNvPr>
          <p:cNvSpPr txBox="1"/>
          <p:nvPr/>
        </p:nvSpPr>
        <p:spPr>
          <a:xfrm>
            <a:off x="6148337" y="51989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一级审批的请假</a:t>
            </a:r>
            <a:r>
              <a:rPr lang="en-US" altLang="zh-CN" dirty="0"/>
              <a:t>BPMN</a:t>
            </a:r>
            <a:r>
              <a:rPr lang="zh-CN" altLang="en-US" dirty="0"/>
              <a:t>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7A2E5-1650-A040-C8A7-E8A6037F806F}"/>
              </a:ext>
            </a:extLst>
          </p:cNvPr>
          <p:cNvSpPr txBox="1"/>
          <p:nvPr/>
        </p:nvSpPr>
        <p:spPr>
          <a:xfrm>
            <a:off x="104942" y="1475131"/>
            <a:ext cx="374431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围绕什么事物展开的？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经历了几种状态？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状态之间是如何变化的？</a:t>
            </a:r>
          </a:p>
        </p:txBody>
      </p:sp>
    </p:spTree>
    <p:extLst>
      <p:ext uri="{BB962C8B-B14F-4D97-AF65-F5344CB8AC3E}">
        <p14:creationId xmlns:p14="http://schemas.microsoft.com/office/powerpoint/2010/main" val="2481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EFF3E9-325E-EB7D-F11A-5E8FF003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97" y="1035392"/>
            <a:ext cx="5622793" cy="511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3CFF9A-98DB-EA4C-99A7-B540C748B880}"/>
              </a:ext>
            </a:extLst>
          </p:cNvPr>
          <p:cNvSpPr txBox="1"/>
          <p:nvPr/>
        </p:nvSpPr>
        <p:spPr>
          <a:xfrm>
            <a:off x="6148337" y="51989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一级审批的请假</a:t>
            </a:r>
            <a:r>
              <a:rPr lang="en-US" altLang="zh-CN" dirty="0"/>
              <a:t>BPMN</a:t>
            </a:r>
            <a:r>
              <a:rPr lang="zh-CN" altLang="en-US" dirty="0"/>
              <a:t>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7A2E5-1650-A040-C8A7-E8A6037F806F}"/>
              </a:ext>
            </a:extLst>
          </p:cNvPr>
          <p:cNvSpPr txBox="1"/>
          <p:nvPr/>
        </p:nvSpPr>
        <p:spPr>
          <a:xfrm>
            <a:off x="104942" y="1475131"/>
            <a:ext cx="3744311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围绕什么事物展开的？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请假申请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经历了几种状态？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提出、批准、拒绝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状态之间是如何变化的？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提出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批准（审批者审批通过）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     提出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拒绝（审批者审批不通过）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     拒绝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提出（申请者修改请假条）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378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3CFF9A-98DB-EA4C-99A7-B540C748B880}"/>
              </a:ext>
            </a:extLst>
          </p:cNvPr>
          <p:cNvSpPr txBox="1"/>
          <p:nvPr/>
        </p:nvSpPr>
        <p:spPr>
          <a:xfrm>
            <a:off x="6148337" y="51989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一级审批的请假状态图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7A2E5-1650-A040-C8A7-E8A6037F806F}"/>
              </a:ext>
            </a:extLst>
          </p:cNvPr>
          <p:cNvSpPr txBox="1"/>
          <p:nvPr/>
        </p:nvSpPr>
        <p:spPr>
          <a:xfrm>
            <a:off x="104942" y="1475131"/>
            <a:ext cx="3744311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围绕什么事物展开的？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请假申请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经历了几种状态？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提出、批准、拒绝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状态之间是如何变化的？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提出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批准（审批者审批通过）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     提出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拒绝（审批者审批不通过）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     拒绝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提出（申请者修改请假条）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49E67C-348B-5C50-2CCA-2E361B52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35" y="1159227"/>
            <a:ext cx="6797509" cy="40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22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状态图语法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7A2E5-1650-A040-C8A7-E8A6037F806F}"/>
              </a:ext>
            </a:extLst>
          </p:cNvPr>
          <p:cNvSpPr txBox="1"/>
          <p:nvPr/>
        </p:nvSpPr>
        <p:spPr>
          <a:xfrm>
            <a:off x="61156" y="1259352"/>
            <a:ext cx="9297997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zh-CN" altLang="en-US" sz="2000" b="1" dirty="0"/>
              <a:t>状态的表达</a:t>
            </a:r>
            <a:endParaRPr lang="en-US" altLang="zh-CN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8051CF-A8D4-789A-AF0C-C1CC895B7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970" y="333147"/>
            <a:ext cx="6119051" cy="360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F8517D-36D8-E3AD-9513-03DB70D40A29}"/>
              </a:ext>
            </a:extLst>
          </p:cNvPr>
          <p:cNvSpPr txBox="1"/>
          <p:nvPr/>
        </p:nvSpPr>
        <p:spPr>
          <a:xfrm>
            <a:off x="359979" y="2032000"/>
            <a:ext cx="5598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用户提出申请：</a:t>
            </a:r>
            <a:r>
              <a:rPr lang="zh-CN" altLang="en-US" b="1" dirty="0">
                <a:solidFill>
                  <a:srgbClr val="FF0000"/>
                </a:solidFill>
              </a:rPr>
              <a:t>已</a:t>
            </a:r>
            <a:r>
              <a:rPr lang="zh-CN" altLang="en-US" dirty="0"/>
              <a:t>提出</a:t>
            </a:r>
            <a:r>
              <a:rPr lang="en-US" altLang="zh-CN" dirty="0"/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待</a:t>
            </a:r>
            <a:r>
              <a:rPr lang="zh-CN" altLang="en-US" dirty="0"/>
              <a:t>审批装填</a:t>
            </a:r>
            <a:endParaRPr lang="en-US" altLang="zh-CN" dirty="0"/>
          </a:p>
          <a:p>
            <a:r>
              <a:rPr lang="zh-CN" altLang="en-US" dirty="0"/>
              <a:t>审批者审批通过：</a:t>
            </a:r>
            <a:r>
              <a:rPr lang="zh-CN" altLang="en-US" b="1" dirty="0">
                <a:solidFill>
                  <a:srgbClr val="FF0000"/>
                </a:solidFill>
              </a:rPr>
              <a:t>已</a:t>
            </a:r>
            <a:r>
              <a:rPr lang="zh-CN" altLang="en-US" dirty="0"/>
              <a:t>批转状态</a:t>
            </a:r>
            <a:endParaRPr lang="en-US" altLang="zh-CN" dirty="0"/>
          </a:p>
          <a:p>
            <a:r>
              <a:rPr lang="zh-CN" altLang="en-US" dirty="0"/>
              <a:t>审批者拒绝通过：</a:t>
            </a:r>
            <a:r>
              <a:rPr lang="zh-CN" altLang="en-US" b="1" dirty="0">
                <a:solidFill>
                  <a:srgbClr val="FF0000"/>
                </a:solidFill>
              </a:rPr>
              <a:t>已</a:t>
            </a:r>
            <a:r>
              <a:rPr lang="zh-CN" altLang="en-US" dirty="0"/>
              <a:t>拒绝状态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ECB3D3-A902-A04C-0ECA-0E43B5825E09}"/>
              </a:ext>
            </a:extLst>
          </p:cNvPr>
          <p:cNvSpPr txBox="1"/>
          <p:nvPr/>
        </p:nvSpPr>
        <p:spPr>
          <a:xfrm>
            <a:off x="197223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1.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状态名中，会有“已、未、待”等词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832CC7-8499-7496-7B09-473B3661130B}"/>
              </a:ext>
            </a:extLst>
          </p:cNvPr>
          <p:cNvSpPr txBox="1"/>
          <p:nvPr/>
        </p:nvSpPr>
        <p:spPr>
          <a:xfrm>
            <a:off x="121719" y="3669192"/>
            <a:ext cx="6911789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状态和事务的发生时间有关，可以分为：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事前、事中和事后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大多数情况涵盖了待、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正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、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已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、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未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等词才是一个状态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8BDD9B-8B9B-116D-400F-B13FB7CCA514}"/>
              </a:ext>
            </a:extLst>
          </p:cNvPr>
          <p:cNvSpPr txBox="1"/>
          <p:nvPr/>
        </p:nvSpPr>
        <p:spPr>
          <a:xfrm>
            <a:off x="197223" y="4717701"/>
            <a:ext cx="6131858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状态名有等价的多种表述方法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191919"/>
                </a:solidFill>
                <a:latin typeface="PingFang SC"/>
              </a:rPr>
              <a:t>用一种表达方式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82494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E65296-6EF8-EB46-6DB8-5092F4341C03}"/>
              </a:ext>
            </a:extLst>
          </p:cNvPr>
          <p:cNvSpPr/>
          <p:nvPr/>
        </p:nvSpPr>
        <p:spPr>
          <a:xfrm>
            <a:off x="8313271" y="1852706"/>
            <a:ext cx="1344705" cy="2622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状态图语法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7A2E5-1650-A040-C8A7-E8A6037F806F}"/>
              </a:ext>
            </a:extLst>
          </p:cNvPr>
          <p:cNvSpPr txBox="1"/>
          <p:nvPr/>
        </p:nvSpPr>
        <p:spPr>
          <a:xfrm>
            <a:off x="359979" y="1129497"/>
            <a:ext cx="929799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转移的表达</a:t>
            </a:r>
            <a:endParaRPr lang="en-US" altLang="zh-CN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8051CF-A8D4-789A-AF0C-C1CC895B7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07" y="831747"/>
            <a:ext cx="5337111" cy="335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F8517D-36D8-E3AD-9513-03DB70D40A29}"/>
              </a:ext>
            </a:extLst>
          </p:cNvPr>
          <p:cNvSpPr txBox="1"/>
          <p:nvPr/>
        </p:nvSpPr>
        <p:spPr>
          <a:xfrm>
            <a:off x="262964" y="1796918"/>
            <a:ext cx="70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不同状态之间是可以转移的，状态的转移常常是通过人的操作实现的。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ECB3D3-A902-A04C-0ECA-0E43B5825E09}"/>
              </a:ext>
            </a:extLst>
          </p:cNvPr>
          <p:cNvSpPr txBox="1"/>
          <p:nvPr/>
        </p:nvSpPr>
        <p:spPr>
          <a:xfrm>
            <a:off x="262964" y="2166250"/>
            <a:ext cx="609600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转移的表达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状态之间转移的画法，是用带箭头的直线，并在线上写上转移的操作。表示从一个状态能转移到另一个状态。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191919"/>
                </a:solidFill>
                <a:latin typeface="PingFang SC"/>
              </a:rPr>
              <a:t>转移的操作通常是动宾结构，表示谁干了什么事情导致状态发生变化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8BDD9B-8B9B-116D-400F-B13FB7CCA514}"/>
              </a:ext>
            </a:extLst>
          </p:cNvPr>
          <p:cNvSpPr txBox="1"/>
          <p:nvPr/>
        </p:nvSpPr>
        <p:spPr>
          <a:xfrm>
            <a:off x="143434" y="4518593"/>
            <a:ext cx="6562165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转移的触发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状态之间的转移，不仅仅是可以由人触发，也可由系统触发。</a:t>
            </a:r>
          </a:p>
        </p:txBody>
      </p:sp>
    </p:spTree>
    <p:extLst>
      <p:ext uri="{BB962C8B-B14F-4D97-AF65-F5344CB8AC3E}">
        <p14:creationId xmlns:p14="http://schemas.microsoft.com/office/powerpoint/2010/main" val="357136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状态图语法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7A2E5-1650-A040-C8A7-E8A6037F806F}"/>
              </a:ext>
            </a:extLst>
          </p:cNvPr>
          <p:cNvSpPr txBox="1"/>
          <p:nvPr/>
        </p:nvSpPr>
        <p:spPr>
          <a:xfrm>
            <a:off x="359979" y="1129497"/>
            <a:ext cx="929799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开始的表达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F8517D-36D8-E3AD-9513-03DB70D40A29}"/>
              </a:ext>
            </a:extLst>
          </p:cNvPr>
          <p:cNvSpPr txBox="1"/>
          <p:nvPr/>
        </p:nvSpPr>
        <p:spPr>
          <a:xfrm>
            <a:off x="359979" y="1862153"/>
            <a:ext cx="929799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开始的表达就是一个黑心的小圆点。此时小圆点上引出一个箭头，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直接连接“已提出”状态。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191919"/>
                </a:solidFill>
                <a:latin typeface="PingFang SC"/>
              </a:rPr>
              <a:t>一个开始，不可忽略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ECB3D3-A902-A04C-0ECA-0E43B5825E09}"/>
              </a:ext>
            </a:extLst>
          </p:cNvPr>
          <p:cNvSpPr txBox="1"/>
          <p:nvPr/>
        </p:nvSpPr>
        <p:spPr>
          <a:xfrm>
            <a:off x="359979" y="4072517"/>
            <a:ext cx="6096000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结束的表达是一个黑心的小圆点，外面再框一个圆框。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结束仅起到提示作用，所以可以没有、有一个或多个。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952766-F206-4A81-2AAD-5B752538C9C9}"/>
              </a:ext>
            </a:extLst>
          </p:cNvPr>
          <p:cNvSpPr txBox="1"/>
          <p:nvPr/>
        </p:nvSpPr>
        <p:spPr>
          <a:xfrm>
            <a:off x="359979" y="3320637"/>
            <a:ext cx="6096000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结束的表达</a:t>
            </a:r>
            <a:endParaRPr lang="en-US" altLang="zh-CN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79145A1-5DC4-E6B5-CFCB-2F861E98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03" y="2461549"/>
            <a:ext cx="5469797" cy="322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2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683006-6560-B0E8-A4E2-4A27E173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状态图语法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7A2E5-1650-A040-C8A7-E8A6037F806F}"/>
              </a:ext>
            </a:extLst>
          </p:cNvPr>
          <p:cNvSpPr txBox="1"/>
          <p:nvPr/>
        </p:nvSpPr>
        <p:spPr>
          <a:xfrm>
            <a:off x="359979" y="1129497"/>
            <a:ext cx="929799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内部的转移表达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F8517D-36D8-E3AD-9513-03DB70D40A29}"/>
              </a:ext>
            </a:extLst>
          </p:cNvPr>
          <p:cNvSpPr txBox="1"/>
          <p:nvPr/>
        </p:nvSpPr>
        <p:spPr>
          <a:xfrm>
            <a:off x="359979" y="1862153"/>
            <a:ext cx="929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表明用户虽然可以操作对象，但并没有改变其状态。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0F1E40-17EA-A40B-C1AA-957304D9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30" y="2482723"/>
            <a:ext cx="6102340" cy="28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1513</Words>
  <Application>Microsoft Office PowerPoint</Application>
  <PresentationFormat>宽屏</PresentationFormat>
  <Paragraphs>183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PingFang SC</vt:lpstr>
      <vt:lpstr>等线</vt:lpstr>
      <vt:lpstr>等线 Light</vt:lpstr>
      <vt:lpstr>Arial</vt:lpstr>
      <vt:lpstr>Calibri</vt:lpstr>
      <vt:lpstr>Symbol</vt:lpstr>
      <vt:lpstr>Wingdings</vt:lpstr>
      <vt:lpstr>Office 主题​​</vt:lpstr>
      <vt:lpstr>状态图</vt:lpstr>
      <vt:lpstr>状态图</vt:lpstr>
      <vt:lpstr>状态图</vt:lpstr>
      <vt:lpstr>状态图</vt:lpstr>
      <vt:lpstr>状态图</vt:lpstr>
      <vt:lpstr>状态图语法</vt:lpstr>
      <vt:lpstr>状态图语法</vt:lpstr>
      <vt:lpstr>状态图语法</vt:lpstr>
      <vt:lpstr>状态图语法</vt:lpstr>
      <vt:lpstr>状态图语法</vt:lpstr>
      <vt:lpstr>状态图分支结构</vt:lpstr>
      <vt:lpstr>状态图分支结构</vt:lpstr>
      <vt:lpstr>状态图分支结构</vt:lpstr>
      <vt:lpstr>状态图容易出现的误区</vt:lpstr>
      <vt:lpstr>状态图容易出现的误区</vt:lpstr>
      <vt:lpstr>状态图容易出现的误区</vt:lpstr>
      <vt:lpstr>状态图练习 混乱的管理系统</vt:lpstr>
      <vt:lpstr>状态图练习 混乱的管理系统</vt:lpstr>
      <vt:lpstr>混乱的管理系统状态图</vt:lpstr>
      <vt:lpstr>Tutorial 4.3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状态图</dc:title>
  <dc:creator>xiaokuan_ff@163.com</dc:creator>
  <cp:lastModifiedBy>xiaokuan_ff@163.com</cp:lastModifiedBy>
  <cp:revision>9</cp:revision>
  <dcterms:created xsi:type="dcterms:W3CDTF">2023-11-01T06:04:52Z</dcterms:created>
  <dcterms:modified xsi:type="dcterms:W3CDTF">2023-11-07T06:48:37Z</dcterms:modified>
</cp:coreProperties>
</file>