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92" r:id="rId3"/>
    <p:sldId id="280" r:id="rId4"/>
    <p:sldId id="283" r:id="rId5"/>
    <p:sldId id="284" r:id="rId6"/>
    <p:sldId id="291" r:id="rId7"/>
    <p:sldId id="286" r:id="rId8"/>
    <p:sldId id="289" r:id="rId9"/>
    <p:sldId id="287" r:id="rId10"/>
    <p:sldId id="288" r:id="rId11"/>
    <p:sldId id="285" r:id="rId12"/>
    <p:sldId id="276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617" autoAdjust="0"/>
  </p:normalViewPr>
  <p:slideViewPr>
    <p:cSldViewPr snapToGrid="0">
      <p:cViewPr varScale="1">
        <p:scale>
          <a:sx n="76" d="100"/>
          <a:sy n="76" d="100"/>
        </p:scale>
        <p:origin x="930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E7CB4-89A2-4083-A955-6DCAA9B39C1D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2952A-D4C8-4682-A9B0-259B1E223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256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CFFA9-59EA-4195-9A9F-1347D63E0A7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1726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CFFA9-59EA-4195-9A9F-1347D63E0A7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952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CFFA9-59EA-4195-9A9F-1347D63E0A7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495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CFFA9-59EA-4195-9A9F-1347D63E0A7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960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CFFA9-59EA-4195-9A9F-1347D63E0A7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8206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CFFA9-59EA-4195-9A9F-1347D63E0A7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753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CFFA9-59EA-4195-9A9F-1347D63E0A7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66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CFFA9-59EA-4195-9A9F-1347D63E0A7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545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CFFA9-59EA-4195-9A9F-1347D63E0A7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358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CFFA9-59EA-4195-9A9F-1347D63E0A7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821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CFFA9-59EA-4195-9A9F-1347D63E0A7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76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CFFA9-59EA-4195-9A9F-1347D63E0A7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733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CFFA9-59EA-4195-9A9F-1347D63E0A7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897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CFFA9-59EA-4195-9A9F-1347D63E0A7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926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174D29-6B1F-0E77-5155-362AE4C9C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068EC4-B630-260E-F758-EF760A139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4B4D91-BFE0-07FD-7CED-4C4B8295F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0CFD2-8BB9-4D2F-A0AA-A7941F774EAE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C1636B-1F5B-2188-4121-1DBAE4084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EAE383-5C68-9AA6-FAA2-1A5B500EB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3845-FC1A-4D8C-BA10-2A6EB784B5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407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6E5E6-DF0B-A6A8-20F1-4CF74C584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5FFAE5-4C79-86A6-9BA7-424EBD59A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8F89CA-42C0-6993-C3CA-3C70E723C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0CFD2-8BB9-4D2F-A0AA-A7941F774EAE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6D3080-7D54-2269-BAD3-05217E2ED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518411-1219-EBD3-DC70-E292E70F2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3845-FC1A-4D8C-BA10-2A6EB784B5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69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FBE397-67D0-C17E-5066-0BF44D0D9D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B821D0-A36C-45E6-7B7A-860825FD0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05629D-D6FF-89EF-4873-C3DFE69AC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0CFD2-8BB9-4D2F-A0AA-A7941F774EAE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DE8673-490D-DE83-6FB2-24AC0F81A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F93665-EE4D-B9ED-4C6C-67495C566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3845-FC1A-4D8C-BA10-2A6EB784B5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75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E053A-7F54-793D-E826-4FE4A06FB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E3B5E0-1CC5-F701-7ACD-8B70F8576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D3CA86-21C4-7968-D0C0-4E64962A1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0CFD2-8BB9-4D2F-A0AA-A7941F774EAE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DCA520-076F-D07C-C13B-0B5A1AC7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AFE702-21BA-2B61-5A84-1DB6BE561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3845-FC1A-4D8C-BA10-2A6EB784B5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10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88BD32-C618-DA8C-A25F-A6E94F7D9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EE5D83-BD41-2B6C-94B1-E79DD9760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931A0A-C53F-322A-109D-8684D9B38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0CFD2-8BB9-4D2F-A0AA-A7941F774EAE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A13C10-0AFD-D2F6-5FAE-B65346A75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FEAF4D-3004-85DF-92A6-158D7BDDB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3845-FC1A-4D8C-BA10-2A6EB784B5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99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E675F-67CA-2762-8390-4B8907760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E4A440-E683-F3BC-6E61-69F3B6ECE3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1551BE-AA50-A37C-FDEA-C34E2D370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FD5EC9-F31D-3DA8-B82B-4C410AF35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0CFD2-8BB9-4D2F-A0AA-A7941F774EAE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0C699-975E-BF5F-37E7-721E3944F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F398C6-56E6-9290-544C-7110E2F3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3845-FC1A-4D8C-BA10-2A6EB784B5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004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3F241-6A6F-5193-EDF6-8339CD4AE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1991B4-D064-BD07-401E-FEDE89B8E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A3FCE6-313E-9C61-3281-D695BDB41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EE33C1-7C99-08D5-3ABB-1ED2D02059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9E63AB-9945-7780-E892-6606D692C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24DEF3-507E-D15C-3B07-0DE6B6660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0CFD2-8BB9-4D2F-A0AA-A7941F774EAE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9B8803-ABE4-7F8D-18F9-26D2D0CDA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D332CD-F615-0619-7BD4-9BE8B2223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3845-FC1A-4D8C-BA10-2A6EB784B5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307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92A74-BB0C-13C1-18A6-D4239CE06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5F117E-D3B3-7301-3E04-92D4867D5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0CFD2-8BB9-4D2F-A0AA-A7941F774EAE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D01552-DF40-7FAE-0FA1-C06E0DD3B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0846F2-BEE2-AF9A-6414-3655F6A2C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3845-FC1A-4D8C-BA10-2A6EB784B5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32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BEED5-D364-D9A7-28DD-1E8C3DD08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0CFD2-8BB9-4D2F-A0AA-A7941F774EAE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FAA1A7-9FC0-9511-3387-DBBD53F15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DAD254-E2E2-EE1B-7A73-E4C3DBDF5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3845-FC1A-4D8C-BA10-2A6EB784B5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70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C15BA-E69D-11EC-AD3A-95418C115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C04269-8B30-253D-0B0B-EDD16A18A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5BFBA2-0F77-F30A-A39B-A10AA2E9E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81B68A-36A6-1D6F-C8B3-504B3F6E2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0CFD2-8BB9-4D2F-A0AA-A7941F774EAE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7FFF27-812E-264E-4456-91AC3DEB0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CE54E7-0CED-BF43-36AE-6D94066AA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3845-FC1A-4D8C-BA10-2A6EB784B5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380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BFD35-7053-4753-B9C3-213A262A4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F33E51-407E-ADB4-8265-F968F8E5F6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94A4A3-5177-3A2D-6203-C300B9A0D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5A2CDD-CC7E-3E3E-B8C7-CB088DFC1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0CFD2-8BB9-4D2F-A0AA-A7941F774EAE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4EB007-E57B-596B-A8B0-F0BAAF3B4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5BF826-3659-6803-9C18-D7985714B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3845-FC1A-4D8C-BA10-2A6EB784B5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343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5D9938F-95A7-0006-5BAC-862F7F986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48AD4E-2301-54B0-E24F-61BF02A6F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57FE7B-9634-6E57-AC46-8C20619CD2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0CFD2-8BB9-4D2F-A0AA-A7941F774EAE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2F39A3-0940-466A-F412-3E9293B9F2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8BEDDA-8CA6-E5E7-E90C-B6064A4191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33845-FC1A-4D8C-BA10-2A6EB784B5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21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315" y="2196081"/>
            <a:ext cx="717232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511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F41501-82A9-8901-492E-CDA0FA8E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Use Case Element(extend)</a:t>
            </a:r>
            <a:endParaRPr lang="zh-CN" altLang="en-US" b="1" dirty="0">
              <a:solidFill>
                <a:srgbClr val="FF0000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94BA855-4882-FA07-640F-F0E43050A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98" y="1734832"/>
            <a:ext cx="3850596" cy="396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D6F6AC13-10E3-23E5-3EF7-AE2EB25AE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381" y="1595372"/>
            <a:ext cx="4638806" cy="399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047F1AB-769B-8A08-1ED1-C173BAA2CE82}"/>
              </a:ext>
            </a:extLst>
          </p:cNvPr>
          <p:cNvSpPr txBox="1"/>
          <p:nvPr/>
        </p:nvSpPr>
        <p:spPr>
          <a:xfrm>
            <a:off x="715098" y="5695896"/>
            <a:ext cx="36623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i="0" dirty="0"/>
              <a:t>用户在不查看报表的基础上可以，直接导出或者打印报表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E06AE3B-85E8-216D-7A10-66C9C6E664AF}"/>
              </a:ext>
            </a:extLst>
          </p:cNvPr>
          <p:cNvSpPr txBox="1"/>
          <p:nvPr/>
        </p:nvSpPr>
        <p:spPr>
          <a:xfrm>
            <a:off x="6321381" y="5636200"/>
            <a:ext cx="42604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i="0" dirty="0"/>
              <a:t>用户既可以直接导出或者打印报表，也可以在查看的基础上导出或者打印报表</a:t>
            </a:r>
          </a:p>
        </p:txBody>
      </p:sp>
    </p:spTree>
    <p:extLst>
      <p:ext uri="{BB962C8B-B14F-4D97-AF65-F5344CB8AC3E}">
        <p14:creationId xmlns:p14="http://schemas.microsoft.com/office/powerpoint/2010/main" val="358270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F41501-82A9-8901-492E-CDA0FA8E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Use Case Element</a:t>
            </a:r>
            <a:r>
              <a:rPr lang="zh-CN" altLang="en-US" b="1" dirty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（用例泛化</a:t>
            </a:r>
            <a:r>
              <a:rPr lang="en-US" altLang="zh-CN" b="1" dirty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/</a:t>
            </a:r>
            <a:r>
              <a:rPr lang="zh-CN" altLang="en-US" b="1" dirty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继承）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70AF28AC-60EE-DFD8-B4F1-77F151BA8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77" y="2981228"/>
            <a:ext cx="5605539" cy="3343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E7FE85DA-623B-5DA6-770D-4852CE267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329" y="2862584"/>
            <a:ext cx="5760594" cy="319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3B1BC05-40DE-2EED-E237-805E5A43F412}"/>
              </a:ext>
            </a:extLst>
          </p:cNvPr>
          <p:cNvSpPr txBox="1"/>
          <p:nvPr/>
        </p:nvSpPr>
        <p:spPr>
          <a:xfrm>
            <a:off x="398868" y="1600701"/>
            <a:ext cx="609494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000" b="1" i="0" dirty="0">
                <a:solidFill>
                  <a:srgbClr val="4F4F4F"/>
                </a:solidFill>
                <a:effectLst/>
                <a:latin typeface="PingFang SC"/>
              </a:rPr>
              <a:t>继承</a:t>
            </a:r>
          </a:p>
          <a:p>
            <a:pPr algn="l"/>
            <a:r>
              <a:rPr lang="en-US" altLang="zh-CN" sz="2000" b="0" i="0" dirty="0">
                <a:solidFill>
                  <a:srgbClr val="4D4D4D"/>
                </a:solidFill>
                <a:effectLst/>
                <a:latin typeface="-apple-system"/>
              </a:rPr>
              <a:t>1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-apple-system"/>
              </a:rPr>
              <a:t>、父用例和子用例是一般和特殊关系</a:t>
            </a:r>
          </a:p>
          <a:p>
            <a:pPr algn="l"/>
            <a:r>
              <a:rPr lang="en-US" altLang="zh-CN" sz="2000" b="0" i="0" dirty="0">
                <a:solidFill>
                  <a:srgbClr val="4D4D4D"/>
                </a:solidFill>
                <a:effectLst/>
                <a:latin typeface="-apple-system"/>
              </a:rPr>
              <a:t>2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-apple-system"/>
              </a:rPr>
              <a:t>、子用例是父用例的特殊实现方式</a:t>
            </a:r>
          </a:p>
          <a:p>
            <a:pPr algn="l"/>
            <a:r>
              <a:rPr lang="en-US" altLang="zh-CN" sz="2000" b="1" i="0" dirty="0">
                <a:solidFill>
                  <a:srgbClr val="4D4D4D"/>
                </a:solidFill>
                <a:effectLst/>
                <a:latin typeface="-apple-system"/>
              </a:rPr>
              <a:t>3</a:t>
            </a:r>
            <a:r>
              <a:rPr lang="zh-CN" altLang="en-US" sz="2000" b="1" i="0" dirty="0">
                <a:solidFill>
                  <a:srgbClr val="4D4D4D"/>
                </a:solidFill>
                <a:effectLst/>
                <a:latin typeface="-apple-system"/>
              </a:rPr>
              <a:t>、类似于抽象类和子类</a:t>
            </a:r>
            <a:endParaRPr lang="zh-CN" altLang="en-US" sz="2000" b="0" i="0" dirty="0">
              <a:solidFill>
                <a:srgbClr val="4D4D4D"/>
              </a:solidFill>
              <a:effectLst/>
              <a:latin typeface="-apple-system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010099E-043E-A075-6AA1-B045A738B50C}"/>
              </a:ext>
            </a:extLst>
          </p:cNvPr>
          <p:cNvSpPr txBox="1"/>
          <p:nvPr/>
        </p:nvSpPr>
        <p:spPr>
          <a:xfrm>
            <a:off x="5965152" y="1662255"/>
            <a:ext cx="60949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包含（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include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）</a:t>
            </a:r>
          </a:p>
          <a:p>
            <a:pPr algn="l"/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、基本用例是被包含子用例的功能之和</a:t>
            </a:r>
          </a:p>
          <a:p>
            <a:pPr algn="l"/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2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、基本用例执行时，被包含的子用例一定执行</a:t>
            </a:r>
            <a:endParaRPr lang="zh-CN" altLang="en-US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3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、类似于过程（方法）的调用</a:t>
            </a:r>
          </a:p>
        </p:txBody>
      </p:sp>
    </p:spTree>
    <p:extLst>
      <p:ext uri="{BB962C8B-B14F-4D97-AF65-F5344CB8AC3E}">
        <p14:creationId xmlns:p14="http://schemas.microsoft.com/office/powerpoint/2010/main" val="2830332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81176" y="1068092"/>
            <a:ext cx="9598325" cy="4440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汽车4S准备开发一个在线卖车系统。该系统中，当</a:t>
            </a:r>
            <a:r>
              <a:rPr lang="zh-CN" altLang="en-US" sz="3200" b="1" dirty="0"/>
              <a:t>新客户</a:t>
            </a:r>
            <a:r>
              <a:rPr lang="zh-CN" altLang="en-US" sz="3200" dirty="0">
                <a:highlight>
                  <a:srgbClr val="FFFF00"/>
                </a:highlight>
              </a:rPr>
              <a:t>下订单</a:t>
            </a:r>
            <a:r>
              <a:rPr lang="zh-CN" altLang="en-US" sz="3200" dirty="0"/>
              <a:t>过程中，要把</a:t>
            </a:r>
            <a:r>
              <a:rPr lang="zh-CN" altLang="en-US" sz="3200" dirty="0">
                <a:highlight>
                  <a:srgbClr val="FFFF00"/>
                </a:highlight>
              </a:rPr>
              <a:t>客户信息记录到数据库</a:t>
            </a:r>
            <a:r>
              <a:rPr lang="zh-CN" altLang="en-US" sz="3200" dirty="0"/>
              <a:t>中。当</a:t>
            </a:r>
            <a:r>
              <a:rPr lang="zh-CN" altLang="en-US" sz="3200" b="1" dirty="0"/>
              <a:t>老客户</a:t>
            </a:r>
            <a:r>
              <a:rPr lang="zh-CN" altLang="en-US" sz="3200" dirty="0">
                <a:highlight>
                  <a:srgbClr val="FFFF00"/>
                </a:highlight>
              </a:rPr>
              <a:t>下订单</a:t>
            </a:r>
            <a:r>
              <a:rPr lang="zh-CN" altLang="en-US" sz="3200" dirty="0"/>
              <a:t>时，会</a:t>
            </a:r>
            <a:r>
              <a:rPr lang="zh-CN" altLang="en-US" sz="3200" dirty="0">
                <a:highlight>
                  <a:srgbClr val="FFFF00"/>
                </a:highlight>
              </a:rPr>
              <a:t>更新客户购买信息</a:t>
            </a:r>
            <a:r>
              <a:rPr lang="zh-CN" altLang="en-US" sz="3200" dirty="0"/>
              <a:t>，比如更新购买时间、购买次数等等。系统有</a:t>
            </a:r>
            <a:r>
              <a:rPr lang="zh-CN" altLang="en-US" sz="3200" dirty="0">
                <a:highlight>
                  <a:srgbClr val="FFFF00"/>
                </a:highlight>
              </a:rPr>
              <a:t>订单管理</a:t>
            </a:r>
            <a:r>
              <a:rPr lang="zh-CN" altLang="en-US" sz="3200" dirty="0"/>
              <a:t>功能，该功能</a:t>
            </a:r>
            <a:r>
              <a:rPr lang="zh-CN" altLang="en-US" sz="3200" b="1" dirty="0"/>
              <a:t>管理部门</a:t>
            </a:r>
            <a:r>
              <a:rPr lang="zh-CN" altLang="en-US" sz="3200" dirty="0"/>
              <a:t>和</a:t>
            </a:r>
            <a:r>
              <a:rPr lang="zh-CN" altLang="en-US" sz="3200" b="1" dirty="0"/>
              <a:t>销售人员</a:t>
            </a:r>
            <a:r>
              <a:rPr lang="zh-CN" altLang="en-US" sz="3200" dirty="0"/>
              <a:t>都会使用，在该功能模块中，销售人员会</a:t>
            </a:r>
            <a:r>
              <a:rPr lang="zh-CN" altLang="en-US" sz="3200" dirty="0">
                <a:highlight>
                  <a:srgbClr val="FFFF00"/>
                </a:highlight>
              </a:rPr>
              <a:t>录入购买记录</a:t>
            </a:r>
            <a:r>
              <a:rPr lang="zh-CN" altLang="en-US" sz="3200" dirty="0"/>
              <a:t>，管理部门</a:t>
            </a:r>
            <a:r>
              <a:rPr lang="zh-CN" altLang="en-US" sz="3200" dirty="0">
                <a:highlight>
                  <a:srgbClr val="FFFF00"/>
                </a:highlight>
              </a:rPr>
              <a:t>会审查订单</a:t>
            </a:r>
            <a:r>
              <a:rPr lang="zh-CN" altLang="en-US" sz="32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73681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91" y="0"/>
            <a:ext cx="108772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757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74616D6-749A-E0E5-0F72-B6836B17C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71" y="174796"/>
            <a:ext cx="10398935" cy="140037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E75D48A-F599-8810-D06B-CE41F571E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5654" y="1841048"/>
            <a:ext cx="7744310" cy="445254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D2973A3-F37D-C92D-DF08-ECB3EB49A656}"/>
              </a:ext>
            </a:extLst>
          </p:cNvPr>
          <p:cNvSpPr txBox="1"/>
          <p:nvPr/>
        </p:nvSpPr>
        <p:spPr>
          <a:xfrm>
            <a:off x="258556" y="1575175"/>
            <a:ext cx="4988210" cy="4200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/>
              <a:t>借书系统</a:t>
            </a:r>
            <a:r>
              <a:rPr lang="zh-CN" altLang="en-US" sz="2000" dirty="0"/>
              <a:t>学生登录该系统后，可以</a:t>
            </a:r>
            <a:r>
              <a:rPr lang="zh-CN" altLang="en-US" sz="2000" b="1" dirty="0"/>
              <a:t>查询</a:t>
            </a:r>
            <a:r>
              <a:rPr lang="zh-CN" altLang="en-US" sz="2000" dirty="0"/>
              <a:t>他所借书的信息（欠款、还可以借的数量）。同时学生还可以使用</a:t>
            </a:r>
            <a:r>
              <a:rPr lang="zh-CN" altLang="en-US" sz="2000" b="1" dirty="0"/>
              <a:t>搜索</a:t>
            </a:r>
            <a:r>
              <a:rPr lang="zh-CN" altLang="en-US" sz="2000" dirty="0"/>
              <a:t>功能，可以按作者、</a:t>
            </a:r>
            <a:r>
              <a:rPr lang="en-US" altLang="zh-CN" sz="2000" dirty="0"/>
              <a:t>ISBN</a:t>
            </a:r>
            <a:r>
              <a:rPr lang="zh-CN" altLang="en-US" sz="2000" dirty="0"/>
              <a:t>号、</a:t>
            </a:r>
            <a:r>
              <a:rPr lang="en-US" altLang="zh-CN" sz="2000" dirty="0"/>
              <a:t>tile</a:t>
            </a:r>
            <a:r>
              <a:rPr lang="zh-CN" altLang="en-US" sz="2000" dirty="0"/>
              <a:t>搜索。搜索结束后，学生找到所需要的书，如果可借状态，直接借阅学生也可以在系统中直接</a:t>
            </a:r>
            <a:r>
              <a:rPr lang="zh-CN" altLang="en-US" sz="2000" b="1" dirty="0"/>
              <a:t>申请</a:t>
            </a:r>
            <a:r>
              <a:rPr lang="zh-CN" altLang="en-US" sz="2000" dirty="0"/>
              <a:t>借阅某本书，系统</a:t>
            </a:r>
            <a:r>
              <a:rPr lang="zh-CN" altLang="en-US" sz="2000" b="1" dirty="0"/>
              <a:t>检查</a:t>
            </a:r>
            <a:r>
              <a:rPr lang="zh-CN" altLang="en-US" sz="2000" dirty="0"/>
              <a:t>借阅状态后，给予答复。管理员登录该系统后，可以</a:t>
            </a:r>
            <a:r>
              <a:rPr lang="zh-CN" altLang="en-US" sz="2000" b="1" dirty="0"/>
              <a:t>查询</a:t>
            </a:r>
            <a:r>
              <a:rPr lang="zh-CN" altLang="en-US" sz="2000" dirty="0"/>
              <a:t>每本书借阅状态的书籍（欠款、还可以借的数量）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059699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230" y="427273"/>
            <a:ext cx="9427263" cy="577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138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176" y="168081"/>
            <a:ext cx="9755021" cy="668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88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877" y="291081"/>
            <a:ext cx="8955490" cy="634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162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F41501-82A9-8901-492E-CDA0FA8E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Overview Of Use Case Analysis</a:t>
            </a:r>
            <a:endParaRPr lang="zh-CN" altLang="en-US" b="1" dirty="0">
              <a:solidFill>
                <a:srgbClr val="FF0000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FB56B4-B5E3-416C-BDF7-0730FDC97AF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17109" y="1405157"/>
            <a:ext cx="10515600" cy="202384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用简单的话写出下面订餐系统能做什么事情。</a:t>
            </a:r>
            <a:endParaRPr lang="en-US" altLang="zh-CN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订餐系统大致情况如下：某公司为员工提供午餐，公司希望做一个系统，员工可以通过这个系统挑选菜式，然后公司汇总这些信息到指定的餐厅订餐。</a:t>
            </a:r>
            <a:endParaRPr lang="en-US" altLang="zh-CN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AEFDEF-1BE2-1324-8FB4-D06C6457230C}"/>
              </a:ext>
            </a:extLst>
          </p:cNvPr>
          <p:cNvSpPr txBox="1"/>
          <p:nvPr/>
        </p:nvSpPr>
        <p:spPr>
          <a:xfrm>
            <a:off x="1582332" y="3322776"/>
            <a:ext cx="218825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系统登录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选择餐馆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选择菜式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选择口味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汇总订单信息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发送订单信息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主管审核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财务审批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评价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推荐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3D9394A-65AC-62E3-F780-ED2884A82BC1}"/>
              </a:ext>
            </a:extLst>
          </p:cNvPr>
          <p:cNvSpPr txBox="1"/>
          <p:nvPr/>
        </p:nvSpPr>
        <p:spPr>
          <a:xfrm>
            <a:off x="5373942" y="3969292"/>
            <a:ext cx="6094948" cy="1430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没有说清楚各个功能模块之间的关系；</a:t>
            </a:r>
            <a:endParaRPr lang="en-US" altLang="zh-CN" sz="2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zh-CN" alt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没有说清楚是谁使用了这这个功能模块；</a:t>
            </a:r>
            <a:endParaRPr lang="en-US" altLang="zh-CN" sz="2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zh-CN" alt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不清楚整个系统的整体运行情况。</a:t>
            </a:r>
            <a:endParaRPr lang="en-US" altLang="zh-CN" sz="2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D0C37961-E5FB-0CF1-7966-F574D8C9CA88}"/>
              </a:ext>
            </a:extLst>
          </p:cNvPr>
          <p:cNvSpPr/>
          <p:nvPr/>
        </p:nvSpPr>
        <p:spPr>
          <a:xfrm>
            <a:off x="4209657" y="4415941"/>
            <a:ext cx="725214" cy="49188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8C5A34E-0F59-8C3B-CDD7-FAB6FD69968C}"/>
              </a:ext>
            </a:extLst>
          </p:cNvPr>
          <p:cNvSpPr txBox="1"/>
          <p:nvPr/>
        </p:nvSpPr>
        <p:spPr>
          <a:xfrm>
            <a:off x="1887397" y="4307401"/>
            <a:ext cx="6094948" cy="11454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）这个系统有谁在使用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）这些人通过这个系统能做什么事情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右大括号 11">
            <a:extLst>
              <a:ext uri="{FF2B5EF4-FFF2-40B4-BE49-F238E27FC236}">
                <a16:creationId xmlns:a16="http://schemas.microsoft.com/office/drawing/2014/main" id="{B06540F6-587D-D691-03EF-2D42D32B873D}"/>
              </a:ext>
            </a:extLst>
          </p:cNvPr>
          <p:cNvSpPr/>
          <p:nvPr/>
        </p:nvSpPr>
        <p:spPr>
          <a:xfrm>
            <a:off x="7739557" y="4403354"/>
            <a:ext cx="428822" cy="901788"/>
          </a:xfrm>
          <a:prstGeom prst="rightBrac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6D3DD06-2061-C55A-F3CA-E1FBD509D5CE}"/>
              </a:ext>
            </a:extLst>
          </p:cNvPr>
          <p:cNvSpPr txBox="1"/>
          <p:nvPr/>
        </p:nvSpPr>
        <p:spPr>
          <a:xfrm>
            <a:off x="8302386" y="4466413"/>
            <a:ext cx="2092084" cy="6746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用例图</a:t>
            </a:r>
            <a:endParaRPr lang="en-US" altLang="zh-CN" sz="28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2613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7" grpId="0"/>
      <p:bldP spid="7" grpId="1"/>
      <p:bldP spid="9" grpId="0" animBg="1"/>
      <p:bldP spid="9" grpId="1" animBg="1"/>
      <p:bldP spid="11" grpId="0"/>
      <p:bldP spid="12" grpId="0" animBg="1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5BC8AB9E-A516-7445-988F-1D3B8FA462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9733" y="278608"/>
            <a:ext cx="8066088" cy="725487"/>
          </a:xfrm>
        </p:spPr>
        <p:txBody>
          <a:bodyPr/>
          <a:lstStyle/>
          <a:p>
            <a:pPr eaLnBrk="1" hangingPunct="1"/>
            <a:r>
              <a:rPr lang="en-AU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Model: Example</a:t>
            </a:r>
          </a:p>
        </p:txBody>
      </p:sp>
      <p:pic>
        <p:nvPicPr>
          <p:cNvPr id="26627" name="Picture 3">
            <a:extLst>
              <a:ext uri="{FF2B5EF4-FFF2-40B4-BE49-F238E27FC236}">
                <a16:creationId xmlns:a16="http://schemas.microsoft.com/office/drawing/2014/main" id="{16E915E5-4AD2-EC47-8D1B-74366C3E1F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71850" y="2649538"/>
            <a:ext cx="5397500" cy="2644775"/>
          </a:xfrm>
        </p:spPr>
      </p:pic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681BC843-E0A0-5A4D-AB5E-81D9D4942F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6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"/>
              <a:defRPr sz="12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itchFamily="2" charset="2"/>
              <a:buChar char="u"/>
              <a:defRPr sz="12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u"/>
              <a:defRPr sz="12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u"/>
              <a:defRPr sz="12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u"/>
              <a:defRPr sz="12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itchFamily="2" charset="2"/>
              <a:buChar char="u"/>
              <a:defRPr sz="12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defTabSz="914400">
              <a:spcBef>
                <a:spcPct val="50000"/>
              </a:spcBef>
              <a:buClrTx/>
              <a:buSzTx/>
              <a:buFont typeface="Wingdings 3" pitchFamily="2" charset="2"/>
              <a:buNone/>
            </a:pPr>
            <a:fld id="{10EBDAFD-B6AA-5C4F-AF42-325B26A43638}" type="slidenum">
              <a:rPr lang="en-US" altLang="en-US" sz="1400" smtClean="0">
                <a:solidFill>
                  <a:schemeClr val="tx1"/>
                </a:solidFill>
                <a:latin typeface="Garamond" panose="02020404030301010803" pitchFamily="18" charset="0"/>
              </a:rPr>
              <a:pPr defTabSz="914400">
                <a:spcBef>
                  <a:spcPct val="50000"/>
                </a:spcBef>
                <a:buClrTx/>
                <a:buSzTx/>
                <a:buFont typeface="Wingdings 3" pitchFamily="2" charset="2"/>
                <a:buNone/>
              </a:pPr>
              <a:t>3</a:t>
            </a:fld>
            <a:endParaRPr lang="en-US" altLang="en-US" sz="140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9AF66C-79F4-2043-9CC4-05FED97A0FA0}"/>
              </a:ext>
            </a:extLst>
          </p:cNvPr>
          <p:cNvSpPr txBox="1"/>
          <p:nvPr/>
        </p:nvSpPr>
        <p:spPr>
          <a:xfrm>
            <a:off x="1847850" y="1757363"/>
            <a:ext cx="1655763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/>
              <a:t>执行者</a:t>
            </a:r>
            <a:endParaRPr lang="en-AU" sz="2000" dirty="0"/>
          </a:p>
        </p:txBody>
      </p:sp>
      <p:cxnSp>
        <p:nvCxnSpPr>
          <p:cNvPr id="26630" name="Straight Arrow Connector 13">
            <a:extLst>
              <a:ext uri="{FF2B5EF4-FFF2-40B4-BE49-F238E27FC236}">
                <a16:creationId xmlns:a16="http://schemas.microsoft.com/office/drawing/2014/main" id="{57C798B1-C7BB-2C49-B42A-6ACEF769656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43250" y="2835275"/>
            <a:ext cx="792163" cy="457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C550BA9-6176-B24B-B3D7-8DC5153D252A}"/>
              </a:ext>
            </a:extLst>
          </p:cNvPr>
          <p:cNvSpPr txBox="1"/>
          <p:nvPr/>
        </p:nvSpPr>
        <p:spPr>
          <a:xfrm>
            <a:off x="7215188" y="1579563"/>
            <a:ext cx="2519362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/>
              <a:t>用例</a:t>
            </a:r>
            <a:endParaRPr lang="en-AU" dirty="0"/>
          </a:p>
        </p:txBody>
      </p:sp>
      <p:cxnSp>
        <p:nvCxnSpPr>
          <p:cNvPr id="26632" name="Straight Arrow Connector 13">
            <a:extLst>
              <a:ext uri="{FF2B5EF4-FFF2-40B4-BE49-F238E27FC236}">
                <a16:creationId xmlns:a16="http://schemas.microsoft.com/office/drawing/2014/main" id="{C69B11D9-A1D0-0F48-BBAC-5E622FE20AA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672263" y="2349500"/>
            <a:ext cx="1439862" cy="6826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3" name="Straight Arrow Connector 13">
            <a:extLst>
              <a:ext uri="{FF2B5EF4-FFF2-40B4-BE49-F238E27FC236}">
                <a16:creationId xmlns:a16="http://schemas.microsoft.com/office/drawing/2014/main" id="{7ED44597-71DC-C647-AB7D-A472AA725BAE}"/>
              </a:ext>
            </a:extLst>
          </p:cNvPr>
          <p:cNvCxnSpPr>
            <a:cxnSpLocks noChangeShapeType="1"/>
            <a:stCxn id="9" idx="2"/>
          </p:cNvCxnSpPr>
          <p:nvPr/>
        </p:nvCxnSpPr>
        <p:spPr bwMode="auto">
          <a:xfrm flipH="1">
            <a:off x="6456363" y="1979673"/>
            <a:ext cx="2018506" cy="144932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4728C67-5A57-F04F-A09D-C172466B3344}"/>
              </a:ext>
            </a:extLst>
          </p:cNvPr>
          <p:cNvSpPr txBox="1"/>
          <p:nvPr/>
        </p:nvSpPr>
        <p:spPr>
          <a:xfrm>
            <a:off x="7872413" y="4202113"/>
            <a:ext cx="2519362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/>
              <a:t>关系</a:t>
            </a:r>
            <a:endParaRPr lang="en-AU" sz="2000" dirty="0"/>
          </a:p>
        </p:txBody>
      </p:sp>
      <p:cxnSp>
        <p:nvCxnSpPr>
          <p:cNvPr id="26635" name="Straight Arrow Connector 13">
            <a:extLst>
              <a:ext uri="{FF2B5EF4-FFF2-40B4-BE49-F238E27FC236}">
                <a16:creationId xmlns:a16="http://schemas.microsoft.com/office/drawing/2014/main" id="{5144D367-DBDD-0A4D-B4F5-A6B28552F489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391400" y="3879850"/>
            <a:ext cx="481013" cy="4413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E34F60C-F173-8C47-8F9D-B1A348FDFDBC}"/>
              </a:ext>
            </a:extLst>
          </p:cNvPr>
          <p:cNvSpPr txBox="1"/>
          <p:nvPr/>
        </p:nvSpPr>
        <p:spPr>
          <a:xfrm>
            <a:off x="4983163" y="5575300"/>
            <a:ext cx="2519362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/>
              <a:t>系统边界</a:t>
            </a:r>
            <a:endParaRPr lang="en-AU" sz="2000" dirty="0"/>
          </a:p>
        </p:txBody>
      </p:sp>
      <p:cxnSp>
        <p:nvCxnSpPr>
          <p:cNvPr id="26637" name="Straight Arrow Connector 13">
            <a:extLst>
              <a:ext uri="{FF2B5EF4-FFF2-40B4-BE49-F238E27FC236}">
                <a16:creationId xmlns:a16="http://schemas.microsoft.com/office/drawing/2014/main" id="{A7FC2186-090A-3D40-9556-80DC2A0DD39F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6070600" y="5013325"/>
            <a:ext cx="0" cy="5619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矩形 3"/>
          <p:cNvSpPr/>
          <p:nvPr/>
        </p:nvSpPr>
        <p:spPr>
          <a:xfrm>
            <a:off x="4809067" y="2539999"/>
            <a:ext cx="2582333" cy="3460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3241146" y="3484826"/>
            <a:ext cx="524933" cy="35136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 rot="10800000">
            <a:off x="8506883" y="3228975"/>
            <a:ext cx="524933" cy="35136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FA27FA7-D5B3-7D25-479E-DB639F907D16}"/>
              </a:ext>
            </a:extLst>
          </p:cNvPr>
          <p:cNvSpPr txBox="1"/>
          <p:nvPr/>
        </p:nvSpPr>
        <p:spPr>
          <a:xfrm>
            <a:off x="8482642" y="2093127"/>
            <a:ext cx="2503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动词</a:t>
            </a:r>
            <a:r>
              <a:rPr lang="en-US" altLang="zh-CN" dirty="0"/>
              <a:t>+</a:t>
            </a:r>
            <a:r>
              <a:rPr lang="zh-CN" altLang="en-US" dirty="0"/>
              <a:t>名词，系统能做的事情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0F6C930-207C-274D-119B-46B59F0A5C0A}"/>
              </a:ext>
            </a:extLst>
          </p:cNvPr>
          <p:cNvSpPr txBox="1"/>
          <p:nvPr/>
        </p:nvSpPr>
        <p:spPr>
          <a:xfrm>
            <a:off x="513860" y="2478772"/>
            <a:ext cx="2503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思考某个系统的需求时，可从不同的角色思考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DD1194B-6E96-826B-226B-B35BE1B1E9DA}"/>
              </a:ext>
            </a:extLst>
          </p:cNvPr>
          <p:cNvSpPr txBox="1"/>
          <p:nvPr/>
        </p:nvSpPr>
        <p:spPr>
          <a:xfrm>
            <a:off x="3539331" y="6110566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把用例框住，框上面有系统的名称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97CF6B0-D36D-E7A6-1A61-B4E759D4863F}"/>
              </a:ext>
            </a:extLst>
          </p:cNvPr>
          <p:cNvSpPr txBox="1"/>
          <p:nvPr/>
        </p:nvSpPr>
        <p:spPr>
          <a:xfrm>
            <a:off x="7779908" y="4792312"/>
            <a:ext cx="2726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联系执行者和用例，表示执行者能执行什么用例</a:t>
            </a:r>
          </a:p>
        </p:txBody>
      </p:sp>
    </p:spTree>
    <p:extLst>
      <p:ext uri="{BB962C8B-B14F-4D97-AF65-F5344CB8AC3E}">
        <p14:creationId xmlns:p14="http://schemas.microsoft.com/office/powerpoint/2010/main" val="1249673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F41501-82A9-8901-492E-CDA0FA8E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99" y="19423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Use Case Element(</a:t>
            </a:r>
            <a:r>
              <a:rPr lang="zh-CN" altLang="en-US" b="1" dirty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角色泛化</a:t>
            </a:r>
            <a:r>
              <a:rPr lang="en-US" altLang="zh-CN" b="1" dirty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/</a:t>
            </a:r>
            <a:r>
              <a:rPr lang="zh-CN" altLang="en-US" b="1" dirty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继承</a:t>
            </a:r>
            <a:r>
              <a:rPr lang="en-US" altLang="zh-CN" b="1" dirty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)</a:t>
            </a:r>
            <a:endParaRPr lang="zh-CN" altLang="en-US" b="1" dirty="0">
              <a:solidFill>
                <a:srgbClr val="FF0000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DB3A9F1D-9E59-F79F-177A-E767A3277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206" y="1142023"/>
            <a:ext cx="5355742" cy="503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A4DFCF50-1F78-9943-376F-0D82C5BCE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34" y="1400962"/>
            <a:ext cx="5421760" cy="469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AA614D9-F282-DEBE-8792-0EB22BA9FBBD}"/>
              </a:ext>
            </a:extLst>
          </p:cNvPr>
          <p:cNvCxnSpPr/>
          <p:nvPr/>
        </p:nvCxnSpPr>
        <p:spPr>
          <a:xfrm flipV="1">
            <a:off x="819807" y="4338670"/>
            <a:ext cx="1242323" cy="10153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7F53C7C7-A958-6A72-9A7B-5A88ADDDD6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990" y="1646281"/>
            <a:ext cx="608973" cy="1185206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AC98F4E-C7CC-C564-51A2-225B6813707C}"/>
              </a:ext>
            </a:extLst>
          </p:cNvPr>
          <p:cNvCxnSpPr/>
          <p:nvPr/>
        </p:nvCxnSpPr>
        <p:spPr>
          <a:xfrm flipV="1">
            <a:off x="876563" y="1734207"/>
            <a:ext cx="1109892" cy="39729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06C8463-1970-0D66-7B16-2627437CD7D4}"/>
              </a:ext>
            </a:extLst>
          </p:cNvPr>
          <p:cNvCxnSpPr/>
          <p:nvPr/>
        </p:nvCxnSpPr>
        <p:spPr>
          <a:xfrm>
            <a:off x="819807" y="2345909"/>
            <a:ext cx="1242323" cy="608629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7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F41501-82A9-8901-492E-CDA0FA8E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Use Case Element(Include)</a:t>
            </a:r>
            <a:endParaRPr lang="zh-CN" altLang="en-US" b="1" dirty="0">
              <a:solidFill>
                <a:srgbClr val="FF0000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07830D3-5E60-88EC-D638-F8AEA127CC5F}"/>
              </a:ext>
            </a:extLst>
          </p:cNvPr>
          <p:cNvSpPr txBox="1"/>
          <p:nvPr/>
        </p:nvSpPr>
        <p:spPr>
          <a:xfrm>
            <a:off x="789852" y="1499328"/>
            <a:ext cx="10563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i="0" dirty="0"/>
              <a:t>包含关系用来把一个较复杂用例所表示的功能分解成较小的步骤</a:t>
            </a:r>
            <a:r>
              <a:rPr lang="en-US" altLang="zh-CN" dirty="0"/>
              <a:t>, </a:t>
            </a:r>
            <a:r>
              <a:rPr lang="zh-CN" altLang="en-US" dirty="0"/>
              <a:t>箭头指向指向分解出来的功能用例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C56E83C-36E6-6DA9-A665-A1A4F0308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3315" y="2280269"/>
            <a:ext cx="5905500" cy="366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193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F41501-82A9-8901-492E-CDA0FA8E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Use Case Element(Include)</a:t>
            </a:r>
            <a:endParaRPr lang="zh-CN" altLang="en-US" b="1" dirty="0">
              <a:solidFill>
                <a:srgbClr val="FF0000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761DFA-B79A-25BB-489A-B1193F3FF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15" y="365125"/>
            <a:ext cx="8081779" cy="630532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577024C-AFEA-A057-1089-B0BF55A9B4D2}"/>
              </a:ext>
            </a:extLst>
          </p:cNvPr>
          <p:cNvSpPr txBox="1"/>
          <p:nvPr/>
        </p:nvSpPr>
        <p:spPr>
          <a:xfrm>
            <a:off x="5921004" y="288537"/>
            <a:ext cx="60923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i="0" dirty="0"/>
              <a:t>在过程设计语言中，</a:t>
            </a:r>
            <a:r>
              <a:rPr lang="en-US" altLang="zh-CN" dirty="0"/>
              <a:t>Include</a:t>
            </a:r>
            <a:r>
              <a:rPr lang="zh-CN" altLang="en-US" dirty="0"/>
              <a:t>可以看成</a:t>
            </a:r>
            <a:r>
              <a:rPr lang="zh-CN" altLang="en-US" i="0" dirty="0"/>
              <a:t>将程序的某一段算法封装成一个子过程，然后再从主程序中调用这一子过程。</a:t>
            </a:r>
          </a:p>
        </p:txBody>
      </p:sp>
    </p:spTree>
    <p:extLst>
      <p:ext uri="{BB962C8B-B14F-4D97-AF65-F5344CB8AC3E}">
        <p14:creationId xmlns:p14="http://schemas.microsoft.com/office/powerpoint/2010/main" val="342722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F41501-82A9-8901-492E-CDA0FA8E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Use Case Element(Include)</a:t>
            </a:r>
            <a:endParaRPr lang="zh-CN" altLang="en-US" b="1" dirty="0">
              <a:solidFill>
                <a:srgbClr val="FF0000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46FF69BB-C765-75CF-FEEC-4C259EE6F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066" y="2278881"/>
            <a:ext cx="5927836" cy="453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A24C5C0-4A06-26B9-A637-B5729F1348D8}"/>
              </a:ext>
            </a:extLst>
          </p:cNvPr>
          <p:cNvSpPr txBox="1"/>
          <p:nvPr/>
        </p:nvSpPr>
        <p:spPr>
          <a:xfrm>
            <a:off x="591334" y="1481228"/>
            <a:ext cx="113084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以“树”的方式组织各种用例，用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Include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来组织好父子用例，子用例可以再次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Include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自己的子用例，这样用例有粗有细、层次分明</a:t>
            </a:r>
          </a:p>
        </p:txBody>
      </p:sp>
    </p:spTree>
    <p:extLst>
      <p:ext uri="{BB962C8B-B14F-4D97-AF65-F5344CB8AC3E}">
        <p14:creationId xmlns:p14="http://schemas.microsoft.com/office/powerpoint/2010/main" val="1867188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F41501-82A9-8901-492E-CDA0FA8E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Use Case Element(Include)</a:t>
            </a:r>
            <a:endParaRPr lang="zh-CN" altLang="en-US" b="1" dirty="0">
              <a:solidFill>
                <a:srgbClr val="FF0000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24C5C0-4A06-26B9-A637-B5729F1348D8}"/>
              </a:ext>
            </a:extLst>
          </p:cNvPr>
          <p:cNvSpPr txBox="1"/>
          <p:nvPr/>
        </p:nvSpPr>
        <p:spPr>
          <a:xfrm>
            <a:off x="591334" y="1481228"/>
            <a:ext cx="11308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某些用例的一部分可以抽离出来成为子用例，该子用例同时也被其他用例包含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28256A11-C9BC-734F-94FA-0FB4BBF4F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97" y="3424388"/>
            <a:ext cx="9987815" cy="195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9F1FDCE-7D7C-2044-41D5-6BE7770163E6}"/>
              </a:ext>
            </a:extLst>
          </p:cNvPr>
          <p:cNvSpPr txBox="1"/>
          <p:nvPr/>
        </p:nvSpPr>
        <p:spPr>
          <a:xfrm>
            <a:off x="9736783" y="4681303"/>
            <a:ext cx="124862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用户</a:t>
            </a:r>
          </a:p>
        </p:txBody>
      </p:sp>
    </p:spTree>
    <p:extLst>
      <p:ext uri="{BB962C8B-B14F-4D97-AF65-F5344CB8AC3E}">
        <p14:creationId xmlns:p14="http://schemas.microsoft.com/office/powerpoint/2010/main" val="2626179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F41501-82A9-8901-492E-CDA0FA8E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Use Case Element(extend)</a:t>
            </a:r>
            <a:endParaRPr lang="zh-CN" altLang="en-US" b="1" dirty="0">
              <a:solidFill>
                <a:srgbClr val="FF0000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7225517-48A2-050C-EEC8-3825BAA305AE}"/>
              </a:ext>
            </a:extLst>
          </p:cNvPr>
          <p:cNvSpPr txBox="1"/>
          <p:nvPr/>
        </p:nvSpPr>
        <p:spPr>
          <a:xfrm>
            <a:off x="600378" y="1361321"/>
            <a:ext cx="104683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扩展的意识是：在某用例的基础上，还能做什么事情，请注意带有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《extend》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标志的虚线箭头方向，箭头方向表示谁扩展了谁。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0FB92CF-5BD8-6912-3B8F-29B9DFABF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078" y="2426035"/>
            <a:ext cx="5151696" cy="307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A4279E0-D6F5-7CB6-4F42-5A242BA8C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1473" y="1276113"/>
            <a:ext cx="5203029" cy="567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710</Words>
  <Application>Microsoft Office PowerPoint</Application>
  <PresentationFormat>宽屏</PresentationFormat>
  <Paragraphs>70</Paragraphs>
  <Slides>17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Adobe 黑体 Std R</vt:lpstr>
      <vt:lpstr>-apple-system</vt:lpstr>
      <vt:lpstr>PingFang SC</vt:lpstr>
      <vt:lpstr>等线</vt:lpstr>
      <vt:lpstr>等线 Light</vt:lpstr>
      <vt:lpstr>黑体</vt:lpstr>
      <vt:lpstr>Arial</vt:lpstr>
      <vt:lpstr>Garamond</vt:lpstr>
      <vt:lpstr>Times New Roman</vt:lpstr>
      <vt:lpstr>Wingdings</vt:lpstr>
      <vt:lpstr>Wingdings 3</vt:lpstr>
      <vt:lpstr>Office 主题​​</vt:lpstr>
      <vt:lpstr>PowerPoint 演示文稿</vt:lpstr>
      <vt:lpstr>Overview Of Use Case Analysis</vt:lpstr>
      <vt:lpstr>Use Case Model: Example</vt:lpstr>
      <vt:lpstr>Use Case Element(角色泛化/继承)</vt:lpstr>
      <vt:lpstr>Use Case Element(Include)</vt:lpstr>
      <vt:lpstr>Use Case Element(Include)</vt:lpstr>
      <vt:lpstr>Use Case Element(Include)</vt:lpstr>
      <vt:lpstr>Use Case Element(Include)</vt:lpstr>
      <vt:lpstr>Use Case Element(extend)</vt:lpstr>
      <vt:lpstr>Use Case Element(extend)</vt:lpstr>
      <vt:lpstr>Use Case Element（用例泛化/继承）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xiaokuan_ff@163.com</dc:creator>
  <cp:lastModifiedBy>xiaokuan_ff@163.com</cp:lastModifiedBy>
  <cp:revision>6</cp:revision>
  <dcterms:created xsi:type="dcterms:W3CDTF">2023-10-20T07:12:16Z</dcterms:created>
  <dcterms:modified xsi:type="dcterms:W3CDTF">2023-10-24T06:38:00Z</dcterms:modified>
</cp:coreProperties>
</file>