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48"/>
  </p:normalViewPr>
  <p:slideViewPr>
    <p:cSldViewPr snapToGrid="0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5187C-C07B-9974-7B25-4AB8713D9C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80AD5B-AAD2-1ADC-0F0F-8B155DC33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4512-E7DA-9DC1-547E-28F28EF62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06E717-187C-797F-F6E0-602A816AD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EF6BE4-EBCA-70B9-C0B5-7C4D21788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73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26D5-2FC1-8BC8-3DC9-852255F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2A9A5E-1A0E-549D-E5A9-63E7410C9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74319-A55A-1A50-3C88-B9F01CB95F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3F5CB-E4F8-BF6C-480B-96F2EB52F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D664FD-FAB5-3B7C-08F1-E51F70D4F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11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7975A-102C-5F74-CE78-49C782286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A5AFB3-F135-8AD2-F593-D4FA09F3A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861626-1679-2688-A810-4494C3501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307DD-A693-BBBC-5371-66B50AC8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B7EC9-1773-29F0-1466-A39BFB522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5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6315-ACD4-85C2-3EC4-1F44A7B90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50E95-82B0-C2A0-5E35-747E5F892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67097-2BA9-365C-77EE-A2504E31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16C5E-9274-AC58-7B46-8E8EB1CAD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5769B-99D7-9142-1858-5A869379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15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1563B-6E82-C9C2-955E-7537912D4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9F0F2-575E-38A0-3A05-2E59C38D2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6B6E-5351-0DE8-1384-9922544B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234CA-7D8C-6402-C55D-48A86C824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963956-4E46-86BE-2850-BF3ED4E44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65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6467-CECF-E439-59A8-8F849D188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2C03-B879-937E-6C14-9BBBA2540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02D83B-C011-233B-5F9B-ECB738CBDB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A0A9F4-627B-18B8-8C6F-1E2AAD281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37F008-4675-2DA9-C2DD-3181E34FF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4BA92-7C1A-3C6C-1CDE-46480008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003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E62C3-69F4-DBB7-E8C8-0BF3149B8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52098-7A71-F64A-7B8F-BD951A9648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E9AD7-A757-2FEA-BA3C-4CDE4EFD94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BB19FF-1791-3CA3-902A-C66AF46BC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62AAE3-9FCC-C8E6-A52D-30307E6BE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FF7828-CFC9-8580-0563-94826FBDB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A38C18-B1FA-E3AD-0AA7-275F8215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85C39-F875-9135-40E5-02EEB3B8C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14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3410-FCAA-0DF9-4810-FCB87840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DCFF5C-1F37-D04F-50E7-B9DC4A37A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E40D71-0296-CD4A-D9FC-81BA6EEBE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1D55-362A-1E15-6E40-751869828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85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18CE3B-D295-6536-521D-E9A9865BF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78B3DB-C113-4D3F-53B6-EC8342AFBE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8BDEC-BF8C-623B-DDC0-028E82A58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543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D34AA-F91A-11DA-B7B0-9EDCDE3DD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30A4-6ACB-102E-7F09-10F85B294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D37BCA-49E4-FA56-B658-355B4A8A29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FC0F13-36A4-1933-EB9B-3F0B755E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9BA396-9C26-FD74-443A-26926A2A3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6B97D-27A9-5AA2-3219-429A0D9B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1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7B7041-15FE-496A-DF94-0AC19B838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F4A814-0E19-2FD4-93CA-9E45DCF21B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0D203-7AED-E929-30D0-08A58F4809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0D3B3-D9B8-5134-8628-2094C66D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02CF-E84D-5311-DB63-C1614A0B3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9A7DD2-5916-79AD-9738-2A40E7BBB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5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1E280E-B2EE-074A-D374-B5ECC8AB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4E47AA-F7AA-3F0B-4111-4DAFD73B1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8A3DE-CED6-A542-0237-845BF6539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43FA-A96D-CA47-A66F-9E1A8A506C1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083CC-9EBD-9CE0-69C5-46CE53CA21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C8A6E-CD14-E9AF-4DE9-B1B9E8B50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793F6-2233-3349-A7F8-D7351709D2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87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FBBB234-C413-492C-A9E7-751D42D152C2}"/>
              </a:ext>
            </a:extLst>
          </p:cNvPr>
          <p:cNvSpPr txBox="1"/>
          <p:nvPr/>
        </p:nvSpPr>
        <p:spPr>
          <a:xfrm>
            <a:off x="365166" y="496233"/>
            <a:ext cx="11213276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b="0" i="1" u="none" strike="noStrike" dirty="0">
                <a:solidFill>
                  <a:srgbClr val="000000"/>
                </a:solidFill>
                <a:effectLst/>
                <a:latin typeface="System"/>
              </a:rPr>
              <a:t>Shall we draw all types of pictures for EACH user story? (That could be a lot)</a:t>
            </a:r>
          </a:p>
          <a:p>
            <a:endParaRPr lang="en-AU" i="1" dirty="0">
              <a:solidFill>
                <a:srgbClr val="000000"/>
              </a:solidFill>
              <a:latin typeface="System"/>
            </a:endParaRPr>
          </a:p>
          <a:p>
            <a:r>
              <a:rPr lang="en-AU" b="1" i="1" dirty="0">
                <a:solidFill>
                  <a:schemeClr val="accent1"/>
                </a:solidFill>
                <a:latin typeface="System"/>
              </a:rPr>
              <a:t>YES, you need to provide all kind of diagrams (UC, sequence and state) for each user story. However, user stories can be grouped [we will do an example]</a:t>
            </a:r>
          </a:p>
          <a:p>
            <a:endParaRPr lang="en-AU" b="1" i="1" dirty="0">
              <a:solidFill>
                <a:schemeClr val="accent1"/>
              </a:solidFill>
              <a:latin typeface="System"/>
            </a:endParaRPr>
          </a:p>
          <a:p>
            <a:r>
              <a:rPr lang="en-AU" b="0" i="1" u="none" strike="noStrike" dirty="0">
                <a:solidFill>
                  <a:srgbClr val="000000"/>
                </a:solidFill>
                <a:effectLst/>
                <a:latin typeface="System"/>
              </a:rPr>
              <a:t>Do our user stories need to cover all the functions mentioned in the case study?</a:t>
            </a:r>
          </a:p>
          <a:p>
            <a:endParaRPr lang="en-AU" i="1" dirty="0">
              <a:solidFill>
                <a:srgbClr val="000000"/>
              </a:solidFill>
              <a:latin typeface="System"/>
            </a:endParaRPr>
          </a:p>
          <a:p>
            <a:r>
              <a:rPr lang="en-AU" b="1" dirty="0">
                <a:solidFill>
                  <a:schemeClr val="accent1"/>
                </a:solidFill>
                <a:latin typeface="System"/>
              </a:rPr>
              <a:t>In theory YES. However, you can focus on the MOST RELEVANT ONES</a:t>
            </a:r>
          </a:p>
          <a:p>
            <a:endParaRPr lang="en-AU" b="1" dirty="0">
              <a:solidFill>
                <a:schemeClr val="accent1"/>
              </a:solidFill>
              <a:latin typeface="System"/>
            </a:endParaRPr>
          </a:p>
          <a:p>
            <a:r>
              <a:rPr lang="en-AU" b="0" i="1" u="none" strike="noStrike" dirty="0">
                <a:solidFill>
                  <a:srgbClr val="000000"/>
                </a:solidFill>
                <a:effectLst/>
                <a:latin typeface="System"/>
              </a:rPr>
              <a:t> Is that the user story is written as detailed as possible better?</a:t>
            </a:r>
          </a:p>
          <a:p>
            <a:endParaRPr lang="en-AU" i="1" dirty="0">
              <a:solidFill>
                <a:srgbClr val="000000"/>
              </a:solidFill>
              <a:latin typeface="System"/>
            </a:endParaRPr>
          </a:p>
          <a:p>
            <a:r>
              <a:rPr lang="en-AU" b="1" dirty="0">
                <a:solidFill>
                  <a:schemeClr val="accent1"/>
                </a:solidFill>
                <a:latin typeface="System"/>
              </a:rPr>
              <a:t>YES, simple user stories are easier to explain and address</a:t>
            </a:r>
          </a:p>
          <a:p>
            <a:endParaRPr lang="en-AU" b="1" dirty="0">
              <a:solidFill>
                <a:schemeClr val="accent1"/>
              </a:solidFill>
              <a:latin typeface="System"/>
            </a:endParaRPr>
          </a:p>
          <a:p>
            <a:r>
              <a:rPr lang="en-AU" b="0" i="1" u="none" strike="noStrike" dirty="0">
                <a:solidFill>
                  <a:srgbClr val="000000"/>
                </a:solidFill>
                <a:effectLst/>
                <a:latin typeface="System"/>
              </a:rPr>
              <a:t>Can we summarize the key points in drawing the 3 types of diagrams together again? (The important points to notice. Differences and similarities, etc.)</a:t>
            </a:r>
          </a:p>
          <a:p>
            <a:endParaRPr lang="en-AU" dirty="0">
              <a:solidFill>
                <a:schemeClr val="accent1"/>
              </a:solidFill>
              <a:latin typeface="System"/>
            </a:endParaRPr>
          </a:p>
          <a:p>
            <a:r>
              <a:rPr lang="en-AU" b="1" dirty="0">
                <a:solidFill>
                  <a:schemeClr val="accent1"/>
                </a:solidFill>
                <a:latin typeface="System"/>
              </a:rPr>
              <a:t>We are going to do a FULL EXAMPLE today together! </a:t>
            </a:r>
            <a:r>
              <a:rPr lang="en-AU" b="1" dirty="0">
                <a:solidFill>
                  <a:schemeClr val="accent1"/>
                </a:solidFill>
                <a:latin typeface="System"/>
                <a:sym typeface="Wingdings" pitchFamily="2" charset="2"/>
              </a:rPr>
              <a:t></a:t>
            </a:r>
          </a:p>
          <a:p>
            <a:endParaRPr lang="en-AU" b="1" dirty="0">
              <a:solidFill>
                <a:schemeClr val="accent1"/>
              </a:solidFill>
              <a:latin typeface="System"/>
              <a:sym typeface="Wingdings" pitchFamily="2" charset="2"/>
            </a:endParaRPr>
          </a:p>
          <a:p>
            <a:r>
              <a:rPr lang="en-AU" b="0" i="1" u="none" strike="noStrike" dirty="0">
                <a:solidFill>
                  <a:srgbClr val="000000"/>
                </a:solidFill>
                <a:effectLst/>
                <a:latin typeface="System"/>
              </a:rPr>
              <a:t>Is there any other requirement need to be specified?</a:t>
            </a:r>
          </a:p>
          <a:p>
            <a:endParaRPr lang="en-AU" i="1" dirty="0">
              <a:solidFill>
                <a:srgbClr val="000000"/>
              </a:solidFill>
              <a:latin typeface="System"/>
            </a:endParaRPr>
          </a:p>
          <a:p>
            <a:r>
              <a:rPr lang="en-AU" b="1" dirty="0">
                <a:solidFill>
                  <a:schemeClr val="accent1"/>
                </a:solidFill>
                <a:latin typeface="System"/>
              </a:rPr>
              <a:t>The case study is a simple informal explanation in a natural language. You need to ”extract” the requirements to design a SYSTEM! </a:t>
            </a:r>
            <a:endParaRPr 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6817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11D83-9D2F-3A42-8661-45C9A1CE4DE6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DAE24B-6775-F134-4BC4-4A4B3C91CF3F}"/>
              </a:ext>
            </a:extLst>
          </p:cNvPr>
          <p:cNvSpPr/>
          <p:nvPr/>
        </p:nvSpPr>
        <p:spPr>
          <a:xfrm>
            <a:off x="942975" y="2428875"/>
            <a:ext cx="528638" cy="47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A9ECF5-8E3B-D82E-22D0-9D1A58BD9D73}"/>
              </a:ext>
            </a:extLst>
          </p:cNvPr>
          <p:cNvSpPr/>
          <p:nvPr/>
        </p:nvSpPr>
        <p:spPr>
          <a:xfrm>
            <a:off x="2971800" y="2093118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 Received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0F043-1BEC-718A-C0F1-A7C7D1294B2E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1471613" y="2664618"/>
            <a:ext cx="1500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D9F1A9-A238-5FFC-20C6-716D865C7ACD}"/>
              </a:ext>
            </a:extLst>
          </p:cNvPr>
          <p:cNvSpPr txBox="1"/>
          <p:nvPr/>
        </p:nvSpPr>
        <p:spPr>
          <a:xfrm>
            <a:off x="1090892" y="1900415"/>
            <a:ext cx="199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 Provides </a:t>
            </a:r>
          </a:p>
          <a:p>
            <a:pPr algn="ctr"/>
            <a:r>
              <a:rPr lang="en-US" dirty="0"/>
              <a:t>a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F9EE-6BC7-83DB-949F-3A027D7FFA4C}"/>
              </a:ext>
            </a:extLst>
          </p:cNvPr>
          <p:cNvSpPr txBox="1"/>
          <p:nvPr/>
        </p:nvSpPr>
        <p:spPr>
          <a:xfrm>
            <a:off x="5506669" y="2177414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Store Review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F04D878-A697-D92B-A3E4-79AA84E66FA5}"/>
              </a:ext>
            </a:extLst>
          </p:cNvPr>
          <p:cNvSpPr/>
          <p:nvPr/>
        </p:nvSpPr>
        <p:spPr>
          <a:xfrm>
            <a:off x="7221616" y="2093118"/>
            <a:ext cx="2243138" cy="1143000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Pending Validation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71AF0D-C325-D49D-86FB-08AEDD01232A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5214938" y="2664618"/>
            <a:ext cx="200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F1A7BC3B-3622-A1D3-F4D3-2CE07F6CD2BA}"/>
              </a:ext>
            </a:extLst>
          </p:cNvPr>
          <p:cNvSpPr/>
          <p:nvPr/>
        </p:nvSpPr>
        <p:spPr>
          <a:xfrm>
            <a:off x="942975" y="4223685"/>
            <a:ext cx="528638" cy="47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FF99768-7FB6-4867-9809-F302648A92E1}"/>
              </a:ext>
            </a:extLst>
          </p:cNvPr>
          <p:cNvSpPr/>
          <p:nvPr/>
        </p:nvSpPr>
        <p:spPr>
          <a:xfrm>
            <a:off x="2971800" y="3887928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Review Validated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2DD9C70-9567-41F8-96C2-9B1580C09050}"/>
              </a:ext>
            </a:extLst>
          </p:cNvPr>
          <p:cNvCxnSpPr>
            <a:stCxn id="19" idx="6"/>
            <a:endCxn id="20" idx="1"/>
          </p:cNvCxnSpPr>
          <p:nvPr/>
        </p:nvCxnSpPr>
        <p:spPr>
          <a:xfrm flipV="1">
            <a:off x="1471613" y="4459428"/>
            <a:ext cx="1500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EDD1233-AD18-E534-D1C5-EBE0570ADC0B}"/>
              </a:ext>
            </a:extLst>
          </p:cNvPr>
          <p:cNvSpPr txBox="1"/>
          <p:nvPr/>
        </p:nvSpPr>
        <p:spPr>
          <a:xfrm>
            <a:off x="1358655" y="3471861"/>
            <a:ext cx="1726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 Member validates a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B2B10-C684-F359-2290-63DD7E3DF67E}"/>
              </a:ext>
            </a:extLst>
          </p:cNvPr>
          <p:cNvSpPr txBox="1"/>
          <p:nvPr/>
        </p:nvSpPr>
        <p:spPr>
          <a:xfrm>
            <a:off x="5382631" y="4006688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Store Validation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4CE336-EB4E-8BA1-1B3A-C1A46AB94BAE}"/>
              </a:ext>
            </a:extLst>
          </p:cNvPr>
          <p:cNvCxnSpPr>
            <a:cxnSpLocks/>
          </p:cNvCxnSpPr>
          <p:nvPr/>
        </p:nvCxnSpPr>
        <p:spPr>
          <a:xfrm>
            <a:off x="5214938" y="4482644"/>
            <a:ext cx="2256339" cy="22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896038D-FA6A-DCAD-5CA4-9DD5EB5E559C}"/>
              </a:ext>
            </a:extLst>
          </p:cNvPr>
          <p:cNvSpPr/>
          <p:nvPr/>
        </p:nvSpPr>
        <p:spPr>
          <a:xfrm>
            <a:off x="7471277" y="4269282"/>
            <a:ext cx="528638" cy="471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DCEF0C7-E6AC-6AF0-D5D3-499B1FC17824}"/>
              </a:ext>
            </a:extLst>
          </p:cNvPr>
          <p:cNvSpPr/>
          <p:nvPr/>
        </p:nvSpPr>
        <p:spPr>
          <a:xfrm>
            <a:off x="942975" y="5871144"/>
            <a:ext cx="528638" cy="47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5200B1-AD33-7393-59F5-A30944A8C7B4}"/>
              </a:ext>
            </a:extLst>
          </p:cNvPr>
          <p:cNvSpPr/>
          <p:nvPr/>
        </p:nvSpPr>
        <p:spPr>
          <a:xfrm>
            <a:off x="2971800" y="5535387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Pending Notification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5883070-BD83-BDC0-0AED-B5D350D782D1}"/>
              </a:ext>
            </a:extLst>
          </p:cNvPr>
          <p:cNvCxnSpPr>
            <a:stCxn id="31" idx="6"/>
            <a:endCxn id="32" idx="1"/>
          </p:cNvCxnSpPr>
          <p:nvPr/>
        </p:nvCxnSpPr>
        <p:spPr>
          <a:xfrm flipV="1">
            <a:off x="1471613" y="6106887"/>
            <a:ext cx="1500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5BAD1EE-72BA-D560-D080-803FC7A1EC3C}"/>
              </a:ext>
            </a:extLst>
          </p:cNvPr>
          <p:cNvSpPr txBox="1"/>
          <p:nvPr/>
        </p:nvSpPr>
        <p:spPr>
          <a:xfrm>
            <a:off x="1090892" y="5342684"/>
            <a:ext cx="199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 Provides </a:t>
            </a:r>
          </a:p>
          <a:p>
            <a:pPr algn="ctr"/>
            <a:r>
              <a:rPr lang="en-US" dirty="0"/>
              <a:t>a Review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2F905-68B5-4097-517B-7E2690AFE0F5}"/>
              </a:ext>
            </a:extLst>
          </p:cNvPr>
          <p:cNvSpPr txBox="1"/>
          <p:nvPr/>
        </p:nvSpPr>
        <p:spPr>
          <a:xfrm>
            <a:off x="5347268" y="5342684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Staff Member </a:t>
            </a:r>
          </a:p>
          <a:p>
            <a:pPr algn="ctr"/>
            <a:r>
              <a:rPr lang="en-US" dirty="0"/>
              <a:t>Notified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0605FEB-B4A1-EACC-0805-E2F268CDEBA0}"/>
              </a:ext>
            </a:extLst>
          </p:cNvPr>
          <p:cNvSpPr/>
          <p:nvPr/>
        </p:nvSpPr>
        <p:spPr>
          <a:xfrm>
            <a:off x="7221616" y="5535387"/>
            <a:ext cx="2243138" cy="1143000"/>
          </a:xfrm>
          <a:prstGeom prst="roundRect">
            <a:avLst/>
          </a:prstGeom>
          <a:noFill/>
          <a:ln w="412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Pending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F30D53-EF28-33FA-642C-8684A1FB4084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5214938" y="6106887"/>
            <a:ext cx="200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7717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411D83-9D2F-3A42-8661-45C9A1CE4DE6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CDAE24B-6775-F134-4BC4-4A4B3C91CF3F}"/>
              </a:ext>
            </a:extLst>
          </p:cNvPr>
          <p:cNvSpPr/>
          <p:nvPr/>
        </p:nvSpPr>
        <p:spPr>
          <a:xfrm>
            <a:off x="1028700" y="2728912"/>
            <a:ext cx="528638" cy="47148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8A9ECF5-8E3B-D82E-22D0-9D1A58BD9D73}"/>
              </a:ext>
            </a:extLst>
          </p:cNvPr>
          <p:cNvSpPr/>
          <p:nvPr/>
        </p:nvSpPr>
        <p:spPr>
          <a:xfrm>
            <a:off x="3057525" y="2393155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Review Received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0F043-1BEC-718A-C0F1-A7C7D1294B2E}"/>
              </a:ext>
            </a:extLst>
          </p:cNvPr>
          <p:cNvCxnSpPr>
            <a:stCxn id="5" idx="6"/>
            <a:endCxn id="6" idx="1"/>
          </p:cNvCxnSpPr>
          <p:nvPr/>
        </p:nvCxnSpPr>
        <p:spPr>
          <a:xfrm flipV="1">
            <a:off x="1557338" y="2964655"/>
            <a:ext cx="150018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3D9F1A9-A238-5FFC-20C6-716D865C7ACD}"/>
              </a:ext>
            </a:extLst>
          </p:cNvPr>
          <p:cNvSpPr txBox="1"/>
          <p:nvPr/>
        </p:nvSpPr>
        <p:spPr>
          <a:xfrm>
            <a:off x="1176617" y="2200452"/>
            <a:ext cx="1999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Customer Provides </a:t>
            </a:r>
          </a:p>
          <a:p>
            <a:pPr algn="ctr"/>
            <a:r>
              <a:rPr lang="en-US" dirty="0"/>
              <a:t>a Review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15F9EE-6BC7-83DB-949F-3A027D7FFA4C}"/>
              </a:ext>
            </a:extLst>
          </p:cNvPr>
          <p:cNvSpPr txBox="1"/>
          <p:nvPr/>
        </p:nvSpPr>
        <p:spPr>
          <a:xfrm>
            <a:off x="5592394" y="2477451"/>
            <a:ext cx="1404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Store Review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71AF0D-C325-D49D-86FB-08AEDD01232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00663" y="2964655"/>
            <a:ext cx="2006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FF99768-7FB6-4867-9809-F302648A92E1}"/>
              </a:ext>
            </a:extLst>
          </p:cNvPr>
          <p:cNvSpPr/>
          <p:nvPr/>
        </p:nvSpPr>
        <p:spPr>
          <a:xfrm>
            <a:off x="2762530" y="5193702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Review Validated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DD1233-AD18-E534-D1C5-EBE0570ADC0B}"/>
              </a:ext>
            </a:extLst>
          </p:cNvPr>
          <p:cNvSpPr txBox="1"/>
          <p:nvPr/>
        </p:nvSpPr>
        <p:spPr>
          <a:xfrm>
            <a:off x="5264186" y="4767232"/>
            <a:ext cx="172610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Staff Member validates a review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3B2B10-C684-F359-2290-63DD7E3DF67E}"/>
              </a:ext>
            </a:extLst>
          </p:cNvPr>
          <p:cNvSpPr txBox="1"/>
          <p:nvPr/>
        </p:nvSpPr>
        <p:spPr>
          <a:xfrm>
            <a:off x="1176617" y="5060113"/>
            <a:ext cx="16712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Store Validation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24CE336-EB4E-8BA1-1B3A-C1A46AB94BAE}"/>
              </a:ext>
            </a:extLst>
          </p:cNvPr>
          <p:cNvCxnSpPr>
            <a:cxnSpLocks/>
            <a:stCxn id="36" idx="1"/>
            <a:endCxn id="20" idx="3"/>
          </p:cNvCxnSpPr>
          <p:nvPr/>
        </p:nvCxnSpPr>
        <p:spPr>
          <a:xfrm flipH="1">
            <a:off x="5005668" y="5765202"/>
            <a:ext cx="2422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2896038D-FA6A-DCAD-5CA4-9DD5EB5E559C}"/>
              </a:ext>
            </a:extLst>
          </p:cNvPr>
          <p:cNvSpPr/>
          <p:nvPr/>
        </p:nvSpPr>
        <p:spPr>
          <a:xfrm>
            <a:off x="1112323" y="5529458"/>
            <a:ext cx="528638" cy="47148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E5200B1-AD33-7393-59F5-A30944A8C7B4}"/>
              </a:ext>
            </a:extLst>
          </p:cNvPr>
          <p:cNvSpPr/>
          <p:nvPr/>
        </p:nvSpPr>
        <p:spPr>
          <a:xfrm>
            <a:off x="7307341" y="2422389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Pending Notification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E2F905-68B5-4097-517B-7E2690AFE0F5}"/>
              </a:ext>
            </a:extLst>
          </p:cNvPr>
          <p:cNvSpPr txBox="1"/>
          <p:nvPr/>
        </p:nvSpPr>
        <p:spPr>
          <a:xfrm>
            <a:off x="8549919" y="4120901"/>
            <a:ext cx="1532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Staff Member </a:t>
            </a:r>
          </a:p>
          <a:p>
            <a:pPr algn="ctr"/>
            <a:r>
              <a:rPr lang="en-US" dirty="0"/>
              <a:t>Notified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0605FEB-B4A1-EACC-0805-E2F268CDEBA0}"/>
              </a:ext>
            </a:extLst>
          </p:cNvPr>
          <p:cNvSpPr/>
          <p:nvPr/>
        </p:nvSpPr>
        <p:spPr>
          <a:xfrm>
            <a:off x="7428350" y="5193702"/>
            <a:ext cx="2243138" cy="1143000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Pending Validation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7F30D53-EF28-33FA-642C-8684A1FB4084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8428910" y="3565389"/>
            <a:ext cx="0" cy="15591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C45CDF0-03D1-2A2A-3312-B6DE02435550}"/>
              </a:ext>
            </a:extLst>
          </p:cNvPr>
          <p:cNvSpPr txBox="1"/>
          <p:nvPr/>
        </p:nvSpPr>
        <p:spPr>
          <a:xfrm>
            <a:off x="93555" y="1529902"/>
            <a:ext cx="11057375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Can I merge them in this case?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C5C7364-F679-F899-54A3-C7CE5D7F3D9A}"/>
              </a:ext>
            </a:extLst>
          </p:cNvPr>
          <p:cNvCxnSpPr>
            <a:cxnSpLocks/>
            <a:stCxn id="20" idx="1"/>
            <a:endCxn id="30" idx="6"/>
          </p:cNvCxnSpPr>
          <p:nvPr/>
        </p:nvCxnSpPr>
        <p:spPr>
          <a:xfrm flipH="1">
            <a:off x="1640961" y="5765202"/>
            <a:ext cx="1121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1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4ACFED-DC8F-5B74-E58C-06ED6F681689}"/>
              </a:ext>
            </a:extLst>
          </p:cNvPr>
          <p:cNvSpPr txBox="1"/>
          <p:nvPr/>
        </p:nvSpPr>
        <p:spPr>
          <a:xfrm>
            <a:off x="543297" y="266596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1800" b="1" dirty="0">
                <a:solidFill>
                  <a:srgbClr val="4472C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 Task 4 (part 2) – OO Modelling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4F0BD-BE5F-F1A8-CA16-E5B30AFD8070}"/>
              </a:ext>
            </a:extLst>
          </p:cNvPr>
          <p:cNvSpPr txBox="1"/>
          <p:nvPr/>
        </p:nvSpPr>
        <p:spPr>
          <a:xfrm>
            <a:off x="543297" y="2280061"/>
            <a:ext cx="31906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User Stories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7A073F7C-A6A2-6E22-F52B-E48B4ACA55A4}"/>
              </a:ext>
            </a:extLst>
          </p:cNvPr>
          <p:cNvSpPr/>
          <p:nvPr/>
        </p:nvSpPr>
        <p:spPr>
          <a:xfrm>
            <a:off x="4824351" y="1389413"/>
            <a:ext cx="1816924" cy="280257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874324-DBC6-359C-95BC-47B366373C1C}"/>
              </a:ext>
            </a:extLst>
          </p:cNvPr>
          <p:cNvSpPr txBox="1"/>
          <p:nvPr/>
        </p:nvSpPr>
        <p:spPr>
          <a:xfrm>
            <a:off x="6769746" y="1389413"/>
            <a:ext cx="4986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Describe them by using OO Modelling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489CFF9D-BBF2-F14E-531E-BD991116B010}"/>
              </a:ext>
            </a:extLst>
          </p:cNvPr>
          <p:cNvSpPr/>
          <p:nvPr/>
        </p:nvSpPr>
        <p:spPr>
          <a:xfrm rot="16200000">
            <a:off x="8296333" y="1623470"/>
            <a:ext cx="2101122" cy="507629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6F25AA-D54C-ADB8-14EF-DAF46532AE7E}"/>
              </a:ext>
            </a:extLst>
          </p:cNvPr>
          <p:cNvSpPr txBox="1"/>
          <p:nvPr/>
        </p:nvSpPr>
        <p:spPr>
          <a:xfrm>
            <a:off x="7243948" y="5419381"/>
            <a:ext cx="47470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UC, SEQUENCE, STATE Diagram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3B7BA8-A68C-4882-DB10-5BDFBA5C4B9F}"/>
              </a:ext>
            </a:extLst>
          </p:cNvPr>
          <p:cNvSpPr txBox="1"/>
          <p:nvPr/>
        </p:nvSpPr>
        <p:spPr>
          <a:xfrm>
            <a:off x="435428" y="3697737"/>
            <a:ext cx="375557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tabLst>
                <a:tab pos="711835" algn="l"/>
              </a:tabLst>
            </a:pPr>
            <a:r>
              <a:rPr lang="en-AU" sz="1800" b="1" dirty="0">
                <a:solidFill>
                  <a:srgbClr val="80808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Pre-work: </a:t>
            </a:r>
            <a:r>
              <a:rPr lang="en-A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Define 2 Epics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each one composed of at least </a:t>
            </a:r>
            <a:r>
              <a:rPr lang="en-AU" sz="1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 User Stories</a:t>
            </a:r>
            <a:r>
              <a:rPr lang="en-AU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285750" indent="-285750" algn="just">
              <a:buFont typeface="Arial" panose="020B0604020202020204" pitchFamily="34" charset="0"/>
              <a:buChar char="•"/>
              <a:tabLst>
                <a:tab pos="711835" algn="l"/>
              </a:tabLst>
            </a:pPr>
            <a:r>
              <a:rPr lang="en-AU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10 User Stories ONLY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711835" algn="l"/>
              </a:tabLst>
            </a:pPr>
            <a:r>
              <a:rPr lang="en-AU" dirty="0">
                <a:solidFill>
                  <a:schemeClr val="accent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Select IMPORTANT user stories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711835" algn="l"/>
              </a:tabLst>
            </a:pPr>
            <a:r>
              <a:rPr lang="en-AU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re-use (or modify) Epics and User Stories you developed in </a:t>
            </a:r>
            <a:r>
              <a:rPr lang="en-AU" sz="1800" i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Assessment Task 3</a:t>
            </a:r>
            <a:r>
              <a:rPr lang="en-AU" sz="18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</a:p>
          <a:p>
            <a:pPr marL="457200" indent="-457200" algn="just">
              <a:buFont typeface="Arial" panose="020B0604020202020204" pitchFamily="34" charset="0"/>
              <a:buChar char="•"/>
              <a:tabLst>
                <a:tab pos="711835" algn="l"/>
              </a:tabLst>
            </a:pPr>
            <a:endParaRPr lang="en-AU" dirty="0">
              <a:solidFill>
                <a:srgbClr val="000000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20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BE443-7831-718A-4D7E-18E3AAEBEEAE}"/>
              </a:ext>
            </a:extLst>
          </p:cNvPr>
          <p:cNvSpPr txBox="1"/>
          <p:nvPr/>
        </p:nvSpPr>
        <p:spPr>
          <a:xfrm>
            <a:off x="93555" y="344385"/>
            <a:ext cx="120402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632293-AE4E-76A6-18EF-2047EB420658}"/>
              </a:ext>
            </a:extLst>
          </p:cNvPr>
          <p:cNvSpPr txBox="1"/>
          <p:nvPr/>
        </p:nvSpPr>
        <p:spPr>
          <a:xfrm>
            <a:off x="368135" y="1674420"/>
            <a:ext cx="1074716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IMPORTANT: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you may consider any user story independently and provide a UC, sequence and state diagram for each one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solidFill>
                  <a:schemeClr val="accent1"/>
                </a:solidFill>
              </a:rPr>
              <a:t>You may group user stories that are related to each other and consider them together. For instance, in my example all user stories are about REVIEW</a:t>
            </a:r>
          </a:p>
        </p:txBody>
      </p:sp>
    </p:spTree>
    <p:extLst>
      <p:ext uri="{BB962C8B-B14F-4D97-AF65-F5344CB8AC3E}">
        <p14:creationId xmlns:p14="http://schemas.microsoft.com/office/powerpoint/2010/main" val="98475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BC80B3-ED96-EBD2-1351-44D93726A000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759C0D5-1C17-38FE-46BB-D82116C033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0" y="1872412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9E5468-C9D5-70BA-BBCC-7F61849AF787}"/>
              </a:ext>
            </a:extLst>
          </p:cNvPr>
          <p:cNvSpPr txBox="1"/>
          <p:nvPr/>
        </p:nvSpPr>
        <p:spPr>
          <a:xfrm>
            <a:off x="389855" y="2732622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C240CB-1F98-A25B-87EE-2AE47B252D34}"/>
              </a:ext>
            </a:extLst>
          </p:cNvPr>
          <p:cNvSpPr/>
          <p:nvPr/>
        </p:nvSpPr>
        <p:spPr>
          <a:xfrm>
            <a:off x="1567542" y="2032005"/>
            <a:ext cx="1840675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8A986A6-E5EE-B408-5F93-D09DCC50ABED}"/>
              </a:ext>
            </a:extLst>
          </p:cNvPr>
          <p:cNvSpPr/>
          <p:nvPr/>
        </p:nvSpPr>
        <p:spPr>
          <a:xfrm>
            <a:off x="1923802" y="2332787"/>
            <a:ext cx="1199408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Review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17DBD9F-08D0-18AF-6E66-9D3DBAB9FA92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1191490" y="2636010"/>
            <a:ext cx="732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CF45D9B-AD6F-11C0-75C6-1AA91BA0A17A}"/>
              </a:ext>
            </a:extLst>
          </p:cNvPr>
          <p:cNvSpPr txBox="1"/>
          <p:nvPr/>
        </p:nvSpPr>
        <p:spPr>
          <a:xfrm>
            <a:off x="1567542" y="2031313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System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82625C53-5160-7E37-B775-1FA45A15E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0" y="3397167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EF9B022-8557-AD4C-1890-4DBACF44945D}"/>
              </a:ext>
            </a:extLst>
          </p:cNvPr>
          <p:cNvSpPr txBox="1"/>
          <p:nvPr/>
        </p:nvSpPr>
        <p:spPr>
          <a:xfrm>
            <a:off x="184330" y="4279322"/>
            <a:ext cx="118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 member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E93ECE-39D3-31B5-A965-3713DDE72C39}"/>
              </a:ext>
            </a:extLst>
          </p:cNvPr>
          <p:cNvSpPr/>
          <p:nvPr/>
        </p:nvSpPr>
        <p:spPr>
          <a:xfrm>
            <a:off x="1567542" y="3556760"/>
            <a:ext cx="1840675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7323951-86CF-6D8C-5D27-B6936D5EBDF0}"/>
              </a:ext>
            </a:extLst>
          </p:cNvPr>
          <p:cNvSpPr/>
          <p:nvPr/>
        </p:nvSpPr>
        <p:spPr>
          <a:xfrm>
            <a:off x="1923802" y="3857542"/>
            <a:ext cx="1199408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Review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9650AB-D0A6-D8A8-B838-C33F7E77AEA4}"/>
              </a:ext>
            </a:extLst>
          </p:cNvPr>
          <p:cNvCxnSpPr>
            <a:cxnSpLocks/>
            <a:endCxn id="20" idx="2"/>
          </p:cNvCxnSpPr>
          <p:nvPr/>
        </p:nvCxnSpPr>
        <p:spPr>
          <a:xfrm>
            <a:off x="1191490" y="4160765"/>
            <a:ext cx="7323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18126C2-4888-5A63-ECCE-56F1633D33C2}"/>
              </a:ext>
            </a:extLst>
          </p:cNvPr>
          <p:cNvSpPr txBox="1"/>
          <p:nvPr/>
        </p:nvSpPr>
        <p:spPr>
          <a:xfrm>
            <a:off x="1567542" y="3556068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System</a:t>
            </a:r>
          </a:p>
        </p:txBody>
      </p:sp>
      <p:pic>
        <p:nvPicPr>
          <p:cNvPr id="23" name="Picture 2">
            <a:extLst>
              <a:ext uri="{FF2B5EF4-FFF2-40B4-BE49-F238E27FC236}">
                <a16:creationId xmlns:a16="http://schemas.microsoft.com/office/drawing/2014/main" id="{CA2E3CF3-7E33-8671-0468-FEF391329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0" y="4982721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36C4EB7-93F2-89F8-D180-7A4D21334BAC}"/>
              </a:ext>
            </a:extLst>
          </p:cNvPr>
          <p:cNvSpPr txBox="1"/>
          <p:nvPr/>
        </p:nvSpPr>
        <p:spPr>
          <a:xfrm>
            <a:off x="184330" y="5864876"/>
            <a:ext cx="118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 member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9859AAB-EEBA-7760-B9A0-E37DAFD50D8E}"/>
              </a:ext>
            </a:extLst>
          </p:cNvPr>
          <p:cNvSpPr/>
          <p:nvPr/>
        </p:nvSpPr>
        <p:spPr>
          <a:xfrm>
            <a:off x="1567542" y="5142314"/>
            <a:ext cx="1840675" cy="120032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3601350-5CE8-2AF3-E676-40BB39FF2975}"/>
              </a:ext>
            </a:extLst>
          </p:cNvPr>
          <p:cNvSpPr/>
          <p:nvPr/>
        </p:nvSpPr>
        <p:spPr>
          <a:xfrm>
            <a:off x="1740385" y="5450870"/>
            <a:ext cx="1484415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Notify Staff Member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C877B1-51E1-5F2F-E750-999D555E070D}"/>
              </a:ext>
            </a:extLst>
          </p:cNvPr>
          <p:cNvCxnSpPr>
            <a:cxnSpLocks/>
            <a:endCxn id="26" idx="2"/>
          </p:cNvCxnSpPr>
          <p:nvPr/>
        </p:nvCxnSpPr>
        <p:spPr>
          <a:xfrm>
            <a:off x="1008074" y="5754093"/>
            <a:ext cx="732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C4D7F06-75C7-24F3-F7BD-AE459E05EE77}"/>
              </a:ext>
            </a:extLst>
          </p:cNvPr>
          <p:cNvSpPr txBox="1"/>
          <p:nvPr/>
        </p:nvSpPr>
        <p:spPr>
          <a:xfrm>
            <a:off x="1567542" y="5141622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System</a:t>
            </a:r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EBFFF044-6FB6-5E83-27D7-FE9F109D33FE}"/>
              </a:ext>
            </a:extLst>
          </p:cNvPr>
          <p:cNvSpPr/>
          <p:nvPr/>
        </p:nvSpPr>
        <p:spPr>
          <a:xfrm>
            <a:off x="4180114" y="2492978"/>
            <a:ext cx="1116281" cy="292564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F82EBF-D5CB-24DE-2FA4-FC1C30274708}"/>
              </a:ext>
            </a:extLst>
          </p:cNvPr>
          <p:cNvSpPr/>
          <p:nvPr/>
        </p:nvSpPr>
        <p:spPr>
          <a:xfrm>
            <a:off x="7859484" y="2379813"/>
            <a:ext cx="3141025" cy="396283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B302398-27B8-607F-7CB4-7983DE36C901}"/>
              </a:ext>
            </a:extLst>
          </p:cNvPr>
          <p:cNvSpPr txBox="1"/>
          <p:nvPr/>
        </p:nvSpPr>
        <p:spPr>
          <a:xfrm>
            <a:off x="7859484" y="2412237"/>
            <a:ext cx="10909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Library System</a:t>
            </a:r>
          </a:p>
        </p:txBody>
      </p:sp>
      <p:pic>
        <p:nvPicPr>
          <p:cNvPr id="38" name="Picture 2">
            <a:extLst>
              <a:ext uri="{FF2B5EF4-FFF2-40B4-BE49-F238E27FC236}">
                <a16:creationId xmlns:a16="http://schemas.microsoft.com/office/drawing/2014/main" id="{BD85F79A-E439-697E-EA68-1BBB20627C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70" y="2912317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10260974-B786-C1C7-B302-778396D38BD2}"/>
              </a:ext>
            </a:extLst>
          </p:cNvPr>
          <p:cNvSpPr txBox="1"/>
          <p:nvPr/>
        </p:nvSpPr>
        <p:spPr>
          <a:xfrm>
            <a:off x="6282985" y="3772527"/>
            <a:ext cx="8926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Customer</a:t>
            </a:r>
            <a:endParaRPr lang="en-US" dirty="0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8BD3FD7F-CE4F-38FD-BB78-C33545ABE4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3870" y="4437072"/>
            <a:ext cx="920750" cy="9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EF36FED-CD9A-E52D-D9A7-0FAF14830A9D}"/>
              </a:ext>
            </a:extLst>
          </p:cNvPr>
          <p:cNvSpPr txBox="1"/>
          <p:nvPr/>
        </p:nvSpPr>
        <p:spPr>
          <a:xfrm>
            <a:off x="6077460" y="5319227"/>
            <a:ext cx="11800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Staff member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E9C2F05-C23C-D817-B216-AEBB0C67C983}"/>
              </a:ext>
            </a:extLst>
          </p:cNvPr>
          <p:cNvSpPr/>
          <p:nvPr/>
        </p:nvSpPr>
        <p:spPr>
          <a:xfrm>
            <a:off x="8830292" y="2957897"/>
            <a:ext cx="1199408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Provide Review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CEC68C9-3B40-5E81-9800-B7EFB7630238}"/>
              </a:ext>
            </a:extLst>
          </p:cNvPr>
          <p:cNvSpPr/>
          <p:nvPr/>
        </p:nvSpPr>
        <p:spPr>
          <a:xfrm>
            <a:off x="9286399" y="5323259"/>
            <a:ext cx="1199408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Validate Review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CD105FA-CAF2-0D60-4467-E2964F35AD2D}"/>
              </a:ext>
            </a:extLst>
          </p:cNvPr>
          <p:cNvSpPr/>
          <p:nvPr/>
        </p:nvSpPr>
        <p:spPr>
          <a:xfrm>
            <a:off x="8120136" y="4183160"/>
            <a:ext cx="1484415" cy="6064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Notify Staff Member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5E7BF80-6930-9410-A163-2DB95DB2E84F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084620" y="3261120"/>
            <a:ext cx="1745672" cy="1228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6054E5D-EE65-EECC-3FB7-4EE1D83C0681}"/>
              </a:ext>
            </a:extLst>
          </p:cNvPr>
          <p:cNvCxnSpPr>
            <a:cxnSpLocks/>
            <a:stCxn id="40" idx="3"/>
            <a:endCxn id="43" idx="2"/>
          </p:cNvCxnSpPr>
          <p:nvPr/>
        </p:nvCxnSpPr>
        <p:spPr>
          <a:xfrm>
            <a:off x="7084620" y="4897447"/>
            <a:ext cx="2201779" cy="7290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29FDC83-E285-9C35-0A10-F494DCB63E51}"/>
              </a:ext>
            </a:extLst>
          </p:cNvPr>
          <p:cNvCxnSpPr>
            <a:cxnSpLocks/>
            <a:stCxn id="40" idx="3"/>
            <a:endCxn id="44" idx="2"/>
          </p:cNvCxnSpPr>
          <p:nvPr/>
        </p:nvCxnSpPr>
        <p:spPr>
          <a:xfrm flipV="1">
            <a:off x="7084620" y="4486383"/>
            <a:ext cx="1035516" cy="4110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22F8526-E144-C9F2-5620-1B2BFD529EA7}"/>
              </a:ext>
            </a:extLst>
          </p:cNvPr>
          <p:cNvCxnSpPr>
            <a:stCxn id="42" idx="4"/>
            <a:endCxn id="44" idx="0"/>
          </p:cNvCxnSpPr>
          <p:nvPr/>
        </p:nvCxnSpPr>
        <p:spPr>
          <a:xfrm flipH="1">
            <a:off x="8862344" y="3564343"/>
            <a:ext cx="567652" cy="61881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039286B-3E08-52CD-E408-707D678BD693}"/>
              </a:ext>
            </a:extLst>
          </p:cNvPr>
          <p:cNvSpPr txBox="1"/>
          <p:nvPr/>
        </p:nvSpPr>
        <p:spPr>
          <a:xfrm>
            <a:off x="9561291" y="3817657"/>
            <a:ext cx="184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&lt;&lt;extends&gt;&gt;</a:t>
            </a:r>
          </a:p>
          <a:p>
            <a:pPr algn="ctr"/>
            <a:r>
              <a:rPr lang="en-US" sz="1200" dirty="0"/>
              <a:t>If a new review is available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736DB14-909A-75A1-32B4-5DB5BB834CC7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9429996" y="3564343"/>
            <a:ext cx="456107" cy="175891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BAAA055F-9694-FDDA-5ED7-27EA50F8B3F9}"/>
              </a:ext>
            </a:extLst>
          </p:cNvPr>
          <p:cNvSpPr txBox="1"/>
          <p:nvPr/>
        </p:nvSpPr>
        <p:spPr>
          <a:xfrm>
            <a:off x="7377165" y="3482316"/>
            <a:ext cx="1849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&lt;&lt;extends&gt;&gt;</a:t>
            </a:r>
          </a:p>
          <a:p>
            <a:pPr algn="ctr"/>
            <a:r>
              <a:rPr lang="en-US" sz="1200" dirty="0"/>
              <a:t>If a new review is available</a:t>
            </a:r>
          </a:p>
        </p:txBody>
      </p:sp>
    </p:spTree>
    <p:extLst>
      <p:ext uri="{BB962C8B-B14F-4D97-AF65-F5344CB8AC3E}">
        <p14:creationId xmlns:p14="http://schemas.microsoft.com/office/powerpoint/2010/main" val="3646477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576F9-0846-860C-C3DB-FFA3F69694F9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customer of a public library, I want to </a:t>
            </a:r>
            <a:r>
              <a:rPr lang="en-US" b="1" dirty="0">
                <a:solidFill>
                  <a:schemeClr val="accent1"/>
                </a:solidFill>
              </a:rPr>
              <a:t>provide a review </a:t>
            </a:r>
            <a:r>
              <a:rPr lang="en-US" dirty="0">
                <a:solidFill>
                  <a:schemeClr val="accent1"/>
                </a:solidFill>
              </a:rPr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686064-8173-4FAF-F827-47DC4F89B60E}"/>
              </a:ext>
            </a:extLst>
          </p:cNvPr>
          <p:cNvSpPr/>
          <p:nvPr/>
        </p:nvSpPr>
        <p:spPr>
          <a:xfrm>
            <a:off x="1199408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D4CD3C-5647-48FB-DA0F-A26974AF6C4A}"/>
              </a:ext>
            </a:extLst>
          </p:cNvPr>
          <p:cNvSpPr/>
          <p:nvPr/>
        </p:nvSpPr>
        <p:spPr>
          <a:xfrm>
            <a:off x="3857501" y="2755073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Portal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04C829-363F-2FFB-B48C-57524DF14B25}"/>
              </a:ext>
            </a:extLst>
          </p:cNvPr>
          <p:cNvSpPr/>
          <p:nvPr/>
        </p:nvSpPr>
        <p:spPr>
          <a:xfrm>
            <a:off x="6515594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System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C7CC480-421B-A20A-F27E-A5C66C9F0058}"/>
              </a:ext>
            </a:extLst>
          </p:cNvPr>
          <p:cNvSpPr/>
          <p:nvPr/>
        </p:nvSpPr>
        <p:spPr>
          <a:xfrm rot="16200000">
            <a:off x="5783281" y="-47505"/>
            <a:ext cx="570019" cy="5082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F43CF-C65D-A971-D11A-00F04CD7DB01}"/>
              </a:ext>
            </a:extLst>
          </p:cNvPr>
          <p:cNvSpPr txBox="1"/>
          <p:nvPr/>
        </p:nvSpPr>
        <p:spPr>
          <a:xfrm>
            <a:off x="5664464" y="1781954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E52B4-026D-9B8B-A287-3DBC0FF58686}"/>
              </a:ext>
            </a:extLst>
          </p:cNvPr>
          <p:cNvCxnSpPr>
            <a:stCxn id="5" idx="2"/>
          </p:cNvCxnSpPr>
          <p:nvPr/>
        </p:nvCxnSpPr>
        <p:spPr>
          <a:xfrm flipH="1">
            <a:off x="2066306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5B0B6-D7D5-5BFC-5BCA-105193A1E649}"/>
              </a:ext>
            </a:extLst>
          </p:cNvPr>
          <p:cNvCxnSpPr/>
          <p:nvPr/>
        </p:nvCxnSpPr>
        <p:spPr>
          <a:xfrm flipH="1">
            <a:off x="4843153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4D21C-DF39-91EF-4F09-0D939EFAA5D4}"/>
              </a:ext>
            </a:extLst>
          </p:cNvPr>
          <p:cNvCxnSpPr/>
          <p:nvPr/>
        </p:nvCxnSpPr>
        <p:spPr>
          <a:xfrm flipH="1">
            <a:off x="7382492" y="3491343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B1316-6EE4-4E43-458A-68ABFCC4AA5F}"/>
              </a:ext>
            </a:extLst>
          </p:cNvPr>
          <p:cNvSpPr/>
          <p:nvPr/>
        </p:nvSpPr>
        <p:spPr>
          <a:xfrm>
            <a:off x="1958411" y="3588199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72D172-CF63-D542-D1E0-1F2B9ABA8667}"/>
              </a:ext>
            </a:extLst>
          </p:cNvPr>
          <p:cNvCxnSpPr/>
          <p:nvPr/>
        </p:nvCxnSpPr>
        <p:spPr>
          <a:xfrm>
            <a:off x="2291938" y="4098836"/>
            <a:ext cx="243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F4172A-5873-2A9D-A28A-68B3B4DC9F1F}"/>
              </a:ext>
            </a:extLst>
          </p:cNvPr>
          <p:cNvSpPr txBox="1"/>
          <p:nvPr/>
        </p:nvSpPr>
        <p:spPr>
          <a:xfrm>
            <a:off x="2339405" y="3705752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ProvideReview</a:t>
            </a:r>
            <a:r>
              <a:rPr lang="en-US" dirty="0"/>
              <a:t>(review)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C1679-01D4-C92C-BF13-9FF9394EF90C}"/>
              </a:ext>
            </a:extLst>
          </p:cNvPr>
          <p:cNvSpPr/>
          <p:nvPr/>
        </p:nvSpPr>
        <p:spPr>
          <a:xfrm>
            <a:off x="4746081" y="4191862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C60A6-6F26-C077-2F81-D4151515998A}"/>
              </a:ext>
            </a:extLst>
          </p:cNvPr>
          <p:cNvCxnSpPr>
            <a:cxnSpLocks/>
          </p:cNvCxnSpPr>
          <p:nvPr/>
        </p:nvCxnSpPr>
        <p:spPr>
          <a:xfrm>
            <a:off x="5080660" y="4702499"/>
            <a:ext cx="230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AFDD41-B270-9FA8-1B7A-3C24F27DD64C}"/>
              </a:ext>
            </a:extLst>
          </p:cNvPr>
          <p:cNvSpPr txBox="1"/>
          <p:nvPr/>
        </p:nvSpPr>
        <p:spPr>
          <a:xfrm>
            <a:off x="5106343" y="4227613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StoreReview</a:t>
            </a:r>
            <a:r>
              <a:rPr lang="en-US" dirty="0"/>
              <a:t>(review)</a:t>
            </a:r>
          </a:p>
        </p:txBody>
      </p:sp>
    </p:spTree>
    <p:extLst>
      <p:ext uri="{BB962C8B-B14F-4D97-AF65-F5344CB8AC3E}">
        <p14:creationId xmlns:p14="http://schemas.microsoft.com/office/powerpoint/2010/main" val="3423217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576F9-0846-860C-C3DB-FFA3F69694F9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library staff member, I want to </a:t>
            </a:r>
            <a:r>
              <a:rPr lang="en-US" b="1" dirty="0">
                <a:solidFill>
                  <a:schemeClr val="accent1"/>
                </a:solidFill>
              </a:rPr>
              <a:t>validate a review </a:t>
            </a:r>
            <a:r>
              <a:rPr lang="en-US" dirty="0">
                <a:solidFill>
                  <a:schemeClr val="accent1"/>
                </a:solidFill>
              </a:rPr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686064-8173-4FAF-F827-47DC4F89B60E}"/>
              </a:ext>
            </a:extLst>
          </p:cNvPr>
          <p:cNvSpPr/>
          <p:nvPr/>
        </p:nvSpPr>
        <p:spPr>
          <a:xfrm>
            <a:off x="1199408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Member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D4CD3C-5647-48FB-DA0F-A26974AF6C4A}"/>
              </a:ext>
            </a:extLst>
          </p:cNvPr>
          <p:cNvSpPr/>
          <p:nvPr/>
        </p:nvSpPr>
        <p:spPr>
          <a:xfrm>
            <a:off x="3857501" y="2755073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Portal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04C829-363F-2FFB-B48C-57524DF14B25}"/>
              </a:ext>
            </a:extLst>
          </p:cNvPr>
          <p:cNvSpPr/>
          <p:nvPr/>
        </p:nvSpPr>
        <p:spPr>
          <a:xfrm>
            <a:off x="6515594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System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C7CC480-421B-A20A-F27E-A5C66C9F0058}"/>
              </a:ext>
            </a:extLst>
          </p:cNvPr>
          <p:cNvSpPr/>
          <p:nvPr/>
        </p:nvSpPr>
        <p:spPr>
          <a:xfrm rot="16200000">
            <a:off x="5783281" y="-47505"/>
            <a:ext cx="570019" cy="50826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9F43CF-C65D-A971-D11A-00F04CD7DB01}"/>
              </a:ext>
            </a:extLst>
          </p:cNvPr>
          <p:cNvSpPr txBox="1"/>
          <p:nvPr/>
        </p:nvSpPr>
        <p:spPr>
          <a:xfrm>
            <a:off x="5664464" y="1781954"/>
            <a:ext cx="851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System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E52B4-026D-9B8B-A287-3DBC0FF58686}"/>
              </a:ext>
            </a:extLst>
          </p:cNvPr>
          <p:cNvCxnSpPr>
            <a:stCxn id="5" idx="2"/>
          </p:cNvCxnSpPr>
          <p:nvPr/>
        </p:nvCxnSpPr>
        <p:spPr>
          <a:xfrm flipH="1">
            <a:off x="2066306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5B0B6-D7D5-5BFC-5BCA-105193A1E649}"/>
              </a:ext>
            </a:extLst>
          </p:cNvPr>
          <p:cNvCxnSpPr/>
          <p:nvPr/>
        </p:nvCxnSpPr>
        <p:spPr>
          <a:xfrm flipH="1">
            <a:off x="4843153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4D21C-DF39-91EF-4F09-0D939EFAA5D4}"/>
              </a:ext>
            </a:extLst>
          </p:cNvPr>
          <p:cNvCxnSpPr/>
          <p:nvPr/>
        </p:nvCxnSpPr>
        <p:spPr>
          <a:xfrm flipH="1">
            <a:off x="7382492" y="3491343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3CDB1316-6EE4-4E43-458A-68ABFCC4AA5F}"/>
              </a:ext>
            </a:extLst>
          </p:cNvPr>
          <p:cNvSpPr/>
          <p:nvPr/>
        </p:nvSpPr>
        <p:spPr>
          <a:xfrm>
            <a:off x="1958411" y="3588199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472D172-CF63-D542-D1E0-1F2B9ABA8667}"/>
              </a:ext>
            </a:extLst>
          </p:cNvPr>
          <p:cNvCxnSpPr/>
          <p:nvPr/>
        </p:nvCxnSpPr>
        <p:spPr>
          <a:xfrm>
            <a:off x="2291938" y="4098836"/>
            <a:ext cx="243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0F4172A-5873-2A9D-A28A-68B3B4DC9F1F}"/>
              </a:ext>
            </a:extLst>
          </p:cNvPr>
          <p:cNvSpPr txBox="1"/>
          <p:nvPr/>
        </p:nvSpPr>
        <p:spPr>
          <a:xfrm>
            <a:off x="2282096" y="3638464"/>
            <a:ext cx="323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ValidateReview</a:t>
            </a:r>
            <a:r>
              <a:rPr lang="en-US" dirty="0"/>
              <a:t>(review,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C1679-01D4-C92C-BF13-9FF9394EF90C}"/>
              </a:ext>
            </a:extLst>
          </p:cNvPr>
          <p:cNvSpPr/>
          <p:nvPr/>
        </p:nvSpPr>
        <p:spPr>
          <a:xfrm>
            <a:off x="4746081" y="4191862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0BC60A6-6F26-C077-2F81-D4151515998A}"/>
              </a:ext>
            </a:extLst>
          </p:cNvPr>
          <p:cNvCxnSpPr>
            <a:cxnSpLocks/>
          </p:cNvCxnSpPr>
          <p:nvPr/>
        </p:nvCxnSpPr>
        <p:spPr>
          <a:xfrm>
            <a:off x="5080660" y="4702499"/>
            <a:ext cx="230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2AFDD41-B270-9FA8-1B7A-3C24F27DD64C}"/>
              </a:ext>
            </a:extLst>
          </p:cNvPr>
          <p:cNvSpPr txBox="1"/>
          <p:nvPr/>
        </p:nvSpPr>
        <p:spPr>
          <a:xfrm>
            <a:off x="5106343" y="4227613"/>
            <a:ext cx="32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StoreValidation</a:t>
            </a:r>
            <a:r>
              <a:rPr lang="en-US" dirty="0"/>
              <a:t>(review,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12DEE6-AD1A-50A6-F3CB-055DBC1E2F7F}"/>
              </a:ext>
            </a:extLst>
          </p:cNvPr>
          <p:cNvSpPr txBox="1"/>
          <p:nvPr/>
        </p:nvSpPr>
        <p:spPr>
          <a:xfrm>
            <a:off x="7623863" y="5408308"/>
            <a:ext cx="45243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b="1" dirty="0"/>
              <a:t>True</a:t>
            </a:r>
            <a:r>
              <a:rPr lang="en-US" dirty="0"/>
              <a:t> I can publish</a:t>
            </a:r>
          </a:p>
          <a:p>
            <a:r>
              <a:rPr lang="en-US" dirty="0"/>
              <a:t>If </a:t>
            </a:r>
            <a:r>
              <a:rPr lang="en-US" b="1" dirty="0"/>
              <a:t>False</a:t>
            </a:r>
            <a:r>
              <a:rPr lang="en-US" dirty="0"/>
              <a:t>, there is some issue, it is not published</a:t>
            </a:r>
          </a:p>
        </p:txBody>
      </p:sp>
    </p:spTree>
    <p:extLst>
      <p:ext uri="{BB962C8B-B14F-4D97-AF65-F5344CB8AC3E}">
        <p14:creationId xmlns:p14="http://schemas.microsoft.com/office/powerpoint/2010/main" val="3531266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576F9-0846-860C-C3DB-FFA3F69694F9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library staff member, I want to </a:t>
            </a:r>
            <a:r>
              <a:rPr lang="en-US" b="1" dirty="0">
                <a:solidFill>
                  <a:schemeClr val="accent1"/>
                </a:solidFill>
              </a:rPr>
              <a:t>be notified when a new review is available </a:t>
            </a:r>
            <a:r>
              <a:rPr lang="en-US" dirty="0">
                <a:solidFill>
                  <a:schemeClr val="accent1"/>
                </a:solidFill>
              </a:rPr>
              <a:t>so I can validate it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3686064-8173-4FAF-F827-47DC4F89B60E}"/>
              </a:ext>
            </a:extLst>
          </p:cNvPr>
          <p:cNvSpPr/>
          <p:nvPr/>
        </p:nvSpPr>
        <p:spPr>
          <a:xfrm>
            <a:off x="1199408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BD4CD3C-5647-48FB-DA0F-A26974AF6C4A}"/>
              </a:ext>
            </a:extLst>
          </p:cNvPr>
          <p:cNvSpPr/>
          <p:nvPr/>
        </p:nvSpPr>
        <p:spPr>
          <a:xfrm>
            <a:off x="3857501" y="2755073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Portal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E04C829-363F-2FFB-B48C-57524DF14B25}"/>
              </a:ext>
            </a:extLst>
          </p:cNvPr>
          <p:cNvSpPr/>
          <p:nvPr/>
        </p:nvSpPr>
        <p:spPr>
          <a:xfrm>
            <a:off x="6515594" y="2778825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Member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EE52B4-026D-9B8B-A287-3DBC0FF58686}"/>
              </a:ext>
            </a:extLst>
          </p:cNvPr>
          <p:cNvCxnSpPr>
            <a:stCxn id="5" idx="2"/>
          </p:cNvCxnSpPr>
          <p:nvPr/>
        </p:nvCxnSpPr>
        <p:spPr>
          <a:xfrm flipH="1">
            <a:off x="2066306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F5B0B6-D7D5-5BFC-5BCA-105193A1E649}"/>
              </a:ext>
            </a:extLst>
          </p:cNvPr>
          <p:cNvCxnSpPr/>
          <p:nvPr/>
        </p:nvCxnSpPr>
        <p:spPr>
          <a:xfrm flipH="1">
            <a:off x="4843153" y="3515095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4D21C-DF39-91EF-4F09-0D939EFAA5D4}"/>
              </a:ext>
            </a:extLst>
          </p:cNvPr>
          <p:cNvCxnSpPr/>
          <p:nvPr/>
        </p:nvCxnSpPr>
        <p:spPr>
          <a:xfrm flipH="1">
            <a:off x="7382492" y="3491343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4EC1679-01D4-C92C-BF13-9FF9394EF90C}"/>
              </a:ext>
            </a:extLst>
          </p:cNvPr>
          <p:cNvSpPr/>
          <p:nvPr/>
        </p:nvSpPr>
        <p:spPr>
          <a:xfrm>
            <a:off x="4771904" y="4245430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A3C46C-60C6-3C7F-E894-F06923DD2D9D}"/>
              </a:ext>
            </a:extLst>
          </p:cNvPr>
          <p:cNvSpPr/>
          <p:nvPr/>
        </p:nvSpPr>
        <p:spPr>
          <a:xfrm>
            <a:off x="1958411" y="3588199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D04F94-B943-E63B-0D68-C30CA2AE67E7}"/>
              </a:ext>
            </a:extLst>
          </p:cNvPr>
          <p:cNvCxnSpPr/>
          <p:nvPr/>
        </p:nvCxnSpPr>
        <p:spPr>
          <a:xfrm>
            <a:off x="2291938" y="4098836"/>
            <a:ext cx="243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05CA591-8586-D626-8BF2-0BC5E9912D61}"/>
              </a:ext>
            </a:extLst>
          </p:cNvPr>
          <p:cNvSpPr txBox="1"/>
          <p:nvPr/>
        </p:nvSpPr>
        <p:spPr>
          <a:xfrm>
            <a:off x="2339405" y="3705752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ProvideReview</a:t>
            </a:r>
            <a:r>
              <a:rPr lang="en-US" dirty="0"/>
              <a:t>(review)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38AC001-6D31-8718-195C-367E082C7403}"/>
              </a:ext>
            </a:extLst>
          </p:cNvPr>
          <p:cNvSpPr txBox="1"/>
          <p:nvPr/>
        </p:nvSpPr>
        <p:spPr>
          <a:xfrm>
            <a:off x="4914403" y="3798085"/>
            <a:ext cx="1507592" cy="27699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C00000"/>
                </a:solidFill>
              </a:rPr>
              <a:t>New review available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DFC2151-070A-CA5F-DA0A-F3F3C81BD2D8}"/>
              </a:ext>
            </a:extLst>
          </p:cNvPr>
          <p:cNvCxnSpPr/>
          <p:nvPr/>
        </p:nvCxnSpPr>
        <p:spPr>
          <a:xfrm>
            <a:off x="4950031" y="4791563"/>
            <a:ext cx="243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8DBE0F9A-FEFD-A792-4BD3-187D0806457C}"/>
              </a:ext>
            </a:extLst>
          </p:cNvPr>
          <p:cNvSpPr txBox="1"/>
          <p:nvPr/>
        </p:nvSpPr>
        <p:spPr>
          <a:xfrm>
            <a:off x="5382118" y="4379874"/>
            <a:ext cx="1427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Notification()</a:t>
            </a:r>
          </a:p>
        </p:txBody>
      </p:sp>
    </p:spTree>
    <p:extLst>
      <p:ext uri="{BB962C8B-B14F-4D97-AF65-F5344CB8AC3E}">
        <p14:creationId xmlns:p14="http://schemas.microsoft.com/office/powerpoint/2010/main" val="13916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5576F9-0846-860C-C3DB-FFA3F69694F9}"/>
              </a:ext>
            </a:extLst>
          </p:cNvPr>
          <p:cNvSpPr txBox="1"/>
          <p:nvPr/>
        </p:nvSpPr>
        <p:spPr>
          <a:xfrm>
            <a:off x="93555" y="344385"/>
            <a:ext cx="12040219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customer of a public library, I want to </a:t>
            </a:r>
            <a:r>
              <a:rPr lang="en-US" b="1" dirty="0">
                <a:solidFill>
                  <a:schemeClr val="accent1"/>
                </a:solidFill>
              </a:rPr>
              <a:t>provide a review </a:t>
            </a:r>
            <a:r>
              <a:rPr lang="en-US" dirty="0">
                <a:solidFill>
                  <a:schemeClr val="accent1"/>
                </a:solidFill>
              </a:rPr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library staff member, I want to </a:t>
            </a:r>
            <a:r>
              <a:rPr lang="en-US" b="1" dirty="0">
                <a:solidFill>
                  <a:schemeClr val="accent1"/>
                </a:solidFill>
              </a:rPr>
              <a:t>validate a review </a:t>
            </a:r>
            <a:r>
              <a:rPr lang="en-US" dirty="0">
                <a:solidFill>
                  <a:schemeClr val="accent1"/>
                </a:solidFill>
              </a:rPr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As a library staff member, I want to </a:t>
            </a:r>
            <a:r>
              <a:rPr lang="en-US" b="1" dirty="0">
                <a:solidFill>
                  <a:schemeClr val="accent1"/>
                </a:solidFill>
              </a:rPr>
              <a:t>be notified when a new review is available </a:t>
            </a:r>
            <a:r>
              <a:rPr lang="en-US" dirty="0">
                <a:solidFill>
                  <a:schemeClr val="accent1"/>
                </a:solidFill>
              </a:rPr>
              <a:t>so I can validate it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FF38C7-1C4E-3C86-1A14-FE715CDE1B07}"/>
              </a:ext>
            </a:extLst>
          </p:cNvPr>
          <p:cNvSpPr txBox="1"/>
          <p:nvPr/>
        </p:nvSpPr>
        <p:spPr>
          <a:xfrm>
            <a:off x="93555" y="1674421"/>
            <a:ext cx="1105737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In this case, this is a “process”. </a:t>
            </a:r>
            <a:r>
              <a:rPr lang="en-US" b="1" dirty="0">
                <a:solidFill>
                  <a:srgbClr val="C00000"/>
                </a:solidFill>
              </a:rPr>
              <a:t>Can I model the 3 user stories together?</a:t>
            </a:r>
          </a:p>
          <a:p>
            <a:r>
              <a:rPr lang="en-US" b="1" dirty="0">
                <a:solidFill>
                  <a:srgbClr val="C00000"/>
                </a:solidFill>
              </a:rPr>
              <a:t>Yes we can!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A4BA9D9-DA7C-885E-1FA4-2160E9D604B3}"/>
              </a:ext>
            </a:extLst>
          </p:cNvPr>
          <p:cNvSpPr/>
          <p:nvPr/>
        </p:nvSpPr>
        <p:spPr>
          <a:xfrm>
            <a:off x="676894" y="2559001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EBDDB88-4E10-6BCB-4968-B64B262809F4}"/>
              </a:ext>
            </a:extLst>
          </p:cNvPr>
          <p:cNvSpPr/>
          <p:nvPr/>
        </p:nvSpPr>
        <p:spPr>
          <a:xfrm>
            <a:off x="3334987" y="2535249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Portal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222124F6-517A-AF8E-38CA-D35CC1AEC26A}"/>
              </a:ext>
            </a:extLst>
          </p:cNvPr>
          <p:cNvSpPr/>
          <p:nvPr/>
        </p:nvSpPr>
        <p:spPr>
          <a:xfrm>
            <a:off x="5993080" y="2559001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System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480765-B139-1375-5CD6-D52C4C8AAEAF}"/>
              </a:ext>
            </a:extLst>
          </p:cNvPr>
          <p:cNvCxnSpPr>
            <a:stCxn id="8" idx="2"/>
          </p:cNvCxnSpPr>
          <p:nvPr/>
        </p:nvCxnSpPr>
        <p:spPr>
          <a:xfrm flipH="1">
            <a:off x="1543792" y="3295271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C2BBA2E-4958-CFDE-3610-44CC011F5B7E}"/>
              </a:ext>
            </a:extLst>
          </p:cNvPr>
          <p:cNvCxnSpPr>
            <a:cxnSpLocks/>
          </p:cNvCxnSpPr>
          <p:nvPr/>
        </p:nvCxnSpPr>
        <p:spPr>
          <a:xfrm flipH="1">
            <a:off x="4313690" y="3295271"/>
            <a:ext cx="6950" cy="356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666DE0-8381-BFE6-6ECB-E77FD956A9B0}"/>
              </a:ext>
            </a:extLst>
          </p:cNvPr>
          <p:cNvCxnSpPr>
            <a:cxnSpLocks/>
          </p:cNvCxnSpPr>
          <p:nvPr/>
        </p:nvCxnSpPr>
        <p:spPr>
          <a:xfrm flipH="1">
            <a:off x="6859977" y="3271519"/>
            <a:ext cx="2" cy="338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51375F5-0CEA-0B3C-A87D-E37BF4FDA333}"/>
              </a:ext>
            </a:extLst>
          </p:cNvPr>
          <p:cNvSpPr/>
          <p:nvPr/>
        </p:nvSpPr>
        <p:spPr>
          <a:xfrm>
            <a:off x="8795656" y="2535249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Member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8CCB45-B882-D515-2F0E-3826CEB3D987}"/>
              </a:ext>
            </a:extLst>
          </p:cNvPr>
          <p:cNvCxnSpPr>
            <a:cxnSpLocks/>
          </p:cNvCxnSpPr>
          <p:nvPr/>
        </p:nvCxnSpPr>
        <p:spPr>
          <a:xfrm>
            <a:off x="9662555" y="3247767"/>
            <a:ext cx="0" cy="361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D6601C5-D419-701F-2939-F35CEC93855D}"/>
              </a:ext>
            </a:extLst>
          </p:cNvPr>
          <p:cNvSpPr/>
          <p:nvPr/>
        </p:nvSpPr>
        <p:spPr>
          <a:xfrm>
            <a:off x="1407495" y="3366139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1D3B65D-F115-7991-ECA4-13F1E3A345EE}"/>
              </a:ext>
            </a:extLst>
          </p:cNvPr>
          <p:cNvCxnSpPr/>
          <p:nvPr/>
        </p:nvCxnSpPr>
        <p:spPr>
          <a:xfrm>
            <a:off x="1741022" y="3876776"/>
            <a:ext cx="24324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6750CD4-1F58-4F65-2348-6F9544DEF6DA}"/>
              </a:ext>
            </a:extLst>
          </p:cNvPr>
          <p:cNvSpPr txBox="1"/>
          <p:nvPr/>
        </p:nvSpPr>
        <p:spPr>
          <a:xfrm>
            <a:off x="1788489" y="3483692"/>
            <a:ext cx="2335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ProvideReview</a:t>
            </a:r>
            <a:r>
              <a:rPr lang="en-US" dirty="0"/>
              <a:t>(review)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6195B88-4282-8965-3DD7-E892C1B432E1}"/>
              </a:ext>
            </a:extLst>
          </p:cNvPr>
          <p:cNvSpPr/>
          <p:nvPr/>
        </p:nvSpPr>
        <p:spPr>
          <a:xfrm>
            <a:off x="4195165" y="3969802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3EF9543-A96D-7DBE-70F2-F85CBA04795E}"/>
              </a:ext>
            </a:extLst>
          </p:cNvPr>
          <p:cNvCxnSpPr>
            <a:cxnSpLocks/>
          </p:cNvCxnSpPr>
          <p:nvPr/>
        </p:nvCxnSpPr>
        <p:spPr>
          <a:xfrm>
            <a:off x="4529744" y="4480439"/>
            <a:ext cx="2301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43028EEC-8977-827C-5577-08E94F6D0022}"/>
              </a:ext>
            </a:extLst>
          </p:cNvPr>
          <p:cNvSpPr txBox="1"/>
          <p:nvPr/>
        </p:nvSpPr>
        <p:spPr>
          <a:xfrm>
            <a:off x="4555427" y="4005553"/>
            <a:ext cx="2120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StoreReview</a:t>
            </a:r>
            <a:r>
              <a:rPr lang="en-US" dirty="0"/>
              <a:t>(review)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797092-28A5-B81F-C586-894A0B09F54A}"/>
              </a:ext>
            </a:extLst>
          </p:cNvPr>
          <p:cNvSpPr/>
          <p:nvPr/>
        </p:nvSpPr>
        <p:spPr>
          <a:xfrm>
            <a:off x="6723681" y="4585994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2729734-AA90-B521-E38B-940FF9A2800A}"/>
              </a:ext>
            </a:extLst>
          </p:cNvPr>
          <p:cNvCxnSpPr>
            <a:cxnSpLocks/>
          </p:cNvCxnSpPr>
          <p:nvPr/>
        </p:nvCxnSpPr>
        <p:spPr>
          <a:xfrm flipH="1">
            <a:off x="4410955" y="5096631"/>
            <a:ext cx="22646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3995984D-2EBE-0721-F511-88A0B94796BA}"/>
              </a:ext>
            </a:extLst>
          </p:cNvPr>
          <p:cNvSpPr/>
          <p:nvPr/>
        </p:nvSpPr>
        <p:spPr>
          <a:xfrm>
            <a:off x="4201885" y="5190721"/>
            <a:ext cx="215790" cy="5106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A113D98F-D941-F3E9-640A-18B3D0DF9735}"/>
              </a:ext>
            </a:extLst>
          </p:cNvPr>
          <p:cNvCxnSpPr>
            <a:cxnSpLocks/>
          </p:cNvCxnSpPr>
          <p:nvPr/>
        </p:nvCxnSpPr>
        <p:spPr>
          <a:xfrm>
            <a:off x="4380012" y="5736854"/>
            <a:ext cx="51684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E00E9E6-C131-E605-E9FA-0A5EF8EDDC84}"/>
              </a:ext>
            </a:extLst>
          </p:cNvPr>
          <p:cNvSpPr txBox="1"/>
          <p:nvPr/>
        </p:nvSpPr>
        <p:spPr>
          <a:xfrm>
            <a:off x="8068495" y="5311942"/>
            <a:ext cx="1427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Notification()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2358187-B7E5-50C6-D06C-3340B0A16327}"/>
              </a:ext>
            </a:extLst>
          </p:cNvPr>
          <p:cNvSpPr txBox="1"/>
          <p:nvPr/>
        </p:nvSpPr>
        <p:spPr>
          <a:xfrm>
            <a:off x="4400132" y="5839574"/>
            <a:ext cx="3237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ValidateReview</a:t>
            </a:r>
            <a:r>
              <a:rPr lang="en-US" dirty="0"/>
              <a:t>(review,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A06FE24-3EA3-FFC8-D5AB-B8B5092E7130}"/>
              </a:ext>
            </a:extLst>
          </p:cNvPr>
          <p:cNvSpPr/>
          <p:nvPr/>
        </p:nvSpPr>
        <p:spPr>
          <a:xfrm>
            <a:off x="9554658" y="5866441"/>
            <a:ext cx="232273" cy="315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123EAE-15E1-2130-27FA-2E9E7B1851A5}"/>
              </a:ext>
            </a:extLst>
          </p:cNvPr>
          <p:cNvCxnSpPr>
            <a:cxnSpLocks/>
          </p:cNvCxnSpPr>
          <p:nvPr/>
        </p:nvCxnSpPr>
        <p:spPr>
          <a:xfrm flipH="1" flipV="1">
            <a:off x="4333036" y="6250679"/>
            <a:ext cx="5262424" cy="345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42D6B255-1394-8EF9-AFBB-876FE5B98A3B}"/>
              </a:ext>
            </a:extLst>
          </p:cNvPr>
          <p:cNvSpPr/>
          <p:nvPr/>
        </p:nvSpPr>
        <p:spPr>
          <a:xfrm>
            <a:off x="4201885" y="6377077"/>
            <a:ext cx="232273" cy="31559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BBF1DA6-37C0-C653-80FA-89E6062802BA}"/>
              </a:ext>
            </a:extLst>
          </p:cNvPr>
          <p:cNvCxnSpPr>
            <a:cxnSpLocks/>
          </p:cNvCxnSpPr>
          <p:nvPr/>
        </p:nvCxnSpPr>
        <p:spPr>
          <a:xfrm>
            <a:off x="4500181" y="6686370"/>
            <a:ext cx="2359797" cy="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EAF58D9-2EFD-D9EB-F477-5F71731DA044}"/>
              </a:ext>
            </a:extLst>
          </p:cNvPr>
          <p:cNvSpPr txBox="1"/>
          <p:nvPr/>
        </p:nvSpPr>
        <p:spPr>
          <a:xfrm>
            <a:off x="4627012" y="6285241"/>
            <a:ext cx="32443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StoreValidation</a:t>
            </a:r>
            <a:r>
              <a:rPr lang="en-US" dirty="0"/>
              <a:t>(review, </a:t>
            </a:r>
            <a:r>
              <a:rPr lang="en-US" dirty="0" err="1"/>
              <a:t>boolean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63377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2C17C1-96BA-5085-9720-CF36E46A999C}"/>
              </a:ext>
            </a:extLst>
          </p:cNvPr>
          <p:cNvSpPr txBox="1"/>
          <p:nvPr/>
        </p:nvSpPr>
        <p:spPr>
          <a:xfrm>
            <a:off x="75890" y="201510"/>
            <a:ext cx="120402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EPIC (group of related User Stories. In this case about review)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customer of a public library, I want to </a:t>
            </a:r>
            <a:r>
              <a:rPr lang="en-US" b="1" dirty="0"/>
              <a:t>provide a review </a:t>
            </a:r>
            <a:r>
              <a:rPr lang="en-US" dirty="0"/>
              <a:t>of a book I have read so other customers may know my opinion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validate a review </a:t>
            </a:r>
            <a:r>
              <a:rPr lang="en-US" dirty="0"/>
              <a:t>so I can avoid to publish improper content on the library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a library staff member, I want to </a:t>
            </a:r>
            <a:r>
              <a:rPr lang="en-US" b="1" dirty="0"/>
              <a:t>be notified when a new review is available </a:t>
            </a:r>
            <a:r>
              <a:rPr lang="en-US" dirty="0"/>
              <a:t>so I can validate it 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F49D70E-B270-5E79-D92F-AD14405A5214}"/>
              </a:ext>
            </a:extLst>
          </p:cNvPr>
          <p:cNvSpPr/>
          <p:nvPr/>
        </p:nvSpPr>
        <p:spPr>
          <a:xfrm>
            <a:off x="676894" y="2559001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Customer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C108EE-CF9B-B6B1-CFAA-0A9ECD6C505C}"/>
              </a:ext>
            </a:extLst>
          </p:cNvPr>
          <p:cNvSpPr/>
          <p:nvPr/>
        </p:nvSpPr>
        <p:spPr>
          <a:xfrm>
            <a:off x="3334987" y="2535249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Library Portal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7DB405-94FF-F7A5-D81F-F74D147414AD}"/>
              </a:ext>
            </a:extLst>
          </p:cNvPr>
          <p:cNvSpPr/>
          <p:nvPr/>
        </p:nvSpPr>
        <p:spPr>
          <a:xfrm>
            <a:off x="5993080" y="2559001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Storage System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95C40B5-0350-BA66-4167-595EE57307A5}"/>
              </a:ext>
            </a:extLst>
          </p:cNvPr>
          <p:cNvCxnSpPr>
            <a:stCxn id="5" idx="2"/>
          </p:cNvCxnSpPr>
          <p:nvPr/>
        </p:nvCxnSpPr>
        <p:spPr>
          <a:xfrm flipH="1">
            <a:off x="1543792" y="3295271"/>
            <a:ext cx="1" cy="2945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3A2052A-B76E-F42C-2FD6-E649033499D5}"/>
              </a:ext>
            </a:extLst>
          </p:cNvPr>
          <p:cNvCxnSpPr>
            <a:cxnSpLocks/>
          </p:cNvCxnSpPr>
          <p:nvPr/>
        </p:nvCxnSpPr>
        <p:spPr>
          <a:xfrm flipH="1">
            <a:off x="4313690" y="3295271"/>
            <a:ext cx="6950" cy="35627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50910E-41EE-CA48-2E07-16B00ED16BD3}"/>
              </a:ext>
            </a:extLst>
          </p:cNvPr>
          <p:cNvCxnSpPr>
            <a:cxnSpLocks/>
          </p:cNvCxnSpPr>
          <p:nvPr/>
        </p:nvCxnSpPr>
        <p:spPr>
          <a:xfrm flipH="1">
            <a:off x="6859977" y="3271519"/>
            <a:ext cx="2" cy="33830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89ACD77-FCB0-138E-D777-BDA54361E14C}"/>
              </a:ext>
            </a:extLst>
          </p:cNvPr>
          <p:cNvSpPr/>
          <p:nvPr/>
        </p:nvSpPr>
        <p:spPr>
          <a:xfrm>
            <a:off x="8795656" y="2535249"/>
            <a:ext cx="1733797" cy="736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Staff Member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417187-CE4E-CA24-45B8-7FBC457D30DA}"/>
              </a:ext>
            </a:extLst>
          </p:cNvPr>
          <p:cNvCxnSpPr>
            <a:cxnSpLocks/>
          </p:cNvCxnSpPr>
          <p:nvPr/>
        </p:nvCxnSpPr>
        <p:spPr>
          <a:xfrm>
            <a:off x="9662555" y="3247767"/>
            <a:ext cx="0" cy="36102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E045E037-C1CD-A13F-6152-06D816E48ED0}"/>
              </a:ext>
            </a:extLst>
          </p:cNvPr>
          <p:cNvSpPr/>
          <p:nvPr/>
        </p:nvSpPr>
        <p:spPr>
          <a:xfrm>
            <a:off x="3043238" y="1885950"/>
            <a:ext cx="2486025" cy="4768623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6153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1304</Words>
  <Application>Microsoft Macintosh PowerPoint</Application>
  <PresentationFormat>Widescreen</PresentationFormat>
  <Paragraphs>145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System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Flavio Pileggi</dc:creator>
  <cp:lastModifiedBy>Flavio Pileggi</cp:lastModifiedBy>
  <cp:revision>11</cp:revision>
  <dcterms:created xsi:type="dcterms:W3CDTF">2023-11-14T00:08:09Z</dcterms:created>
  <dcterms:modified xsi:type="dcterms:W3CDTF">2023-11-14T01:49:45Z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1a6c3db-1667-4f49-995a-8b9973972958_Enabled">
    <vt:lpwstr>true</vt:lpwstr>
  </property>
  <property fmtid="{D5CDD505-2E9C-101B-9397-08002B2CF9AE}" pid="3" name="MSIP_Label_51a6c3db-1667-4f49-995a-8b9973972958_SetDate">
    <vt:lpwstr>2023-11-14T00:13:34Z</vt:lpwstr>
  </property>
  <property fmtid="{D5CDD505-2E9C-101B-9397-08002B2CF9AE}" pid="4" name="MSIP_Label_51a6c3db-1667-4f49-995a-8b9973972958_Method">
    <vt:lpwstr>Standard</vt:lpwstr>
  </property>
  <property fmtid="{D5CDD505-2E9C-101B-9397-08002B2CF9AE}" pid="5" name="MSIP_Label_51a6c3db-1667-4f49-995a-8b9973972958_Name">
    <vt:lpwstr>UTS-Internal</vt:lpwstr>
  </property>
  <property fmtid="{D5CDD505-2E9C-101B-9397-08002B2CF9AE}" pid="6" name="MSIP_Label_51a6c3db-1667-4f49-995a-8b9973972958_SiteId">
    <vt:lpwstr>e8911c26-cf9f-4a9c-878e-527807be8791</vt:lpwstr>
  </property>
  <property fmtid="{D5CDD505-2E9C-101B-9397-08002B2CF9AE}" pid="7" name="MSIP_Label_51a6c3db-1667-4f49-995a-8b9973972958_ActionId">
    <vt:lpwstr>d6d147c4-f0ac-4728-9d39-53da3b6f6c4f</vt:lpwstr>
  </property>
  <property fmtid="{D5CDD505-2E9C-101B-9397-08002B2CF9AE}" pid="8" name="MSIP_Label_51a6c3db-1667-4f49-995a-8b9973972958_ContentBits">
    <vt:lpwstr>0</vt:lpwstr>
  </property>
</Properties>
</file>